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6" r:id="rId3"/>
    <p:sldId id="330" r:id="rId4"/>
    <p:sldId id="331" r:id="rId5"/>
    <p:sldId id="327" r:id="rId6"/>
    <p:sldId id="332" r:id="rId7"/>
    <p:sldId id="333" r:id="rId8"/>
    <p:sldId id="334" r:id="rId9"/>
    <p:sldId id="329" r:id="rId10"/>
    <p:sldId id="337" r:id="rId11"/>
    <p:sldId id="335" r:id="rId12"/>
    <p:sldId id="328" r:id="rId13"/>
    <p:sldId id="338" r:id="rId14"/>
    <p:sldId id="339" r:id="rId15"/>
    <p:sldId id="340" r:id="rId16"/>
    <p:sldId id="341" r:id="rId17"/>
    <p:sldId id="342" r:id="rId18"/>
    <p:sldId id="344" r:id="rId19"/>
    <p:sldId id="345" r:id="rId20"/>
    <p:sldId id="346" r:id="rId21"/>
    <p:sldId id="347" r:id="rId22"/>
    <p:sldId id="343" r:id="rId23"/>
    <p:sldId id="350" r:id="rId24"/>
    <p:sldId id="348" r:id="rId25"/>
    <p:sldId id="349" r:id="rId26"/>
    <p:sldId id="352" r:id="rId27"/>
    <p:sldId id="351" r:id="rId28"/>
    <p:sldId id="353" r:id="rId29"/>
    <p:sldId id="356" r:id="rId30"/>
    <p:sldId id="354" r:id="rId31"/>
    <p:sldId id="357" r:id="rId32"/>
    <p:sldId id="355" r:id="rId33"/>
    <p:sldId id="358" r:id="rId34"/>
    <p:sldId id="359" r:id="rId35"/>
    <p:sldId id="360" r:id="rId36"/>
    <p:sldId id="363" r:id="rId37"/>
    <p:sldId id="365" r:id="rId38"/>
    <p:sldId id="364" r:id="rId39"/>
    <p:sldId id="366" r:id="rId40"/>
    <p:sldId id="27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0" autoAdjust="0"/>
    <p:restoredTop sz="94660"/>
  </p:normalViewPr>
  <p:slideViewPr>
    <p:cSldViewPr snapToGrid="0">
      <p:cViewPr varScale="1">
        <p:scale>
          <a:sx n="73" d="100"/>
          <a:sy n="73"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5/14/2021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5/14/2021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5/14/2021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5/14/2021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522813" y="2816493"/>
            <a:ext cx="7584668" cy="1672743"/>
          </a:xfrm>
          <a:prstGeom prst="rect">
            <a:avLst/>
          </a:prstGeom>
        </p:spPr>
        <p:txBody>
          <a:bodyPr vert="horz" wrap="square" lIns="0" tIns="10646" rIns="0" bIns="0" rtlCol="0" anchor="ctr">
            <a:spAutoFit/>
          </a:bodyPr>
          <a:lstStyle/>
          <a:p>
            <a:pPr algn="ctr"/>
            <a:r>
              <a:rPr lang="en-US" sz="6000" b="1" dirty="0" smtClean="0">
                <a:latin typeface="+mj-lt"/>
                <a:ea typeface="Times New Roman" panose="02020603050405020304" pitchFamily="18" charset="0"/>
              </a:rPr>
              <a:t>Syntax-Directed Translation</a:t>
            </a:r>
            <a:endParaRPr lang="en-US" sz="6000" b="1" dirty="0">
              <a:latin typeface="+mj-lt"/>
              <a:ea typeface="Times New Roman" panose="02020603050405020304" pitchFamily="18" charset="0"/>
            </a:endParaRPr>
          </a:p>
        </p:txBody>
      </p:sp>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Synthesized Attributes</a:t>
            </a:r>
            <a:endParaRPr lang="en-US" sz="4000" b="1" dirty="0">
              <a:latin typeface="+mj-lt"/>
              <a:ea typeface="Times New Roman" panose="02020603050405020304" pitchFamily="18" charset="0"/>
            </a:endParaRPr>
          </a:p>
        </p:txBody>
      </p:sp>
      <p:sp>
        <p:nvSpPr>
          <p:cNvPr id="51" name="TextBox 50"/>
          <p:cNvSpPr txBox="1"/>
          <p:nvPr/>
        </p:nvSpPr>
        <p:spPr>
          <a:xfrm>
            <a:off x="965200" y="1807115"/>
            <a:ext cx="10509913" cy="5170646"/>
          </a:xfrm>
          <a:prstGeom prst="rect">
            <a:avLst/>
          </a:prstGeom>
          <a:noFill/>
        </p:spPr>
        <p:txBody>
          <a:bodyPr wrap="square" rtlCol="0">
            <a:spAutoFit/>
          </a:bodyPr>
          <a:lstStyle/>
          <a:p>
            <a:pPr algn="just"/>
            <a:r>
              <a:rPr lang="en-US" sz="3000" dirty="0" smtClean="0"/>
              <a:t>A synthesized </a:t>
            </a:r>
            <a:r>
              <a:rPr lang="en-US" sz="3000" dirty="0"/>
              <a:t>attribute for a nonterminal A at a parse-tree node N is defined by a semantic rule associated with the production at N. Note that the production must have A as its head. A synthesized attribute at node N is defined only in terms of attribute values at the children of N and at N itself</a:t>
            </a:r>
            <a:r>
              <a:rPr lang="en-US" sz="3000" dirty="0" smtClean="0"/>
              <a:t>.</a:t>
            </a:r>
          </a:p>
          <a:p>
            <a:pPr algn="just"/>
            <a:r>
              <a:rPr lang="en-US" sz="3000" dirty="0"/>
              <a:t>A synthesized attribute a</a:t>
            </a:r>
            <a:r>
              <a:rPr lang="en-US" sz="3000" dirty="0" smtClean="0"/>
              <a:t>re </a:t>
            </a:r>
            <a:r>
              <a:rPr lang="en-US" sz="3000" dirty="0"/>
              <a:t>used extensively in </a:t>
            </a:r>
            <a:r>
              <a:rPr lang="en-US" sz="3000" dirty="0" smtClean="0"/>
              <a:t>practice. A </a:t>
            </a:r>
            <a:r>
              <a:rPr lang="en-US" sz="3000" dirty="0"/>
              <a:t>syntax directed definition that </a:t>
            </a:r>
            <a:r>
              <a:rPr lang="en-US" sz="3000" dirty="0" smtClean="0"/>
              <a:t>uses synthesized attributes exclusively is </a:t>
            </a:r>
            <a:r>
              <a:rPr lang="en-US" sz="3000" dirty="0"/>
              <a:t>said to be an </a:t>
            </a:r>
            <a:r>
              <a:rPr lang="en-US" sz="3000" dirty="0" smtClean="0"/>
              <a:t>S </a:t>
            </a:r>
            <a:r>
              <a:rPr lang="en-US" sz="3000" dirty="0"/>
              <a:t>attribute </a:t>
            </a:r>
            <a:r>
              <a:rPr lang="en-US" sz="3000" dirty="0" smtClean="0"/>
              <a:t>definition. A </a:t>
            </a:r>
            <a:r>
              <a:rPr lang="en-US" sz="3000" dirty="0"/>
              <a:t>parse tree for an </a:t>
            </a:r>
            <a:r>
              <a:rPr lang="en-US" sz="3000" dirty="0" smtClean="0"/>
              <a:t>S attribute definitions </a:t>
            </a:r>
            <a:r>
              <a:rPr lang="en-US" sz="3000" dirty="0"/>
              <a:t>can always be </a:t>
            </a:r>
            <a:r>
              <a:rPr lang="en-US" sz="3000" dirty="0" smtClean="0"/>
              <a:t>annotated </a:t>
            </a:r>
            <a:r>
              <a:rPr lang="en-US" sz="3000" dirty="0"/>
              <a:t>by evaluating the semantic rule for the attributes at each node bottom up from the </a:t>
            </a:r>
            <a:r>
              <a:rPr lang="en-US" sz="3000" dirty="0" smtClean="0"/>
              <a:t>leaves </a:t>
            </a:r>
            <a:r>
              <a:rPr lang="en-US" sz="3000" dirty="0"/>
              <a:t>to the </a:t>
            </a:r>
            <a:r>
              <a:rPr lang="en-US" sz="3000" dirty="0" smtClean="0"/>
              <a:t>root.</a:t>
            </a:r>
            <a:endParaRPr lang="en-US" sz="3000" dirty="0"/>
          </a:p>
        </p:txBody>
      </p:sp>
    </p:spTree>
    <p:extLst>
      <p:ext uri="{BB962C8B-B14F-4D97-AF65-F5344CB8AC3E}">
        <p14:creationId xmlns:p14="http://schemas.microsoft.com/office/powerpoint/2010/main" val="1107594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672708"/>
            <a:ext cx="6650901"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Synthesized Attributes</a:t>
            </a:r>
            <a:endParaRPr lang="en-US" sz="4000" b="1" dirty="0">
              <a:latin typeface="+mj-lt"/>
              <a:ea typeface="Times New Roman" panose="02020603050405020304" pitchFamily="18" charset="0"/>
            </a:endParaRPr>
          </a:p>
        </p:txBody>
      </p:sp>
      <p:sp>
        <p:nvSpPr>
          <p:cNvPr id="51" name="TextBox 50"/>
          <p:cNvSpPr txBox="1"/>
          <p:nvPr/>
        </p:nvSpPr>
        <p:spPr>
          <a:xfrm>
            <a:off x="965201" y="1807115"/>
            <a:ext cx="4394199" cy="4708981"/>
          </a:xfrm>
          <a:prstGeom prst="rect">
            <a:avLst/>
          </a:prstGeom>
          <a:noFill/>
        </p:spPr>
        <p:txBody>
          <a:bodyPr wrap="square" rtlCol="0">
            <a:spAutoFit/>
          </a:bodyPr>
          <a:lstStyle/>
          <a:p>
            <a:pPr algn="just"/>
            <a:r>
              <a:rPr lang="en-US" sz="3000" dirty="0" smtClean="0"/>
              <a:t>The S-attributed definition specifies a desk calculator that reads an input line containing an arithmetic expression involving digits, parentheses, the operators + and *, followed by a newline character n and prints the value of the expression.</a:t>
            </a:r>
            <a:endParaRPr lang="en-US" sz="3000" dirty="0"/>
          </a:p>
        </p:txBody>
      </p:sp>
      <p:pic>
        <p:nvPicPr>
          <p:cNvPr id="50" name="Picture 49"/>
          <p:cNvPicPr>
            <a:picLocks noChangeAspect="1"/>
          </p:cNvPicPr>
          <p:nvPr/>
        </p:nvPicPr>
        <p:blipFill>
          <a:blip r:embed="rId6"/>
          <a:stretch>
            <a:fillRect/>
          </a:stretch>
        </p:blipFill>
        <p:spPr>
          <a:xfrm>
            <a:off x="5965076" y="1910191"/>
            <a:ext cx="5971794" cy="4646692"/>
          </a:xfrm>
          <a:prstGeom prst="rect">
            <a:avLst/>
          </a:prstGeom>
        </p:spPr>
      </p:pic>
    </p:spTree>
    <p:extLst>
      <p:ext uri="{BB962C8B-B14F-4D97-AF65-F5344CB8AC3E}">
        <p14:creationId xmlns:p14="http://schemas.microsoft.com/office/powerpoint/2010/main" val="3724820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Inherited Attributes</a:t>
            </a:r>
            <a:endParaRPr lang="en-US" sz="4000" b="1" dirty="0">
              <a:latin typeface="+mj-lt"/>
              <a:ea typeface="Times New Roman" panose="02020603050405020304" pitchFamily="18" charset="0"/>
            </a:endParaRPr>
          </a:p>
        </p:txBody>
      </p:sp>
      <p:sp>
        <p:nvSpPr>
          <p:cNvPr id="51" name="TextBox 50"/>
          <p:cNvSpPr txBox="1"/>
          <p:nvPr/>
        </p:nvSpPr>
        <p:spPr>
          <a:xfrm>
            <a:off x="934830" y="2188115"/>
            <a:ext cx="10509913" cy="4247317"/>
          </a:xfrm>
          <a:prstGeom prst="rect">
            <a:avLst/>
          </a:prstGeom>
          <a:noFill/>
        </p:spPr>
        <p:txBody>
          <a:bodyPr wrap="square" rtlCol="0">
            <a:spAutoFit/>
          </a:bodyPr>
          <a:lstStyle/>
          <a:p>
            <a:pPr algn="just"/>
            <a:r>
              <a:rPr lang="en-US" sz="3000" dirty="0" smtClean="0"/>
              <a:t>An inherited </a:t>
            </a:r>
            <a:r>
              <a:rPr lang="en-US" sz="3000" dirty="0"/>
              <a:t>attribute is one </a:t>
            </a:r>
            <a:r>
              <a:rPr lang="en-US" sz="3000" dirty="0" smtClean="0"/>
              <a:t>whose </a:t>
            </a:r>
            <a:r>
              <a:rPr lang="en-US" sz="3000" dirty="0"/>
              <a:t>value at the node in a pass tree is defined in terms of attributes at the parent </a:t>
            </a:r>
            <a:r>
              <a:rPr lang="en-US" sz="3000" dirty="0" smtClean="0"/>
              <a:t>or/and </a:t>
            </a:r>
            <a:r>
              <a:rPr lang="en-US" sz="3000" dirty="0"/>
              <a:t>sibling of that </a:t>
            </a:r>
            <a:r>
              <a:rPr lang="en-US" sz="3000" dirty="0" smtClean="0"/>
              <a:t>node. Inherited </a:t>
            </a:r>
            <a:r>
              <a:rPr lang="en-US" sz="3000" dirty="0"/>
              <a:t>attributes are convenient for expressing the dependence of a programming language construct on the context in which it </a:t>
            </a:r>
            <a:r>
              <a:rPr lang="en-US" sz="3000" dirty="0" smtClean="0"/>
              <a:t>appears. </a:t>
            </a:r>
          </a:p>
          <a:p>
            <a:pPr algn="just"/>
            <a:r>
              <a:rPr lang="en-US" sz="3000" dirty="0" smtClean="0"/>
              <a:t>For </a:t>
            </a:r>
            <a:r>
              <a:rPr lang="en-US" sz="3000" dirty="0"/>
              <a:t>example we can use an inherited attributes to keep track of </a:t>
            </a:r>
            <a:r>
              <a:rPr lang="en-US" sz="3000" dirty="0" smtClean="0"/>
              <a:t>whether an </a:t>
            </a:r>
            <a:r>
              <a:rPr lang="en-US" sz="3000" dirty="0"/>
              <a:t>identifier appears on the left or right side of an assignment in order to decide whether the address of the value of an identifier is </a:t>
            </a:r>
            <a:r>
              <a:rPr lang="en-US" sz="3000" dirty="0" smtClean="0"/>
              <a:t>needed.</a:t>
            </a:r>
            <a:endParaRPr lang="en-US" sz="3000" dirty="0"/>
          </a:p>
        </p:txBody>
      </p:sp>
    </p:spTree>
    <p:extLst>
      <p:ext uri="{BB962C8B-B14F-4D97-AF65-F5344CB8AC3E}">
        <p14:creationId xmlns:p14="http://schemas.microsoft.com/office/powerpoint/2010/main" val="1323443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76623"/>
            <a:ext cx="656018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Inherited Attributes</a:t>
            </a:r>
            <a:endParaRPr lang="en-US" sz="4000" b="1" dirty="0">
              <a:latin typeface="+mj-lt"/>
              <a:ea typeface="Times New Roman" panose="02020603050405020304" pitchFamily="18" charset="0"/>
            </a:endParaRPr>
          </a:p>
        </p:txBody>
      </p:sp>
      <p:sp>
        <p:nvSpPr>
          <p:cNvPr id="51" name="TextBox 50"/>
          <p:cNvSpPr txBox="1"/>
          <p:nvPr/>
        </p:nvSpPr>
        <p:spPr>
          <a:xfrm>
            <a:off x="934830" y="2391315"/>
            <a:ext cx="10509913" cy="2862322"/>
          </a:xfrm>
          <a:prstGeom prst="rect">
            <a:avLst/>
          </a:prstGeom>
          <a:noFill/>
        </p:spPr>
        <p:txBody>
          <a:bodyPr wrap="square" rtlCol="0">
            <a:spAutoFit/>
          </a:bodyPr>
          <a:lstStyle/>
          <a:p>
            <a:pPr algn="just"/>
            <a:r>
              <a:rPr lang="en-US" sz="3000" dirty="0" smtClean="0"/>
              <a:t>An </a:t>
            </a:r>
            <a:r>
              <a:rPr lang="en-US" sz="3000" dirty="0"/>
              <a:t>inherited attribute for a nonterminal B at a parse-tree node N is defined by a semantic rule associated with the production at the parent of N. Note that the production must have B as a symbol in its body. An inherited attribute at node N is defined only in terms of attribute values at N's parent, N itself, and N's siblings.  </a:t>
            </a:r>
            <a:endParaRPr lang="en-US" sz="3000" dirty="0" smtClean="0"/>
          </a:p>
          <a:p>
            <a:pPr algn="just"/>
            <a:endParaRPr lang="en-US" sz="3000" dirty="0"/>
          </a:p>
        </p:txBody>
      </p:sp>
    </p:spTree>
    <p:extLst>
      <p:ext uri="{BB962C8B-B14F-4D97-AF65-F5344CB8AC3E}">
        <p14:creationId xmlns:p14="http://schemas.microsoft.com/office/powerpoint/2010/main" val="2371981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672708"/>
            <a:ext cx="6650901"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Inherited Attributes</a:t>
            </a:r>
            <a:endParaRPr lang="en-US" sz="4000" b="1" dirty="0">
              <a:latin typeface="+mj-lt"/>
              <a:ea typeface="Times New Roman" panose="02020603050405020304" pitchFamily="18" charset="0"/>
            </a:endParaRPr>
          </a:p>
        </p:txBody>
      </p:sp>
      <p:sp>
        <p:nvSpPr>
          <p:cNvPr id="51" name="TextBox 50"/>
          <p:cNvSpPr txBox="1"/>
          <p:nvPr/>
        </p:nvSpPr>
        <p:spPr>
          <a:xfrm>
            <a:off x="965201" y="1807115"/>
            <a:ext cx="10509912" cy="2062103"/>
          </a:xfrm>
          <a:prstGeom prst="rect">
            <a:avLst/>
          </a:prstGeom>
          <a:noFill/>
        </p:spPr>
        <p:txBody>
          <a:bodyPr wrap="square" rtlCol="0">
            <a:spAutoFit/>
          </a:bodyPr>
          <a:lstStyle/>
          <a:p>
            <a:pPr algn="just"/>
            <a:r>
              <a:rPr lang="en-US" sz="3200" dirty="0"/>
              <a:t>The SDD </a:t>
            </a:r>
            <a:r>
              <a:rPr lang="en-US" sz="3200" dirty="0" smtClean="0"/>
              <a:t>takes </a:t>
            </a:r>
            <a:r>
              <a:rPr lang="en-US" sz="3200" dirty="0"/>
              <a:t>a simple declaration D consisting of a basic type T followed by a list L of identifiers. T can be </a:t>
            </a:r>
            <a:r>
              <a:rPr lang="en-US" sz="3200" dirty="0" err="1"/>
              <a:t>int</a:t>
            </a:r>
            <a:r>
              <a:rPr lang="en-US" sz="3200" dirty="0"/>
              <a:t> or float. For each identifier on the list, the type is entered into the symbol-table entry for the identifier</a:t>
            </a:r>
            <a:r>
              <a:rPr lang="en-US" sz="3200" dirty="0" smtClean="0"/>
              <a:t>. </a:t>
            </a:r>
            <a:endParaRPr lang="en-US" sz="3000" dirty="0"/>
          </a:p>
        </p:txBody>
      </p:sp>
      <p:pic>
        <p:nvPicPr>
          <p:cNvPr id="52" name="Picture 51"/>
          <p:cNvPicPr>
            <a:picLocks noChangeAspect="1"/>
          </p:cNvPicPr>
          <p:nvPr/>
        </p:nvPicPr>
        <p:blipFill>
          <a:blip r:embed="rId6"/>
          <a:stretch>
            <a:fillRect/>
          </a:stretch>
        </p:blipFill>
        <p:spPr>
          <a:xfrm>
            <a:off x="3013703" y="3740206"/>
            <a:ext cx="6135014" cy="3117794"/>
          </a:xfrm>
          <a:prstGeom prst="rect">
            <a:avLst/>
          </a:prstGeom>
        </p:spPr>
      </p:pic>
    </p:spTree>
    <p:extLst>
      <p:ext uri="{BB962C8B-B14F-4D97-AF65-F5344CB8AC3E}">
        <p14:creationId xmlns:p14="http://schemas.microsoft.com/office/powerpoint/2010/main" val="3256558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672708"/>
            <a:ext cx="6650901"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Inherited Attributes</a:t>
            </a:r>
            <a:endParaRPr lang="en-US" sz="4000" b="1" dirty="0">
              <a:latin typeface="+mj-lt"/>
              <a:ea typeface="Times New Roman" panose="02020603050405020304" pitchFamily="18" charset="0"/>
            </a:endParaRPr>
          </a:p>
        </p:txBody>
      </p:sp>
      <p:sp>
        <p:nvSpPr>
          <p:cNvPr id="51" name="TextBox 50"/>
          <p:cNvSpPr txBox="1"/>
          <p:nvPr/>
        </p:nvSpPr>
        <p:spPr>
          <a:xfrm>
            <a:off x="834571" y="1807115"/>
            <a:ext cx="5749108" cy="5170646"/>
          </a:xfrm>
          <a:prstGeom prst="rect">
            <a:avLst/>
          </a:prstGeom>
          <a:noFill/>
        </p:spPr>
        <p:txBody>
          <a:bodyPr wrap="square" rtlCol="0">
            <a:spAutoFit/>
          </a:bodyPr>
          <a:lstStyle/>
          <a:p>
            <a:pPr algn="just"/>
            <a:r>
              <a:rPr lang="en-US" sz="3000" dirty="0"/>
              <a:t>A dependency graph for the input string float id1 , id2 , id3 </a:t>
            </a:r>
            <a:r>
              <a:rPr lang="en-US" sz="3000" dirty="0" smtClean="0"/>
              <a:t>Numbers </a:t>
            </a:r>
            <a:r>
              <a:rPr lang="en-US" sz="3000" dirty="0"/>
              <a:t>1 through 10 represent the nodes of the dependency graph. Nodes 1, 2, and 3 represent the attribute entry associated with each of the leaves labeled id. Nodes 6, 8, and 10 are the dummy attributes that represent the application of the function </a:t>
            </a:r>
            <a:r>
              <a:rPr lang="en-US" sz="3000" dirty="0" err="1"/>
              <a:t>addType</a:t>
            </a:r>
            <a:r>
              <a:rPr lang="en-US" sz="3000" dirty="0"/>
              <a:t> to a type and one of these entry values. </a:t>
            </a:r>
          </a:p>
        </p:txBody>
      </p:sp>
      <p:pic>
        <p:nvPicPr>
          <p:cNvPr id="50" name="Picture 49"/>
          <p:cNvPicPr>
            <a:picLocks noChangeAspect="1"/>
          </p:cNvPicPr>
          <p:nvPr/>
        </p:nvPicPr>
        <p:blipFill rotWithShape="1">
          <a:blip r:embed="rId6"/>
          <a:srcRect l="5107"/>
          <a:stretch/>
        </p:blipFill>
        <p:spPr>
          <a:xfrm>
            <a:off x="6583679" y="2377441"/>
            <a:ext cx="5653547" cy="3922220"/>
          </a:xfrm>
          <a:prstGeom prst="rect">
            <a:avLst/>
          </a:prstGeom>
        </p:spPr>
      </p:pic>
    </p:spTree>
    <p:extLst>
      <p:ext uri="{BB962C8B-B14F-4D97-AF65-F5344CB8AC3E}">
        <p14:creationId xmlns:p14="http://schemas.microsoft.com/office/powerpoint/2010/main" val="666399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96760"/>
            <a:ext cx="63773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Dependency Graph</a:t>
            </a:r>
            <a:endParaRPr lang="en-US" sz="4000" b="1" dirty="0">
              <a:latin typeface="+mj-lt"/>
              <a:ea typeface="Times New Roman" panose="02020603050405020304" pitchFamily="18" charset="0"/>
            </a:endParaRPr>
          </a:p>
        </p:txBody>
      </p:sp>
      <p:sp>
        <p:nvSpPr>
          <p:cNvPr id="51" name="TextBox 50"/>
          <p:cNvSpPr txBox="1"/>
          <p:nvPr/>
        </p:nvSpPr>
        <p:spPr>
          <a:xfrm>
            <a:off x="934830" y="2188115"/>
            <a:ext cx="10509913" cy="3046988"/>
          </a:xfrm>
          <a:prstGeom prst="rect">
            <a:avLst/>
          </a:prstGeom>
          <a:noFill/>
        </p:spPr>
        <p:txBody>
          <a:bodyPr wrap="square" rtlCol="0">
            <a:spAutoFit/>
          </a:bodyPr>
          <a:lstStyle/>
          <a:p>
            <a:pPr algn="just"/>
            <a:r>
              <a:rPr lang="en-US" sz="3200" dirty="0"/>
              <a:t>If </a:t>
            </a:r>
            <a:r>
              <a:rPr lang="en-US" sz="3200" dirty="0" smtClean="0"/>
              <a:t>an </a:t>
            </a:r>
            <a:r>
              <a:rPr lang="en-US" sz="3200" dirty="0"/>
              <a:t>attribute </a:t>
            </a:r>
            <a:r>
              <a:rPr lang="en-US" sz="3200" dirty="0" smtClean="0"/>
              <a:t>b </a:t>
            </a:r>
            <a:r>
              <a:rPr lang="en-US" sz="3200" dirty="0"/>
              <a:t>at a node in a pass tree depends on an attribute C then the semantic rule for be at that note must be evaluated after the semantic rule that defines </a:t>
            </a:r>
            <a:r>
              <a:rPr lang="en-US" sz="3200" dirty="0" smtClean="0"/>
              <a:t>c. </a:t>
            </a:r>
          </a:p>
          <a:p>
            <a:pPr algn="just"/>
            <a:r>
              <a:rPr lang="en-US" sz="3200" dirty="0" smtClean="0"/>
              <a:t>The interdependencies </a:t>
            </a:r>
            <a:r>
              <a:rPr lang="en-US" sz="3200" dirty="0"/>
              <a:t>among the inherited and synthesized attribute at the node in the </a:t>
            </a:r>
            <a:r>
              <a:rPr lang="en-US" sz="3200" dirty="0" smtClean="0"/>
              <a:t>parse tree </a:t>
            </a:r>
            <a:r>
              <a:rPr lang="en-US" sz="3200" dirty="0"/>
              <a:t>can be </a:t>
            </a:r>
            <a:r>
              <a:rPr lang="en-US" sz="3200" dirty="0" smtClean="0"/>
              <a:t>depicted </a:t>
            </a:r>
            <a:r>
              <a:rPr lang="en-US" sz="3200" dirty="0"/>
              <a:t>by a directed graph called a dependency </a:t>
            </a:r>
            <a:r>
              <a:rPr lang="en-US" sz="3200" dirty="0" smtClean="0"/>
              <a:t>graph.</a:t>
            </a:r>
            <a:endParaRPr lang="en-US" sz="3200" dirty="0"/>
          </a:p>
        </p:txBody>
      </p:sp>
    </p:spTree>
    <p:extLst>
      <p:ext uri="{BB962C8B-B14F-4D97-AF65-F5344CB8AC3E}">
        <p14:creationId xmlns:p14="http://schemas.microsoft.com/office/powerpoint/2010/main" val="3874678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Evaluating Semantic Rules</a:t>
            </a:r>
            <a:endParaRPr lang="en-US" sz="4000" b="1" dirty="0">
              <a:latin typeface="+mj-lt"/>
              <a:ea typeface="Times New Roman" panose="02020603050405020304" pitchFamily="18" charset="0"/>
            </a:endParaRPr>
          </a:p>
        </p:txBody>
      </p:sp>
      <p:sp>
        <p:nvSpPr>
          <p:cNvPr id="51" name="TextBox 50"/>
          <p:cNvSpPr txBox="1"/>
          <p:nvPr/>
        </p:nvSpPr>
        <p:spPr>
          <a:xfrm>
            <a:off x="934830" y="1926855"/>
            <a:ext cx="10509913" cy="4031873"/>
          </a:xfrm>
          <a:prstGeom prst="rect">
            <a:avLst/>
          </a:prstGeom>
          <a:noFill/>
        </p:spPr>
        <p:txBody>
          <a:bodyPr wrap="square" rtlCol="0">
            <a:spAutoFit/>
          </a:bodyPr>
          <a:lstStyle/>
          <a:p>
            <a:pPr algn="just"/>
            <a:r>
              <a:rPr lang="en-US" sz="3200" dirty="0"/>
              <a:t>Several methods have been proposed for evaluating semantic </a:t>
            </a:r>
            <a:r>
              <a:rPr lang="en-US" sz="3200" dirty="0" smtClean="0"/>
              <a:t>rules:</a:t>
            </a:r>
          </a:p>
          <a:p>
            <a:pPr algn="just"/>
            <a:r>
              <a:rPr lang="en-US" sz="3200" b="1" dirty="0"/>
              <a:t>P</a:t>
            </a:r>
            <a:r>
              <a:rPr lang="en-US" sz="3200" b="1" dirty="0" smtClean="0"/>
              <a:t>arse </a:t>
            </a:r>
            <a:r>
              <a:rPr lang="en-US" sz="3200" b="1" dirty="0"/>
              <a:t>tree </a:t>
            </a:r>
            <a:r>
              <a:rPr lang="en-US" sz="3200" b="1" dirty="0" smtClean="0"/>
              <a:t>methods. </a:t>
            </a:r>
            <a:r>
              <a:rPr lang="en-US" sz="3200" dirty="0" smtClean="0"/>
              <a:t>At </a:t>
            </a:r>
            <a:r>
              <a:rPr lang="en-US" sz="3200" dirty="0"/>
              <a:t>compile time this method obtain an evaluation order from the topological sort of the dependency graph constructed from the past tree from each </a:t>
            </a:r>
            <a:r>
              <a:rPr lang="en-US" sz="3200" dirty="0" smtClean="0"/>
              <a:t>input. This </a:t>
            </a:r>
            <a:r>
              <a:rPr lang="en-US" sz="3200" dirty="0"/>
              <a:t>methods will </a:t>
            </a:r>
            <a:r>
              <a:rPr lang="en-US" sz="3200" dirty="0" smtClean="0"/>
              <a:t>fail </a:t>
            </a:r>
            <a:r>
              <a:rPr lang="en-US" sz="3200" dirty="0"/>
              <a:t>to find an evaluation order only if the dependency graph for the particular purpose tree under the </a:t>
            </a:r>
            <a:r>
              <a:rPr lang="en-US" sz="3200" dirty="0" smtClean="0"/>
              <a:t>consideration </a:t>
            </a:r>
            <a:r>
              <a:rPr lang="en-US" sz="3200" dirty="0"/>
              <a:t>has a </a:t>
            </a:r>
            <a:r>
              <a:rPr lang="en-US" sz="3200" dirty="0" smtClean="0"/>
              <a:t>cycle. </a:t>
            </a:r>
            <a:endParaRPr lang="en-US" sz="3200" dirty="0"/>
          </a:p>
        </p:txBody>
      </p:sp>
    </p:spTree>
    <p:extLst>
      <p:ext uri="{BB962C8B-B14F-4D97-AF65-F5344CB8AC3E}">
        <p14:creationId xmlns:p14="http://schemas.microsoft.com/office/powerpoint/2010/main" val="2838548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Evaluating Semantic Rules</a:t>
            </a:r>
            <a:endParaRPr lang="en-US" sz="4000" b="1" dirty="0">
              <a:latin typeface="+mj-lt"/>
              <a:ea typeface="Times New Roman" panose="02020603050405020304" pitchFamily="18" charset="0"/>
            </a:endParaRPr>
          </a:p>
        </p:txBody>
      </p:sp>
      <p:sp>
        <p:nvSpPr>
          <p:cNvPr id="51" name="TextBox 50"/>
          <p:cNvSpPr txBox="1"/>
          <p:nvPr/>
        </p:nvSpPr>
        <p:spPr>
          <a:xfrm>
            <a:off x="934830" y="1926855"/>
            <a:ext cx="10509913" cy="4031873"/>
          </a:xfrm>
          <a:prstGeom prst="rect">
            <a:avLst/>
          </a:prstGeom>
          <a:noFill/>
        </p:spPr>
        <p:txBody>
          <a:bodyPr wrap="square" rtlCol="0">
            <a:spAutoFit/>
          </a:bodyPr>
          <a:lstStyle/>
          <a:p>
            <a:pPr algn="just"/>
            <a:r>
              <a:rPr lang="en-US" sz="3200" dirty="0"/>
              <a:t>Several methods have been proposed for evaluating semantic </a:t>
            </a:r>
            <a:r>
              <a:rPr lang="en-US" sz="3200" dirty="0" smtClean="0"/>
              <a:t>rules:</a:t>
            </a:r>
          </a:p>
          <a:p>
            <a:pPr algn="just"/>
            <a:r>
              <a:rPr lang="en-US" sz="3200" b="1" dirty="0"/>
              <a:t>R</a:t>
            </a:r>
            <a:r>
              <a:rPr lang="en-US" sz="3200" b="1" dirty="0" smtClean="0"/>
              <a:t>ule </a:t>
            </a:r>
            <a:r>
              <a:rPr lang="en-US" sz="3200" b="1" dirty="0"/>
              <a:t>based </a:t>
            </a:r>
            <a:r>
              <a:rPr lang="en-US" sz="3200" b="1" dirty="0" smtClean="0"/>
              <a:t>methods: </a:t>
            </a:r>
            <a:r>
              <a:rPr lang="en-US" sz="3200" dirty="0" smtClean="0"/>
              <a:t>At </a:t>
            </a:r>
            <a:r>
              <a:rPr lang="en-US" sz="3200" dirty="0"/>
              <a:t>compiler construction time the semantic rule associated with production are </a:t>
            </a:r>
            <a:r>
              <a:rPr lang="en-US" sz="3200" dirty="0" smtClean="0"/>
              <a:t>analyzed, either </a:t>
            </a:r>
            <a:r>
              <a:rPr lang="en-US" sz="3200" dirty="0"/>
              <a:t>by hand or by a </a:t>
            </a:r>
            <a:r>
              <a:rPr lang="en-US" sz="3200" dirty="0" smtClean="0"/>
              <a:t>specialized tool. For </a:t>
            </a:r>
            <a:r>
              <a:rPr lang="en-US" sz="3200" dirty="0"/>
              <a:t>each </a:t>
            </a:r>
            <a:r>
              <a:rPr lang="en-US" sz="3200" dirty="0" smtClean="0"/>
              <a:t>production, </a:t>
            </a:r>
            <a:r>
              <a:rPr lang="en-US" sz="3200" dirty="0"/>
              <a:t>the order in which the attribute associated with the production are evaluated is pre-determined at compiler construction </a:t>
            </a:r>
            <a:r>
              <a:rPr lang="en-US" sz="3200" dirty="0" smtClean="0"/>
              <a:t>time.</a:t>
            </a:r>
            <a:endParaRPr lang="en-US" sz="3200" dirty="0"/>
          </a:p>
        </p:txBody>
      </p:sp>
    </p:spTree>
    <p:extLst>
      <p:ext uri="{BB962C8B-B14F-4D97-AF65-F5344CB8AC3E}">
        <p14:creationId xmlns:p14="http://schemas.microsoft.com/office/powerpoint/2010/main" val="1733690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Evaluating Semantic Rules</a:t>
            </a:r>
            <a:endParaRPr lang="en-US" sz="4000" b="1" dirty="0">
              <a:latin typeface="+mj-lt"/>
              <a:ea typeface="Times New Roman" panose="02020603050405020304" pitchFamily="18" charset="0"/>
            </a:endParaRPr>
          </a:p>
        </p:txBody>
      </p:sp>
      <p:sp>
        <p:nvSpPr>
          <p:cNvPr id="51" name="TextBox 50"/>
          <p:cNvSpPr txBox="1"/>
          <p:nvPr/>
        </p:nvSpPr>
        <p:spPr>
          <a:xfrm>
            <a:off x="934830" y="1926855"/>
            <a:ext cx="10509913" cy="4031873"/>
          </a:xfrm>
          <a:prstGeom prst="rect">
            <a:avLst/>
          </a:prstGeom>
          <a:noFill/>
        </p:spPr>
        <p:txBody>
          <a:bodyPr wrap="square" rtlCol="0">
            <a:spAutoFit/>
          </a:bodyPr>
          <a:lstStyle/>
          <a:p>
            <a:pPr algn="just"/>
            <a:r>
              <a:rPr lang="en-US" sz="3200" dirty="0"/>
              <a:t>Several methods have been proposed for evaluating semantic rules:</a:t>
            </a:r>
          </a:p>
          <a:p>
            <a:pPr algn="just"/>
            <a:r>
              <a:rPr lang="en-US" sz="3200" b="1" dirty="0" smtClean="0"/>
              <a:t>Oblivious method:</a:t>
            </a:r>
            <a:r>
              <a:rPr lang="en-US" sz="3200" dirty="0" smtClean="0"/>
              <a:t> An </a:t>
            </a:r>
            <a:r>
              <a:rPr lang="en-US" sz="3200" dirty="0"/>
              <a:t>evaluation order is chosen without considering the semantic </a:t>
            </a:r>
            <a:r>
              <a:rPr lang="en-US" sz="3200" dirty="0" smtClean="0"/>
              <a:t>rules. For example, </a:t>
            </a:r>
            <a:r>
              <a:rPr lang="en-US" sz="3200" dirty="0"/>
              <a:t>if translation </a:t>
            </a:r>
            <a:r>
              <a:rPr lang="en-US" sz="3200" dirty="0" smtClean="0"/>
              <a:t>takes </a:t>
            </a:r>
            <a:r>
              <a:rPr lang="en-US" sz="3200" dirty="0"/>
              <a:t>place during passing then the order of evaluation is force by the passing method independent of the semantic </a:t>
            </a:r>
            <a:r>
              <a:rPr lang="en-US" sz="3200" dirty="0" smtClean="0"/>
              <a:t>rules. An </a:t>
            </a:r>
            <a:r>
              <a:rPr lang="en-US" sz="3200" dirty="0"/>
              <a:t>oblivious evaluation order </a:t>
            </a:r>
            <a:r>
              <a:rPr lang="en-US" sz="3200" dirty="0" smtClean="0"/>
              <a:t>restricts </a:t>
            </a:r>
            <a:r>
              <a:rPr lang="en-US" sz="3200" dirty="0"/>
              <a:t>the class of syntax directed definition that can be </a:t>
            </a:r>
            <a:r>
              <a:rPr lang="en-US" sz="3200" dirty="0" smtClean="0"/>
              <a:t>implemented. </a:t>
            </a:r>
          </a:p>
        </p:txBody>
      </p:sp>
    </p:spTree>
    <p:extLst>
      <p:ext uri="{BB962C8B-B14F-4D97-AF65-F5344CB8AC3E}">
        <p14:creationId xmlns:p14="http://schemas.microsoft.com/office/powerpoint/2010/main" val="1161564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710417"/>
            <a:ext cx="7562761"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Syntax-Directed Translation</a:t>
            </a:r>
            <a:endParaRPr lang="en-US" sz="4000" b="1" dirty="0">
              <a:latin typeface="+mj-lt"/>
              <a:ea typeface="Times New Roman" panose="02020603050405020304" pitchFamily="18" charset="0"/>
            </a:endParaRPr>
          </a:p>
        </p:txBody>
      </p:sp>
      <p:sp>
        <p:nvSpPr>
          <p:cNvPr id="51" name="TextBox 50"/>
          <p:cNvSpPr txBox="1"/>
          <p:nvPr/>
        </p:nvSpPr>
        <p:spPr>
          <a:xfrm>
            <a:off x="1115122" y="1756315"/>
            <a:ext cx="10236897" cy="5016758"/>
          </a:xfrm>
          <a:prstGeom prst="rect">
            <a:avLst/>
          </a:prstGeom>
          <a:noFill/>
        </p:spPr>
        <p:txBody>
          <a:bodyPr wrap="square" rtlCol="0">
            <a:spAutoFit/>
          </a:bodyPr>
          <a:lstStyle/>
          <a:p>
            <a:pPr algn="just"/>
            <a:r>
              <a:rPr lang="en-US" sz="3200" dirty="0" smtClean="0"/>
              <a:t>There are two notations for associating semantic rules with productions, syntax-directed definitions and translation schemes. </a:t>
            </a:r>
          </a:p>
          <a:p>
            <a:pPr algn="just"/>
            <a:r>
              <a:rPr lang="en-US" sz="3200" dirty="0" smtClean="0"/>
              <a:t>Syntax-directed definitions are high-level specifications for translations. They hide many implementation details and free the user from having to specify explicitly the order in which translation take place. </a:t>
            </a:r>
          </a:p>
          <a:p>
            <a:pPr algn="just"/>
            <a:r>
              <a:rPr lang="en-US" sz="3200" dirty="0" smtClean="0"/>
              <a:t>Translation schemes indicate the order in which semantic rules are to be evaluated, so they allow some implementation details to be shown.</a:t>
            </a:r>
            <a:endParaRPr lang="en-US" sz="3200" dirty="0"/>
          </a:p>
        </p:txBody>
      </p:sp>
    </p:spTree>
    <p:extLst>
      <p:ext uri="{BB962C8B-B14F-4D97-AF65-F5344CB8AC3E}">
        <p14:creationId xmlns:p14="http://schemas.microsoft.com/office/powerpoint/2010/main" val="872308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Evaluating Semantic Rules</a:t>
            </a:r>
            <a:endParaRPr lang="en-US" sz="4000" b="1" dirty="0">
              <a:latin typeface="+mj-lt"/>
              <a:ea typeface="Times New Roman" panose="02020603050405020304" pitchFamily="18" charset="0"/>
            </a:endParaRPr>
          </a:p>
        </p:txBody>
      </p:sp>
      <p:sp>
        <p:nvSpPr>
          <p:cNvPr id="51" name="TextBox 50"/>
          <p:cNvSpPr txBox="1"/>
          <p:nvPr/>
        </p:nvSpPr>
        <p:spPr>
          <a:xfrm>
            <a:off x="934830" y="2005233"/>
            <a:ext cx="10509913" cy="3046988"/>
          </a:xfrm>
          <a:prstGeom prst="rect">
            <a:avLst/>
          </a:prstGeom>
          <a:noFill/>
        </p:spPr>
        <p:txBody>
          <a:bodyPr wrap="square" rtlCol="0">
            <a:spAutoFit/>
          </a:bodyPr>
          <a:lstStyle/>
          <a:p>
            <a:pPr algn="just"/>
            <a:r>
              <a:rPr lang="en-US" sz="3200" dirty="0" smtClean="0"/>
              <a:t>Rule </a:t>
            </a:r>
            <a:r>
              <a:rPr lang="en-US" sz="3200" dirty="0"/>
              <a:t>based and </a:t>
            </a:r>
            <a:r>
              <a:rPr lang="en-US" sz="3200" dirty="0" smtClean="0"/>
              <a:t>oblivious </a:t>
            </a:r>
            <a:r>
              <a:rPr lang="en-US" sz="3200" dirty="0"/>
              <a:t>method need not </a:t>
            </a:r>
            <a:r>
              <a:rPr lang="en-US" sz="3200" dirty="0" smtClean="0"/>
              <a:t>explicitly </a:t>
            </a:r>
            <a:r>
              <a:rPr lang="en-US" sz="3200" dirty="0"/>
              <a:t>construct the dependency graph at the compile time so they can be more efficient in their use of compile time </a:t>
            </a:r>
            <a:r>
              <a:rPr lang="en-US" sz="3200" dirty="0" smtClean="0"/>
              <a:t>and space. </a:t>
            </a:r>
          </a:p>
          <a:p>
            <a:pPr algn="just"/>
            <a:r>
              <a:rPr lang="en-US" sz="3200" dirty="0" smtClean="0"/>
              <a:t>Syntax </a:t>
            </a:r>
            <a:r>
              <a:rPr lang="en-US" sz="3200" dirty="0"/>
              <a:t>directed definition is said to be circular if the dependency graph for some past regenerated by its grammar has a </a:t>
            </a:r>
            <a:r>
              <a:rPr lang="en-US" sz="3200" dirty="0" smtClean="0"/>
              <a:t>cycle.</a:t>
            </a:r>
          </a:p>
        </p:txBody>
      </p:sp>
    </p:spTree>
    <p:extLst>
      <p:ext uri="{BB962C8B-B14F-4D97-AF65-F5344CB8AC3E}">
        <p14:creationId xmlns:p14="http://schemas.microsoft.com/office/powerpoint/2010/main" val="2344745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17532"/>
            <a:ext cx="619442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Application of SDD</a:t>
            </a:r>
            <a:endParaRPr lang="en-US" sz="4000" b="1" dirty="0">
              <a:latin typeface="+mj-lt"/>
              <a:ea typeface="Times New Roman" panose="02020603050405020304" pitchFamily="18" charset="0"/>
            </a:endParaRPr>
          </a:p>
        </p:txBody>
      </p:sp>
      <p:sp>
        <p:nvSpPr>
          <p:cNvPr id="51" name="TextBox 50"/>
          <p:cNvSpPr txBox="1"/>
          <p:nvPr/>
        </p:nvSpPr>
        <p:spPr>
          <a:xfrm>
            <a:off x="934830" y="1926855"/>
            <a:ext cx="10509913" cy="3539430"/>
          </a:xfrm>
          <a:prstGeom prst="rect">
            <a:avLst/>
          </a:prstGeom>
          <a:noFill/>
        </p:spPr>
        <p:txBody>
          <a:bodyPr wrap="square" rtlCol="0">
            <a:spAutoFit/>
          </a:bodyPr>
          <a:lstStyle/>
          <a:p>
            <a:pPr algn="just"/>
            <a:r>
              <a:rPr lang="en-US" sz="3200" dirty="0"/>
              <a:t>The main application </a:t>
            </a:r>
            <a:r>
              <a:rPr lang="en-US" sz="3200" dirty="0" smtClean="0"/>
              <a:t>of SDD is </a:t>
            </a:r>
            <a:r>
              <a:rPr lang="en-US" sz="3200" dirty="0"/>
              <a:t>the construction of syntax trees. Since some compilers use syntax trees as an intermediate representation, a common form of SDD turns its input string into a tree. To complete the translation to intermediate code, the compiler may then walk the syntax tree, using another set of rules that are in effect an SDD on the syntax tree rather than the parse tree.</a:t>
            </a:r>
            <a:endParaRPr lang="en-US" sz="3200" dirty="0" smtClean="0"/>
          </a:p>
        </p:txBody>
      </p:sp>
    </p:spTree>
    <p:extLst>
      <p:ext uri="{BB962C8B-B14F-4D97-AF65-F5344CB8AC3E}">
        <p14:creationId xmlns:p14="http://schemas.microsoft.com/office/powerpoint/2010/main" val="1767397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Construction of </a:t>
            </a:r>
            <a:r>
              <a:rPr lang="en-US" sz="4000" b="1" dirty="0">
                <a:ea typeface="Times New Roman" panose="02020603050405020304" pitchFamily="18" charset="0"/>
              </a:rPr>
              <a:t>S</a:t>
            </a:r>
            <a:r>
              <a:rPr lang="en-US" sz="4000" b="1" dirty="0" smtClean="0">
                <a:latin typeface="+mj-lt"/>
                <a:ea typeface="Times New Roman" panose="02020603050405020304" pitchFamily="18" charset="0"/>
              </a:rPr>
              <a:t>yntax Tree</a:t>
            </a:r>
            <a:endParaRPr lang="en-US" sz="4000" b="1" dirty="0">
              <a:latin typeface="+mj-lt"/>
              <a:ea typeface="Times New Roman" panose="02020603050405020304" pitchFamily="18" charset="0"/>
            </a:endParaRPr>
          </a:p>
        </p:txBody>
      </p:sp>
      <p:sp>
        <p:nvSpPr>
          <p:cNvPr id="51" name="TextBox 50"/>
          <p:cNvSpPr txBox="1"/>
          <p:nvPr/>
        </p:nvSpPr>
        <p:spPr>
          <a:xfrm>
            <a:off x="934830" y="1822351"/>
            <a:ext cx="10509913" cy="4524315"/>
          </a:xfrm>
          <a:prstGeom prst="rect">
            <a:avLst/>
          </a:prstGeom>
          <a:noFill/>
        </p:spPr>
        <p:txBody>
          <a:bodyPr wrap="square" rtlCol="0">
            <a:spAutoFit/>
          </a:bodyPr>
          <a:lstStyle/>
          <a:p>
            <a:pPr algn="just"/>
            <a:r>
              <a:rPr lang="en-US" sz="3200" dirty="0" smtClean="0"/>
              <a:t>A </a:t>
            </a:r>
            <a:r>
              <a:rPr lang="en-US" sz="3200" dirty="0"/>
              <a:t>syntax-tree node representing an expression El + E2 has label + and two children representing the sub expressions El and </a:t>
            </a:r>
            <a:r>
              <a:rPr lang="en-US" sz="3200" dirty="0" smtClean="0"/>
              <a:t>E2. We </a:t>
            </a:r>
            <a:r>
              <a:rPr lang="en-US" sz="3200" dirty="0"/>
              <a:t>shall implement the nodes of a syntax tree by objects with a suitable number of fields. Each object will have an op field that is the label of the node. The objects will have additional fields as follows</a:t>
            </a:r>
            <a:r>
              <a:rPr lang="en-US" sz="3200" dirty="0" smtClean="0"/>
              <a:t>:</a:t>
            </a:r>
          </a:p>
          <a:p>
            <a:pPr algn="just"/>
            <a:r>
              <a:rPr lang="en-US" sz="3200" dirty="0"/>
              <a:t>• If the node is a leaf, an additional field holds the lexical value for the leaf. A constructor function Leaf( op, </a:t>
            </a:r>
            <a:r>
              <a:rPr lang="en-US" sz="3200" dirty="0" err="1"/>
              <a:t>val</a:t>
            </a:r>
            <a:r>
              <a:rPr lang="en-US" sz="3200" dirty="0"/>
              <a:t>) creates a leaf </a:t>
            </a:r>
            <a:r>
              <a:rPr lang="en-US" sz="3200" dirty="0" smtClean="0"/>
              <a:t>object.</a:t>
            </a:r>
            <a:endParaRPr lang="en-US" sz="3000" dirty="0"/>
          </a:p>
        </p:txBody>
      </p:sp>
    </p:spTree>
    <p:extLst>
      <p:ext uri="{BB962C8B-B14F-4D97-AF65-F5344CB8AC3E}">
        <p14:creationId xmlns:p14="http://schemas.microsoft.com/office/powerpoint/2010/main" val="699266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Construction of </a:t>
            </a:r>
            <a:r>
              <a:rPr lang="en-US" sz="4000" b="1" dirty="0">
                <a:ea typeface="Times New Roman" panose="02020603050405020304" pitchFamily="18" charset="0"/>
              </a:rPr>
              <a:t>S</a:t>
            </a:r>
            <a:r>
              <a:rPr lang="en-US" sz="4000" b="1" dirty="0" smtClean="0">
                <a:latin typeface="+mj-lt"/>
                <a:ea typeface="Times New Roman" panose="02020603050405020304" pitchFamily="18" charset="0"/>
              </a:rPr>
              <a:t>yntax Tree</a:t>
            </a:r>
            <a:endParaRPr lang="en-US" sz="4000" b="1" dirty="0">
              <a:latin typeface="+mj-lt"/>
              <a:ea typeface="Times New Roman" panose="02020603050405020304" pitchFamily="18" charset="0"/>
            </a:endParaRPr>
          </a:p>
        </p:txBody>
      </p:sp>
      <p:sp>
        <p:nvSpPr>
          <p:cNvPr id="51" name="TextBox 50"/>
          <p:cNvSpPr txBox="1"/>
          <p:nvPr/>
        </p:nvSpPr>
        <p:spPr>
          <a:xfrm>
            <a:off x="500633" y="2370992"/>
            <a:ext cx="10974480" cy="3539430"/>
          </a:xfrm>
          <a:prstGeom prst="rect">
            <a:avLst/>
          </a:prstGeom>
          <a:noFill/>
        </p:spPr>
        <p:txBody>
          <a:bodyPr wrap="square" rtlCol="0">
            <a:spAutoFit/>
          </a:bodyPr>
          <a:lstStyle/>
          <a:p>
            <a:pPr lvl="2" algn="just"/>
            <a:r>
              <a:rPr lang="en-US" sz="3200" dirty="0" smtClean="0"/>
              <a:t>Alternatively</a:t>
            </a:r>
            <a:r>
              <a:rPr lang="en-US" sz="3200" dirty="0"/>
              <a:t>, if nodes are viewed as records, then Leaf returns a pointer to a new record for a leaf. </a:t>
            </a:r>
          </a:p>
          <a:p>
            <a:pPr marL="914400" lvl="1" indent="-457200" algn="just">
              <a:buFont typeface="Arial" panose="020B0604020202020204" pitchFamily="34" charset="0"/>
              <a:buChar char="•"/>
            </a:pPr>
            <a:r>
              <a:rPr lang="en-US" sz="3200" dirty="0" smtClean="0"/>
              <a:t>If </a:t>
            </a:r>
            <a:r>
              <a:rPr lang="en-US" sz="3200" dirty="0"/>
              <a:t>the node is an interior node, there are as many additional fields as the node has children in the syntax tree. A constructor function Node takes two or more arguments: Node(op, Cl , C2, ... , </a:t>
            </a:r>
            <a:r>
              <a:rPr lang="en-US" sz="3200" dirty="0" err="1"/>
              <a:t>Ck</a:t>
            </a:r>
            <a:r>
              <a:rPr lang="en-US" sz="3200" dirty="0"/>
              <a:t> ) creates an object with first field op and k additional fields for the k children Cl , ... , </a:t>
            </a:r>
            <a:r>
              <a:rPr lang="en-US" sz="3200" dirty="0" err="1"/>
              <a:t>Ck</a:t>
            </a:r>
            <a:r>
              <a:rPr lang="en-US" sz="3200" dirty="0"/>
              <a:t>·</a:t>
            </a:r>
            <a:endParaRPr lang="en-US" sz="3000" dirty="0"/>
          </a:p>
        </p:txBody>
      </p:sp>
    </p:spTree>
    <p:extLst>
      <p:ext uri="{BB962C8B-B14F-4D97-AF65-F5344CB8AC3E}">
        <p14:creationId xmlns:p14="http://schemas.microsoft.com/office/powerpoint/2010/main" val="3293161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278795"/>
            <a:ext cx="10635797" cy="1118746"/>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A Syntax-Directed Definition for Constructing syntax Trees</a:t>
            </a:r>
            <a:endParaRPr lang="en-US" sz="4000" b="1" dirty="0">
              <a:latin typeface="+mj-lt"/>
              <a:ea typeface="Times New Roman" panose="02020603050405020304" pitchFamily="18" charset="0"/>
            </a:endParaRPr>
          </a:p>
        </p:txBody>
      </p:sp>
      <p:sp>
        <p:nvSpPr>
          <p:cNvPr id="51" name="TextBox 50"/>
          <p:cNvSpPr txBox="1"/>
          <p:nvPr/>
        </p:nvSpPr>
        <p:spPr>
          <a:xfrm>
            <a:off x="751947" y="1717847"/>
            <a:ext cx="11056873" cy="3046988"/>
          </a:xfrm>
          <a:prstGeom prst="rect">
            <a:avLst/>
          </a:prstGeom>
          <a:noFill/>
        </p:spPr>
        <p:txBody>
          <a:bodyPr wrap="square" rtlCol="0">
            <a:spAutoFit/>
          </a:bodyPr>
          <a:lstStyle/>
          <a:p>
            <a:pPr algn="just"/>
            <a:r>
              <a:rPr lang="en-US" sz="3200" dirty="0"/>
              <a:t>The S-attributed definition in Fig. 5.10 constructs syntax trees for a simple expression grammar involving only the binary operators + and -. As usual, these operators are at the same precedence level and are jointly left associative. All </a:t>
            </a:r>
            <a:r>
              <a:rPr lang="en-US" sz="3200" dirty="0" err="1"/>
              <a:t>nonterminals</a:t>
            </a:r>
            <a:r>
              <a:rPr lang="en-US" sz="3200" dirty="0"/>
              <a:t> have one synthesized attribute node, which represents a node of the syntax tree. </a:t>
            </a:r>
            <a:endParaRPr lang="en-US" sz="3000" dirty="0"/>
          </a:p>
        </p:txBody>
      </p:sp>
      <p:pic>
        <p:nvPicPr>
          <p:cNvPr id="50" name="Picture 49"/>
          <p:cNvPicPr>
            <a:picLocks noChangeAspect="1"/>
          </p:cNvPicPr>
          <p:nvPr/>
        </p:nvPicPr>
        <p:blipFill>
          <a:blip r:embed="rId6"/>
          <a:stretch>
            <a:fillRect/>
          </a:stretch>
        </p:blipFill>
        <p:spPr>
          <a:xfrm>
            <a:off x="5237434" y="4206240"/>
            <a:ext cx="6897932" cy="2651760"/>
          </a:xfrm>
          <a:prstGeom prst="rect">
            <a:avLst/>
          </a:prstGeom>
        </p:spPr>
      </p:pic>
    </p:spTree>
    <p:extLst>
      <p:ext uri="{BB962C8B-B14F-4D97-AF65-F5344CB8AC3E}">
        <p14:creationId xmlns:p14="http://schemas.microsoft.com/office/powerpoint/2010/main" val="4153782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07266"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L Attributed Definition</a:t>
            </a:r>
            <a:endParaRPr lang="en-US" sz="4000" b="1" dirty="0">
              <a:latin typeface="+mj-lt"/>
              <a:ea typeface="Times New Roman" panose="02020603050405020304" pitchFamily="18" charset="0"/>
            </a:endParaRPr>
          </a:p>
        </p:txBody>
      </p:sp>
      <p:sp>
        <p:nvSpPr>
          <p:cNvPr id="51" name="TextBox 50"/>
          <p:cNvSpPr txBox="1"/>
          <p:nvPr/>
        </p:nvSpPr>
        <p:spPr>
          <a:xfrm>
            <a:off x="1587974" y="1770099"/>
            <a:ext cx="3767798" cy="4524315"/>
          </a:xfrm>
          <a:prstGeom prst="rect">
            <a:avLst/>
          </a:prstGeom>
          <a:noFill/>
        </p:spPr>
        <p:txBody>
          <a:bodyPr wrap="square" rtlCol="0">
            <a:spAutoFit/>
          </a:bodyPr>
          <a:lstStyle/>
          <a:p>
            <a:pPr algn="just"/>
            <a:r>
              <a:rPr lang="en-US" sz="3200" dirty="0"/>
              <a:t>The L-attributed definition </a:t>
            </a:r>
            <a:r>
              <a:rPr lang="en-US" sz="3200" dirty="0" smtClean="0"/>
              <a:t>in performs </a:t>
            </a:r>
            <a:r>
              <a:rPr lang="en-US" sz="3200" dirty="0"/>
              <a:t>the same translation as the S-attributed definition in </a:t>
            </a:r>
            <a:r>
              <a:rPr lang="en-US" sz="3200" dirty="0" smtClean="0"/>
              <a:t>Figure. The </a:t>
            </a:r>
            <a:r>
              <a:rPr lang="en-US" sz="3200" dirty="0"/>
              <a:t>attributes for the grammar symbols E, T, id, and </a:t>
            </a:r>
            <a:r>
              <a:rPr lang="en-US" sz="3200" dirty="0" err="1" smtClean="0"/>
              <a:t>num</a:t>
            </a:r>
            <a:endParaRPr lang="en-US" sz="3000" dirty="0"/>
          </a:p>
        </p:txBody>
      </p:sp>
      <p:pic>
        <p:nvPicPr>
          <p:cNvPr id="50" name="Picture 49"/>
          <p:cNvPicPr>
            <a:picLocks noChangeAspect="1"/>
          </p:cNvPicPr>
          <p:nvPr/>
        </p:nvPicPr>
        <p:blipFill>
          <a:blip r:embed="rId6"/>
          <a:stretch>
            <a:fillRect/>
          </a:stretch>
        </p:blipFill>
        <p:spPr>
          <a:xfrm>
            <a:off x="5829681" y="1651570"/>
            <a:ext cx="6083955" cy="4987891"/>
          </a:xfrm>
          <a:prstGeom prst="rect">
            <a:avLst/>
          </a:prstGeom>
        </p:spPr>
      </p:pic>
    </p:spTree>
    <p:extLst>
      <p:ext uri="{BB962C8B-B14F-4D97-AF65-F5344CB8AC3E}">
        <p14:creationId xmlns:p14="http://schemas.microsoft.com/office/powerpoint/2010/main" val="702956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07266"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L Attributed Definition</a:t>
            </a:r>
            <a:endParaRPr lang="en-US" sz="4000" b="1" dirty="0">
              <a:latin typeface="+mj-lt"/>
              <a:ea typeface="Times New Roman" panose="02020603050405020304" pitchFamily="18" charset="0"/>
            </a:endParaRPr>
          </a:p>
        </p:txBody>
      </p:sp>
      <p:sp>
        <p:nvSpPr>
          <p:cNvPr id="51" name="TextBox 50"/>
          <p:cNvSpPr txBox="1"/>
          <p:nvPr/>
        </p:nvSpPr>
        <p:spPr>
          <a:xfrm>
            <a:off x="1587974" y="2108769"/>
            <a:ext cx="9070160" cy="4031873"/>
          </a:xfrm>
          <a:prstGeom prst="rect">
            <a:avLst/>
          </a:prstGeom>
          <a:noFill/>
        </p:spPr>
        <p:txBody>
          <a:bodyPr wrap="square" rtlCol="0">
            <a:spAutoFit/>
          </a:bodyPr>
          <a:lstStyle/>
          <a:p>
            <a:r>
              <a:rPr lang="en-US" sz="3200" dirty="0" smtClean="0"/>
              <a:t>Steps in the construction of the syntax tree for </a:t>
            </a:r>
          </a:p>
          <a:p>
            <a:r>
              <a:rPr lang="en-US" sz="3200" dirty="0" smtClean="0"/>
              <a:t>a – 4 + c</a:t>
            </a:r>
          </a:p>
          <a:p>
            <a:endParaRPr lang="en-US" sz="3200" dirty="0" smtClean="0"/>
          </a:p>
          <a:p>
            <a:pPr marL="514350" indent="-514350">
              <a:buAutoNum type="arabicParenR"/>
            </a:pPr>
            <a:r>
              <a:rPr lang="en-US" sz="3200" dirty="0" smtClean="0"/>
              <a:t>PI </a:t>
            </a:r>
            <a:r>
              <a:rPr lang="en-US" sz="3200" dirty="0"/>
              <a:t>== new Leaf(id, entry-a) ; </a:t>
            </a:r>
          </a:p>
          <a:p>
            <a:pPr marL="514350" indent="-514350">
              <a:buAutoNum type="arabicParenR"/>
            </a:pPr>
            <a:r>
              <a:rPr lang="en-US" sz="3200" dirty="0" smtClean="0"/>
              <a:t>P2 </a:t>
            </a:r>
            <a:r>
              <a:rPr lang="en-US" sz="3200" dirty="0"/>
              <a:t>== new Leaf (</a:t>
            </a:r>
            <a:r>
              <a:rPr lang="en-US" sz="3200" dirty="0" err="1"/>
              <a:t>num</a:t>
            </a:r>
            <a:r>
              <a:rPr lang="en-US" sz="3200" dirty="0"/>
              <a:t>, 4); </a:t>
            </a:r>
            <a:endParaRPr lang="en-US" sz="3200" dirty="0" smtClean="0"/>
          </a:p>
          <a:p>
            <a:pPr marL="514350" indent="-514350">
              <a:buAutoNum type="arabicParenR"/>
            </a:pPr>
            <a:r>
              <a:rPr lang="en-US" sz="3200" dirty="0" smtClean="0"/>
              <a:t>P3 </a:t>
            </a:r>
            <a:r>
              <a:rPr lang="en-US" sz="3200" dirty="0"/>
              <a:t>== new Node(' -', Pl ,P2); </a:t>
            </a:r>
            <a:endParaRPr lang="en-US" sz="3200" dirty="0" smtClean="0"/>
          </a:p>
          <a:p>
            <a:pPr marL="514350" indent="-514350">
              <a:buAutoNum type="arabicParenR"/>
            </a:pPr>
            <a:r>
              <a:rPr lang="en-US" sz="3200" dirty="0" smtClean="0"/>
              <a:t>P4 </a:t>
            </a:r>
            <a:r>
              <a:rPr lang="en-US" sz="3200" dirty="0"/>
              <a:t>== new Leaf(id, entry-c) ; </a:t>
            </a:r>
            <a:endParaRPr lang="en-US" sz="3200" dirty="0" smtClean="0"/>
          </a:p>
          <a:p>
            <a:pPr marL="514350" indent="-514350">
              <a:buAutoNum type="arabicParenR"/>
            </a:pPr>
            <a:r>
              <a:rPr lang="en-US" sz="3200" dirty="0" smtClean="0"/>
              <a:t>P5 </a:t>
            </a:r>
            <a:r>
              <a:rPr lang="en-US" sz="3200" dirty="0"/>
              <a:t>== new Node(' +', P3, P4); </a:t>
            </a:r>
            <a:endParaRPr lang="en-US" sz="3000" dirty="0"/>
          </a:p>
        </p:txBody>
      </p:sp>
    </p:spTree>
    <p:extLst>
      <p:ext uri="{BB962C8B-B14F-4D97-AF65-F5344CB8AC3E}">
        <p14:creationId xmlns:p14="http://schemas.microsoft.com/office/powerpoint/2010/main" val="518200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07266"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The Structure of a Type </a:t>
            </a:r>
            <a:endParaRPr lang="en-US" sz="4000" b="1" dirty="0">
              <a:latin typeface="+mj-lt"/>
              <a:ea typeface="Times New Roman" panose="02020603050405020304" pitchFamily="18" charset="0"/>
            </a:endParaRPr>
          </a:p>
        </p:txBody>
      </p:sp>
      <p:sp>
        <p:nvSpPr>
          <p:cNvPr id="51" name="TextBox 50"/>
          <p:cNvSpPr txBox="1"/>
          <p:nvPr/>
        </p:nvSpPr>
        <p:spPr>
          <a:xfrm>
            <a:off x="1587973" y="2108769"/>
            <a:ext cx="9315435" cy="3539430"/>
          </a:xfrm>
          <a:prstGeom prst="rect">
            <a:avLst/>
          </a:prstGeom>
          <a:noFill/>
        </p:spPr>
        <p:txBody>
          <a:bodyPr wrap="square" rtlCol="0">
            <a:spAutoFit/>
          </a:bodyPr>
          <a:lstStyle/>
          <a:p>
            <a:pPr algn="just"/>
            <a:r>
              <a:rPr lang="en-US" sz="3200" dirty="0" smtClean="0"/>
              <a:t>Inherited </a:t>
            </a:r>
            <a:r>
              <a:rPr lang="en-US" sz="3200" dirty="0"/>
              <a:t>attributes are useful when the structure of the parse tree differs from the abstract syntax of the input; attributes can then be used to carry information from one part of the parse tree to another. The next example shows how a mismatch in structure can be due to the design of the language, and not due to constraints imposed by the </a:t>
            </a:r>
            <a:r>
              <a:rPr lang="en-US" sz="3200" dirty="0" err="1"/>
              <a:t>parsIng</a:t>
            </a:r>
            <a:r>
              <a:rPr lang="en-US" sz="3200" dirty="0"/>
              <a:t> method.</a:t>
            </a:r>
            <a:endParaRPr lang="en-US" sz="3000" dirty="0"/>
          </a:p>
        </p:txBody>
      </p:sp>
    </p:spTree>
    <p:extLst>
      <p:ext uri="{BB962C8B-B14F-4D97-AF65-F5344CB8AC3E}">
        <p14:creationId xmlns:p14="http://schemas.microsoft.com/office/powerpoint/2010/main" val="34055101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07266"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The Structure of a Type </a:t>
            </a:r>
            <a:endParaRPr lang="en-US" sz="4000" b="1" dirty="0">
              <a:latin typeface="+mj-lt"/>
              <a:ea typeface="Times New Roman" panose="02020603050405020304" pitchFamily="18" charset="0"/>
            </a:endParaRPr>
          </a:p>
        </p:txBody>
      </p:sp>
      <p:sp>
        <p:nvSpPr>
          <p:cNvPr id="51" name="TextBox 50"/>
          <p:cNvSpPr txBox="1"/>
          <p:nvPr/>
        </p:nvSpPr>
        <p:spPr>
          <a:xfrm>
            <a:off x="1303021" y="1837833"/>
            <a:ext cx="9967846" cy="3539430"/>
          </a:xfrm>
          <a:prstGeom prst="rect">
            <a:avLst/>
          </a:prstGeom>
          <a:noFill/>
        </p:spPr>
        <p:txBody>
          <a:bodyPr wrap="square" rtlCol="0">
            <a:spAutoFit/>
          </a:bodyPr>
          <a:lstStyle/>
          <a:p>
            <a:pPr algn="just"/>
            <a:r>
              <a:rPr lang="en-US" sz="3200" dirty="0"/>
              <a:t>In C, the type </a:t>
            </a:r>
            <a:r>
              <a:rPr lang="en-US" sz="3200" dirty="0" err="1"/>
              <a:t>int</a:t>
            </a:r>
            <a:r>
              <a:rPr lang="en-US" sz="3200" dirty="0"/>
              <a:t> [2][3] can be read as, "array of 2 arrays of 3 integers." The corresponding type expression array(2, array(3, integer)) is represented by the </a:t>
            </a:r>
            <a:r>
              <a:rPr lang="en-US" sz="3200" dirty="0" smtClean="0"/>
              <a:t>tree. </a:t>
            </a:r>
            <a:r>
              <a:rPr lang="en-US" sz="3200" dirty="0"/>
              <a:t>The operator array takes two parameters, a number and a type. If types are represented by trees, then this operator returns a tree node labeled array with two children for a number and a type. </a:t>
            </a:r>
            <a:endParaRPr lang="en-US" sz="3000" dirty="0"/>
          </a:p>
        </p:txBody>
      </p:sp>
      <p:pic>
        <p:nvPicPr>
          <p:cNvPr id="50" name="Picture 49"/>
          <p:cNvPicPr>
            <a:picLocks noChangeAspect="1"/>
          </p:cNvPicPr>
          <p:nvPr/>
        </p:nvPicPr>
        <p:blipFill>
          <a:blip r:embed="rId6"/>
          <a:stretch>
            <a:fillRect/>
          </a:stretch>
        </p:blipFill>
        <p:spPr>
          <a:xfrm>
            <a:off x="7416803" y="4888368"/>
            <a:ext cx="3624347" cy="1859862"/>
          </a:xfrm>
          <a:prstGeom prst="rect">
            <a:avLst/>
          </a:prstGeom>
        </p:spPr>
      </p:pic>
    </p:spTree>
    <p:extLst>
      <p:ext uri="{BB962C8B-B14F-4D97-AF65-F5344CB8AC3E}">
        <p14:creationId xmlns:p14="http://schemas.microsoft.com/office/powerpoint/2010/main" val="3117607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07266"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The Structure of a Type </a:t>
            </a:r>
            <a:endParaRPr lang="en-US" sz="4000" b="1" dirty="0">
              <a:latin typeface="+mj-lt"/>
              <a:ea typeface="Times New Roman" panose="02020603050405020304" pitchFamily="18" charset="0"/>
            </a:endParaRPr>
          </a:p>
        </p:txBody>
      </p:sp>
      <p:sp>
        <p:nvSpPr>
          <p:cNvPr id="51" name="TextBox 50"/>
          <p:cNvSpPr txBox="1"/>
          <p:nvPr/>
        </p:nvSpPr>
        <p:spPr>
          <a:xfrm>
            <a:off x="896617" y="1837833"/>
            <a:ext cx="5910582" cy="3539430"/>
          </a:xfrm>
          <a:prstGeom prst="rect">
            <a:avLst/>
          </a:prstGeom>
          <a:noFill/>
        </p:spPr>
        <p:txBody>
          <a:bodyPr wrap="square" rtlCol="0">
            <a:spAutoFit/>
          </a:bodyPr>
          <a:lstStyle/>
          <a:p>
            <a:pPr algn="just"/>
            <a:r>
              <a:rPr lang="en-US" sz="3200" dirty="0"/>
              <a:t>With the </a:t>
            </a:r>
            <a:r>
              <a:rPr lang="en-US" sz="3200" dirty="0" smtClean="0"/>
              <a:t>SDD, </a:t>
            </a:r>
            <a:r>
              <a:rPr lang="en-US" sz="3200" dirty="0"/>
              <a:t>nonterminal T generates either a basic type or an array type. Nonterminal B generates one of the basic types </a:t>
            </a:r>
            <a:r>
              <a:rPr lang="en-US" sz="3200" dirty="0" err="1"/>
              <a:t>int</a:t>
            </a:r>
            <a:r>
              <a:rPr lang="en-US" sz="3200" dirty="0"/>
              <a:t> and float. T generates a basic type when T derives Be and C derives t. </a:t>
            </a:r>
            <a:endParaRPr lang="en-US" sz="3000" dirty="0"/>
          </a:p>
        </p:txBody>
      </p:sp>
      <p:pic>
        <p:nvPicPr>
          <p:cNvPr id="52" name="Picture 51"/>
          <p:cNvPicPr>
            <a:picLocks noChangeAspect="1"/>
          </p:cNvPicPr>
          <p:nvPr/>
        </p:nvPicPr>
        <p:blipFill>
          <a:blip r:embed="rId6"/>
          <a:stretch>
            <a:fillRect/>
          </a:stretch>
        </p:blipFill>
        <p:spPr>
          <a:xfrm>
            <a:off x="6842273" y="2352098"/>
            <a:ext cx="4858014" cy="2582333"/>
          </a:xfrm>
          <a:prstGeom prst="rect">
            <a:avLst/>
          </a:prstGeom>
        </p:spPr>
      </p:pic>
      <p:sp>
        <p:nvSpPr>
          <p:cNvPr id="53" name="TextBox 52"/>
          <p:cNvSpPr txBox="1"/>
          <p:nvPr/>
        </p:nvSpPr>
        <p:spPr>
          <a:xfrm>
            <a:off x="879810" y="5264644"/>
            <a:ext cx="10160109" cy="1102289"/>
          </a:xfrm>
          <a:prstGeom prst="rect">
            <a:avLst/>
          </a:prstGeom>
          <a:noFill/>
        </p:spPr>
        <p:txBody>
          <a:bodyPr wrap="square" rtlCol="0">
            <a:spAutoFit/>
          </a:bodyPr>
          <a:lstStyle/>
          <a:p>
            <a:pPr algn="just"/>
            <a:r>
              <a:rPr lang="en-US" sz="3200" dirty="0"/>
              <a:t>Otherwise, C generates array components consisting of a sequence of integers; each integer surrounded by brackets.</a:t>
            </a:r>
          </a:p>
        </p:txBody>
      </p:sp>
    </p:spTree>
    <p:extLst>
      <p:ext uri="{BB962C8B-B14F-4D97-AF65-F5344CB8AC3E}">
        <p14:creationId xmlns:p14="http://schemas.microsoft.com/office/powerpoint/2010/main" val="1555900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710417"/>
            <a:ext cx="7562761"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Syntax-Directed Translation</a:t>
            </a:r>
            <a:endParaRPr lang="en-US" sz="4000" b="1" dirty="0">
              <a:latin typeface="+mj-lt"/>
              <a:ea typeface="Times New Roman" panose="02020603050405020304" pitchFamily="18" charset="0"/>
            </a:endParaRPr>
          </a:p>
        </p:txBody>
      </p:sp>
      <p:sp>
        <p:nvSpPr>
          <p:cNvPr id="51" name="TextBox 50"/>
          <p:cNvSpPr txBox="1"/>
          <p:nvPr/>
        </p:nvSpPr>
        <p:spPr>
          <a:xfrm>
            <a:off x="1115122" y="1704063"/>
            <a:ext cx="10236897" cy="5016758"/>
          </a:xfrm>
          <a:prstGeom prst="rect">
            <a:avLst/>
          </a:prstGeom>
          <a:noFill/>
        </p:spPr>
        <p:txBody>
          <a:bodyPr wrap="square" rtlCol="0">
            <a:spAutoFit/>
          </a:bodyPr>
          <a:lstStyle/>
          <a:p>
            <a:pPr algn="just"/>
            <a:r>
              <a:rPr lang="en-US" sz="3200" dirty="0" smtClean="0"/>
              <a:t>Conceptually, with both syntax-directed definition and translation schemes, we parse the input token stream, build the parse tree, and then traverse the tree as needed to evaluate the semantic rules at the parse-tree nodes.</a:t>
            </a:r>
          </a:p>
          <a:p>
            <a:pPr algn="just"/>
            <a:endParaRPr lang="en-US" sz="3200" dirty="0" smtClean="0"/>
          </a:p>
          <a:p>
            <a:pPr algn="just"/>
            <a:endParaRPr lang="en-US" sz="3200" dirty="0"/>
          </a:p>
          <a:p>
            <a:pPr algn="just"/>
            <a:r>
              <a:rPr lang="en-US" sz="3200" dirty="0" smtClean="0"/>
              <a:t>Evaluation of the semantic rules may generate code, save information in a symbol, issue error messages, or perform any other activities. The translation of the token stream is the result obtained by evaluating the semantic rules.</a:t>
            </a:r>
          </a:p>
        </p:txBody>
      </p:sp>
      <p:sp>
        <p:nvSpPr>
          <p:cNvPr id="50" name="TextBox 49"/>
          <p:cNvSpPr txBox="1"/>
          <p:nvPr/>
        </p:nvSpPr>
        <p:spPr>
          <a:xfrm>
            <a:off x="2061883" y="3853540"/>
            <a:ext cx="785819" cy="646331"/>
          </a:xfrm>
          <a:prstGeom prst="rect">
            <a:avLst/>
          </a:prstGeom>
          <a:noFill/>
        </p:spPr>
        <p:txBody>
          <a:bodyPr wrap="square" rtlCol="0">
            <a:spAutoFit/>
          </a:bodyPr>
          <a:lstStyle/>
          <a:p>
            <a:r>
              <a:rPr lang="en-US" dirty="0" smtClean="0"/>
              <a:t>Input string</a:t>
            </a:r>
            <a:endParaRPr lang="en-US" dirty="0"/>
          </a:p>
        </p:txBody>
      </p:sp>
      <p:cxnSp>
        <p:nvCxnSpPr>
          <p:cNvPr id="55" name="Straight Arrow Connector 54"/>
          <p:cNvCxnSpPr/>
          <p:nvPr/>
        </p:nvCxnSpPr>
        <p:spPr>
          <a:xfrm>
            <a:off x="3004457" y="4180112"/>
            <a:ext cx="83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840480" y="3853540"/>
            <a:ext cx="785819" cy="646331"/>
          </a:xfrm>
          <a:prstGeom prst="rect">
            <a:avLst/>
          </a:prstGeom>
          <a:noFill/>
        </p:spPr>
        <p:txBody>
          <a:bodyPr wrap="square" rtlCol="0">
            <a:spAutoFit/>
          </a:bodyPr>
          <a:lstStyle/>
          <a:p>
            <a:r>
              <a:rPr lang="en-US" dirty="0" smtClean="0"/>
              <a:t>Parse Tree</a:t>
            </a:r>
            <a:endParaRPr lang="en-US" dirty="0"/>
          </a:p>
        </p:txBody>
      </p:sp>
      <p:cxnSp>
        <p:nvCxnSpPr>
          <p:cNvPr id="57" name="Straight Arrow Connector 56"/>
          <p:cNvCxnSpPr/>
          <p:nvPr/>
        </p:nvCxnSpPr>
        <p:spPr>
          <a:xfrm>
            <a:off x="4510267" y="4176705"/>
            <a:ext cx="83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462322" y="3853539"/>
            <a:ext cx="1460992" cy="646331"/>
          </a:xfrm>
          <a:prstGeom prst="rect">
            <a:avLst/>
          </a:prstGeom>
          <a:noFill/>
        </p:spPr>
        <p:txBody>
          <a:bodyPr wrap="square" rtlCol="0">
            <a:spAutoFit/>
          </a:bodyPr>
          <a:lstStyle/>
          <a:p>
            <a:r>
              <a:rPr lang="en-US" dirty="0" smtClean="0"/>
              <a:t>Dependency graph</a:t>
            </a:r>
            <a:endParaRPr lang="en-US" dirty="0"/>
          </a:p>
        </p:txBody>
      </p:sp>
      <p:cxnSp>
        <p:nvCxnSpPr>
          <p:cNvPr id="59" name="Straight Arrow Connector 58"/>
          <p:cNvCxnSpPr/>
          <p:nvPr/>
        </p:nvCxnSpPr>
        <p:spPr>
          <a:xfrm>
            <a:off x="6739661" y="4189768"/>
            <a:ext cx="83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636785" y="3853538"/>
            <a:ext cx="1960920" cy="646331"/>
          </a:xfrm>
          <a:prstGeom prst="rect">
            <a:avLst/>
          </a:prstGeom>
          <a:noFill/>
        </p:spPr>
        <p:txBody>
          <a:bodyPr wrap="square" rtlCol="0">
            <a:spAutoFit/>
          </a:bodyPr>
          <a:lstStyle/>
          <a:p>
            <a:r>
              <a:rPr lang="en-US" dirty="0" smtClean="0"/>
              <a:t>Evaluation order for semantic rules</a:t>
            </a:r>
            <a:endParaRPr lang="en-US" dirty="0"/>
          </a:p>
        </p:txBody>
      </p:sp>
    </p:spTree>
    <p:extLst>
      <p:ext uri="{BB962C8B-B14F-4D97-AF65-F5344CB8AC3E}">
        <p14:creationId xmlns:p14="http://schemas.microsoft.com/office/powerpoint/2010/main" val="1060672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07266"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The Structure of a Type </a:t>
            </a:r>
            <a:endParaRPr lang="en-US" sz="4000" b="1" dirty="0">
              <a:latin typeface="+mj-lt"/>
              <a:ea typeface="Times New Roman" panose="02020603050405020304" pitchFamily="18" charset="0"/>
            </a:endParaRPr>
          </a:p>
        </p:txBody>
      </p:sp>
      <p:sp>
        <p:nvSpPr>
          <p:cNvPr id="51" name="TextBox 50"/>
          <p:cNvSpPr txBox="1"/>
          <p:nvPr/>
        </p:nvSpPr>
        <p:spPr>
          <a:xfrm>
            <a:off x="2853182" y="5639941"/>
            <a:ext cx="7438028" cy="584775"/>
          </a:xfrm>
          <a:prstGeom prst="rect">
            <a:avLst/>
          </a:prstGeom>
          <a:noFill/>
        </p:spPr>
        <p:txBody>
          <a:bodyPr wrap="square" rtlCol="0">
            <a:spAutoFit/>
          </a:bodyPr>
          <a:lstStyle/>
          <a:p>
            <a:r>
              <a:rPr lang="en-US" sz="3200" dirty="0" smtClean="0"/>
              <a:t>Syntax-directed translation of array types</a:t>
            </a:r>
            <a:endParaRPr lang="en-US" sz="3000" dirty="0"/>
          </a:p>
        </p:txBody>
      </p:sp>
      <p:pic>
        <p:nvPicPr>
          <p:cNvPr id="50" name="Picture 49"/>
          <p:cNvPicPr>
            <a:picLocks noChangeAspect="1"/>
          </p:cNvPicPr>
          <p:nvPr/>
        </p:nvPicPr>
        <p:blipFill>
          <a:blip r:embed="rId6"/>
          <a:stretch>
            <a:fillRect/>
          </a:stretch>
        </p:blipFill>
        <p:spPr>
          <a:xfrm>
            <a:off x="1635829" y="1938798"/>
            <a:ext cx="9158592" cy="3766150"/>
          </a:xfrm>
          <a:prstGeom prst="rect">
            <a:avLst/>
          </a:prstGeom>
        </p:spPr>
      </p:pic>
    </p:spTree>
    <p:extLst>
      <p:ext uri="{BB962C8B-B14F-4D97-AF65-F5344CB8AC3E}">
        <p14:creationId xmlns:p14="http://schemas.microsoft.com/office/powerpoint/2010/main" val="1107769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94201"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Syntax-Directed Translation Schemes</a:t>
            </a:r>
            <a:endParaRPr lang="en-US" sz="4000" b="1" dirty="0">
              <a:latin typeface="+mj-lt"/>
              <a:ea typeface="Times New Roman" panose="02020603050405020304" pitchFamily="18" charset="0"/>
            </a:endParaRPr>
          </a:p>
        </p:txBody>
      </p:sp>
      <p:sp>
        <p:nvSpPr>
          <p:cNvPr id="51" name="TextBox 50"/>
          <p:cNvSpPr txBox="1"/>
          <p:nvPr/>
        </p:nvSpPr>
        <p:spPr>
          <a:xfrm>
            <a:off x="1049867" y="1871700"/>
            <a:ext cx="10425245" cy="4524315"/>
          </a:xfrm>
          <a:prstGeom prst="rect">
            <a:avLst/>
          </a:prstGeom>
          <a:noFill/>
        </p:spPr>
        <p:txBody>
          <a:bodyPr wrap="square" rtlCol="0">
            <a:spAutoFit/>
          </a:bodyPr>
          <a:lstStyle/>
          <a:p>
            <a:pPr algn="just"/>
            <a:r>
              <a:rPr lang="en-US" sz="3200" dirty="0"/>
              <a:t>A</a:t>
            </a:r>
            <a:r>
              <a:rPr lang="en-US" sz="3200" dirty="0" smtClean="0"/>
              <a:t> </a:t>
            </a:r>
            <a:r>
              <a:rPr lang="en-US" sz="3200" dirty="0"/>
              <a:t>syntax-directed translation scheme (SDT) is a </a:t>
            </a:r>
            <a:r>
              <a:rPr lang="en-US" sz="3200" dirty="0" smtClean="0"/>
              <a:t>context free </a:t>
            </a:r>
            <a:r>
              <a:rPr lang="en-US" sz="3200" dirty="0"/>
              <a:t>grammar with program fragments embedded within production bodies. The program fragments are called semantic actions and can appear at any position within a production body. By convention, we place curly braces around actions; if braces are needed as grammar symbols, then we quote them. Any SDT can be implemented by first building a parse tree and then </a:t>
            </a:r>
            <a:r>
              <a:rPr lang="en-US" sz="3200" dirty="0" smtClean="0"/>
              <a:t>performing </a:t>
            </a:r>
            <a:r>
              <a:rPr lang="en-US" sz="3200" dirty="0"/>
              <a:t>the actions in a left-to-right depth-first order; that is, during a preorder traversal</a:t>
            </a:r>
            <a:r>
              <a:rPr lang="en-US" sz="3200" dirty="0" smtClean="0"/>
              <a:t>. </a:t>
            </a:r>
            <a:endParaRPr lang="en-US" sz="3000" dirty="0"/>
          </a:p>
        </p:txBody>
      </p:sp>
    </p:spTree>
    <p:extLst>
      <p:ext uri="{BB962C8B-B14F-4D97-AF65-F5344CB8AC3E}">
        <p14:creationId xmlns:p14="http://schemas.microsoft.com/office/powerpoint/2010/main" val="2191795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094201"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Syntax-Directed Translation Schemes</a:t>
            </a:r>
            <a:endParaRPr lang="en-US" sz="4000" b="1" dirty="0">
              <a:latin typeface="+mj-lt"/>
              <a:ea typeface="Times New Roman" panose="02020603050405020304" pitchFamily="18" charset="0"/>
            </a:endParaRPr>
          </a:p>
        </p:txBody>
      </p:sp>
      <p:sp>
        <p:nvSpPr>
          <p:cNvPr id="51" name="TextBox 50"/>
          <p:cNvSpPr txBox="1"/>
          <p:nvPr/>
        </p:nvSpPr>
        <p:spPr>
          <a:xfrm>
            <a:off x="1303020" y="2210370"/>
            <a:ext cx="9804633" cy="3539430"/>
          </a:xfrm>
          <a:prstGeom prst="rect">
            <a:avLst/>
          </a:prstGeom>
          <a:noFill/>
        </p:spPr>
        <p:txBody>
          <a:bodyPr wrap="square" rtlCol="0">
            <a:spAutoFit/>
          </a:bodyPr>
          <a:lstStyle/>
          <a:p>
            <a:pPr algn="just"/>
            <a:r>
              <a:rPr lang="en-US" sz="3200" dirty="0"/>
              <a:t>By far the simplest SDD implementation occurs when we can parse the grammar bottom-up and the SDD is S-attributed. In that case, we can construct an SDT in which each action is placed at the end of the production and is executed along with the reduction of the body to the head of that production. SDT's with all actions at the right ends of the production bodies are called postfix SDT's. </a:t>
            </a:r>
            <a:endParaRPr lang="en-US" sz="3000" dirty="0"/>
          </a:p>
        </p:txBody>
      </p:sp>
    </p:spTree>
    <p:extLst>
      <p:ext uri="{BB962C8B-B14F-4D97-AF65-F5344CB8AC3E}">
        <p14:creationId xmlns:p14="http://schemas.microsoft.com/office/powerpoint/2010/main" val="40813161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49131" y="660298"/>
            <a:ext cx="734843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Postfix Translation Schemes</a:t>
            </a:r>
            <a:endParaRPr lang="en-US" sz="4000" b="1" dirty="0">
              <a:latin typeface="+mj-lt"/>
              <a:ea typeface="Times New Roman" panose="02020603050405020304" pitchFamily="18" charset="0"/>
            </a:endParaRPr>
          </a:p>
        </p:txBody>
      </p:sp>
      <p:sp>
        <p:nvSpPr>
          <p:cNvPr id="51" name="TextBox 50"/>
          <p:cNvSpPr txBox="1"/>
          <p:nvPr/>
        </p:nvSpPr>
        <p:spPr>
          <a:xfrm>
            <a:off x="1303020" y="2210370"/>
            <a:ext cx="9804633" cy="3539430"/>
          </a:xfrm>
          <a:prstGeom prst="rect">
            <a:avLst/>
          </a:prstGeom>
          <a:noFill/>
        </p:spPr>
        <p:txBody>
          <a:bodyPr wrap="square" rtlCol="0">
            <a:spAutoFit/>
          </a:bodyPr>
          <a:lstStyle/>
          <a:p>
            <a:pPr algn="just"/>
            <a:r>
              <a:rPr lang="en-US" sz="3200" dirty="0" smtClean="0"/>
              <a:t>Typically</a:t>
            </a:r>
            <a:r>
              <a:rPr lang="en-US" sz="3200" dirty="0"/>
              <a:t>, SDT's are implemented during parsing, without building a parse tree. In this section, we focus on the use of SDT's to implement two important classes of SDD's: </a:t>
            </a:r>
            <a:endParaRPr lang="en-US" sz="3200" dirty="0" smtClean="0"/>
          </a:p>
          <a:p>
            <a:pPr marL="514350" indent="-514350" algn="just">
              <a:buAutoNum type="arabicPeriod"/>
            </a:pPr>
            <a:r>
              <a:rPr lang="en-US" sz="3200" dirty="0" smtClean="0"/>
              <a:t>The </a:t>
            </a:r>
            <a:r>
              <a:rPr lang="en-US" sz="3200" dirty="0"/>
              <a:t>underlying grammar is LR-</a:t>
            </a:r>
            <a:r>
              <a:rPr lang="en-US" sz="3200" dirty="0" err="1"/>
              <a:t>parsable</a:t>
            </a:r>
            <a:r>
              <a:rPr lang="en-US" sz="3200" dirty="0"/>
              <a:t>, and the SDD is S-attributed. </a:t>
            </a:r>
            <a:endParaRPr lang="en-US" sz="3200" dirty="0" smtClean="0"/>
          </a:p>
          <a:p>
            <a:pPr marL="514350" indent="-514350" algn="just">
              <a:buAutoNum type="arabicPeriod"/>
            </a:pPr>
            <a:r>
              <a:rPr lang="en-US" sz="3200" dirty="0" smtClean="0"/>
              <a:t>The </a:t>
            </a:r>
            <a:r>
              <a:rPr lang="en-US" sz="3200" dirty="0"/>
              <a:t>underlying grammar is LL-</a:t>
            </a:r>
            <a:r>
              <a:rPr lang="en-US" sz="3200" dirty="0" err="1"/>
              <a:t>parsable</a:t>
            </a:r>
            <a:r>
              <a:rPr lang="en-US" sz="3200" dirty="0"/>
              <a:t>, and the SDD is L-attributed.</a:t>
            </a:r>
            <a:endParaRPr lang="en-US" sz="3000" dirty="0"/>
          </a:p>
        </p:txBody>
      </p:sp>
    </p:spTree>
    <p:extLst>
      <p:ext uri="{BB962C8B-B14F-4D97-AF65-F5344CB8AC3E}">
        <p14:creationId xmlns:p14="http://schemas.microsoft.com/office/powerpoint/2010/main" val="2801603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15266" y="660298"/>
            <a:ext cx="7348430"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Postfix Translation Schemes</a:t>
            </a:r>
            <a:endParaRPr lang="en-US" sz="4000" b="1" dirty="0">
              <a:latin typeface="+mj-lt"/>
              <a:ea typeface="Times New Roman" panose="02020603050405020304" pitchFamily="18" charset="0"/>
            </a:endParaRPr>
          </a:p>
        </p:txBody>
      </p:sp>
      <p:sp>
        <p:nvSpPr>
          <p:cNvPr id="51" name="TextBox 50"/>
          <p:cNvSpPr txBox="1"/>
          <p:nvPr/>
        </p:nvSpPr>
        <p:spPr>
          <a:xfrm>
            <a:off x="1065951" y="1668500"/>
            <a:ext cx="5775113" cy="5170646"/>
          </a:xfrm>
          <a:prstGeom prst="rect">
            <a:avLst/>
          </a:prstGeom>
          <a:noFill/>
        </p:spPr>
        <p:txBody>
          <a:bodyPr wrap="square" rtlCol="0">
            <a:spAutoFit/>
          </a:bodyPr>
          <a:lstStyle/>
          <a:p>
            <a:pPr algn="just"/>
            <a:r>
              <a:rPr lang="en-US" sz="3000" dirty="0"/>
              <a:t>The postfix </a:t>
            </a:r>
            <a:r>
              <a:rPr lang="en-US" sz="3000" dirty="0" smtClean="0"/>
              <a:t>SDT </a:t>
            </a:r>
            <a:r>
              <a:rPr lang="en-US" sz="3000" dirty="0"/>
              <a:t>implements the desk calculator </a:t>
            </a:r>
            <a:r>
              <a:rPr lang="en-US" sz="3000" dirty="0" smtClean="0"/>
              <a:t>SDD, </a:t>
            </a:r>
            <a:r>
              <a:rPr lang="en-US" sz="3000" dirty="0"/>
              <a:t>with one change: the action for the first production prints a value. The remaining actions are exact counterparts of the semantic rules. Since the underlying grammar is LR, and the SDD is S-attributed, these actions can be correctly performed along with the reduction steps of the parser. </a:t>
            </a:r>
            <a:endParaRPr lang="en-US" sz="3000" dirty="0" smtClean="0"/>
          </a:p>
        </p:txBody>
      </p:sp>
      <p:sp>
        <p:nvSpPr>
          <p:cNvPr id="50" name="TextBox 49"/>
          <p:cNvSpPr txBox="1"/>
          <p:nvPr/>
        </p:nvSpPr>
        <p:spPr>
          <a:xfrm>
            <a:off x="6942665" y="2120156"/>
            <a:ext cx="5350936" cy="4247317"/>
          </a:xfrm>
          <a:prstGeom prst="rect">
            <a:avLst/>
          </a:prstGeom>
          <a:noFill/>
        </p:spPr>
        <p:txBody>
          <a:bodyPr wrap="square" rtlCol="0">
            <a:spAutoFit/>
          </a:bodyPr>
          <a:lstStyle/>
          <a:p>
            <a:r>
              <a:rPr lang="en-US" sz="3000" dirty="0"/>
              <a:t>L -t </a:t>
            </a:r>
            <a:r>
              <a:rPr lang="en-US" sz="3000" dirty="0" err="1"/>
              <a:t>En</a:t>
            </a:r>
            <a:r>
              <a:rPr lang="en-US" sz="3000" dirty="0"/>
              <a:t> { print(</a:t>
            </a:r>
            <a:r>
              <a:rPr lang="en-US" sz="3000" dirty="0" err="1"/>
              <a:t>E.val</a:t>
            </a:r>
            <a:r>
              <a:rPr lang="en-US" sz="3000" dirty="0"/>
              <a:t>) ; } </a:t>
            </a:r>
          </a:p>
          <a:p>
            <a:r>
              <a:rPr lang="en-US" sz="3000" dirty="0"/>
              <a:t>E -t El + T { </a:t>
            </a:r>
            <a:r>
              <a:rPr lang="en-US" sz="3000" dirty="0" err="1"/>
              <a:t>E.val</a:t>
            </a:r>
            <a:r>
              <a:rPr lang="en-US" sz="3000" dirty="0"/>
              <a:t> = E1 .</a:t>
            </a:r>
            <a:r>
              <a:rPr lang="en-US" sz="3000" dirty="0" err="1"/>
              <a:t>val</a:t>
            </a:r>
            <a:r>
              <a:rPr lang="en-US" sz="3000" dirty="0"/>
              <a:t> + </a:t>
            </a:r>
            <a:r>
              <a:rPr lang="en-US" sz="3000" dirty="0" err="1"/>
              <a:t>T.val</a:t>
            </a:r>
            <a:r>
              <a:rPr lang="en-US" sz="3000" dirty="0"/>
              <a:t>; } </a:t>
            </a:r>
          </a:p>
          <a:p>
            <a:r>
              <a:rPr lang="en-US" sz="3000" dirty="0"/>
              <a:t>E -t </a:t>
            </a:r>
            <a:r>
              <a:rPr lang="en-US" sz="3000" dirty="0" err="1"/>
              <a:t>T</a:t>
            </a:r>
            <a:r>
              <a:rPr lang="en-US" sz="3000" dirty="0"/>
              <a:t> { </a:t>
            </a:r>
            <a:r>
              <a:rPr lang="en-US" sz="3000" dirty="0" err="1"/>
              <a:t>E.val</a:t>
            </a:r>
            <a:r>
              <a:rPr lang="en-US" sz="3000" dirty="0"/>
              <a:t> = </a:t>
            </a:r>
            <a:r>
              <a:rPr lang="en-US" sz="3000" dirty="0" err="1"/>
              <a:t>T.val</a:t>
            </a:r>
            <a:r>
              <a:rPr lang="en-US" sz="3000" dirty="0"/>
              <a:t>; } </a:t>
            </a:r>
          </a:p>
          <a:p>
            <a:r>
              <a:rPr lang="en-US" sz="3000" dirty="0"/>
              <a:t>T -t Tl * F { </a:t>
            </a:r>
            <a:r>
              <a:rPr lang="en-US" sz="3000" dirty="0" err="1"/>
              <a:t>T.val</a:t>
            </a:r>
            <a:r>
              <a:rPr lang="en-US" sz="3000" dirty="0"/>
              <a:t> = T1 .</a:t>
            </a:r>
            <a:r>
              <a:rPr lang="en-US" sz="3000" dirty="0" err="1"/>
              <a:t>val</a:t>
            </a:r>
            <a:r>
              <a:rPr lang="en-US" sz="3000" dirty="0"/>
              <a:t> x </a:t>
            </a:r>
            <a:r>
              <a:rPr lang="en-US" sz="3000" dirty="0" err="1"/>
              <a:t>F.val</a:t>
            </a:r>
            <a:r>
              <a:rPr lang="en-US" sz="3000" dirty="0"/>
              <a:t>; } </a:t>
            </a:r>
          </a:p>
          <a:p>
            <a:r>
              <a:rPr lang="en-US" sz="3000" dirty="0"/>
              <a:t>T -t F { </a:t>
            </a:r>
            <a:r>
              <a:rPr lang="en-US" sz="3000" dirty="0" err="1"/>
              <a:t>T.val</a:t>
            </a:r>
            <a:r>
              <a:rPr lang="en-US" sz="3000" dirty="0"/>
              <a:t> = </a:t>
            </a:r>
            <a:r>
              <a:rPr lang="en-US" sz="3000" dirty="0" err="1"/>
              <a:t>F.val</a:t>
            </a:r>
            <a:r>
              <a:rPr lang="en-US" sz="3000" dirty="0"/>
              <a:t>; } </a:t>
            </a:r>
          </a:p>
          <a:p>
            <a:r>
              <a:rPr lang="en-US" sz="3000" dirty="0"/>
              <a:t>F -t (E) { </a:t>
            </a:r>
            <a:r>
              <a:rPr lang="en-US" sz="3000" dirty="0" err="1"/>
              <a:t>F.val</a:t>
            </a:r>
            <a:r>
              <a:rPr lang="en-US" sz="3000" dirty="0"/>
              <a:t> = </a:t>
            </a:r>
            <a:r>
              <a:rPr lang="en-US" sz="3000" dirty="0" err="1"/>
              <a:t>E.val</a:t>
            </a:r>
            <a:r>
              <a:rPr lang="en-US" sz="3000" dirty="0"/>
              <a:t>; } </a:t>
            </a:r>
          </a:p>
          <a:p>
            <a:r>
              <a:rPr lang="en-US" sz="3000" dirty="0"/>
              <a:t>F -t digit { </a:t>
            </a:r>
            <a:r>
              <a:rPr lang="en-US" sz="3000" dirty="0" err="1"/>
              <a:t>F.val</a:t>
            </a:r>
            <a:r>
              <a:rPr lang="en-US" sz="3000" dirty="0"/>
              <a:t> = </a:t>
            </a:r>
            <a:r>
              <a:rPr lang="en-US" sz="3000" dirty="0" err="1"/>
              <a:t>digit.lexval</a:t>
            </a:r>
            <a:r>
              <a:rPr lang="en-US" sz="3000" dirty="0"/>
              <a:t>; </a:t>
            </a:r>
            <a:r>
              <a:rPr lang="en-US" sz="3000" dirty="0" smtClean="0"/>
              <a:t>}</a:t>
            </a:r>
          </a:p>
          <a:p>
            <a:r>
              <a:rPr lang="en-US" sz="3000" dirty="0" smtClean="0"/>
              <a:t>Postfix SDT implementing the desk calculator.</a:t>
            </a:r>
            <a:endParaRPr lang="en-US" sz="3000" dirty="0"/>
          </a:p>
        </p:txBody>
      </p:sp>
    </p:spTree>
    <p:extLst>
      <p:ext uri="{BB962C8B-B14F-4D97-AF65-F5344CB8AC3E}">
        <p14:creationId xmlns:p14="http://schemas.microsoft.com/office/powerpoint/2010/main" val="2382361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49131" y="660298"/>
            <a:ext cx="10125982"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Parser-Stack Implementation of Postfix SDT’s</a:t>
            </a:r>
            <a:endParaRPr lang="en-US" sz="4000" b="1" dirty="0">
              <a:latin typeface="+mj-lt"/>
              <a:ea typeface="Times New Roman" panose="02020603050405020304" pitchFamily="18" charset="0"/>
            </a:endParaRPr>
          </a:p>
        </p:txBody>
      </p:sp>
      <p:sp>
        <p:nvSpPr>
          <p:cNvPr id="51" name="TextBox 50"/>
          <p:cNvSpPr txBox="1"/>
          <p:nvPr/>
        </p:nvSpPr>
        <p:spPr>
          <a:xfrm>
            <a:off x="1303020" y="1905567"/>
            <a:ext cx="10048999" cy="5016758"/>
          </a:xfrm>
          <a:prstGeom prst="rect">
            <a:avLst/>
          </a:prstGeom>
          <a:noFill/>
        </p:spPr>
        <p:txBody>
          <a:bodyPr wrap="square" rtlCol="0">
            <a:spAutoFit/>
          </a:bodyPr>
          <a:lstStyle/>
          <a:p>
            <a:pPr algn="just"/>
            <a:r>
              <a:rPr lang="en-US" sz="3200" dirty="0"/>
              <a:t>Postfix SDT's can be implemented during LR parsing by executing the actions when reductions occur. The attribute(s) of each grammar symbol can be put on the stack in a place where they can be found during the reduction. The best plan is to place the attributes along with the grammar symbols (or the LR states that represent these symbols) in records on the stack itself</a:t>
            </a:r>
            <a:r>
              <a:rPr lang="en-US" sz="3200" dirty="0" smtClean="0"/>
              <a:t>. </a:t>
            </a:r>
          </a:p>
          <a:p>
            <a:pPr algn="just"/>
            <a:r>
              <a:rPr lang="en-US" sz="3200" dirty="0" smtClean="0"/>
              <a:t>The </a:t>
            </a:r>
            <a:r>
              <a:rPr lang="en-US" sz="3200" dirty="0"/>
              <a:t>parser stack contains records with a field for a grammar symbol (or parser state) and, below it, a field for an attribute. </a:t>
            </a:r>
            <a:endParaRPr lang="en-US" sz="3000" dirty="0"/>
          </a:p>
        </p:txBody>
      </p:sp>
    </p:spTree>
    <p:extLst>
      <p:ext uri="{BB962C8B-B14F-4D97-AF65-F5344CB8AC3E}">
        <p14:creationId xmlns:p14="http://schemas.microsoft.com/office/powerpoint/2010/main" val="1376674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49131" y="660298"/>
            <a:ext cx="10125982"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Parser-Stack Implementation of Postfix SDT’s</a:t>
            </a:r>
            <a:endParaRPr lang="en-US" sz="4000" b="1" dirty="0">
              <a:latin typeface="+mj-lt"/>
              <a:ea typeface="Times New Roman" panose="02020603050405020304" pitchFamily="18" charset="0"/>
            </a:endParaRPr>
          </a:p>
        </p:txBody>
      </p:sp>
      <p:sp>
        <p:nvSpPr>
          <p:cNvPr id="51" name="TextBox 50"/>
          <p:cNvSpPr txBox="1"/>
          <p:nvPr/>
        </p:nvSpPr>
        <p:spPr>
          <a:xfrm>
            <a:off x="1303020" y="1905567"/>
            <a:ext cx="10048999" cy="4031873"/>
          </a:xfrm>
          <a:prstGeom prst="rect">
            <a:avLst/>
          </a:prstGeom>
          <a:noFill/>
        </p:spPr>
        <p:txBody>
          <a:bodyPr wrap="square" rtlCol="0">
            <a:spAutoFit/>
          </a:bodyPr>
          <a:lstStyle/>
          <a:p>
            <a:pPr algn="just"/>
            <a:r>
              <a:rPr lang="en-US" sz="3200" dirty="0"/>
              <a:t>The three grammar symbols X Y Z are on top of the stack; perhaps they are about to be reduced according to a production like A -t X Y Z. Here, we show </a:t>
            </a:r>
            <a:r>
              <a:rPr lang="en-US" sz="3200" dirty="0" err="1"/>
              <a:t>X.x</a:t>
            </a:r>
            <a:r>
              <a:rPr lang="en-US" sz="3200" dirty="0"/>
              <a:t> as the one attribute of X, and so on. In general, we can allow for more attributes, either by making the records large enough or by putting pointers to records on the stack. With small attributes, it may be simpler to make the records large enough, even if some fields go unused some of the time. </a:t>
            </a:r>
            <a:endParaRPr lang="en-US" sz="3000" dirty="0"/>
          </a:p>
        </p:txBody>
      </p:sp>
    </p:spTree>
    <p:extLst>
      <p:ext uri="{BB962C8B-B14F-4D97-AF65-F5344CB8AC3E}">
        <p14:creationId xmlns:p14="http://schemas.microsoft.com/office/powerpoint/2010/main" val="9223520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49131" y="660298"/>
            <a:ext cx="10125982"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Parser-Stack Implementation of Postfix SDT’s</a:t>
            </a:r>
            <a:endParaRPr lang="en-US" sz="4000" b="1" dirty="0">
              <a:latin typeface="+mj-lt"/>
              <a:ea typeface="Times New Roman" panose="02020603050405020304" pitchFamily="18" charset="0"/>
            </a:endParaRPr>
          </a:p>
        </p:txBody>
      </p:sp>
      <p:sp>
        <p:nvSpPr>
          <p:cNvPr id="51" name="TextBox 50"/>
          <p:cNvSpPr txBox="1"/>
          <p:nvPr/>
        </p:nvSpPr>
        <p:spPr>
          <a:xfrm>
            <a:off x="1303020" y="1905567"/>
            <a:ext cx="10048999" cy="2554545"/>
          </a:xfrm>
          <a:prstGeom prst="rect">
            <a:avLst/>
          </a:prstGeom>
          <a:noFill/>
        </p:spPr>
        <p:txBody>
          <a:bodyPr wrap="square" rtlCol="0">
            <a:spAutoFit/>
          </a:bodyPr>
          <a:lstStyle/>
          <a:p>
            <a:pPr algn="just"/>
            <a:r>
              <a:rPr lang="en-US" sz="3200" dirty="0" smtClean="0"/>
              <a:t>However</a:t>
            </a:r>
            <a:r>
              <a:rPr lang="en-US" sz="3200" dirty="0"/>
              <a:t>, if one or more attributes are of unbounded size - say, they are character strings - then it would be better to put a pointer to the attribute's value in the stack record and store the actual value in some larger, shared storage area that is not part of the stack. </a:t>
            </a:r>
            <a:endParaRPr lang="en-US" sz="3000" dirty="0"/>
          </a:p>
        </p:txBody>
      </p:sp>
      <p:pic>
        <p:nvPicPr>
          <p:cNvPr id="50" name="Picture 49"/>
          <p:cNvPicPr>
            <a:picLocks noChangeAspect="1"/>
          </p:cNvPicPr>
          <p:nvPr/>
        </p:nvPicPr>
        <p:blipFill>
          <a:blip r:embed="rId6"/>
          <a:stretch>
            <a:fillRect/>
          </a:stretch>
        </p:blipFill>
        <p:spPr>
          <a:xfrm>
            <a:off x="2097407" y="4460112"/>
            <a:ext cx="8254816" cy="2102158"/>
          </a:xfrm>
          <a:prstGeom prst="rect">
            <a:avLst/>
          </a:prstGeom>
        </p:spPr>
      </p:pic>
    </p:spTree>
    <p:extLst>
      <p:ext uri="{BB962C8B-B14F-4D97-AF65-F5344CB8AC3E}">
        <p14:creationId xmlns:p14="http://schemas.microsoft.com/office/powerpoint/2010/main" val="34474380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49131" y="660298"/>
            <a:ext cx="10125982"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Parser-Stack Implementation of Postfix SDT’s</a:t>
            </a:r>
            <a:endParaRPr lang="en-US" sz="4000" b="1" dirty="0">
              <a:latin typeface="+mj-lt"/>
              <a:ea typeface="Times New Roman" panose="02020603050405020304" pitchFamily="18" charset="0"/>
            </a:endParaRPr>
          </a:p>
        </p:txBody>
      </p:sp>
      <p:sp>
        <p:nvSpPr>
          <p:cNvPr id="51" name="TextBox 50"/>
          <p:cNvSpPr txBox="1"/>
          <p:nvPr/>
        </p:nvSpPr>
        <p:spPr>
          <a:xfrm>
            <a:off x="1303020" y="2007168"/>
            <a:ext cx="10048999" cy="4031873"/>
          </a:xfrm>
          <a:prstGeom prst="rect">
            <a:avLst/>
          </a:prstGeom>
          <a:noFill/>
        </p:spPr>
        <p:txBody>
          <a:bodyPr wrap="square" rtlCol="0">
            <a:spAutoFit/>
          </a:bodyPr>
          <a:lstStyle/>
          <a:p>
            <a:pPr algn="just"/>
            <a:r>
              <a:rPr lang="en-US" sz="3200" dirty="0"/>
              <a:t>If the attributes are all synthesized, and the actions occur at the ends of the productions, then we can compute the attributes for the head when we reduce the body to the head. If we reduce by a production such as A -t X Y Z, then we have all the attributes of X, Y, and Z available, at known positions on the stack, as in Fig. 5.19. After the action, A and its attributes are at the top of the stack, in the position of the record for X.</a:t>
            </a:r>
            <a:endParaRPr lang="en-US" sz="3000" dirty="0"/>
          </a:p>
        </p:txBody>
      </p:sp>
    </p:spTree>
    <p:extLst>
      <p:ext uri="{BB962C8B-B14F-4D97-AF65-F5344CB8AC3E}">
        <p14:creationId xmlns:p14="http://schemas.microsoft.com/office/powerpoint/2010/main" val="3330799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49131" y="660298"/>
            <a:ext cx="10125982"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Parser-Stack Implementation of Postfix SDT’s</a:t>
            </a:r>
            <a:endParaRPr lang="en-US" sz="4000" b="1" dirty="0">
              <a:latin typeface="+mj-lt"/>
              <a:ea typeface="Times New Roman" panose="02020603050405020304" pitchFamily="18" charset="0"/>
            </a:endParaRPr>
          </a:p>
        </p:txBody>
      </p:sp>
      <p:sp>
        <p:nvSpPr>
          <p:cNvPr id="51" name="TextBox 50"/>
          <p:cNvSpPr txBox="1"/>
          <p:nvPr/>
        </p:nvSpPr>
        <p:spPr>
          <a:xfrm>
            <a:off x="1269153" y="1837833"/>
            <a:ext cx="10048999" cy="1569660"/>
          </a:xfrm>
          <a:prstGeom prst="rect">
            <a:avLst/>
          </a:prstGeom>
          <a:noFill/>
        </p:spPr>
        <p:txBody>
          <a:bodyPr wrap="square" rtlCol="0">
            <a:spAutoFit/>
          </a:bodyPr>
          <a:lstStyle/>
          <a:p>
            <a:pPr algn="just"/>
            <a:r>
              <a:rPr lang="en-US" sz="3200" dirty="0" smtClean="0"/>
              <a:t>Let us rewrite the actions of the desk-calculator SDT so that they manipulate the parser stack explicitly. Such stack manipulation is usually done automatically by the parser.</a:t>
            </a:r>
            <a:endParaRPr lang="en-US" sz="3000" dirty="0"/>
          </a:p>
        </p:txBody>
      </p:sp>
      <p:pic>
        <p:nvPicPr>
          <p:cNvPr id="52" name="Picture 51"/>
          <p:cNvPicPr>
            <a:picLocks noChangeAspect="1"/>
          </p:cNvPicPr>
          <p:nvPr/>
        </p:nvPicPr>
        <p:blipFill>
          <a:blip r:embed="rId6"/>
          <a:stretch>
            <a:fillRect/>
          </a:stretch>
        </p:blipFill>
        <p:spPr>
          <a:xfrm>
            <a:off x="2878667" y="3418011"/>
            <a:ext cx="6432731" cy="3315276"/>
          </a:xfrm>
          <a:prstGeom prst="rect">
            <a:avLst/>
          </a:prstGeom>
        </p:spPr>
      </p:pic>
    </p:spTree>
    <p:extLst>
      <p:ext uri="{BB962C8B-B14F-4D97-AF65-F5344CB8AC3E}">
        <p14:creationId xmlns:p14="http://schemas.microsoft.com/office/powerpoint/2010/main" val="966879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710417"/>
            <a:ext cx="7562761"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Syntax-Directed Translation</a:t>
            </a:r>
            <a:endParaRPr lang="en-US" sz="4000" b="1" dirty="0">
              <a:latin typeface="+mj-lt"/>
              <a:ea typeface="Times New Roman" panose="02020603050405020304" pitchFamily="18" charset="0"/>
            </a:endParaRPr>
          </a:p>
        </p:txBody>
      </p:sp>
      <p:sp>
        <p:nvSpPr>
          <p:cNvPr id="51" name="TextBox 50"/>
          <p:cNvSpPr txBox="1"/>
          <p:nvPr/>
        </p:nvSpPr>
        <p:spPr>
          <a:xfrm>
            <a:off x="1115122" y="1704063"/>
            <a:ext cx="10236897" cy="4524315"/>
          </a:xfrm>
          <a:prstGeom prst="rect">
            <a:avLst/>
          </a:prstGeom>
          <a:noFill/>
        </p:spPr>
        <p:txBody>
          <a:bodyPr wrap="square" rtlCol="0">
            <a:spAutoFit/>
          </a:bodyPr>
          <a:lstStyle/>
          <a:p>
            <a:pPr algn="just"/>
            <a:r>
              <a:rPr lang="en-US" sz="3200" dirty="0" smtClean="0"/>
              <a:t>An implementation does </a:t>
            </a:r>
            <a:r>
              <a:rPr lang="en-US" sz="3200" dirty="0"/>
              <a:t>not have to follow the outline </a:t>
            </a:r>
            <a:r>
              <a:rPr lang="en-US" sz="3200" dirty="0" smtClean="0"/>
              <a:t>literally. Special </a:t>
            </a:r>
            <a:r>
              <a:rPr lang="en-US" sz="3200" dirty="0"/>
              <a:t>cases of syntax directed definition can be implemented in the single pass by evaluating semantic rule during </a:t>
            </a:r>
            <a:r>
              <a:rPr lang="en-US" sz="3200" dirty="0" smtClean="0"/>
              <a:t>passing, </a:t>
            </a:r>
            <a:r>
              <a:rPr lang="en-US" sz="3200" dirty="0"/>
              <a:t>without </a:t>
            </a:r>
            <a:r>
              <a:rPr lang="en-US" sz="3200" dirty="0" smtClean="0"/>
              <a:t>explicitly </a:t>
            </a:r>
            <a:r>
              <a:rPr lang="en-US" sz="3200" dirty="0"/>
              <a:t>constructing a </a:t>
            </a:r>
            <a:r>
              <a:rPr lang="en-US" sz="3200" dirty="0" smtClean="0"/>
              <a:t>parse tree </a:t>
            </a:r>
            <a:r>
              <a:rPr lang="en-US" sz="3200" dirty="0"/>
              <a:t>or a graph showing dependencies between </a:t>
            </a:r>
            <a:r>
              <a:rPr lang="en-US" sz="3200" dirty="0" smtClean="0"/>
              <a:t>attributes. Since </a:t>
            </a:r>
            <a:r>
              <a:rPr lang="en-US" sz="3200" dirty="0"/>
              <a:t>single pass implementation is important for compiler time </a:t>
            </a:r>
            <a:r>
              <a:rPr lang="en-US" sz="3200" dirty="0" smtClean="0"/>
              <a:t>efficiency. One </a:t>
            </a:r>
            <a:r>
              <a:rPr lang="en-US" sz="3200" dirty="0"/>
              <a:t>important </a:t>
            </a:r>
            <a:r>
              <a:rPr lang="en-US" sz="3200" dirty="0" smtClean="0"/>
              <a:t>subclass, called the L-attributed </a:t>
            </a:r>
            <a:r>
              <a:rPr lang="en-US" sz="3200" dirty="0"/>
              <a:t>definition encompasses virtually all </a:t>
            </a:r>
            <a:r>
              <a:rPr lang="en-US" sz="3200" dirty="0" smtClean="0"/>
              <a:t>translations </a:t>
            </a:r>
            <a:r>
              <a:rPr lang="en-US" sz="3200" dirty="0"/>
              <a:t>that can be performed without </a:t>
            </a:r>
            <a:r>
              <a:rPr lang="en-US" sz="3200" dirty="0" smtClean="0"/>
              <a:t>explicit </a:t>
            </a:r>
            <a:r>
              <a:rPr lang="en-US" sz="3200" dirty="0"/>
              <a:t>construction of </a:t>
            </a:r>
            <a:r>
              <a:rPr lang="en-US" sz="3200" dirty="0" smtClean="0"/>
              <a:t>a parse tree.</a:t>
            </a:r>
          </a:p>
        </p:txBody>
      </p:sp>
    </p:spTree>
    <p:extLst>
      <p:ext uri="{BB962C8B-B14F-4D97-AF65-F5344CB8AC3E}">
        <p14:creationId xmlns:p14="http://schemas.microsoft.com/office/powerpoint/2010/main" val="3966433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7267284"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Syntax-Directed </a:t>
            </a:r>
            <a:r>
              <a:rPr lang="en-US" sz="4000" b="1" dirty="0" smtClean="0">
                <a:ea typeface="Times New Roman" panose="02020603050405020304" pitchFamily="18" charset="0"/>
              </a:rPr>
              <a:t>Definitions</a:t>
            </a:r>
            <a:endParaRPr lang="en-US" sz="4000" b="1" dirty="0">
              <a:latin typeface="+mj-lt"/>
              <a:ea typeface="Times New Roman" panose="02020603050405020304" pitchFamily="18" charset="0"/>
            </a:endParaRPr>
          </a:p>
        </p:txBody>
      </p:sp>
      <p:sp>
        <p:nvSpPr>
          <p:cNvPr id="51" name="TextBox 50"/>
          <p:cNvSpPr txBox="1"/>
          <p:nvPr/>
        </p:nvSpPr>
        <p:spPr>
          <a:xfrm>
            <a:off x="1115122" y="1984915"/>
            <a:ext cx="10236897" cy="4031873"/>
          </a:xfrm>
          <a:prstGeom prst="rect">
            <a:avLst/>
          </a:prstGeom>
          <a:noFill/>
        </p:spPr>
        <p:txBody>
          <a:bodyPr wrap="square" rtlCol="0">
            <a:spAutoFit/>
          </a:bodyPr>
          <a:lstStyle/>
          <a:p>
            <a:pPr algn="just"/>
            <a:r>
              <a:rPr lang="en-US" sz="3200" dirty="0"/>
              <a:t>Syntax directed definition is a </a:t>
            </a:r>
            <a:r>
              <a:rPr lang="en-US" sz="3200" dirty="0" smtClean="0"/>
              <a:t>generalization </a:t>
            </a:r>
            <a:r>
              <a:rPr lang="en-US" sz="3200" dirty="0"/>
              <a:t>of a context free grammar </a:t>
            </a:r>
            <a:r>
              <a:rPr lang="en-US" sz="3200" dirty="0" smtClean="0"/>
              <a:t>in which each </a:t>
            </a:r>
            <a:r>
              <a:rPr lang="en-US" sz="3200" dirty="0"/>
              <a:t>grammar symbol has </a:t>
            </a:r>
            <a:r>
              <a:rPr lang="en-US" sz="3200" dirty="0" smtClean="0"/>
              <a:t>an </a:t>
            </a:r>
            <a:r>
              <a:rPr lang="en-US" sz="3200" dirty="0"/>
              <a:t>associated set of attributes partitioned into two </a:t>
            </a:r>
            <a:r>
              <a:rPr lang="en-US" sz="3200" dirty="0" smtClean="0"/>
              <a:t>subsets called the synthesized and </a:t>
            </a:r>
            <a:r>
              <a:rPr lang="en-US" sz="3200" dirty="0"/>
              <a:t>inherited attributes of that grammar </a:t>
            </a:r>
            <a:r>
              <a:rPr lang="en-US" sz="3200" dirty="0" smtClean="0"/>
              <a:t>symbol. If </a:t>
            </a:r>
            <a:r>
              <a:rPr lang="en-US" sz="3200" dirty="0"/>
              <a:t>you think of a </a:t>
            </a:r>
            <a:r>
              <a:rPr lang="en-US" sz="3200" dirty="0" smtClean="0"/>
              <a:t>node </a:t>
            </a:r>
            <a:r>
              <a:rPr lang="en-US" sz="3200" dirty="0"/>
              <a:t>for a grammar symbol in a </a:t>
            </a:r>
            <a:r>
              <a:rPr lang="en-US" sz="3200" dirty="0" smtClean="0"/>
              <a:t>parse tree </a:t>
            </a:r>
            <a:r>
              <a:rPr lang="en-US" sz="3200" dirty="0"/>
              <a:t>as </a:t>
            </a:r>
            <a:r>
              <a:rPr lang="en-US" sz="3200" dirty="0" smtClean="0"/>
              <a:t>a record </a:t>
            </a:r>
            <a:r>
              <a:rPr lang="en-US" sz="3200" dirty="0"/>
              <a:t>with fields for holding </a:t>
            </a:r>
            <a:r>
              <a:rPr lang="en-US" sz="3200" dirty="0" smtClean="0"/>
              <a:t>information, </a:t>
            </a:r>
            <a:r>
              <a:rPr lang="en-US" sz="3200" dirty="0"/>
              <a:t>then an attribute corresponds to the name of a </a:t>
            </a:r>
            <a:r>
              <a:rPr lang="en-US" sz="3200" dirty="0" smtClean="0"/>
              <a:t>field.</a:t>
            </a:r>
            <a:endParaRPr lang="en-US" sz="3200" dirty="0"/>
          </a:p>
        </p:txBody>
      </p:sp>
    </p:spTree>
    <p:extLst>
      <p:ext uri="{BB962C8B-B14F-4D97-AF65-F5344CB8AC3E}">
        <p14:creationId xmlns:p14="http://schemas.microsoft.com/office/powerpoint/2010/main" val="3737146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7267284"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Syntax-Directed </a:t>
            </a:r>
            <a:r>
              <a:rPr lang="en-US" sz="4000" b="1" dirty="0" smtClean="0">
                <a:ea typeface="Times New Roman" panose="02020603050405020304" pitchFamily="18" charset="0"/>
              </a:rPr>
              <a:t>Definitions</a:t>
            </a:r>
            <a:endParaRPr lang="en-US" sz="4000" b="1" dirty="0">
              <a:latin typeface="+mj-lt"/>
              <a:ea typeface="Times New Roman" panose="02020603050405020304" pitchFamily="18" charset="0"/>
            </a:endParaRPr>
          </a:p>
        </p:txBody>
      </p:sp>
      <p:sp>
        <p:nvSpPr>
          <p:cNvPr id="51" name="TextBox 50"/>
          <p:cNvSpPr txBox="1"/>
          <p:nvPr/>
        </p:nvSpPr>
        <p:spPr>
          <a:xfrm>
            <a:off x="1115122" y="1984915"/>
            <a:ext cx="10236897" cy="4524315"/>
          </a:xfrm>
          <a:prstGeom prst="rect">
            <a:avLst/>
          </a:prstGeom>
          <a:noFill/>
        </p:spPr>
        <p:txBody>
          <a:bodyPr wrap="square" rtlCol="0">
            <a:spAutoFit/>
          </a:bodyPr>
          <a:lstStyle/>
          <a:p>
            <a:pPr algn="just"/>
            <a:r>
              <a:rPr lang="en-US" sz="3200" dirty="0" smtClean="0"/>
              <a:t>An </a:t>
            </a:r>
            <a:r>
              <a:rPr lang="en-US" sz="3200" dirty="0"/>
              <a:t>attribute can represent </a:t>
            </a:r>
            <a:r>
              <a:rPr lang="en-US" sz="3200" dirty="0" smtClean="0"/>
              <a:t>anything we choose: </a:t>
            </a:r>
            <a:r>
              <a:rPr lang="en-US" sz="3200" dirty="0"/>
              <a:t>a </a:t>
            </a:r>
            <a:r>
              <a:rPr lang="en-US" sz="3200" dirty="0" smtClean="0"/>
              <a:t>string, a number, </a:t>
            </a:r>
            <a:r>
              <a:rPr lang="en-US" sz="3200" dirty="0"/>
              <a:t>a </a:t>
            </a:r>
            <a:r>
              <a:rPr lang="en-US" sz="3200" dirty="0" smtClean="0"/>
              <a:t>type, </a:t>
            </a:r>
            <a:r>
              <a:rPr lang="en-US" sz="3200" dirty="0"/>
              <a:t>a memory location or </a:t>
            </a:r>
            <a:r>
              <a:rPr lang="en-US" sz="3200" dirty="0" smtClean="0"/>
              <a:t>whatever. The </a:t>
            </a:r>
            <a:r>
              <a:rPr lang="en-US" sz="3200" dirty="0"/>
              <a:t>value of an attribute at the </a:t>
            </a:r>
            <a:r>
              <a:rPr lang="en-US" sz="3200" dirty="0" smtClean="0"/>
              <a:t>parse-tree </a:t>
            </a:r>
            <a:r>
              <a:rPr lang="en-US" sz="3200" dirty="0"/>
              <a:t>node is defined by the semantic rule associated with the production used at the </a:t>
            </a:r>
            <a:r>
              <a:rPr lang="en-US" sz="3200" dirty="0" smtClean="0"/>
              <a:t>node. The </a:t>
            </a:r>
            <a:r>
              <a:rPr lang="en-US" sz="3200" dirty="0"/>
              <a:t>value of the </a:t>
            </a:r>
            <a:r>
              <a:rPr lang="en-US" sz="3200" dirty="0" smtClean="0"/>
              <a:t>synthesized </a:t>
            </a:r>
            <a:r>
              <a:rPr lang="en-US" sz="3200" dirty="0"/>
              <a:t>attribute at the node is computed from the value of attributes at the children of that node in the </a:t>
            </a:r>
            <a:r>
              <a:rPr lang="en-US" sz="3200" dirty="0" smtClean="0"/>
              <a:t>parse tree; </a:t>
            </a:r>
            <a:r>
              <a:rPr lang="en-US" sz="3200" dirty="0"/>
              <a:t>the value of an inherited attributes is computed from the </a:t>
            </a:r>
            <a:r>
              <a:rPr lang="en-US" sz="3200" dirty="0" smtClean="0"/>
              <a:t>values </a:t>
            </a:r>
            <a:r>
              <a:rPr lang="en-US" sz="3200" dirty="0"/>
              <a:t>of attributes at the sibling and the parent of the </a:t>
            </a:r>
            <a:r>
              <a:rPr lang="en-US" sz="3200" dirty="0" smtClean="0"/>
              <a:t>node. </a:t>
            </a:r>
            <a:endParaRPr lang="en-US" sz="3200" dirty="0"/>
          </a:p>
        </p:txBody>
      </p:sp>
    </p:spTree>
    <p:extLst>
      <p:ext uri="{BB962C8B-B14F-4D97-AF65-F5344CB8AC3E}">
        <p14:creationId xmlns:p14="http://schemas.microsoft.com/office/powerpoint/2010/main" val="4099796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7267284"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Syntax-Directed </a:t>
            </a:r>
            <a:r>
              <a:rPr lang="en-US" sz="4000" b="1" dirty="0" smtClean="0">
                <a:ea typeface="Times New Roman" panose="02020603050405020304" pitchFamily="18" charset="0"/>
              </a:rPr>
              <a:t>Definitions</a:t>
            </a:r>
            <a:endParaRPr lang="en-US" sz="4000" b="1" dirty="0">
              <a:latin typeface="+mj-lt"/>
              <a:ea typeface="Times New Roman" panose="02020603050405020304" pitchFamily="18" charset="0"/>
            </a:endParaRPr>
          </a:p>
        </p:txBody>
      </p:sp>
      <p:sp>
        <p:nvSpPr>
          <p:cNvPr id="51" name="TextBox 50"/>
          <p:cNvSpPr txBox="1"/>
          <p:nvPr/>
        </p:nvSpPr>
        <p:spPr>
          <a:xfrm>
            <a:off x="1115122" y="1815096"/>
            <a:ext cx="10236897" cy="5016758"/>
          </a:xfrm>
          <a:prstGeom prst="rect">
            <a:avLst/>
          </a:prstGeom>
          <a:noFill/>
        </p:spPr>
        <p:txBody>
          <a:bodyPr wrap="square" rtlCol="0">
            <a:spAutoFit/>
          </a:bodyPr>
          <a:lstStyle/>
          <a:p>
            <a:pPr algn="just"/>
            <a:r>
              <a:rPr lang="en-US" sz="3200" dirty="0" smtClean="0"/>
              <a:t>Semantic </a:t>
            </a:r>
            <a:r>
              <a:rPr lang="en-US" sz="3200" dirty="0"/>
              <a:t>rules set up dependencies between attribute that will be represented by a </a:t>
            </a:r>
            <a:r>
              <a:rPr lang="en-US" sz="3200" dirty="0" smtClean="0"/>
              <a:t>graph. From </a:t>
            </a:r>
            <a:r>
              <a:rPr lang="en-US" sz="3200" dirty="0"/>
              <a:t>the dependency </a:t>
            </a:r>
            <a:r>
              <a:rPr lang="en-US" sz="3200" dirty="0" smtClean="0"/>
              <a:t>graph, </a:t>
            </a:r>
            <a:r>
              <a:rPr lang="en-US" sz="3200" dirty="0"/>
              <a:t>we </a:t>
            </a:r>
            <a:r>
              <a:rPr lang="en-US" sz="3200" dirty="0" smtClean="0"/>
              <a:t>derive </a:t>
            </a:r>
            <a:r>
              <a:rPr lang="en-US" sz="3200" dirty="0"/>
              <a:t>and evaluation order for the semantic </a:t>
            </a:r>
            <a:r>
              <a:rPr lang="en-US" sz="3200" dirty="0" smtClean="0"/>
              <a:t>rules. </a:t>
            </a:r>
            <a:r>
              <a:rPr lang="en-US" sz="3200" dirty="0"/>
              <a:t>E</a:t>
            </a:r>
            <a:r>
              <a:rPr lang="en-US" sz="3200" dirty="0" smtClean="0"/>
              <a:t>valuation </a:t>
            </a:r>
            <a:r>
              <a:rPr lang="en-US" sz="3200" dirty="0"/>
              <a:t>of semantic rules define the value of attribute the </a:t>
            </a:r>
            <a:r>
              <a:rPr lang="en-US" sz="3200" dirty="0" smtClean="0"/>
              <a:t>nodes </a:t>
            </a:r>
            <a:r>
              <a:rPr lang="en-US" sz="3200" dirty="0"/>
              <a:t>the </a:t>
            </a:r>
            <a:r>
              <a:rPr lang="en-US" sz="3200" dirty="0" smtClean="0"/>
              <a:t>parse tree </a:t>
            </a:r>
            <a:r>
              <a:rPr lang="en-US" sz="3200" dirty="0"/>
              <a:t>for the input </a:t>
            </a:r>
            <a:r>
              <a:rPr lang="en-US" sz="3200" dirty="0" smtClean="0"/>
              <a:t>string. A </a:t>
            </a:r>
            <a:r>
              <a:rPr lang="en-US" sz="3200" dirty="0"/>
              <a:t>semantic rule may also have side effect example printing a value or updating a global </a:t>
            </a:r>
            <a:r>
              <a:rPr lang="en-US" sz="3200" dirty="0" smtClean="0"/>
              <a:t>variable. Of </a:t>
            </a:r>
            <a:r>
              <a:rPr lang="en-US" sz="3200" dirty="0"/>
              <a:t>course </a:t>
            </a:r>
            <a:r>
              <a:rPr lang="en-US" sz="3200" dirty="0" smtClean="0"/>
              <a:t>an </a:t>
            </a:r>
            <a:r>
              <a:rPr lang="en-US" sz="3200" dirty="0"/>
              <a:t>implementation need not explicitly construct a </a:t>
            </a:r>
            <a:r>
              <a:rPr lang="en-US" sz="3200" dirty="0" smtClean="0"/>
              <a:t>parse tree </a:t>
            </a:r>
            <a:r>
              <a:rPr lang="en-US" sz="3200" dirty="0"/>
              <a:t>or a dependency </a:t>
            </a:r>
            <a:r>
              <a:rPr lang="en-US" sz="3200" dirty="0" smtClean="0"/>
              <a:t>graph; </a:t>
            </a:r>
            <a:r>
              <a:rPr lang="en-US" sz="3200" dirty="0"/>
              <a:t>it just has to be </a:t>
            </a:r>
            <a:r>
              <a:rPr lang="en-US" sz="3200" dirty="0" smtClean="0"/>
              <a:t>produce </a:t>
            </a:r>
            <a:r>
              <a:rPr lang="en-US" sz="3200" dirty="0"/>
              <a:t>the same output </a:t>
            </a:r>
            <a:r>
              <a:rPr lang="en-US" sz="3200" dirty="0" smtClean="0"/>
              <a:t>for each input string.</a:t>
            </a:r>
            <a:endParaRPr lang="en-US" sz="3200" dirty="0"/>
          </a:p>
        </p:txBody>
      </p:sp>
    </p:spTree>
    <p:extLst>
      <p:ext uri="{BB962C8B-B14F-4D97-AF65-F5344CB8AC3E}">
        <p14:creationId xmlns:p14="http://schemas.microsoft.com/office/powerpoint/2010/main" val="143830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7267284"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Syntax-Directed </a:t>
            </a:r>
            <a:r>
              <a:rPr lang="en-US" sz="4000" b="1" dirty="0" smtClean="0">
                <a:ea typeface="Times New Roman" panose="02020603050405020304" pitchFamily="18" charset="0"/>
              </a:rPr>
              <a:t>Definitions</a:t>
            </a:r>
            <a:endParaRPr lang="en-US" sz="4000" b="1" dirty="0">
              <a:latin typeface="+mj-lt"/>
              <a:ea typeface="Times New Roman" panose="02020603050405020304" pitchFamily="18" charset="0"/>
            </a:endParaRPr>
          </a:p>
        </p:txBody>
      </p:sp>
      <p:sp>
        <p:nvSpPr>
          <p:cNvPr id="51" name="TextBox 50"/>
          <p:cNvSpPr txBox="1"/>
          <p:nvPr/>
        </p:nvSpPr>
        <p:spPr>
          <a:xfrm>
            <a:off x="1176669" y="2415989"/>
            <a:ext cx="10236897" cy="2062103"/>
          </a:xfrm>
          <a:prstGeom prst="rect">
            <a:avLst/>
          </a:prstGeom>
          <a:noFill/>
        </p:spPr>
        <p:txBody>
          <a:bodyPr wrap="square" rtlCol="0">
            <a:spAutoFit/>
          </a:bodyPr>
          <a:lstStyle/>
          <a:p>
            <a:pPr algn="just"/>
            <a:r>
              <a:rPr lang="en-US" sz="3200" dirty="0" smtClean="0"/>
              <a:t>A parse tree showing </a:t>
            </a:r>
            <a:r>
              <a:rPr lang="en-US" sz="3200" dirty="0"/>
              <a:t>the </a:t>
            </a:r>
            <a:r>
              <a:rPr lang="en-US" sz="3200" dirty="0" smtClean="0"/>
              <a:t>values </a:t>
            </a:r>
            <a:r>
              <a:rPr lang="en-US" sz="3200" dirty="0"/>
              <a:t>of attributes at each node is called and </a:t>
            </a:r>
            <a:r>
              <a:rPr lang="en-US" sz="3200" dirty="0" smtClean="0"/>
              <a:t>an annotated. The process of </a:t>
            </a:r>
            <a:r>
              <a:rPr lang="en-US" sz="3200" dirty="0"/>
              <a:t>computing the attribute value at the node is called </a:t>
            </a:r>
            <a:r>
              <a:rPr lang="en-US" sz="3200" dirty="0" smtClean="0"/>
              <a:t>annotating </a:t>
            </a:r>
            <a:r>
              <a:rPr lang="en-US" sz="3200" dirty="0"/>
              <a:t>or decorating the </a:t>
            </a:r>
            <a:r>
              <a:rPr lang="en-US" sz="3200" dirty="0" smtClean="0"/>
              <a:t>parse tree.</a:t>
            </a:r>
            <a:endParaRPr lang="en-US" sz="3200" dirty="0"/>
          </a:p>
        </p:txBody>
      </p:sp>
    </p:spTree>
    <p:extLst>
      <p:ext uri="{BB962C8B-B14F-4D97-AF65-F5344CB8AC3E}">
        <p14:creationId xmlns:p14="http://schemas.microsoft.com/office/powerpoint/2010/main" val="416763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899" y="672708"/>
            <a:ext cx="490023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SDD Example</a:t>
            </a:r>
            <a:endParaRPr lang="en-US" sz="4000" b="1" dirty="0">
              <a:latin typeface="+mj-lt"/>
              <a:ea typeface="Times New Roman" panose="02020603050405020304" pitchFamily="18" charset="0"/>
            </a:endParaRPr>
          </a:p>
        </p:txBody>
      </p:sp>
      <p:sp>
        <p:nvSpPr>
          <p:cNvPr id="51" name="TextBox 50"/>
          <p:cNvSpPr txBox="1"/>
          <p:nvPr/>
        </p:nvSpPr>
        <p:spPr>
          <a:xfrm>
            <a:off x="1115122" y="1705515"/>
            <a:ext cx="10236897" cy="2062103"/>
          </a:xfrm>
          <a:prstGeom prst="rect">
            <a:avLst/>
          </a:prstGeom>
          <a:noFill/>
        </p:spPr>
        <p:txBody>
          <a:bodyPr wrap="square" rtlCol="0">
            <a:spAutoFit/>
          </a:bodyPr>
          <a:lstStyle/>
          <a:p>
            <a:pPr algn="just"/>
            <a:r>
              <a:rPr lang="en-US" sz="3200" dirty="0"/>
              <a:t>Example 5.1 : G</a:t>
            </a:r>
            <a:r>
              <a:rPr lang="en-US" sz="3200" dirty="0" smtClean="0"/>
              <a:t>rammar </a:t>
            </a:r>
            <a:r>
              <a:rPr lang="en-US" sz="3200" dirty="0"/>
              <a:t>for arithmetic expressions with operators + and *. It evaluates expressions </a:t>
            </a:r>
            <a:r>
              <a:rPr lang="en-US" sz="3200" dirty="0" smtClean="0"/>
              <a:t>terminated </a:t>
            </a:r>
            <a:r>
              <a:rPr lang="en-US" sz="3200" dirty="0"/>
              <a:t>by an </a:t>
            </a:r>
            <a:r>
              <a:rPr lang="en-US" sz="3200" dirty="0" err="1"/>
              <a:t>endmarker</a:t>
            </a:r>
            <a:r>
              <a:rPr lang="en-US" sz="3200" dirty="0"/>
              <a:t> n. In the SDD, each of the </a:t>
            </a:r>
            <a:r>
              <a:rPr lang="en-US" sz="3200" dirty="0" err="1"/>
              <a:t>nonterminals</a:t>
            </a:r>
            <a:r>
              <a:rPr lang="en-US" sz="3200" dirty="0"/>
              <a:t> has a single synthesized attribute, called val. </a:t>
            </a:r>
          </a:p>
        </p:txBody>
      </p:sp>
      <p:pic>
        <p:nvPicPr>
          <p:cNvPr id="50" name="Picture 49"/>
          <p:cNvPicPr>
            <a:picLocks noChangeAspect="1"/>
          </p:cNvPicPr>
          <p:nvPr/>
        </p:nvPicPr>
        <p:blipFill>
          <a:blip r:embed="rId6"/>
          <a:stretch>
            <a:fillRect/>
          </a:stretch>
        </p:blipFill>
        <p:spPr>
          <a:xfrm>
            <a:off x="3225800" y="3648553"/>
            <a:ext cx="5112183" cy="3134997"/>
          </a:xfrm>
          <a:prstGeom prst="rect">
            <a:avLst/>
          </a:prstGeom>
        </p:spPr>
      </p:pic>
    </p:spTree>
    <p:extLst>
      <p:ext uri="{BB962C8B-B14F-4D97-AF65-F5344CB8AC3E}">
        <p14:creationId xmlns:p14="http://schemas.microsoft.com/office/powerpoint/2010/main" val="2712732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6586</TotalTime>
  <Words>2837</Words>
  <Application>Microsoft Office PowerPoint</Application>
  <PresentationFormat>Widescreen</PresentationFormat>
  <Paragraphs>115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Syntax-Directed Translation</vt:lpstr>
      <vt:lpstr>Syntax-Directed Translation</vt:lpstr>
      <vt:lpstr>Syntax-Directed Translation</vt:lpstr>
      <vt:lpstr>Syntax-Directed Translation</vt:lpstr>
      <vt:lpstr>Syntax-Directed Definitions</vt:lpstr>
      <vt:lpstr>Syntax-Directed Definitions</vt:lpstr>
      <vt:lpstr>Syntax-Directed Definitions</vt:lpstr>
      <vt:lpstr>Syntax-Directed Definitions</vt:lpstr>
      <vt:lpstr>SDD Example</vt:lpstr>
      <vt:lpstr>Synthesized Attributes</vt:lpstr>
      <vt:lpstr>Synthesized Attributes</vt:lpstr>
      <vt:lpstr>Inherited Attributes</vt:lpstr>
      <vt:lpstr>Inherited Attributes</vt:lpstr>
      <vt:lpstr>Inherited Attributes</vt:lpstr>
      <vt:lpstr>Inherited Attributes</vt:lpstr>
      <vt:lpstr>Dependency Graph</vt:lpstr>
      <vt:lpstr>Evaluating Semantic Rules</vt:lpstr>
      <vt:lpstr>Evaluating Semantic Rules</vt:lpstr>
      <vt:lpstr>Evaluating Semantic Rules</vt:lpstr>
      <vt:lpstr>Evaluating Semantic Rules</vt:lpstr>
      <vt:lpstr>Application of SDD</vt:lpstr>
      <vt:lpstr>Construction of Syntax Tree</vt:lpstr>
      <vt:lpstr>Construction of Syntax Tree</vt:lpstr>
      <vt:lpstr>A Syntax-Directed Definition for Constructing syntax Trees</vt:lpstr>
      <vt:lpstr>L Attributed Definition</vt:lpstr>
      <vt:lpstr>L Attributed Definition</vt:lpstr>
      <vt:lpstr>The Structure of a Type </vt:lpstr>
      <vt:lpstr>The Structure of a Type </vt:lpstr>
      <vt:lpstr>The Structure of a Type </vt:lpstr>
      <vt:lpstr>The Structure of a Type </vt:lpstr>
      <vt:lpstr>Syntax-Directed Translation Schemes</vt:lpstr>
      <vt:lpstr>Syntax-Directed Translation Schemes</vt:lpstr>
      <vt:lpstr>Postfix Translation Schemes</vt:lpstr>
      <vt:lpstr>Postfix Translation Schemes</vt:lpstr>
      <vt:lpstr>Parser-Stack Implementation of Postfix SDT’s</vt:lpstr>
      <vt:lpstr>Parser-Stack Implementation of Postfix SDT’s</vt:lpstr>
      <vt:lpstr>Parser-Stack Implementation of Postfix SDT’s</vt:lpstr>
      <vt:lpstr>Parser-Stack Implementation of Postfix SDT’s</vt:lpstr>
      <vt:lpstr>Parser-Stack Implementation of Postfix SDT’s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Itrat Jassani</cp:lastModifiedBy>
  <cp:revision>126</cp:revision>
  <dcterms:created xsi:type="dcterms:W3CDTF">2021-02-19T12:42:14Z</dcterms:created>
  <dcterms:modified xsi:type="dcterms:W3CDTF">2021-05-14T15:40:35Z</dcterms:modified>
</cp:coreProperties>
</file>