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varScale="1">
        <p:scale>
          <a:sx n="44" d="100"/>
          <a:sy n="44" d="100"/>
        </p:scale>
        <p:origin x="5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5/14/2021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522813" y="3231991"/>
            <a:ext cx="7584668" cy="841747"/>
          </a:xfrm>
          <a:prstGeom prst="rect">
            <a:avLst/>
          </a:prstGeom>
        </p:spPr>
        <p:txBody>
          <a:bodyPr vert="horz" wrap="square" lIns="0" tIns="10646" rIns="0" bIns="0" rtlCol="0" anchor="ctr">
            <a:spAutoFit/>
          </a:bodyPr>
          <a:lstStyle/>
          <a:p>
            <a:pPr algn="ctr"/>
            <a:r>
              <a:rPr lang="en-US" sz="6000" b="1" dirty="0" smtClean="0">
                <a:latin typeface="+mj-lt"/>
                <a:ea typeface="Times New Roman" panose="02020603050405020304" pitchFamily="18" charset="0"/>
              </a:rPr>
              <a:t>Type Checking</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Constructor</a:t>
            </a:r>
            <a:endParaRPr lang="en-US" sz="4000" b="1" dirty="0">
              <a:latin typeface="+mj-lt"/>
              <a:ea typeface="Times New Roman" panose="02020603050405020304" pitchFamily="18" charset="0"/>
            </a:endParaRPr>
          </a:p>
        </p:txBody>
      </p:sp>
      <p:sp>
        <p:nvSpPr>
          <p:cNvPr id="51" name="TextBox 50"/>
          <p:cNvSpPr txBox="1"/>
          <p:nvPr/>
        </p:nvSpPr>
        <p:spPr>
          <a:xfrm>
            <a:off x="1115122" y="1908712"/>
            <a:ext cx="10236897"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t>The </a:t>
            </a:r>
            <a:r>
              <a:rPr lang="en-US" sz="3200" dirty="0"/>
              <a:t>type expression for the domain of a function with no arguments is void and the type expression for the range of a function with no returned value is </a:t>
            </a:r>
            <a:r>
              <a:rPr lang="en-US" sz="3200" b="1" dirty="0"/>
              <a:t>void</a:t>
            </a:r>
            <a:r>
              <a:rPr lang="en-US" sz="3200" dirty="0"/>
              <a:t>: e.g., </a:t>
            </a:r>
            <a:r>
              <a:rPr lang="en-US" sz="3200" b="1" dirty="0"/>
              <a:t>void --&gt; void</a:t>
            </a:r>
            <a:r>
              <a:rPr lang="en-US" sz="3200" dirty="0"/>
              <a:t> is the type expression for a procedure with no arguments and no returned value. </a:t>
            </a:r>
            <a:endParaRPr lang="en-US" sz="3000" dirty="0"/>
          </a:p>
        </p:txBody>
      </p:sp>
    </p:spTree>
    <p:extLst>
      <p:ext uri="{BB962C8B-B14F-4D97-AF65-F5344CB8AC3E}">
        <p14:creationId xmlns:p14="http://schemas.microsoft.com/office/powerpoint/2010/main" val="435908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490023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System</a:t>
            </a:r>
            <a:endParaRPr lang="en-US" sz="4000" b="1" dirty="0">
              <a:latin typeface="+mj-lt"/>
              <a:ea typeface="Times New Roman" panose="02020603050405020304" pitchFamily="18" charset="0"/>
            </a:endParaRPr>
          </a:p>
        </p:txBody>
      </p:sp>
      <p:sp>
        <p:nvSpPr>
          <p:cNvPr id="51" name="TextBox 50"/>
          <p:cNvSpPr txBox="1"/>
          <p:nvPr/>
        </p:nvSpPr>
        <p:spPr>
          <a:xfrm>
            <a:off x="1115122" y="1908712"/>
            <a:ext cx="10236897" cy="4031873"/>
          </a:xfrm>
          <a:prstGeom prst="rect">
            <a:avLst/>
          </a:prstGeom>
          <a:noFill/>
        </p:spPr>
        <p:txBody>
          <a:bodyPr wrap="square" rtlCol="0">
            <a:spAutoFit/>
          </a:bodyPr>
          <a:lstStyle/>
          <a:p>
            <a:pPr algn="just"/>
            <a:r>
              <a:rPr lang="en-US" sz="3200" dirty="0"/>
              <a:t>A type system is a set of rules for assigning type expressions to the syntactic constructs of a program and for </a:t>
            </a:r>
            <a:r>
              <a:rPr lang="en-US" sz="3200" dirty="0" smtClean="0"/>
              <a:t>specifying </a:t>
            </a:r>
          </a:p>
          <a:p>
            <a:pPr marL="457200" indent="-457200" algn="just">
              <a:buFont typeface="Arial" panose="020B0604020202020204" pitchFamily="34" charset="0"/>
              <a:buChar char="•"/>
            </a:pPr>
            <a:r>
              <a:rPr lang="en-US" sz="3200" b="1" dirty="0" smtClean="0"/>
              <a:t>Type </a:t>
            </a:r>
            <a:r>
              <a:rPr lang="en-US" sz="3200" b="1" dirty="0"/>
              <a:t>equivalence </a:t>
            </a:r>
            <a:r>
              <a:rPr lang="en-US" sz="3200" dirty="0"/>
              <a:t>- when the types of two values are the same, </a:t>
            </a:r>
          </a:p>
          <a:p>
            <a:pPr marL="457200" indent="-457200" algn="just">
              <a:buFont typeface="Arial" panose="020B0604020202020204" pitchFamily="34" charset="0"/>
              <a:buChar char="•"/>
            </a:pPr>
            <a:r>
              <a:rPr lang="en-US" sz="3200" b="1" dirty="0"/>
              <a:t>T</a:t>
            </a:r>
            <a:r>
              <a:rPr lang="en-US" sz="3200" b="1" dirty="0" smtClean="0"/>
              <a:t>ype </a:t>
            </a:r>
            <a:r>
              <a:rPr lang="en-US" sz="3200" b="1" dirty="0"/>
              <a:t>compatibility </a:t>
            </a:r>
            <a:r>
              <a:rPr lang="en-US" sz="3200" dirty="0"/>
              <a:t>- when a value of a given type can be used in a given context </a:t>
            </a:r>
          </a:p>
          <a:p>
            <a:pPr marL="457200" indent="-457200" algn="just">
              <a:buFont typeface="Arial" panose="020B0604020202020204" pitchFamily="34" charset="0"/>
              <a:buChar char="•"/>
            </a:pPr>
            <a:r>
              <a:rPr lang="en-US" sz="3200" b="1" dirty="0"/>
              <a:t>T</a:t>
            </a:r>
            <a:r>
              <a:rPr lang="en-US" sz="3200" b="1" dirty="0" smtClean="0"/>
              <a:t>ype </a:t>
            </a:r>
            <a:r>
              <a:rPr lang="en-US" sz="3200" b="1" dirty="0"/>
              <a:t>inference </a:t>
            </a:r>
            <a:r>
              <a:rPr lang="en-US" sz="3200" dirty="0"/>
              <a:t>- rules that determine the type of a language construct based on how it is used.</a:t>
            </a:r>
            <a:endParaRPr lang="en-US" sz="3000" dirty="0"/>
          </a:p>
        </p:txBody>
      </p:sp>
    </p:spTree>
    <p:extLst>
      <p:ext uri="{BB962C8B-B14F-4D97-AF65-F5344CB8AC3E}">
        <p14:creationId xmlns:p14="http://schemas.microsoft.com/office/powerpoint/2010/main" val="628854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9143929"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Static </a:t>
            </a:r>
            <a:r>
              <a:rPr lang="en-US" sz="4000" b="1" dirty="0">
                <a:ea typeface="Times New Roman" panose="02020603050405020304" pitchFamily="18" charset="0"/>
              </a:rPr>
              <a:t>a</a:t>
            </a:r>
            <a:r>
              <a:rPr lang="en-US" sz="4000" b="1" dirty="0" smtClean="0">
                <a:ea typeface="Times New Roman" panose="02020603050405020304" pitchFamily="18" charset="0"/>
              </a:rPr>
              <a:t>nd Dynamic Checking of Type</a:t>
            </a:r>
            <a:endParaRPr lang="en-US" sz="4000" b="1" dirty="0">
              <a:latin typeface="+mj-lt"/>
              <a:ea typeface="Times New Roman" panose="02020603050405020304" pitchFamily="18" charset="0"/>
            </a:endParaRPr>
          </a:p>
        </p:txBody>
      </p:sp>
      <p:sp>
        <p:nvSpPr>
          <p:cNvPr id="51" name="TextBox 50"/>
          <p:cNvSpPr txBox="1"/>
          <p:nvPr/>
        </p:nvSpPr>
        <p:spPr>
          <a:xfrm>
            <a:off x="1115122" y="1756315"/>
            <a:ext cx="10236897" cy="5170646"/>
          </a:xfrm>
          <a:prstGeom prst="rect">
            <a:avLst/>
          </a:prstGeom>
          <a:noFill/>
        </p:spPr>
        <p:txBody>
          <a:bodyPr wrap="square" rtlCol="0">
            <a:spAutoFit/>
          </a:bodyPr>
          <a:lstStyle/>
          <a:p>
            <a:pPr algn="just"/>
            <a:r>
              <a:rPr lang="en-US" sz="3000" dirty="0" smtClean="0"/>
              <a:t>Checking done by a compiler is said to be static, while checking done when the target program runs is termed dynamic. In principle, any check can be done dynamically, if the target code carries the type of an element along with the value of that element.</a:t>
            </a:r>
          </a:p>
          <a:p>
            <a:pPr algn="just"/>
            <a:r>
              <a:rPr lang="en-US" sz="3000" dirty="0" smtClean="0"/>
              <a:t>A sound type system eliminates the need for dynamic checking for type errors because it allows us to determine statically that these errors cannot occur when the target program runs. That is, if a sound type system assigns a type other than type-error to a program part, then type errors cannot occur when the target code for the program part is run.</a:t>
            </a:r>
            <a:endParaRPr lang="en-US" sz="3000" dirty="0"/>
          </a:p>
        </p:txBody>
      </p:sp>
    </p:spTree>
    <p:extLst>
      <p:ext uri="{BB962C8B-B14F-4D97-AF65-F5344CB8AC3E}">
        <p14:creationId xmlns:p14="http://schemas.microsoft.com/office/powerpoint/2010/main" val="3216086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9143929"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Static </a:t>
            </a:r>
            <a:r>
              <a:rPr lang="en-US" sz="4000" b="1" dirty="0">
                <a:ea typeface="Times New Roman" panose="02020603050405020304" pitchFamily="18" charset="0"/>
              </a:rPr>
              <a:t>a</a:t>
            </a:r>
            <a:r>
              <a:rPr lang="en-US" sz="4000" b="1" dirty="0" smtClean="0">
                <a:ea typeface="Times New Roman" panose="02020603050405020304" pitchFamily="18" charset="0"/>
              </a:rPr>
              <a:t>nd Dynamic Checking of Type</a:t>
            </a:r>
            <a:endParaRPr lang="en-US" sz="4000" b="1" dirty="0">
              <a:latin typeface="+mj-lt"/>
              <a:ea typeface="Times New Roman" panose="02020603050405020304" pitchFamily="18" charset="0"/>
            </a:endParaRPr>
          </a:p>
        </p:txBody>
      </p:sp>
      <p:sp>
        <p:nvSpPr>
          <p:cNvPr id="51" name="TextBox 50"/>
          <p:cNvSpPr txBox="1"/>
          <p:nvPr/>
        </p:nvSpPr>
        <p:spPr>
          <a:xfrm>
            <a:off x="1115122" y="1799857"/>
            <a:ext cx="10236897" cy="5016758"/>
          </a:xfrm>
          <a:prstGeom prst="rect">
            <a:avLst/>
          </a:prstGeom>
          <a:noFill/>
        </p:spPr>
        <p:txBody>
          <a:bodyPr wrap="square" rtlCol="0">
            <a:spAutoFit/>
          </a:bodyPr>
          <a:lstStyle/>
          <a:p>
            <a:pPr algn="just"/>
            <a:r>
              <a:rPr lang="en-US" sz="3200" dirty="0" smtClean="0"/>
              <a:t>A language is strongly typed if its compiler can guarantee that the programs it accepts will execute without type errors.</a:t>
            </a:r>
          </a:p>
          <a:p>
            <a:pPr algn="just"/>
            <a:r>
              <a:rPr lang="en-US" sz="3200" dirty="0" smtClean="0"/>
              <a:t>In practice, some checks can be done only dynamically. For example, if we first declare </a:t>
            </a:r>
          </a:p>
          <a:p>
            <a:pPr algn="ctr"/>
            <a:r>
              <a:rPr lang="en-US" sz="3200" dirty="0"/>
              <a:t>t</a:t>
            </a:r>
            <a:r>
              <a:rPr lang="en-US" sz="3200" dirty="0" smtClean="0"/>
              <a:t>able: array[0 .. 255] of char;</a:t>
            </a:r>
          </a:p>
          <a:p>
            <a:pPr algn="ctr"/>
            <a:r>
              <a:rPr lang="en-US" sz="3200" dirty="0" smtClean="0"/>
              <a:t>i: integer</a:t>
            </a:r>
          </a:p>
          <a:p>
            <a:r>
              <a:rPr lang="en-US" sz="3200" dirty="0" smtClean="0"/>
              <a:t>And then compute table[</a:t>
            </a:r>
            <a:r>
              <a:rPr lang="en-US" sz="3200" dirty="0" err="1" smtClean="0"/>
              <a:t>i</a:t>
            </a:r>
            <a:r>
              <a:rPr lang="en-US" sz="3200" dirty="0" smtClean="0"/>
              <a:t>], a compiler cannot in general guarantee that during execution, the value of I will lie in the range 0 to 255</a:t>
            </a:r>
            <a:r>
              <a:rPr lang="en-US" sz="3200" baseline="30000" dirty="0" smtClean="0"/>
              <a:t>2</a:t>
            </a:r>
            <a:endParaRPr lang="en-US" sz="3200" baseline="30000" dirty="0"/>
          </a:p>
        </p:txBody>
      </p:sp>
    </p:spTree>
    <p:extLst>
      <p:ext uri="{BB962C8B-B14F-4D97-AF65-F5344CB8AC3E}">
        <p14:creationId xmlns:p14="http://schemas.microsoft.com/office/powerpoint/2010/main" val="428994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84530"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Error Recovery</a:t>
            </a:r>
            <a:endParaRPr lang="en-US" sz="4000" b="1" dirty="0">
              <a:latin typeface="+mj-lt"/>
              <a:ea typeface="Times New Roman" panose="02020603050405020304" pitchFamily="18" charset="0"/>
            </a:endParaRPr>
          </a:p>
        </p:txBody>
      </p:sp>
      <p:sp>
        <p:nvSpPr>
          <p:cNvPr id="51" name="TextBox 50"/>
          <p:cNvSpPr txBox="1"/>
          <p:nvPr/>
        </p:nvSpPr>
        <p:spPr>
          <a:xfrm>
            <a:off x="1115122" y="1799857"/>
            <a:ext cx="10236897" cy="4524315"/>
          </a:xfrm>
          <a:prstGeom prst="rect">
            <a:avLst/>
          </a:prstGeom>
          <a:noFill/>
        </p:spPr>
        <p:txBody>
          <a:bodyPr wrap="square" rtlCol="0">
            <a:spAutoFit/>
          </a:bodyPr>
          <a:lstStyle/>
          <a:p>
            <a:pPr algn="just"/>
            <a:r>
              <a:rPr lang="en-US" sz="3200" dirty="0" smtClean="0"/>
              <a:t>Type checking has the potential for catching errors in programs, it is important for a type checker to do something reasonable when an error is discovered. At the very least, the compiler must report the nature and location of the error. It is desirable for the type checker to recover from errors, so it can check the rest of the input.</a:t>
            </a:r>
          </a:p>
          <a:p>
            <a:pPr algn="just"/>
            <a:r>
              <a:rPr lang="en-US" sz="3200" dirty="0" smtClean="0"/>
              <a:t>Since error handling effects the type checking rules, it has to be designed into the type system right from the start the rules must be prepared to cope with errors.</a:t>
            </a:r>
            <a:endParaRPr lang="en-US" sz="3200" baseline="30000" dirty="0"/>
          </a:p>
        </p:txBody>
      </p:sp>
    </p:spTree>
    <p:extLst>
      <p:ext uri="{BB962C8B-B14F-4D97-AF65-F5344CB8AC3E}">
        <p14:creationId xmlns:p14="http://schemas.microsoft.com/office/powerpoint/2010/main" val="2059809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9388291"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 of a </a:t>
            </a:r>
            <a:r>
              <a:rPr lang="en-US" sz="4000" b="1" dirty="0">
                <a:ea typeface="Times New Roman" panose="02020603050405020304" pitchFamily="18" charset="0"/>
              </a:rPr>
              <a:t>S</a:t>
            </a:r>
            <a:r>
              <a:rPr lang="en-US" sz="4000" b="1" dirty="0" smtClean="0">
                <a:ea typeface="Times New Roman" panose="02020603050405020304" pitchFamily="18" charset="0"/>
              </a:rPr>
              <a:t>imple </a:t>
            </a:r>
            <a:r>
              <a:rPr lang="en-US" sz="4000" b="1" dirty="0">
                <a:ea typeface="Times New Roman" panose="02020603050405020304" pitchFamily="18" charset="0"/>
              </a:rPr>
              <a:t>T</a:t>
            </a:r>
            <a:r>
              <a:rPr lang="en-US" sz="4000" b="1" dirty="0" smtClean="0">
                <a:ea typeface="Times New Roman" panose="02020603050405020304" pitchFamily="18" charset="0"/>
              </a:rPr>
              <a:t>ype Checker</a:t>
            </a:r>
            <a:endParaRPr lang="en-US" sz="4000" b="1" dirty="0">
              <a:latin typeface="+mj-lt"/>
              <a:ea typeface="Times New Roman" panose="02020603050405020304" pitchFamily="18" charset="0"/>
            </a:endParaRPr>
          </a:p>
        </p:txBody>
      </p:sp>
      <p:sp>
        <p:nvSpPr>
          <p:cNvPr id="51" name="TextBox 50"/>
          <p:cNvSpPr txBox="1"/>
          <p:nvPr/>
        </p:nvSpPr>
        <p:spPr>
          <a:xfrm>
            <a:off x="1115122" y="2257054"/>
            <a:ext cx="10236897" cy="2062103"/>
          </a:xfrm>
          <a:prstGeom prst="rect">
            <a:avLst/>
          </a:prstGeom>
          <a:noFill/>
        </p:spPr>
        <p:txBody>
          <a:bodyPr wrap="square" rtlCol="0">
            <a:spAutoFit/>
          </a:bodyPr>
          <a:lstStyle/>
          <a:p>
            <a:pPr algn="just"/>
            <a:r>
              <a:rPr lang="en-US" sz="3200" dirty="0" smtClean="0"/>
              <a:t>The type checker is a translation scheme that synthesizes the type of each expression from the types of its subexpressions. The type checker can handle arrays, pointers, statements, and functions.</a:t>
            </a:r>
            <a:endParaRPr lang="en-US" sz="3200" baseline="30000" dirty="0"/>
          </a:p>
        </p:txBody>
      </p:sp>
    </p:spTree>
    <p:extLst>
      <p:ext uri="{BB962C8B-B14F-4D97-AF65-F5344CB8AC3E}">
        <p14:creationId xmlns:p14="http://schemas.microsoft.com/office/powerpoint/2010/main" val="1763900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A Simple Language</a:t>
            </a:r>
            <a:endParaRPr lang="en-US" sz="4000" b="1" dirty="0">
              <a:latin typeface="+mj-lt"/>
              <a:ea typeface="Times New Roman" panose="02020603050405020304" pitchFamily="18" charset="0"/>
            </a:endParaRPr>
          </a:p>
        </p:txBody>
      </p:sp>
      <p:sp>
        <p:nvSpPr>
          <p:cNvPr id="51" name="TextBox 50"/>
          <p:cNvSpPr txBox="1"/>
          <p:nvPr/>
        </p:nvSpPr>
        <p:spPr>
          <a:xfrm>
            <a:off x="1115122" y="1799857"/>
            <a:ext cx="10236897" cy="5016758"/>
          </a:xfrm>
          <a:prstGeom prst="rect">
            <a:avLst/>
          </a:prstGeom>
          <a:noFill/>
        </p:spPr>
        <p:txBody>
          <a:bodyPr wrap="square" rtlCol="0">
            <a:spAutoFit/>
          </a:bodyPr>
          <a:lstStyle/>
          <a:p>
            <a:pPr algn="just"/>
            <a:r>
              <a:rPr lang="en-US" sz="3200" dirty="0" smtClean="0"/>
              <a:t>The grammar generates programs, represented by the nonterminal P, consisting of a sequence of declaration D followed by a single expression E.</a:t>
            </a:r>
          </a:p>
          <a:p>
            <a:pPr algn="just"/>
            <a:r>
              <a:rPr lang="en-US" sz="3200" dirty="0" smtClean="0"/>
              <a:t>P </a:t>
            </a:r>
            <a:r>
              <a:rPr lang="en-US" sz="3200" dirty="0" smtClean="0">
                <a:sym typeface="Wingdings" panose="05000000000000000000" pitchFamily="2" charset="2"/>
              </a:rPr>
              <a:t> </a:t>
            </a:r>
            <a:r>
              <a:rPr lang="en-US" sz="3200" dirty="0" smtClean="0"/>
              <a:t>D ; E</a:t>
            </a:r>
          </a:p>
          <a:p>
            <a:pPr algn="just"/>
            <a:r>
              <a:rPr lang="en-US" sz="3200" dirty="0" smtClean="0"/>
              <a:t>D </a:t>
            </a:r>
            <a:r>
              <a:rPr lang="en-US" sz="3200" dirty="0" smtClean="0">
                <a:sym typeface="Wingdings" panose="05000000000000000000" pitchFamily="2" charset="2"/>
              </a:rPr>
              <a:t> D ; D | id : T</a:t>
            </a:r>
          </a:p>
          <a:p>
            <a:pPr algn="just"/>
            <a:r>
              <a:rPr lang="en-US" sz="3200" dirty="0" smtClean="0">
                <a:sym typeface="Wingdings" panose="05000000000000000000" pitchFamily="2" charset="2"/>
              </a:rPr>
              <a:t>T  char | integer | array [ </a:t>
            </a:r>
            <a:r>
              <a:rPr lang="en-US" sz="3200" dirty="0" err="1" smtClean="0">
                <a:sym typeface="Wingdings" panose="05000000000000000000" pitchFamily="2" charset="2"/>
              </a:rPr>
              <a:t>num</a:t>
            </a:r>
            <a:r>
              <a:rPr lang="en-US" sz="3200" dirty="0" smtClean="0">
                <a:sym typeface="Wingdings" panose="05000000000000000000" pitchFamily="2" charset="2"/>
              </a:rPr>
              <a:t> ] of T | ↑ T</a:t>
            </a:r>
          </a:p>
          <a:p>
            <a:pPr algn="just"/>
            <a:r>
              <a:rPr lang="en-US" sz="3200" dirty="0" smtClean="0">
                <a:sym typeface="Wingdings" panose="05000000000000000000" pitchFamily="2" charset="2"/>
              </a:rPr>
              <a:t>E  literal | </a:t>
            </a:r>
            <a:r>
              <a:rPr lang="en-US" sz="3200" dirty="0" err="1" smtClean="0">
                <a:sym typeface="Wingdings" panose="05000000000000000000" pitchFamily="2" charset="2"/>
              </a:rPr>
              <a:t>num</a:t>
            </a:r>
            <a:r>
              <a:rPr lang="en-US" sz="3200" dirty="0" smtClean="0">
                <a:sym typeface="Wingdings" panose="05000000000000000000" pitchFamily="2" charset="2"/>
              </a:rPr>
              <a:t> | id | E mod E | E [ E ] | E ↑</a:t>
            </a:r>
          </a:p>
          <a:p>
            <a:pPr algn="just"/>
            <a:r>
              <a:rPr lang="en-US" sz="3200" dirty="0" smtClean="0">
                <a:sym typeface="Wingdings" panose="05000000000000000000" pitchFamily="2" charset="2"/>
              </a:rPr>
              <a:t>One program generated by the grammar is:</a:t>
            </a:r>
          </a:p>
          <a:p>
            <a:pPr algn="just"/>
            <a:r>
              <a:rPr lang="en-US" sz="3200" dirty="0" smtClean="0">
                <a:sym typeface="Wingdings" panose="05000000000000000000" pitchFamily="2" charset="2"/>
              </a:rPr>
              <a:t>Key : integer ;</a:t>
            </a:r>
          </a:p>
          <a:p>
            <a:pPr algn="just"/>
            <a:r>
              <a:rPr lang="en-US" sz="3200" dirty="0" smtClean="0">
                <a:sym typeface="Wingdings" panose="05000000000000000000" pitchFamily="2" charset="2"/>
              </a:rPr>
              <a:t>Key mode 1999 </a:t>
            </a:r>
            <a:endParaRPr lang="en-US" sz="3200" dirty="0" smtClean="0"/>
          </a:p>
        </p:txBody>
      </p:sp>
    </p:spTree>
    <p:extLst>
      <p:ext uri="{BB962C8B-B14F-4D97-AF65-F5344CB8AC3E}">
        <p14:creationId xmlns:p14="http://schemas.microsoft.com/office/powerpoint/2010/main" val="1748481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A Simple Language</a:t>
            </a:r>
            <a:endParaRPr lang="en-US" sz="4000" b="1" dirty="0">
              <a:latin typeface="+mj-lt"/>
              <a:ea typeface="Times New Roman" panose="02020603050405020304" pitchFamily="18" charset="0"/>
            </a:endParaRPr>
          </a:p>
        </p:txBody>
      </p:sp>
      <p:sp>
        <p:nvSpPr>
          <p:cNvPr id="51" name="TextBox 50"/>
          <p:cNvSpPr txBox="1"/>
          <p:nvPr/>
        </p:nvSpPr>
        <p:spPr>
          <a:xfrm>
            <a:off x="1115122" y="1734544"/>
            <a:ext cx="10236897" cy="5170646"/>
          </a:xfrm>
          <a:prstGeom prst="rect">
            <a:avLst/>
          </a:prstGeom>
          <a:noFill/>
        </p:spPr>
        <p:txBody>
          <a:bodyPr wrap="square" rtlCol="0">
            <a:spAutoFit/>
          </a:bodyPr>
          <a:lstStyle/>
          <a:p>
            <a:pPr algn="just"/>
            <a:r>
              <a:rPr lang="en-US" sz="3000" dirty="0" smtClean="0"/>
              <a:t>Before discussing expressions, consider the type</a:t>
            </a:r>
            <a:r>
              <a:rPr lang="en-US" sz="3000" dirty="0" smtClean="0"/>
              <a:t>s in the language. The language itself has two basic types, char and integer, a third basic type </a:t>
            </a:r>
            <a:r>
              <a:rPr lang="en-US" sz="3000" dirty="0" err="1" smtClean="0"/>
              <a:t>type_error</a:t>
            </a:r>
            <a:r>
              <a:rPr lang="en-US" sz="3000" dirty="0" smtClean="0"/>
              <a:t> is used to signal errors. For simplicity, we assume that all arrays start at 1.</a:t>
            </a:r>
          </a:p>
          <a:p>
            <a:pPr algn="just"/>
            <a:r>
              <a:rPr lang="en-US" sz="3000" dirty="0" smtClean="0"/>
              <a:t>For Example, array [256] of char</a:t>
            </a:r>
          </a:p>
          <a:p>
            <a:pPr algn="just"/>
            <a:r>
              <a:rPr lang="en-US" sz="3000" dirty="0" smtClean="0"/>
              <a:t>Leads to the type expression array(1..256,char) consisting of the constructor array applied to the subrange 1..256 and type char. As in Pascal, the prefix operator </a:t>
            </a:r>
            <a:r>
              <a:rPr lang="en-US" sz="3000" dirty="0" smtClean="0">
                <a:sym typeface="Wingdings" panose="05000000000000000000" pitchFamily="2" charset="2"/>
              </a:rPr>
              <a:t>↑</a:t>
            </a:r>
            <a:r>
              <a:rPr lang="en-US" sz="3000" dirty="0">
                <a:sym typeface="Wingdings" panose="05000000000000000000" pitchFamily="2" charset="2"/>
              </a:rPr>
              <a:t> </a:t>
            </a:r>
            <a:r>
              <a:rPr lang="en-US" sz="3000" dirty="0" smtClean="0">
                <a:sym typeface="Wingdings" panose="05000000000000000000" pitchFamily="2" charset="2"/>
              </a:rPr>
              <a:t>in declarations builds a pointer type, so ↑ integer leads to the type expression pointer(integer), consisting of the constructor pointer applied to the type integer.</a:t>
            </a:r>
            <a:endParaRPr lang="en-US" sz="3000" dirty="0">
              <a:sym typeface="Wingdings" panose="05000000000000000000" pitchFamily="2" charset="2"/>
            </a:endParaRPr>
          </a:p>
        </p:txBody>
      </p:sp>
    </p:spTree>
    <p:extLst>
      <p:ext uri="{BB962C8B-B14F-4D97-AF65-F5344CB8AC3E}">
        <p14:creationId xmlns:p14="http://schemas.microsoft.com/office/powerpoint/2010/main" val="1169982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A Simple Language</a:t>
            </a:r>
            <a:endParaRPr lang="en-US" sz="4000" b="1" dirty="0">
              <a:latin typeface="+mj-lt"/>
              <a:ea typeface="Times New Roman" panose="02020603050405020304" pitchFamily="18" charset="0"/>
            </a:endParaRPr>
          </a:p>
        </p:txBody>
      </p:sp>
      <p:sp>
        <p:nvSpPr>
          <p:cNvPr id="51" name="TextBox 50"/>
          <p:cNvSpPr txBox="1"/>
          <p:nvPr/>
        </p:nvSpPr>
        <p:spPr>
          <a:xfrm>
            <a:off x="1115122" y="1734544"/>
            <a:ext cx="10236897" cy="5324535"/>
          </a:xfrm>
          <a:prstGeom prst="rect">
            <a:avLst/>
          </a:prstGeom>
          <a:noFill/>
        </p:spPr>
        <p:txBody>
          <a:bodyPr wrap="square" rtlCol="0">
            <a:spAutoFit/>
          </a:bodyPr>
          <a:lstStyle/>
          <a:p>
            <a:pPr algn="just"/>
            <a:r>
              <a:rPr lang="en-US" sz="3000" dirty="0" smtClean="0"/>
              <a:t>The part of a translation scheme that saves the type of an identifier.</a:t>
            </a:r>
          </a:p>
          <a:p>
            <a:pPr algn="just"/>
            <a:r>
              <a:rPr lang="en-US" sz="3000" dirty="0" smtClean="0">
                <a:sym typeface="Wingdings" panose="05000000000000000000" pitchFamily="2" charset="2"/>
              </a:rPr>
              <a:t>P D ; E</a:t>
            </a:r>
          </a:p>
          <a:p>
            <a:pPr algn="just"/>
            <a:r>
              <a:rPr lang="en-US" sz="3000" dirty="0" smtClean="0">
                <a:sym typeface="Wingdings" panose="05000000000000000000" pitchFamily="2" charset="2"/>
              </a:rPr>
              <a:t>D D ; D </a:t>
            </a:r>
          </a:p>
          <a:p>
            <a:pPr algn="just"/>
            <a:r>
              <a:rPr lang="en-US" sz="3000" dirty="0" smtClean="0">
                <a:sym typeface="Wingdings" panose="05000000000000000000" pitchFamily="2" charset="2"/>
              </a:rPr>
              <a:t>D id : T {add type(</a:t>
            </a:r>
            <a:r>
              <a:rPr lang="en-US" sz="3000" dirty="0" err="1" smtClean="0">
                <a:sym typeface="Wingdings" panose="05000000000000000000" pitchFamily="2" charset="2"/>
              </a:rPr>
              <a:t>id.entry,T.type</a:t>
            </a:r>
            <a:r>
              <a:rPr lang="en-US" sz="3000" dirty="0" smtClean="0">
                <a:sym typeface="Wingdings" panose="05000000000000000000" pitchFamily="2" charset="2"/>
              </a:rPr>
              <a:t>)}</a:t>
            </a:r>
          </a:p>
          <a:p>
            <a:pPr algn="just"/>
            <a:r>
              <a:rPr lang="en-US" sz="3000" dirty="0" smtClean="0">
                <a:sym typeface="Wingdings" panose="05000000000000000000" pitchFamily="2" charset="2"/>
              </a:rPr>
              <a:t>T char {</a:t>
            </a:r>
            <a:r>
              <a:rPr lang="en-US" sz="3000" dirty="0" err="1" smtClean="0">
                <a:sym typeface="Wingdings" panose="05000000000000000000" pitchFamily="2" charset="2"/>
              </a:rPr>
              <a:t>T.type</a:t>
            </a:r>
            <a:r>
              <a:rPr lang="en-US" sz="3000" dirty="0" smtClean="0">
                <a:sym typeface="Wingdings" panose="05000000000000000000" pitchFamily="2" charset="2"/>
              </a:rPr>
              <a:t> := char}</a:t>
            </a:r>
          </a:p>
          <a:p>
            <a:pPr algn="just"/>
            <a:r>
              <a:rPr lang="en-US" sz="3000" dirty="0" smtClean="0">
                <a:sym typeface="Wingdings" panose="05000000000000000000" pitchFamily="2" charset="2"/>
              </a:rPr>
              <a:t>T integer </a:t>
            </a:r>
            <a:r>
              <a:rPr lang="en-US" sz="3000" dirty="0">
                <a:sym typeface="Wingdings" panose="05000000000000000000" pitchFamily="2" charset="2"/>
              </a:rPr>
              <a:t>{</a:t>
            </a:r>
            <a:r>
              <a:rPr lang="en-US" sz="3000" dirty="0" err="1">
                <a:sym typeface="Wingdings" panose="05000000000000000000" pitchFamily="2" charset="2"/>
              </a:rPr>
              <a:t>T.type</a:t>
            </a:r>
            <a:r>
              <a:rPr lang="en-US" sz="3000" dirty="0">
                <a:sym typeface="Wingdings" panose="05000000000000000000" pitchFamily="2" charset="2"/>
              </a:rPr>
              <a:t> := </a:t>
            </a:r>
            <a:r>
              <a:rPr lang="en-US" sz="3000" dirty="0" smtClean="0">
                <a:sym typeface="Wingdings" panose="05000000000000000000" pitchFamily="2" charset="2"/>
              </a:rPr>
              <a:t>integer}</a:t>
            </a:r>
          </a:p>
          <a:p>
            <a:pPr algn="just"/>
            <a:r>
              <a:rPr lang="en-US" sz="3000" dirty="0" smtClean="0">
                <a:sym typeface="Wingdings" panose="05000000000000000000" pitchFamily="2" charset="2"/>
              </a:rPr>
              <a:t>T</a:t>
            </a:r>
            <a:r>
              <a:rPr lang="en-US" sz="2800" dirty="0" smtClean="0">
                <a:sym typeface="Wingdings" panose="05000000000000000000" pitchFamily="2" charset="2"/>
              </a:rPr>
              <a:t>↑</a:t>
            </a:r>
            <a:r>
              <a:rPr lang="en-US" sz="3000" dirty="0" smtClean="0">
                <a:sym typeface="Wingdings" panose="05000000000000000000" pitchFamily="2" charset="2"/>
              </a:rPr>
              <a:t> T</a:t>
            </a:r>
            <a:r>
              <a:rPr lang="en-US" sz="3000" baseline="-25000" dirty="0" smtClean="0">
                <a:sym typeface="Wingdings" panose="05000000000000000000" pitchFamily="2" charset="2"/>
              </a:rPr>
              <a:t>1 </a:t>
            </a:r>
            <a:r>
              <a:rPr lang="en-US" sz="3000" dirty="0">
                <a:sym typeface="Wingdings" panose="05000000000000000000" pitchFamily="2" charset="2"/>
              </a:rPr>
              <a:t>{</a:t>
            </a:r>
            <a:r>
              <a:rPr lang="en-US" sz="3000" dirty="0" err="1">
                <a:sym typeface="Wingdings" panose="05000000000000000000" pitchFamily="2" charset="2"/>
              </a:rPr>
              <a:t>T.type</a:t>
            </a:r>
            <a:r>
              <a:rPr lang="en-US" sz="3000" dirty="0">
                <a:sym typeface="Wingdings" panose="05000000000000000000" pitchFamily="2" charset="2"/>
              </a:rPr>
              <a:t> </a:t>
            </a:r>
            <a:r>
              <a:rPr lang="en-US" sz="3000" dirty="0" smtClean="0">
                <a:sym typeface="Wingdings" panose="05000000000000000000" pitchFamily="2" charset="2"/>
              </a:rPr>
              <a:t>:= pointer(T</a:t>
            </a:r>
            <a:r>
              <a:rPr lang="en-US" sz="3000" baseline="-25000" dirty="0" smtClean="0">
                <a:sym typeface="Wingdings" panose="05000000000000000000" pitchFamily="2" charset="2"/>
              </a:rPr>
              <a:t>1</a:t>
            </a:r>
            <a:r>
              <a:rPr lang="en-US" sz="3000" dirty="0">
                <a:sym typeface="Wingdings" panose="05000000000000000000" pitchFamily="2" charset="2"/>
              </a:rPr>
              <a:t>.type</a:t>
            </a:r>
            <a:r>
              <a:rPr lang="en-US" sz="3000" dirty="0" smtClean="0">
                <a:sym typeface="Wingdings" panose="05000000000000000000" pitchFamily="2" charset="2"/>
              </a:rPr>
              <a:t>)}</a:t>
            </a:r>
            <a:endParaRPr lang="en-US" sz="3000" baseline="-25000" dirty="0" smtClean="0">
              <a:sym typeface="Wingdings" panose="05000000000000000000" pitchFamily="2" charset="2"/>
            </a:endParaRPr>
          </a:p>
          <a:p>
            <a:pPr algn="just"/>
            <a:r>
              <a:rPr lang="en-US" sz="3000" dirty="0">
                <a:sym typeface="Wingdings" panose="05000000000000000000" pitchFamily="2" charset="2"/>
              </a:rPr>
              <a:t>T </a:t>
            </a:r>
            <a:r>
              <a:rPr lang="en-US" sz="3000" dirty="0" smtClean="0">
                <a:sym typeface="Wingdings" panose="05000000000000000000" pitchFamily="2" charset="2"/>
              </a:rPr>
              <a:t>array [</a:t>
            </a:r>
            <a:r>
              <a:rPr lang="en-US" sz="3000" dirty="0" err="1" smtClean="0">
                <a:sym typeface="Wingdings" panose="05000000000000000000" pitchFamily="2" charset="2"/>
              </a:rPr>
              <a:t>num</a:t>
            </a:r>
            <a:r>
              <a:rPr lang="en-US" sz="3000" dirty="0" smtClean="0">
                <a:sym typeface="Wingdings" panose="05000000000000000000" pitchFamily="2" charset="2"/>
              </a:rPr>
              <a:t>] of T</a:t>
            </a:r>
            <a:r>
              <a:rPr lang="en-US" sz="3000" baseline="-25000" dirty="0" smtClean="0">
                <a:sym typeface="Wingdings" panose="05000000000000000000" pitchFamily="2" charset="2"/>
              </a:rPr>
              <a:t>1 </a:t>
            </a:r>
            <a:r>
              <a:rPr lang="en-US" sz="3000" dirty="0">
                <a:sym typeface="Wingdings" panose="05000000000000000000" pitchFamily="2" charset="2"/>
              </a:rPr>
              <a:t>{</a:t>
            </a:r>
            <a:r>
              <a:rPr lang="en-US" sz="3000" dirty="0" err="1">
                <a:sym typeface="Wingdings" panose="05000000000000000000" pitchFamily="2" charset="2"/>
              </a:rPr>
              <a:t>T.type</a:t>
            </a:r>
            <a:r>
              <a:rPr lang="en-US" sz="3000" dirty="0">
                <a:sym typeface="Wingdings" panose="05000000000000000000" pitchFamily="2" charset="2"/>
              </a:rPr>
              <a:t> := </a:t>
            </a:r>
            <a:r>
              <a:rPr lang="en-US" sz="3000" dirty="0" smtClean="0">
                <a:sym typeface="Wingdings" panose="05000000000000000000" pitchFamily="2" charset="2"/>
              </a:rPr>
              <a:t>array(1..num.val , T</a:t>
            </a:r>
            <a:r>
              <a:rPr lang="en-US" sz="3000" baseline="-25000" dirty="0" smtClean="0">
                <a:sym typeface="Wingdings" panose="05000000000000000000" pitchFamily="2" charset="2"/>
              </a:rPr>
              <a:t>1</a:t>
            </a:r>
            <a:r>
              <a:rPr lang="en-US" sz="3000" dirty="0">
                <a:sym typeface="Wingdings" panose="05000000000000000000" pitchFamily="2" charset="2"/>
              </a:rPr>
              <a:t>.type</a:t>
            </a:r>
            <a:r>
              <a:rPr lang="en-US" sz="3000" dirty="0" smtClean="0">
                <a:sym typeface="Wingdings" panose="05000000000000000000" pitchFamily="2" charset="2"/>
              </a:rPr>
              <a:t>)}</a:t>
            </a:r>
            <a:endParaRPr lang="en-US" sz="3000" dirty="0">
              <a:sym typeface="Wingdings" panose="05000000000000000000" pitchFamily="2" charset="2"/>
            </a:endParaRPr>
          </a:p>
          <a:p>
            <a:pPr algn="just"/>
            <a:endParaRPr lang="en-US" sz="3000" baseline="-25000" dirty="0">
              <a:sym typeface="Wingdings" panose="05000000000000000000" pitchFamily="2" charset="2"/>
            </a:endParaRPr>
          </a:p>
          <a:p>
            <a:pPr algn="just"/>
            <a:endParaRPr lang="en-US" sz="3000" dirty="0">
              <a:sym typeface="Wingdings" panose="05000000000000000000" pitchFamily="2" charset="2"/>
            </a:endParaRPr>
          </a:p>
          <a:p>
            <a:pPr algn="just"/>
            <a:endParaRPr lang="en-US" sz="3000" baseline="-25000" dirty="0" smtClean="0">
              <a:sym typeface="Wingdings" panose="05000000000000000000" pitchFamily="2" charset="2"/>
            </a:endParaRPr>
          </a:p>
        </p:txBody>
      </p:sp>
    </p:spTree>
    <p:extLst>
      <p:ext uri="{BB962C8B-B14F-4D97-AF65-F5344CB8AC3E}">
        <p14:creationId xmlns:p14="http://schemas.microsoft.com/office/powerpoint/2010/main" val="1097307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Expression</a:t>
            </a:r>
            <a:endParaRPr lang="en-US" sz="4000" b="1" dirty="0">
              <a:latin typeface="+mj-lt"/>
              <a:ea typeface="Times New Roman" panose="02020603050405020304" pitchFamily="18" charset="0"/>
            </a:endParaRPr>
          </a:p>
        </p:txBody>
      </p:sp>
      <p:sp>
        <p:nvSpPr>
          <p:cNvPr id="51" name="TextBox 50"/>
          <p:cNvSpPr txBox="1"/>
          <p:nvPr/>
        </p:nvSpPr>
        <p:spPr>
          <a:xfrm>
            <a:off x="1115122" y="1843399"/>
            <a:ext cx="10236897" cy="4852610"/>
          </a:xfrm>
          <a:prstGeom prst="rect">
            <a:avLst/>
          </a:prstGeom>
          <a:noFill/>
        </p:spPr>
        <p:txBody>
          <a:bodyPr wrap="square" rtlCol="0">
            <a:spAutoFit/>
          </a:bodyPr>
          <a:lstStyle/>
          <a:p>
            <a:pPr algn="just"/>
            <a:r>
              <a:rPr lang="en-US" sz="3200" dirty="0"/>
              <a:t>In the following rules, the attribute type for E gives the type expression assigned to the expression generated by E</a:t>
            </a:r>
            <a:r>
              <a:rPr lang="en-US" sz="3200" dirty="0" smtClean="0"/>
              <a:t>.</a:t>
            </a:r>
            <a:endParaRPr lang="en-US" sz="3200" dirty="0"/>
          </a:p>
          <a:p>
            <a:pPr algn="just"/>
            <a:r>
              <a:rPr lang="en-US" sz="3200" dirty="0" smtClean="0"/>
              <a:t>1. E </a:t>
            </a:r>
            <a:r>
              <a:rPr lang="en-US" sz="3200" dirty="0"/>
              <a:t>→ literal { </a:t>
            </a:r>
            <a:r>
              <a:rPr lang="en-US" sz="3200" dirty="0" err="1"/>
              <a:t>E.type</a:t>
            </a:r>
            <a:r>
              <a:rPr lang="en-US" sz="3200" dirty="0"/>
              <a:t> : = char } </a:t>
            </a:r>
            <a:endParaRPr lang="en-US" sz="3200" dirty="0" smtClean="0"/>
          </a:p>
          <a:p>
            <a:pPr algn="just"/>
            <a:r>
              <a:rPr lang="en-US" sz="3200" dirty="0" smtClean="0"/>
              <a:t>    </a:t>
            </a:r>
            <a:r>
              <a:rPr lang="en-US" sz="3200" dirty="0" err="1" smtClean="0"/>
              <a:t>E</a:t>
            </a:r>
            <a:r>
              <a:rPr lang="en-US" sz="3200" dirty="0" err="1"/>
              <a:t>→num</a:t>
            </a:r>
            <a:r>
              <a:rPr lang="en-US" sz="3200" dirty="0"/>
              <a:t> { </a:t>
            </a:r>
            <a:r>
              <a:rPr lang="en-US" sz="3200" dirty="0" err="1"/>
              <a:t>E.type</a:t>
            </a:r>
            <a:r>
              <a:rPr lang="en-US" sz="3200" dirty="0"/>
              <a:t> : = integer </a:t>
            </a:r>
            <a:r>
              <a:rPr lang="en-US" sz="3200" dirty="0" smtClean="0"/>
              <a:t>}</a:t>
            </a:r>
            <a:endParaRPr lang="en-US" sz="3200" dirty="0"/>
          </a:p>
          <a:p>
            <a:pPr algn="just"/>
            <a:r>
              <a:rPr lang="en-US" sz="3200" dirty="0"/>
              <a:t>Here, constants represented by the tokens literal and </a:t>
            </a:r>
            <a:r>
              <a:rPr lang="en-US" sz="3200" dirty="0" err="1"/>
              <a:t>num</a:t>
            </a:r>
            <a:r>
              <a:rPr lang="en-US" sz="3200" dirty="0"/>
              <a:t> have type char and integer</a:t>
            </a:r>
            <a:r>
              <a:rPr lang="en-US" sz="3200" dirty="0" smtClean="0"/>
              <a:t>.</a:t>
            </a:r>
            <a:endParaRPr lang="en-US" sz="3200" dirty="0"/>
          </a:p>
          <a:p>
            <a:pPr algn="just"/>
            <a:r>
              <a:rPr lang="en-US" sz="3200" dirty="0"/>
              <a:t>2. E → id { </a:t>
            </a:r>
            <a:r>
              <a:rPr lang="en-US" sz="3200" dirty="0" err="1"/>
              <a:t>E.type</a:t>
            </a:r>
            <a:r>
              <a:rPr lang="en-US" sz="3200" dirty="0"/>
              <a:t> : = lookup ( </a:t>
            </a:r>
            <a:r>
              <a:rPr lang="en-US" sz="3200" dirty="0" err="1"/>
              <a:t>id.entry</a:t>
            </a:r>
            <a:r>
              <a:rPr lang="en-US" sz="3200" dirty="0"/>
              <a:t> ) </a:t>
            </a:r>
            <a:r>
              <a:rPr lang="en-US" sz="3200" dirty="0" smtClean="0"/>
              <a:t>}</a:t>
            </a:r>
            <a:endParaRPr lang="en-US" sz="3200" dirty="0"/>
          </a:p>
          <a:p>
            <a:pPr algn="just"/>
            <a:r>
              <a:rPr lang="en-US" sz="3200" dirty="0"/>
              <a:t>lookup ( e ) is used to fetch the type saved in the symbol table entry pointed to by e</a:t>
            </a:r>
            <a:r>
              <a:rPr lang="en-US" sz="3200" dirty="0" smtClean="0"/>
              <a:t>.</a:t>
            </a:r>
            <a:endParaRPr lang="en-US" sz="3200" dirty="0"/>
          </a:p>
          <a:p>
            <a:pPr algn="just"/>
            <a:endParaRPr lang="en-US" sz="3200" baseline="-25000" dirty="0" smtClean="0">
              <a:sym typeface="Wingdings" panose="05000000000000000000" pitchFamily="2" charset="2"/>
            </a:endParaRPr>
          </a:p>
        </p:txBody>
      </p:sp>
    </p:spTree>
    <p:extLst>
      <p:ext uri="{BB962C8B-B14F-4D97-AF65-F5344CB8AC3E}">
        <p14:creationId xmlns:p14="http://schemas.microsoft.com/office/powerpoint/2010/main" val="289589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a:t>
            </a:r>
            <a:endParaRPr lang="en-US" sz="4000" b="1" dirty="0">
              <a:latin typeface="+mj-lt"/>
              <a:ea typeface="Times New Roman" panose="02020603050405020304" pitchFamily="18" charset="0"/>
            </a:endParaRPr>
          </a:p>
        </p:txBody>
      </p:sp>
      <p:sp>
        <p:nvSpPr>
          <p:cNvPr id="51" name="TextBox 50"/>
          <p:cNvSpPr txBox="1"/>
          <p:nvPr/>
        </p:nvSpPr>
        <p:spPr>
          <a:xfrm>
            <a:off x="1115122" y="1886945"/>
            <a:ext cx="10236897" cy="4708981"/>
          </a:xfrm>
          <a:prstGeom prst="rect">
            <a:avLst/>
          </a:prstGeom>
          <a:noFill/>
        </p:spPr>
        <p:txBody>
          <a:bodyPr wrap="square" rtlCol="0">
            <a:spAutoFit/>
          </a:bodyPr>
          <a:lstStyle/>
          <a:p>
            <a:pPr algn="just"/>
            <a:r>
              <a:rPr lang="en-US" sz="3000" dirty="0" smtClean="0"/>
              <a:t>A Compiler </a:t>
            </a:r>
            <a:r>
              <a:rPr lang="en-US" sz="3000" dirty="0"/>
              <a:t>must </a:t>
            </a:r>
            <a:r>
              <a:rPr lang="en-US" sz="3000" dirty="0" smtClean="0"/>
              <a:t>check that </a:t>
            </a:r>
            <a:r>
              <a:rPr lang="en-US" sz="3000" dirty="0"/>
              <a:t>the source program follows both the </a:t>
            </a:r>
            <a:r>
              <a:rPr lang="en-US" sz="3000" dirty="0" smtClean="0"/>
              <a:t>syntactic </a:t>
            </a:r>
            <a:r>
              <a:rPr lang="en-US" sz="3000" dirty="0"/>
              <a:t>and semantic conventions of the source </a:t>
            </a:r>
            <a:r>
              <a:rPr lang="en-US" sz="3000" dirty="0" smtClean="0"/>
              <a:t>language. This checking, </a:t>
            </a:r>
            <a:r>
              <a:rPr lang="en-US" sz="3000" dirty="0"/>
              <a:t>called static </a:t>
            </a:r>
            <a:r>
              <a:rPr lang="en-US" sz="3000" dirty="0" smtClean="0"/>
              <a:t>checking (to </a:t>
            </a:r>
            <a:r>
              <a:rPr lang="en-US" sz="3000" dirty="0"/>
              <a:t>distinguish it from dynamic checking during execution of the target </a:t>
            </a:r>
            <a:r>
              <a:rPr lang="en-US" sz="3000" dirty="0" smtClean="0"/>
              <a:t>program), ensures </a:t>
            </a:r>
            <a:r>
              <a:rPr lang="en-US" sz="3000" dirty="0"/>
              <a:t>that certain kinds of programming error will be detected and </a:t>
            </a:r>
            <a:r>
              <a:rPr lang="en-US" sz="3000" dirty="0" smtClean="0"/>
              <a:t>reported. Examples </a:t>
            </a:r>
            <a:r>
              <a:rPr lang="en-US" sz="3000" dirty="0"/>
              <a:t>of static checks </a:t>
            </a:r>
            <a:r>
              <a:rPr lang="en-US" sz="3000" dirty="0" smtClean="0"/>
              <a:t>includes: </a:t>
            </a:r>
          </a:p>
          <a:p>
            <a:pPr algn="just"/>
            <a:endParaRPr lang="en-US" sz="3000" dirty="0" smtClean="0"/>
          </a:p>
          <a:p>
            <a:pPr marL="514350" indent="-514350" algn="just">
              <a:buFont typeface="+mj-lt"/>
              <a:buAutoNum type="arabicPeriod"/>
            </a:pPr>
            <a:r>
              <a:rPr lang="en-US" sz="3000" b="1" dirty="0"/>
              <a:t>T</a:t>
            </a:r>
            <a:r>
              <a:rPr lang="en-US" sz="3000" b="1" dirty="0" smtClean="0"/>
              <a:t>ype </a:t>
            </a:r>
            <a:r>
              <a:rPr lang="en-US" sz="3000" b="1" dirty="0"/>
              <a:t>checks </a:t>
            </a:r>
            <a:r>
              <a:rPr lang="en-US" sz="3000" dirty="0" smtClean="0"/>
              <a:t>A </a:t>
            </a:r>
            <a:r>
              <a:rPr lang="en-US" sz="3000" dirty="0"/>
              <a:t>compiler should report an error if an operator is applied to an incompatible </a:t>
            </a:r>
            <a:r>
              <a:rPr lang="en-US" sz="3000" dirty="0" smtClean="0"/>
              <a:t>operand; </a:t>
            </a:r>
            <a:r>
              <a:rPr lang="en-US" sz="3000" dirty="0"/>
              <a:t>for example if an </a:t>
            </a:r>
            <a:r>
              <a:rPr lang="en-US" sz="3000" dirty="0" smtClean="0"/>
              <a:t>array </a:t>
            </a:r>
            <a:r>
              <a:rPr lang="en-US" sz="3000" dirty="0"/>
              <a:t>variable </a:t>
            </a:r>
            <a:r>
              <a:rPr lang="en-US" sz="3000" dirty="0" smtClean="0"/>
              <a:t>and </a:t>
            </a:r>
            <a:r>
              <a:rPr lang="en-US" sz="3000" dirty="0"/>
              <a:t>a function variable are added </a:t>
            </a:r>
            <a:r>
              <a:rPr lang="en-US" sz="3000" dirty="0" smtClean="0"/>
              <a:t>together.</a:t>
            </a:r>
            <a:endParaRPr lang="en-US" sz="3000" dirty="0"/>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Expression</a:t>
            </a:r>
            <a:endParaRPr lang="en-US" sz="4000" b="1" dirty="0">
              <a:latin typeface="+mj-lt"/>
              <a:ea typeface="Times New Roman" panose="02020603050405020304" pitchFamily="18" charset="0"/>
            </a:endParaRPr>
          </a:p>
        </p:txBody>
      </p:sp>
      <p:sp>
        <p:nvSpPr>
          <p:cNvPr id="51" name="TextBox 50"/>
          <p:cNvSpPr txBox="1"/>
          <p:nvPr/>
        </p:nvSpPr>
        <p:spPr>
          <a:xfrm>
            <a:off x="1115122" y="1843399"/>
            <a:ext cx="10236897" cy="5016758"/>
          </a:xfrm>
          <a:prstGeom prst="rect">
            <a:avLst/>
          </a:prstGeom>
          <a:noFill/>
        </p:spPr>
        <p:txBody>
          <a:bodyPr wrap="square" rtlCol="0">
            <a:spAutoFit/>
          </a:bodyPr>
          <a:lstStyle/>
          <a:p>
            <a:pPr algn="just"/>
            <a:r>
              <a:rPr lang="en-US" sz="3200" dirty="0"/>
              <a:t>3. E → E1 mod E2 { </a:t>
            </a:r>
            <a:r>
              <a:rPr lang="en-US" sz="3200" dirty="0" err="1"/>
              <a:t>E.type</a:t>
            </a:r>
            <a:r>
              <a:rPr lang="en-US" sz="3200" dirty="0"/>
              <a:t> : = if E1. type = integer and E2. type = integer then </a:t>
            </a:r>
            <a:r>
              <a:rPr lang="en-US" sz="3200" dirty="0" smtClean="0"/>
              <a:t>integer else </a:t>
            </a:r>
            <a:r>
              <a:rPr lang="en-US" sz="3200" dirty="0" err="1"/>
              <a:t>type_error</a:t>
            </a:r>
            <a:r>
              <a:rPr lang="en-US" sz="3200" dirty="0"/>
              <a:t> </a:t>
            </a:r>
            <a:r>
              <a:rPr lang="en-US" sz="3200" dirty="0" smtClean="0"/>
              <a:t>}</a:t>
            </a:r>
            <a:endParaRPr lang="en-US" sz="3200" dirty="0"/>
          </a:p>
          <a:p>
            <a:pPr algn="just"/>
            <a:r>
              <a:rPr lang="en-US" sz="3200" dirty="0"/>
              <a:t>The expression formed by applying the mod operator to two subexpressions of type integer has type integer; otherwise, its type is </a:t>
            </a:r>
            <a:r>
              <a:rPr lang="en-US" sz="3200" dirty="0" err="1" smtClean="0"/>
              <a:t>type_error</a:t>
            </a:r>
            <a:r>
              <a:rPr lang="en-US" sz="3200" dirty="0" smtClean="0"/>
              <a:t>.</a:t>
            </a:r>
          </a:p>
          <a:p>
            <a:pPr algn="just"/>
            <a:r>
              <a:rPr lang="en-US" sz="3200" dirty="0" smtClean="0">
                <a:sym typeface="Wingdings" panose="05000000000000000000" pitchFamily="2" charset="2"/>
              </a:rPr>
              <a:t>4. E → E1 [ E2 ] { </a:t>
            </a:r>
            <a:r>
              <a:rPr lang="en-US" sz="3200" dirty="0" err="1" smtClean="0">
                <a:sym typeface="Wingdings" panose="05000000000000000000" pitchFamily="2" charset="2"/>
              </a:rPr>
              <a:t>E.type</a:t>
            </a:r>
            <a:r>
              <a:rPr lang="en-US" sz="3200" dirty="0" smtClean="0">
                <a:sym typeface="Wingdings" panose="05000000000000000000" pitchFamily="2" charset="2"/>
              </a:rPr>
              <a:t> : = if E2.type = integer and E1.type = array(</a:t>
            </a:r>
            <a:r>
              <a:rPr lang="en-US" sz="3200" dirty="0" err="1" smtClean="0">
                <a:sym typeface="Wingdings" panose="05000000000000000000" pitchFamily="2" charset="2"/>
              </a:rPr>
              <a:t>s,t</a:t>
            </a:r>
            <a:r>
              <a:rPr lang="en-US" sz="3200" dirty="0" smtClean="0">
                <a:sym typeface="Wingdings" panose="05000000000000000000" pitchFamily="2" charset="2"/>
              </a:rPr>
              <a:t>) then t else </a:t>
            </a:r>
            <a:r>
              <a:rPr lang="en-US" sz="3200" dirty="0" err="1">
                <a:sym typeface="Wingdings" panose="05000000000000000000" pitchFamily="2" charset="2"/>
              </a:rPr>
              <a:t>type_error</a:t>
            </a:r>
            <a:r>
              <a:rPr lang="en-US" sz="3200" dirty="0">
                <a:sym typeface="Wingdings" panose="05000000000000000000" pitchFamily="2" charset="2"/>
              </a:rPr>
              <a:t> </a:t>
            </a:r>
            <a:r>
              <a:rPr lang="en-US" sz="3200" dirty="0" smtClean="0">
                <a:sym typeface="Wingdings" panose="05000000000000000000" pitchFamily="2" charset="2"/>
              </a:rPr>
              <a:t>}</a:t>
            </a:r>
            <a:endParaRPr lang="en-US" sz="3200" dirty="0">
              <a:sym typeface="Wingdings" panose="05000000000000000000" pitchFamily="2" charset="2"/>
            </a:endParaRPr>
          </a:p>
          <a:p>
            <a:pPr algn="just"/>
            <a:r>
              <a:rPr lang="en-US" sz="3200" dirty="0">
                <a:sym typeface="Wingdings" panose="05000000000000000000" pitchFamily="2" charset="2"/>
              </a:rPr>
              <a:t>In an array reference E1 [ E2 ] , the index expression E2 must have type integer. The result is the element type t obtained from the type array(</a:t>
            </a:r>
            <a:r>
              <a:rPr lang="en-US" sz="3200" dirty="0" err="1">
                <a:sym typeface="Wingdings" panose="05000000000000000000" pitchFamily="2" charset="2"/>
              </a:rPr>
              <a:t>s,t</a:t>
            </a:r>
            <a:r>
              <a:rPr lang="en-US" sz="3200" dirty="0">
                <a:sym typeface="Wingdings" panose="05000000000000000000" pitchFamily="2" charset="2"/>
              </a:rPr>
              <a:t>) of E1.</a:t>
            </a:r>
            <a:endParaRPr lang="en-US" sz="3200" dirty="0" smtClean="0">
              <a:sym typeface="Wingdings" panose="05000000000000000000" pitchFamily="2" charset="2"/>
            </a:endParaRPr>
          </a:p>
        </p:txBody>
      </p:sp>
    </p:spTree>
    <p:extLst>
      <p:ext uri="{BB962C8B-B14F-4D97-AF65-F5344CB8AC3E}">
        <p14:creationId xmlns:p14="http://schemas.microsoft.com/office/powerpoint/2010/main" val="2120576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Expression</a:t>
            </a:r>
            <a:endParaRPr lang="en-US" sz="4000" b="1" dirty="0">
              <a:latin typeface="+mj-lt"/>
              <a:ea typeface="Times New Roman" panose="02020603050405020304" pitchFamily="18" charset="0"/>
            </a:endParaRPr>
          </a:p>
        </p:txBody>
      </p:sp>
      <p:sp>
        <p:nvSpPr>
          <p:cNvPr id="51" name="TextBox 50"/>
          <p:cNvSpPr txBox="1"/>
          <p:nvPr/>
        </p:nvSpPr>
        <p:spPr>
          <a:xfrm>
            <a:off x="1115122" y="2017567"/>
            <a:ext cx="10236897" cy="3046988"/>
          </a:xfrm>
          <a:prstGeom prst="rect">
            <a:avLst/>
          </a:prstGeom>
          <a:noFill/>
        </p:spPr>
        <p:txBody>
          <a:bodyPr wrap="square" rtlCol="0">
            <a:spAutoFit/>
          </a:bodyPr>
          <a:lstStyle/>
          <a:p>
            <a:pPr algn="just"/>
            <a:r>
              <a:rPr lang="en-US" sz="3200" dirty="0"/>
              <a:t>5. E → E1 ↑ { </a:t>
            </a:r>
            <a:r>
              <a:rPr lang="en-US" sz="3200" dirty="0" err="1"/>
              <a:t>E.type</a:t>
            </a:r>
            <a:r>
              <a:rPr lang="en-US" sz="3200" dirty="0"/>
              <a:t> : = if E1.type = pointer (t) then </a:t>
            </a:r>
            <a:r>
              <a:rPr lang="en-US" sz="3200" dirty="0" smtClean="0"/>
              <a:t>t</a:t>
            </a:r>
            <a:endParaRPr lang="en-US" sz="3200" dirty="0"/>
          </a:p>
          <a:p>
            <a:pPr algn="just"/>
            <a:r>
              <a:rPr lang="en-US" sz="3200" dirty="0"/>
              <a:t>else </a:t>
            </a:r>
            <a:r>
              <a:rPr lang="en-US" sz="3200" dirty="0" err="1"/>
              <a:t>type_error</a:t>
            </a:r>
            <a:r>
              <a:rPr lang="en-US" sz="3200" dirty="0"/>
              <a:t> </a:t>
            </a:r>
            <a:r>
              <a:rPr lang="en-US" sz="3200" dirty="0" smtClean="0"/>
              <a:t>}</a:t>
            </a:r>
          </a:p>
          <a:p>
            <a:pPr algn="just"/>
            <a:endParaRPr lang="en-US" sz="3200" dirty="0"/>
          </a:p>
          <a:p>
            <a:pPr algn="just"/>
            <a:r>
              <a:rPr lang="en-US" sz="3200" dirty="0"/>
              <a:t>The postfix operator ↑ yields the object pointed to by its operand. The type of E ↑ is the type t of the object pointed to by the pointer E.</a:t>
            </a:r>
            <a:endParaRPr lang="en-US" sz="3200" dirty="0" smtClean="0">
              <a:sym typeface="Wingdings" panose="05000000000000000000" pitchFamily="2" charset="2"/>
            </a:endParaRPr>
          </a:p>
        </p:txBody>
      </p:sp>
    </p:spTree>
    <p:extLst>
      <p:ext uri="{BB962C8B-B14F-4D97-AF65-F5344CB8AC3E}">
        <p14:creationId xmlns:p14="http://schemas.microsoft.com/office/powerpoint/2010/main" val="942888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Statements</a:t>
            </a:r>
            <a:endParaRPr lang="en-US" sz="4000" b="1" dirty="0">
              <a:latin typeface="+mj-lt"/>
              <a:ea typeface="Times New Roman" panose="02020603050405020304" pitchFamily="18" charset="0"/>
            </a:endParaRPr>
          </a:p>
        </p:txBody>
      </p:sp>
      <p:sp>
        <p:nvSpPr>
          <p:cNvPr id="51" name="TextBox 50"/>
          <p:cNvSpPr txBox="1"/>
          <p:nvPr/>
        </p:nvSpPr>
        <p:spPr>
          <a:xfrm>
            <a:off x="1115122" y="2017567"/>
            <a:ext cx="10236897" cy="4031873"/>
          </a:xfrm>
          <a:prstGeom prst="rect">
            <a:avLst/>
          </a:prstGeom>
          <a:noFill/>
        </p:spPr>
        <p:txBody>
          <a:bodyPr wrap="square" rtlCol="0">
            <a:spAutoFit/>
          </a:bodyPr>
          <a:lstStyle/>
          <a:p>
            <a:pPr algn="just"/>
            <a:r>
              <a:rPr lang="en-US" sz="3200" dirty="0"/>
              <a:t>Statements do not have values; hence the basic type void can be assigned to them. If an error is detected within a statement, then </a:t>
            </a:r>
            <a:r>
              <a:rPr lang="en-US" sz="3200" dirty="0" err="1"/>
              <a:t>type_error</a:t>
            </a:r>
            <a:r>
              <a:rPr lang="en-US" sz="3200" dirty="0"/>
              <a:t> is assigned</a:t>
            </a:r>
            <a:r>
              <a:rPr lang="en-US" sz="3200" dirty="0" smtClean="0"/>
              <a:t>.</a:t>
            </a:r>
            <a:endParaRPr lang="en-US" sz="3200" dirty="0"/>
          </a:p>
          <a:p>
            <a:pPr algn="just"/>
            <a:r>
              <a:rPr lang="en-US" sz="3200" dirty="0"/>
              <a:t>Translation scheme for checking the type of statements</a:t>
            </a:r>
            <a:r>
              <a:rPr lang="en-US" sz="3200" dirty="0" smtClean="0"/>
              <a:t>:</a:t>
            </a:r>
          </a:p>
          <a:p>
            <a:pPr algn="just"/>
            <a:endParaRPr lang="en-US" sz="3200" dirty="0"/>
          </a:p>
          <a:p>
            <a:pPr marL="514350" indent="-514350" algn="just">
              <a:buAutoNum type="arabicPeriod"/>
            </a:pPr>
            <a:r>
              <a:rPr lang="en-US" sz="3200" dirty="0" smtClean="0"/>
              <a:t>Assignment </a:t>
            </a:r>
            <a:r>
              <a:rPr lang="en-US" sz="3200" dirty="0"/>
              <a:t>statement: </a:t>
            </a:r>
            <a:r>
              <a:rPr lang="en-US" sz="3200" dirty="0" err="1"/>
              <a:t>S→id</a:t>
            </a:r>
            <a:r>
              <a:rPr lang="en-US" sz="3200" dirty="0"/>
              <a:t>: = </a:t>
            </a:r>
            <a:r>
              <a:rPr lang="en-US" sz="3200" dirty="0" smtClean="0"/>
              <a:t>E</a:t>
            </a:r>
          </a:p>
          <a:p>
            <a:pPr marL="514350" indent="-514350" algn="just">
              <a:buAutoNum type="arabicPeriod"/>
            </a:pPr>
            <a:endParaRPr lang="en-US" sz="3200" dirty="0"/>
          </a:p>
          <a:p>
            <a:pPr algn="just"/>
            <a:endParaRPr lang="en-US" sz="3200" dirty="0"/>
          </a:p>
        </p:txBody>
      </p:sp>
      <p:pic>
        <p:nvPicPr>
          <p:cNvPr id="50" name="Picture 49"/>
          <p:cNvPicPr>
            <a:picLocks noChangeAspect="1"/>
          </p:cNvPicPr>
          <p:nvPr/>
        </p:nvPicPr>
        <p:blipFill>
          <a:blip r:embed="rId6"/>
          <a:stretch>
            <a:fillRect/>
          </a:stretch>
        </p:blipFill>
        <p:spPr>
          <a:xfrm>
            <a:off x="1303020" y="5184632"/>
            <a:ext cx="9779525" cy="1056582"/>
          </a:xfrm>
          <a:prstGeom prst="rect">
            <a:avLst/>
          </a:prstGeom>
        </p:spPr>
      </p:pic>
    </p:spTree>
    <p:extLst>
      <p:ext uri="{BB962C8B-B14F-4D97-AF65-F5344CB8AC3E}">
        <p14:creationId xmlns:p14="http://schemas.microsoft.com/office/powerpoint/2010/main" val="3733256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Statements</a:t>
            </a:r>
            <a:endParaRPr lang="en-US" sz="4000" b="1" dirty="0">
              <a:latin typeface="+mj-lt"/>
              <a:ea typeface="Times New Roman" panose="02020603050405020304" pitchFamily="18" charset="0"/>
            </a:endParaRPr>
          </a:p>
        </p:txBody>
      </p:sp>
      <p:sp>
        <p:nvSpPr>
          <p:cNvPr id="51" name="TextBox 50"/>
          <p:cNvSpPr txBox="1"/>
          <p:nvPr/>
        </p:nvSpPr>
        <p:spPr>
          <a:xfrm>
            <a:off x="1115122" y="2017567"/>
            <a:ext cx="10236897" cy="3539430"/>
          </a:xfrm>
          <a:prstGeom prst="rect">
            <a:avLst/>
          </a:prstGeom>
          <a:noFill/>
        </p:spPr>
        <p:txBody>
          <a:bodyPr wrap="square" rtlCol="0">
            <a:spAutoFit/>
          </a:bodyPr>
          <a:lstStyle/>
          <a:p>
            <a:pPr algn="just"/>
            <a:r>
              <a:rPr lang="en-US" sz="3200" dirty="0"/>
              <a:t>2. Conditional statement: </a:t>
            </a:r>
            <a:r>
              <a:rPr lang="en-US" sz="3200" dirty="0" err="1"/>
              <a:t>S→if</a:t>
            </a:r>
            <a:r>
              <a:rPr lang="en-US" sz="3200" dirty="0"/>
              <a:t> E then S1</a:t>
            </a:r>
          </a:p>
          <a:p>
            <a:pPr algn="just"/>
            <a:endParaRPr lang="en-US" sz="3200" dirty="0"/>
          </a:p>
          <a:p>
            <a:pPr algn="just"/>
            <a:endParaRPr lang="en-US" sz="3200" dirty="0" smtClean="0"/>
          </a:p>
          <a:p>
            <a:pPr algn="just"/>
            <a:endParaRPr lang="en-US" sz="3200" dirty="0"/>
          </a:p>
          <a:p>
            <a:pPr algn="just"/>
            <a:r>
              <a:rPr lang="en-US" sz="3200" dirty="0"/>
              <a:t>3. While statement</a:t>
            </a:r>
            <a:r>
              <a:rPr lang="en-US" sz="3200" dirty="0" smtClean="0"/>
              <a:t>:</a:t>
            </a:r>
            <a:endParaRPr lang="en-US" sz="3200" dirty="0"/>
          </a:p>
          <a:p>
            <a:pPr algn="just"/>
            <a:r>
              <a:rPr lang="en-US" sz="3200" dirty="0"/>
              <a:t>S → while E do </a:t>
            </a:r>
            <a:r>
              <a:rPr lang="en-US" sz="3200" dirty="0" smtClean="0"/>
              <a:t>S1</a:t>
            </a:r>
          </a:p>
          <a:p>
            <a:pPr algn="just"/>
            <a:endParaRPr lang="en-US" sz="3200" dirty="0"/>
          </a:p>
        </p:txBody>
      </p:sp>
      <p:pic>
        <p:nvPicPr>
          <p:cNvPr id="53" name="Picture 52"/>
          <p:cNvPicPr>
            <a:picLocks noChangeAspect="1"/>
          </p:cNvPicPr>
          <p:nvPr/>
        </p:nvPicPr>
        <p:blipFill>
          <a:blip r:embed="rId6"/>
          <a:stretch>
            <a:fillRect/>
          </a:stretch>
        </p:blipFill>
        <p:spPr>
          <a:xfrm>
            <a:off x="1115122" y="2634348"/>
            <a:ext cx="9849567" cy="1079090"/>
          </a:xfrm>
          <a:prstGeom prst="rect">
            <a:avLst/>
          </a:prstGeom>
        </p:spPr>
      </p:pic>
      <p:pic>
        <p:nvPicPr>
          <p:cNvPr id="54" name="Picture 53"/>
          <p:cNvPicPr>
            <a:picLocks noChangeAspect="1"/>
          </p:cNvPicPr>
          <p:nvPr/>
        </p:nvPicPr>
        <p:blipFill>
          <a:blip r:embed="rId7"/>
          <a:stretch>
            <a:fillRect/>
          </a:stretch>
        </p:blipFill>
        <p:spPr>
          <a:xfrm>
            <a:off x="987676" y="4949426"/>
            <a:ext cx="10521550" cy="1161162"/>
          </a:xfrm>
          <a:prstGeom prst="rect">
            <a:avLst/>
          </a:prstGeom>
        </p:spPr>
      </p:pic>
    </p:spTree>
    <p:extLst>
      <p:ext uri="{BB962C8B-B14F-4D97-AF65-F5344CB8AC3E}">
        <p14:creationId xmlns:p14="http://schemas.microsoft.com/office/powerpoint/2010/main" val="3967491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Statements</a:t>
            </a:r>
            <a:endParaRPr lang="en-US" sz="4000" b="1" dirty="0">
              <a:latin typeface="+mj-lt"/>
              <a:ea typeface="Times New Roman" panose="02020603050405020304" pitchFamily="18" charset="0"/>
            </a:endParaRPr>
          </a:p>
        </p:txBody>
      </p:sp>
      <p:sp>
        <p:nvSpPr>
          <p:cNvPr id="51" name="TextBox 50"/>
          <p:cNvSpPr txBox="1"/>
          <p:nvPr/>
        </p:nvSpPr>
        <p:spPr>
          <a:xfrm>
            <a:off x="1115122" y="2017567"/>
            <a:ext cx="10236897" cy="1569660"/>
          </a:xfrm>
          <a:prstGeom prst="rect">
            <a:avLst/>
          </a:prstGeom>
          <a:noFill/>
        </p:spPr>
        <p:txBody>
          <a:bodyPr wrap="square" rtlCol="0">
            <a:spAutoFit/>
          </a:bodyPr>
          <a:lstStyle/>
          <a:p>
            <a:pPr algn="just"/>
            <a:r>
              <a:rPr lang="en-US" sz="3200" dirty="0"/>
              <a:t>4. Sequence of statements</a:t>
            </a:r>
            <a:r>
              <a:rPr lang="en-US" sz="3200" dirty="0" smtClean="0"/>
              <a:t>:</a:t>
            </a:r>
            <a:endParaRPr lang="en-US" sz="3200" dirty="0"/>
          </a:p>
          <a:p>
            <a:pPr algn="just"/>
            <a:r>
              <a:rPr lang="en-US" sz="3200" dirty="0"/>
              <a:t>S → S1 ; S2 { </a:t>
            </a:r>
            <a:r>
              <a:rPr lang="en-US" sz="3200" dirty="0" err="1"/>
              <a:t>S.type</a:t>
            </a:r>
            <a:r>
              <a:rPr lang="en-US" sz="3200" dirty="0"/>
              <a:t> : = if S1.type = void and S1.type = void then void else </a:t>
            </a:r>
            <a:r>
              <a:rPr lang="en-US" sz="3200" dirty="0" err="1"/>
              <a:t>type_error</a:t>
            </a:r>
            <a:r>
              <a:rPr lang="en-US" sz="3200" dirty="0"/>
              <a:t> }</a:t>
            </a:r>
          </a:p>
        </p:txBody>
      </p:sp>
      <p:pic>
        <p:nvPicPr>
          <p:cNvPr id="52" name="Picture 51"/>
          <p:cNvPicPr>
            <a:picLocks noChangeAspect="1"/>
          </p:cNvPicPr>
          <p:nvPr/>
        </p:nvPicPr>
        <p:blipFill>
          <a:blip r:embed="rId6"/>
          <a:stretch>
            <a:fillRect/>
          </a:stretch>
        </p:blipFill>
        <p:spPr>
          <a:xfrm>
            <a:off x="1494751" y="3789441"/>
            <a:ext cx="9277822" cy="1763075"/>
          </a:xfrm>
          <a:prstGeom prst="rect">
            <a:avLst/>
          </a:prstGeom>
        </p:spPr>
      </p:pic>
    </p:spTree>
    <p:extLst>
      <p:ext uri="{BB962C8B-B14F-4D97-AF65-F5344CB8AC3E}">
        <p14:creationId xmlns:p14="http://schemas.microsoft.com/office/powerpoint/2010/main" val="667884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Functions</a:t>
            </a:r>
            <a:endParaRPr lang="en-US" sz="4000" b="1" dirty="0">
              <a:latin typeface="+mj-lt"/>
              <a:ea typeface="Times New Roman" panose="02020603050405020304" pitchFamily="18" charset="0"/>
            </a:endParaRPr>
          </a:p>
        </p:txBody>
      </p:sp>
      <p:sp>
        <p:nvSpPr>
          <p:cNvPr id="51" name="TextBox 50"/>
          <p:cNvSpPr txBox="1"/>
          <p:nvPr/>
        </p:nvSpPr>
        <p:spPr>
          <a:xfrm>
            <a:off x="1115122" y="1865170"/>
            <a:ext cx="10236897" cy="4862870"/>
          </a:xfrm>
          <a:prstGeom prst="rect">
            <a:avLst/>
          </a:prstGeom>
          <a:noFill/>
        </p:spPr>
        <p:txBody>
          <a:bodyPr wrap="square" rtlCol="0">
            <a:spAutoFit/>
          </a:bodyPr>
          <a:lstStyle/>
          <a:p>
            <a:pPr algn="just"/>
            <a:r>
              <a:rPr lang="en-US" sz="3100" dirty="0" smtClean="0"/>
              <a:t>The application of a function to an argument can be captured by the production E </a:t>
            </a:r>
            <a:r>
              <a:rPr lang="en-US" sz="3100" dirty="0" smtClean="0">
                <a:sym typeface="Wingdings" panose="05000000000000000000" pitchFamily="2" charset="2"/>
              </a:rPr>
              <a:t> E ( E )</a:t>
            </a:r>
          </a:p>
          <a:p>
            <a:pPr algn="just"/>
            <a:r>
              <a:rPr lang="en-US" sz="3100" dirty="0" smtClean="0">
                <a:sym typeface="Wingdings" panose="05000000000000000000" pitchFamily="2" charset="2"/>
              </a:rPr>
              <a:t>In which an expression is the application of one expression to another. The rules for associating type expressions with non terminal T can be augmented by the following production and action to permit function types in declarations.</a:t>
            </a:r>
          </a:p>
          <a:p>
            <a:pPr algn="just"/>
            <a:r>
              <a:rPr lang="en-US" sz="3100" dirty="0" smtClean="0">
                <a:sym typeface="Wingdings" panose="05000000000000000000" pitchFamily="2" charset="2"/>
              </a:rPr>
              <a:t>T  T</a:t>
            </a:r>
            <a:r>
              <a:rPr lang="en-US" sz="3100" baseline="-25000" dirty="0" smtClean="0">
                <a:sym typeface="Wingdings" panose="05000000000000000000" pitchFamily="2" charset="2"/>
              </a:rPr>
              <a:t>1</a:t>
            </a:r>
            <a:r>
              <a:rPr lang="en-US" sz="3100" dirty="0" smtClean="0">
                <a:sym typeface="Wingdings" panose="05000000000000000000" pitchFamily="2" charset="2"/>
              </a:rPr>
              <a:t> ‘  ‘ T</a:t>
            </a:r>
            <a:r>
              <a:rPr lang="en-US" sz="3100" baseline="-25000" dirty="0" smtClean="0">
                <a:sym typeface="Wingdings" panose="05000000000000000000" pitchFamily="2" charset="2"/>
              </a:rPr>
              <a:t>2</a:t>
            </a:r>
            <a:r>
              <a:rPr lang="en-US" sz="3100" dirty="0">
                <a:sym typeface="Wingdings" panose="05000000000000000000" pitchFamily="2" charset="2"/>
              </a:rPr>
              <a:t> </a:t>
            </a:r>
            <a:r>
              <a:rPr lang="en-US" sz="3100" dirty="0" smtClean="0">
                <a:sym typeface="Wingdings" panose="05000000000000000000" pitchFamily="2" charset="2"/>
              </a:rPr>
              <a:t>{</a:t>
            </a:r>
            <a:r>
              <a:rPr lang="en-US" sz="3100" dirty="0" err="1" smtClean="0">
                <a:sym typeface="Wingdings" panose="05000000000000000000" pitchFamily="2" charset="2"/>
              </a:rPr>
              <a:t>T.type</a:t>
            </a:r>
            <a:r>
              <a:rPr lang="en-US" sz="3100" dirty="0" smtClean="0">
                <a:sym typeface="Wingdings" panose="05000000000000000000" pitchFamily="2" charset="2"/>
              </a:rPr>
              <a:t> := T</a:t>
            </a:r>
            <a:r>
              <a:rPr lang="en-US" sz="3100" baseline="-25000" dirty="0" smtClean="0">
                <a:sym typeface="Wingdings" panose="05000000000000000000" pitchFamily="2" charset="2"/>
              </a:rPr>
              <a:t>1</a:t>
            </a:r>
            <a:r>
              <a:rPr lang="en-US" sz="3100" dirty="0" smtClean="0">
                <a:sym typeface="Wingdings" panose="05000000000000000000" pitchFamily="2" charset="2"/>
              </a:rPr>
              <a:t>.type  t</a:t>
            </a:r>
            <a:r>
              <a:rPr lang="en-US" sz="3100" baseline="-25000" dirty="0" smtClean="0">
                <a:sym typeface="Wingdings" panose="05000000000000000000" pitchFamily="2" charset="2"/>
              </a:rPr>
              <a:t>2</a:t>
            </a:r>
            <a:r>
              <a:rPr lang="en-US" sz="3100" dirty="0" smtClean="0">
                <a:sym typeface="Wingdings" panose="05000000000000000000" pitchFamily="2" charset="2"/>
              </a:rPr>
              <a:t>.type}</a:t>
            </a:r>
            <a:endParaRPr lang="en-US" sz="3100" baseline="-25000" dirty="0" smtClean="0">
              <a:sym typeface="Wingdings" panose="05000000000000000000" pitchFamily="2" charset="2"/>
            </a:endParaRPr>
          </a:p>
          <a:p>
            <a:pPr algn="just"/>
            <a:r>
              <a:rPr lang="en-US" sz="3100" dirty="0" smtClean="0">
                <a:sym typeface="Wingdings" panose="05000000000000000000" pitchFamily="2" charset="2"/>
              </a:rPr>
              <a:t>Quotes around the arrow used as a function constructor distinguish it from arrow used as the meta symbol in a production</a:t>
            </a:r>
          </a:p>
        </p:txBody>
      </p:sp>
    </p:spTree>
    <p:extLst>
      <p:ext uri="{BB962C8B-B14F-4D97-AF65-F5344CB8AC3E}">
        <p14:creationId xmlns:p14="http://schemas.microsoft.com/office/powerpoint/2010/main" val="1704710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39523" y="710417"/>
            <a:ext cx="579818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 of Functions</a:t>
            </a:r>
            <a:endParaRPr lang="en-US" sz="4000" b="1" dirty="0">
              <a:latin typeface="+mj-lt"/>
              <a:ea typeface="Times New Roman" panose="02020603050405020304" pitchFamily="18" charset="0"/>
            </a:endParaRPr>
          </a:p>
        </p:txBody>
      </p:sp>
      <p:sp>
        <p:nvSpPr>
          <p:cNvPr id="51" name="TextBox 50"/>
          <p:cNvSpPr txBox="1"/>
          <p:nvPr/>
        </p:nvSpPr>
        <p:spPr>
          <a:xfrm>
            <a:off x="1115122" y="2017567"/>
            <a:ext cx="10236897" cy="3539430"/>
          </a:xfrm>
          <a:prstGeom prst="rect">
            <a:avLst/>
          </a:prstGeom>
          <a:noFill/>
        </p:spPr>
        <p:txBody>
          <a:bodyPr wrap="square" rtlCol="0">
            <a:spAutoFit/>
          </a:bodyPr>
          <a:lstStyle/>
          <a:p>
            <a:pPr algn="just"/>
            <a:r>
              <a:rPr lang="en-US" sz="3200" dirty="0"/>
              <a:t>The rule for checking the type of a function application is : </a:t>
            </a:r>
            <a:endParaRPr lang="en-US" sz="3200" dirty="0" smtClean="0"/>
          </a:p>
          <a:p>
            <a:pPr algn="just"/>
            <a:r>
              <a:rPr lang="en-US" sz="3200" dirty="0" smtClean="0"/>
              <a:t>E </a:t>
            </a:r>
            <a:r>
              <a:rPr lang="en-US" sz="3200" dirty="0"/>
              <a:t>→ E1 ( E2) { </a:t>
            </a:r>
            <a:r>
              <a:rPr lang="en-US" sz="3200" dirty="0" err="1"/>
              <a:t>E.type</a:t>
            </a:r>
            <a:r>
              <a:rPr lang="en-US" sz="3200" dirty="0"/>
              <a:t> : = if E2.type = s </a:t>
            </a:r>
            <a:r>
              <a:rPr lang="en-US" sz="3200" dirty="0" smtClean="0"/>
              <a:t>and</a:t>
            </a:r>
            <a:endParaRPr lang="en-US" sz="3200" dirty="0"/>
          </a:p>
          <a:p>
            <a:pPr algn="just"/>
            <a:r>
              <a:rPr lang="en-US" sz="3200" dirty="0"/>
              <a:t>E1.type = s → t then t else </a:t>
            </a:r>
            <a:r>
              <a:rPr lang="en-US" sz="3200" dirty="0" err="1"/>
              <a:t>type_error</a:t>
            </a:r>
            <a:r>
              <a:rPr lang="en-US" sz="3200" dirty="0"/>
              <a:t> </a:t>
            </a:r>
            <a:r>
              <a:rPr lang="en-US" sz="3200" dirty="0" smtClean="0"/>
              <a:t>}</a:t>
            </a:r>
          </a:p>
          <a:p>
            <a:pPr algn="just"/>
            <a:endParaRPr lang="en-US" sz="3200" dirty="0" smtClean="0"/>
          </a:p>
          <a:p>
            <a:pPr algn="just"/>
            <a:r>
              <a:rPr lang="en-US" sz="3200" dirty="0" smtClean="0"/>
              <a:t>This rule says that in an expression formed by applying E1 to E2, the type of E1 must be a function </a:t>
            </a:r>
            <a:r>
              <a:rPr lang="en-US" sz="3200" dirty="0" err="1" smtClean="0"/>
              <a:t>s</a:t>
            </a:r>
            <a:r>
              <a:rPr lang="en-US" sz="3200" dirty="0" err="1" smtClean="0">
                <a:sym typeface="Wingdings" panose="05000000000000000000" pitchFamily="2" charset="2"/>
              </a:rPr>
              <a:t>t</a:t>
            </a:r>
            <a:r>
              <a:rPr lang="en-US" sz="3200" dirty="0" smtClean="0">
                <a:sym typeface="Wingdings" panose="05000000000000000000" pitchFamily="2" charset="2"/>
              </a:rPr>
              <a:t> from the type s to E2 to some range type t, the type of E1 ( E2 ) is t.</a:t>
            </a:r>
            <a:endParaRPr lang="en-US" sz="3200" dirty="0"/>
          </a:p>
        </p:txBody>
      </p:sp>
    </p:spTree>
    <p:extLst>
      <p:ext uri="{BB962C8B-B14F-4D97-AF65-F5344CB8AC3E}">
        <p14:creationId xmlns:p14="http://schemas.microsoft.com/office/powerpoint/2010/main" val="3830588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a:t>
            </a:r>
            <a:endParaRPr lang="en-US" sz="4000" b="1" dirty="0">
              <a:latin typeface="+mj-lt"/>
              <a:ea typeface="Times New Roman" panose="02020603050405020304" pitchFamily="18" charset="0"/>
            </a:endParaRPr>
          </a:p>
        </p:txBody>
      </p:sp>
      <p:sp>
        <p:nvSpPr>
          <p:cNvPr id="51" name="TextBox 50"/>
          <p:cNvSpPr txBox="1"/>
          <p:nvPr/>
        </p:nvSpPr>
        <p:spPr>
          <a:xfrm>
            <a:off x="1115122" y="1756315"/>
            <a:ext cx="10236897" cy="7478970"/>
          </a:xfrm>
          <a:prstGeom prst="rect">
            <a:avLst/>
          </a:prstGeom>
          <a:noFill/>
        </p:spPr>
        <p:txBody>
          <a:bodyPr wrap="square" rtlCol="0">
            <a:spAutoFit/>
          </a:bodyPr>
          <a:lstStyle/>
          <a:p>
            <a:pPr algn="just"/>
            <a:r>
              <a:rPr lang="en-US" sz="3000" b="1" dirty="0" smtClean="0"/>
              <a:t>2. Flow-of-control </a:t>
            </a:r>
            <a:r>
              <a:rPr lang="en-US" sz="3000" b="1" dirty="0"/>
              <a:t>checks </a:t>
            </a:r>
            <a:r>
              <a:rPr lang="en-US" sz="3000" dirty="0" smtClean="0"/>
              <a:t>Statements </a:t>
            </a:r>
            <a:r>
              <a:rPr lang="en-US" sz="3000" dirty="0"/>
              <a:t>that cause flow of control to leave a construct must have some </a:t>
            </a:r>
            <a:r>
              <a:rPr lang="en-US" sz="3000" dirty="0" smtClean="0"/>
              <a:t>place </a:t>
            </a:r>
            <a:r>
              <a:rPr lang="en-US" sz="3000" dirty="0"/>
              <a:t>to which to transfer the flow of </a:t>
            </a:r>
            <a:r>
              <a:rPr lang="en-US" sz="3000" dirty="0" smtClean="0"/>
              <a:t>control. For example, a </a:t>
            </a:r>
            <a:r>
              <a:rPr lang="en-US" sz="3000" dirty="0"/>
              <a:t>break statement in C cause control to leave the smallest enclosing </a:t>
            </a:r>
            <a:r>
              <a:rPr lang="en-US" sz="3000" dirty="0" smtClean="0"/>
              <a:t>while, for, or </a:t>
            </a:r>
            <a:r>
              <a:rPr lang="en-US" sz="3000" dirty="0"/>
              <a:t>switch </a:t>
            </a:r>
            <a:r>
              <a:rPr lang="en-US" sz="3000" dirty="0" smtClean="0"/>
              <a:t>statement; </a:t>
            </a:r>
            <a:r>
              <a:rPr lang="en-US" sz="3000" dirty="0"/>
              <a:t>an error </a:t>
            </a:r>
            <a:r>
              <a:rPr lang="en-US" sz="3000" dirty="0" smtClean="0"/>
              <a:t>occurs if </a:t>
            </a:r>
            <a:r>
              <a:rPr lang="en-US" sz="3000" dirty="0"/>
              <a:t>such </a:t>
            </a:r>
            <a:r>
              <a:rPr lang="en-US" sz="3000" dirty="0" smtClean="0"/>
              <a:t>an enclosing statement </a:t>
            </a:r>
            <a:r>
              <a:rPr lang="en-US" sz="3000" dirty="0"/>
              <a:t>does not </a:t>
            </a:r>
            <a:r>
              <a:rPr lang="en-US" sz="3000" dirty="0" smtClean="0"/>
              <a:t>exist. </a:t>
            </a:r>
          </a:p>
          <a:p>
            <a:pPr algn="just"/>
            <a:r>
              <a:rPr lang="en-US" sz="3000" b="1" dirty="0" smtClean="0"/>
              <a:t>3. </a:t>
            </a:r>
            <a:r>
              <a:rPr lang="en-US" sz="3000" b="1" dirty="0"/>
              <a:t>U</a:t>
            </a:r>
            <a:r>
              <a:rPr lang="en-US" sz="3000" b="1" dirty="0" smtClean="0"/>
              <a:t>niqueness </a:t>
            </a:r>
            <a:r>
              <a:rPr lang="en-US" sz="3000" b="1" dirty="0"/>
              <a:t>checks </a:t>
            </a:r>
            <a:r>
              <a:rPr lang="en-US" sz="3000" dirty="0" smtClean="0"/>
              <a:t>There </a:t>
            </a:r>
            <a:r>
              <a:rPr lang="en-US" sz="3000" dirty="0"/>
              <a:t>are situations </a:t>
            </a:r>
            <a:r>
              <a:rPr lang="en-US" sz="3000" dirty="0" smtClean="0"/>
              <a:t>in which </a:t>
            </a:r>
            <a:r>
              <a:rPr lang="en-US" sz="3000" dirty="0"/>
              <a:t>and an object must be define exactly </a:t>
            </a:r>
            <a:r>
              <a:rPr lang="en-US" sz="3000" dirty="0" smtClean="0"/>
              <a:t>once. For example, </a:t>
            </a:r>
            <a:r>
              <a:rPr lang="en-US" sz="3000" dirty="0"/>
              <a:t>in </a:t>
            </a:r>
            <a:r>
              <a:rPr lang="en-US" sz="3000" dirty="0" smtClean="0"/>
              <a:t>Pascal, an </a:t>
            </a:r>
            <a:r>
              <a:rPr lang="en-US" sz="3000" dirty="0"/>
              <a:t>identifier must be declared </a:t>
            </a:r>
            <a:r>
              <a:rPr lang="en-US" sz="3000" dirty="0" smtClean="0"/>
              <a:t>uniquely, labels in a </a:t>
            </a:r>
            <a:r>
              <a:rPr lang="en-US" sz="3000" dirty="0"/>
              <a:t>case statement must be </a:t>
            </a:r>
            <a:r>
              <a:rPr lang="en-US" sz="3000" dirty="0" smtClean="0"/>
              <a:t>distinct, </a:t>
            </a:r>
            <a:r>
              <a:rPr lang="en-US" sz="3000" dirty="0"/>
              <a:t>and elements in the scalar type may not be </a:t>
            </a:r>
            <a:r>
              <a:rPr lang="en-US" sz="3000" dirty="0" smtClean="0"/>
              <a:t>repeated.</a:t>
            </a:r>
          </a:p>
          <a:p>
            <a:pPr algn="just"/>
            <a:r>
              <a:rPr lang="en-US" sz="3000" dirty="0" smtClean="0"/>
              <a:t> </a:t>
            </a:r>
            <a:r>
              <a:rPr lang="en-US" sz="3000" dirty="0"/>
              <a:t>name related checks sometimes the same name must appear two or more x for example in order are loop or block </a:t>
            </a:r>
            <a:r>
              <a:rPr lang="en-US" sz="3000" dirty="0" err="1"/>
              <a:t>mein</a:t>
            </a:r>
            <a:r>
              <a:rPr lang="en-US" sz="3000" dirty="0"/>
              <a:t> have a name that appears at the beginning and ending of the construct the compiler must check that the same name is used at both places</a:t>
            </a:r>
            <a:endParaRPr lang="en-US" sz="3000" dirty="0"/>
          </a:p>
        </p:txBody>
      </p:sp>
    </p:spTree>
    <p:extLst>
      <p:ext uri="{BB962C8B-B14F-4D97-AF65-F5344CB8AC3E}">
        <p14:creationId xmlns:p14="http://schemas.microsoft.com/office/powerpoint/2010/main" val="298147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a:t>
            </a:r>
            <a:endParaRPr lang="en-US" sz="4000" b="1" dirty="0">
              <a:latin typeface="+mj-lt"/>
              <a:ea typeface="Times New Roman" panose="02020603050405020304" pitchFamily="18" charset="0"/>
            </a:endParaRPr>
          </a:p>
        </p:txBody>
      </p:sp>
      <p:sp>
        <p:nvSpPr>
          <p:cNvPr id="51" name="TextBox 50"/>
          <p:cNvSpPr txBox="1"/>
          <p:nvPr/>
        </p:nvSpPr>
        <p:spPr>
          <a:xfrm>
            <a:off x="1115122" y="1965323"/>
            <a:ext cx="10236897" cy="2400657"/>
          </a:xfrm>
          <a:prstGeom prst="rect">
            <a:avLst/>
          </a:prstGeom>
          <a:noFill/>
        </p:spPr>
        <p:txBody>
          <a:bodyPr wrap="square" rtlCol="0">
            <a:spAutoFit/>
          </a:bodyPr>
          <a:lstStyle/>
          <a:p>
            <a:pPr algn="just"/>
            <a:r>
              <a:rPr lang="en-US" sz="3000" b="1" dirty="0" smtClean="0"/>
              <a:t>4. Name-related </a:t>
            </a:r>
            <a:r>
              <a:rPr lang="en-US" sz="3000" b="1" dirty="0"/>
              <a:t>checks</a:t>
            </a:r>
            <a:r>
              <a:rPr lang="en-US" sz="3000" dirty="0"/>
              <a:t> </a:t>
            </a:r>
            <a:r>
              <a:rPr lang="en-US" sz="3000" dirty="0" smtClean="0"/>
              <a:t>Sometimes, </a:t>
            </a:r>
            <a:r>
              <a:rPr lang="en-US" sz="3000" dirty="0"/>
              <a:t>the same name must appear two or more </a:t>
            </a:r>
            <a:r>
              <a:rPr lang="en-US" sz="3000" dirty="0" smtClean="0"/>
              <a:t>times. For example, </a:t>
            </a:r>
            <a:r>
              <a:rPr lang="en-US" sz="3000" dirty="0"/>
              <a:t>in </a:t>
            </a:r>
            <a:r>
              <a:rPr lang="en-US" sz="3000" dirty="0" smtClean="0"/>
              <a:t>Ada, a </a:t>
            </a:r>
            <a:r>
              <a:rPr lang="en-US" sz="3000" dirty="0"/>
              <a:t>loop or block </a:t>
            </a:r>
            <a:r>
              <a:rPr lang="en-US" sz="3000" dirty="0" smtClean="0"/>
              <a:t>may </a:t>
            </a:r>
            <a:r>
              <a:rPr lang="en-US" sz="3000" dirty="0"/>
              <a:t>have a name that appears at the beginning and ending of the </a:t>
            </a:r>
            <a:r>
              <a:rPr lang="en-US" sz="3000" dirty="0" smtClean="0"/>
              <a:t>construct. The </a:t>
            </a:r>
            <a:r>
              <a:rPr lang="en-US" sz="3000" dirty="0"/>
              <a:t>compiler must check that the same name is used at both </a:t>
            </a:r>
            <a:r>
              <a:rPr lang="en-US" sz="3000" dirty="0" smtClean="0"/>
              <a:t>places.</a:t>
            </a:r>
            <a:endParaRPr lang="en-US" sz="3000" dirty="0"/>
          </a:p>
        </p:txBody>
      </p:sp>
    </p:spTree>
    <p:extLst>
      <p:ext uri="{BB962C8B-B14F-4D97-AF65-F5344CB8AC3E}">
        <p14:creationId xmlns:p14="http://schemas.microsoft.com/office/powerpoint/2010/main" val="279931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Checking</a:t>
            </a:r>
            <a:endParaRPr lang="en-US" sz="4000" b="1" dirty="0">
              <a:latin typeface="+mj-lt"/>
              <a:ea typeface="Times New Roman" panose="02020603050405020304" pitchFamily="18" charset="0"/>
            </a:endParaRPr>
          </a:p>
        </p:txBody>
      </p:sp>
      <p:sp>
        <p:nvSpPr>
          <p:cNvPr id="51" name="TextBox 50"/>
          <p:cNvSpPr txBox="1"/>
          <p:nvPr/>
        </p:nvSpPr>
        <p:spPr>
          <a:xfrm>
            <a:off x="1115122" y="1821630"/>
            <a:ext cx="10236897" cy="4247317"/>
          </a:xfrm>
          <a:prstGeom prst="rect">
            <a:avLst/>
          </a:prstGeom>
          <a:noFill/>
        </p:spPr>
        <p:txBody>
          <a:bodyPr wrap="square" rtlCol="0">
            <a:spAutoFit/>
          </a:bodyPr>
          <a:lstStyle/>
          <a:p>
            <a:pPr algn="just"/>
            <a:r>
              <a:rPr lang="en-US" sz="3000" dirty="0"/>
              <a:t>For simplicity, we assume that a </a:t>
            </a:r>
            <a:r>
              <a:rPr lang="en-US" sz="3000" dirty="0" smtClean="0"/>
              <a:t>compiler </a:t>
            </a:r>
            <a:r>
              <a:rPr lang="en-US" sz="3000" dirty="0"/>
              <a:t>front end is organized as in </a:t>
            </a:r>
            <a:r>
              <a:rPr lang="en-US" sz="3000" dirty="0" smtClean="0"/>
              <a:t>Figure, </a:t>
            </a:r>
            <a:r>
              <a:rPr lang="en-US" sz="3000" dirty="0"/>
              <a:t>where parsing, static checking, and intermediate-code generation are done sequentially; sometimes they can be </a:t>
            </a:r>
            <a:r>
              <a:rPr lang="en-US" sz="3000" dirty="0" smtClean="0"/>
              <a:t>combined </a:t>
            </a:r>
            <a:r>
              <a:rPr lang="en-US" sz="3000" dirty="0"/>
              <a:t>and folded into parsing. We shall use the syntax-directed </a:t>
            </a:r>
            <a:r>
              <a:rPr lang="en-US" sz="3000" dirty="0" smtClean="0"/>
              <a:t>formalisms to </a:t>
            </a:r>
            <a:r>
              <a:rPr lang="en-US" sz="3000" dirty="0"/>
              <a:t>specify checking and translation. Many of the translation schemes can be implemented during either bottom-up or top-down </a:t>
            </a:r>
            <a:r>
              <a:rPr lang="en-US" sz="3000" dirty="0" smtClean="0"/>
              <a:t>parsing. </a:t>
            </a:r>
            <a:r>
              <a:rPr lang="en-US" sz="3000" dirty="0"/>
              <a:t>All schemes can be implemented by creating a syntax tree and then walking the tree.</a:t>
            </a:r>
            <a:endParaRPr lang="en-US" sz="3000" dirty="0"/>
          </a:p>
        </p:txBody>
      </p:sp>
      <p:pic>
        <p:nvPicPr>
          <p:cNvPr id="50" name="Picture 49"/>
          <p:cNvPicPr>
            <a:picLocks noChangeAspect="1"/>
          </p:cNvPicPr>
          <p:nvPr/>
        </p:nvPicPr>
        <p:blipFill>
          <a:blip r:embed="rId6"/>
          <a:stretch>
            <a:fillRect/>
          </a:stretch>
        </p:blipFill>
        <p:spPr>
          <a:xfrm>
            <a:off x="2769327" y="5603966"/>
            <a:ext cx="6683350" cy="1014839"/>
          </a:xfrm>
          <a:prstGeom prst="rect">
            <a:avLst/>
          </a:prstGeom>
        </p:spPr>
      </p:pic>
    </p:spTree>
    <p:extLst>
      <p:ext uri="{BB962C8B-B14F-4D97-AF65-F5344CB8AC3E}">
        <p14:creationId xmlns:p14="http://schemas.microsoft.com/office/powerpoint/2010/main" val="26485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Expression</a:t>
            </a:r>
            <a:endParaRPr lang="en-US" sz="4000" b="1" dirty="0">
              <a:latin typeface="+mj-lt"/>
              <a:ea typeface="Times New Roman" panose="02020603050405020304" pitchFamily="18" charset="0"/>
            </a:endParaRPr>
          </a:p>
        </p:txBody>
      </p:sp>
      <p:sp>
        <p:nvSpPr>
          <p:cNvPr id="51" name="TextBox 50"/>
          <p:cNvSpPr txBox="1"/>
          <p:nvPr/>
        </p:nvSpPr>
        <p:spPr>
          <a:xfrm>
            <a:off x="1115122" y="1756315"/>
            <a:ext cx="10236897" cy="5170646"/>
          </a:xfrm>
          <a:prstGeom prst="rect">
            <a:avLst/>
          </a:prstGeom>
          <a:noFill/>
        </p:spPr>
        <p:txBody>
          <a:bodyPr wrap="square" rtlCol="0">
            <a:spAutoFit/>
          </a:bodyPr>
          <a:lstStyle/>
          <a:p>
            <a:pPr algn="just"/>
            <a:r>
              <a:rPr lang="en-US" sz="3000" dirty="0" smtClean="0"/>
              <a:t>The type of a language construct will be denoted by a “type expression.” Informally, a type expression is either a basic type or is formed by applying an operator called a type constructor to other type expressions. The sets of basic types and constructor depends on the language to be checked.</a:t>
            </a:r>
          </a:p>
          <a:p>
            <a:pPr algn="just"/>
            <a:r>
              <a:rPr lang="en-US" sz="3000" dirty="0"/>
              <a:t>Here we use type expressions formed from the following rules: </a:t>
            </a:r>
            <a:r>
              <a:rPr lang="en-US" sz="3000" dirty="0" smtClean="0"/>
              <a:t> </a:t>
            </a:r>
          </a:p>
          <a:p>
            <a:pPr marL="457200" indent="-457200" algn="just">
              <a:buFont typeface="Arial" panose="020B0604020202020204" pitchFamily="34" charset="0"/>
              <a:buChar char="•"/>
            </a:pPr>
            <a:r>
              <a:rPr lang="en-US" sz="3000" dirty="0" smtClean="0"/>
              <a:t>A </a:t>
            </a:r>
            <a:r>
              <a:rPr lang="en-US" sz="3000" dirty="0"/>
              <a:t>basic type is a type expression. Other basic type expressions are type-error to signal the presence of a type error and void to signal the absence of a value. </a:t>
            </a:r>
          </a:p>
          <a:p>
            <a:pPr marL="457200" indent="-457200" algn="just">
              <a:buFont typeface="Arial" panose="020B0604020202020204" pitchFamily="34" charset="0"/>
              <a:buChar char="•"/>
            </a:pPr>
            <a:r>
              <a:rPr lang="en-US" sz="3000" dirty="0" smtClean="0"/>
              <a:t>If </a:t>
            </a:r>
            <a:r>
              <a:rPr lang="en-US" sz="3000" dirty="0"/>
              <a:t>a type expression has a name then the name is also a type expression. </a:t>
            </a:r>
            <a:endParaRPr lang="en-US" sz="3000" dirty="0"/>
          </a:p>
        </p:txBody>
      </p:sp>
    </p:spTree>
    <p:extLst>
      <p:ext uri="{BB962C8B-B14F-4D97-AF65-F5344CB8AC3E}">
        <p14:creationId xmlns:p14="http://schemas.microsoft.com/office/powerpoint/2010/main" val="1740157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Constructor</a:t>
            </a:r>
            <a:endParaRPr lang="en-US" sz="4000" b="1" dirty="0">
              <a:latin typeface="+mj-lt"/>
              <a:ea typeface="Times New Roman" panose="02020603050405020304" pitchFamily="18" charset="0"/>
            </a:endParaRPr>
          </a:p>
        </p:txBody>
      </p:sp>
      <p:sp>
        <p:nvSpPr>
          <p:cNvPr id="51" name="TextBox 50"/>
          <p:cNvSpPr txBox="1"/>
          <p:nvPr/>
        </p:nvSpPr>
        <p:spPr>
          <a:xfrm>
            <a:off x="1115122" y="1756315"/>
            <a:ext cx="10236897" cy="5016758"/>
          </a:xfrm>
          <a:prstGeom prst="rect">
            <a:avLst/>
          </a:prstGeom>
          <a:noFill/>
        </p:spPr>
        <p:txBody>
          <a:bodyPr wrap="square" rtlCol="0">
            <a:spAutoFit/>
          </a:bodyPr>
          <a:lstStyle/>
          <a:p>
            <a:pPr algn="just"/>
            <a:r>
              <a:rPr lang="en-US" sz="3200" dirty="0" smtClean="0"/>
              <a:t>A type constructor applied to type expressions is a type expression. Constructor includes:</a:t>
            </a:r>
          </a:p>
          <a:p>
            <a:pPr marL="457200" indent="-457200" algn="just">
              <a:buFont typeface="Arial" panose="020B0604020202020204" pitchFamily="34" charset="0"/>
              <a:buChar char="•"/>
            </a:pPr>
            <a:r>
              <a:rPr lang="en-US" sz="3200" dirty="0" smtClean="0"/>
              <a:t>Arrays</a:t>
            </a:r>
            <a:r>
              <a:rPr lang="en-US" sz="3200" dirty="0"/>
              <a:t>. If T is a type expression and I is the type expression of an index set then array (I, T ) denotes an array of elements of type T. </a:t>
            </a:r>
          </a:p>
          <a:p>
            <a:pPr marL="457200" indent="-457200" algn="just">
              <a:buFont typeface="Arial" panose="020B0604020202020204" pitchFamily="34" charset="0"/>
              <a:buChar char="•"/>
            </a:pPr>
            <a:r>
              <a:rPr lang="en-US" sz="3200" dirty="0" smtClean="0"/>
              <a:t>Products</a:t>
            </a:r>
            <a:r>
              <a:rPr lang="en-US" sz="3200" dirty="0"/>
              <a:t>. If T1 and T2 are type expressions, then their Cartesian product, T1 x T2 , is a type expression. </a:t>
            </a:r>
          </a:p>
          <a:p>
            <a:pPr marL="914400" lvl="1" indent="-457200" algn="just">
              <a:buFont typeface="Arial" panose="020B0604020202020204" pitchFamily="34" charset="0"/>
              <a:buChar char="•"/>
            </a:pPr>
            <a:r>
              <a:rPr lang="en-US" sz="3200" dirty="0" smtClean="0"/>
              <a:t>For </a:t>
            </a:r>
            <a:r>
              <a:rPr lang="en-US" sz="3200" dirty="0"/>
              <a:t>example if the arguments of a function are two reals followed by an integer then the type expression for the arguments is: real x real x integer. </a:t>
            </a:r>
          </a:p>
        </p:txBody>
      </p:sp>
    </p:spTree>
    <p:extLst>
      <p:ext uri="{BB962C8B-B14F-4D97-AF65-F5344CB8AC3E}">
        <p14:creationId xmlns:p14="http://schemas.microsoft.com/office/powerpoint/2010/main" val="2705089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Constructor</a:t>
            </a:r>
            <a:endParaRPr lang="en-US" sz="4000" b="1" dirty="0">
              <a:latin typeface="+mj-lt"/>
              <a:ea typeface="Times New Roman" panose="02020603050405020304" pitchFamily="18" charset="0"/>
            </a:endParaRPr>
          </a:p>
        </p:txBody>
      </p:sp>
      <p:sp>
        <p:nvSpPr>
          <p:cNvPr id="51" name="TextBox 50"/>
          <p:cNvSpPr txBox="1"/>
          <p:nvPr/>
        </p:nvSpPr>
        <p:spPr>
          <a:xfrm>
            <a:off x="1115122" y="1974025"/>
            <a:ext cx="10236897"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t>Records</a:t>
            </a:r>
            <a:r>
              <a:rPr lang="en-US" sz="3200" dirty="0"/>
              <a:t>. The fields in a record (or structure) have names which should be included in the type expression of the record. The type expression of a record with n fields is: </a:t>
            </a:r>
            <a:endParaRPr lang="en-US" sz="3200" dirty="0" smtClean="0"/>
          </a:p>
          <a:p>
            <a:pPr algn="ctr"/>
            <a:r>
              <a:rPr lang="en-US" sz="3200" dirty="0" smtClean="0"/>
              <a:t>record </a:t>
            </a:r>
            <a:r>
              <a:rPr lang="en-US" sz="3200" dirty="0"/>
              <a:t>(F1 x F2 x ... x F n ) </a:t>
            </a:r>
            <a:endParaRPr lang="en-US" sz="3200" dirty="0" smtClean="0"/>
          </a:p>
          <a:p>
            <a:pPr algn="just"/>
            <a:r>
              <a:rPr lang="en-US" sz="3200" dirty="0" smtClean="0"/>
              <a:t>	where </a:t>
            </a:r>
            <a:r>
              <a:rPr lang="en-US" sz="3200" dirty="0"/>
              <a:t>if the name of field </a:t>
            </a:r>
            <a:r>
              <a:rPr lang="en-US" sz="3200" dirty="0" err="1"/>
              <a:t>i</a:t>
            </a:r>
            <a:r>
              <a:rPr lang="en-US" sz="3200" dirty="0"/>
              <a:t> is </a:t>
            </a:r>
            <a:r>
              <a:rPr lang="en-US" sz="3200" dirty="0" err="1"/>
              <a:t>name</a:t>
            </a:r>
            <a:r>
              <a:rPr lang="en-US" sz="3200" baseline="-25000" dirty="0" err="1"/>
              <a:t>i</a:t>
            </a:r>
            <a:r>
              <a:rPr lang="en-US" sz="3200" dirty="0"/>
              <a:t> and the </a:t>
            </a:r>
            <a:r>
              <a:rPr lang="en-US" sz="3200" dirty="0" smtClean="0"/>
              <a:t>type 	expression </a:t>
            </a:r>
            <a:r>
              <a:rPr lang="en-US" sz="3200" dirty="0"/>
              <a:t>of </a:t>
            </a:r>
            <a:r>
              <a:rPr lang="en-US" sz="3200" dirty="0" err="1" smtClean="0"/>
              <a:t>fieldi</a:t>
            </a:r>
            <a:r>
              <a:rPr lang="en-US" sz="3200" dirty="0" smtClean="0"/>
              <a:t> </a:t>
            </a:r>
            <a:r>
              <a:rPr lang="en-US" sz="3200" dirty="0"/>
              <a:t>is </a:t>
            </a:r>
            <a:r>
              <a:rPr lang="en-US" sz="3200" dirty="0" err="1"/>
              <a:t>T</a:t>
            </a:r>
            <a:r>
              <a:rPr lang="en-US" sz="3200" baseline="-25000" dirty="0" err="1"/>
              <a:t>i</a:t>
            </a:r>
            <a:r>
              <a:rPr lang="en-US" sz="3200" dirty="0"/>
              <a:t> then </a:t>
            </a:r>
            <a:r>
              <a:rPr lang="en-US" sz="3200" dirty="0" smtClean="0"/>
              <a:t>F</a:t>
            </a:r>
            <a:r>
              <a:rPr lang="en-US" sz="3200" baseline="-25000" dirty="0" smtClean="0"/>
              <a:t>i</a:t>
            </a:r>
            <a:r>
              <a:rPr lang="en-US" sz="3200" dirty="0" smtClean="0"/>
              <a:t> is</a:t>
            </a:r>
            <a:r>
              <a:rPr lang="en-US" sz="3200" dirty="0"/>
              <a:t>: </a:t>
            </a:r>
            <a:endParaRPr lang="en-US" sz="3200" dirty="0" smtClean="0"/>
          </a:p>
          <a:p>
            <a:pPr algn="ctr"/>
            <a:r>
              <a:rPr lang="en-US" sz="3200" dirty="0" smtClean="0"/>
              <a:t>(</a:t>
            </a:r>
            <a:r>
              <a:rPr lang="en-US" sz="3200" dirty="0" err="1"/>
              <a:t>name</a:t>
            </a:r>
            <a:r>
              <a:rPr lang="en-US" sz="3200" baseline="-25000" dirty="0" err="1"/>
              <a:t>i</a:t>
            </a:r>
            <a:r>
              <a:rPr lang="en-US" sz="3200" dirty="0"/>
              <a:t> x </a:t>
            </a:r>
            <a:r>
              <a:rPr lang="en-US" sz="3200" dirty="0" err="1"/>
              <a:t>T</a:t>
            </a:r>
            <a:r>
              <a:rPr lang="en-US" sz="3200" baseline="-25000" dirty="0" err="1"/>
              <a:t>i</a:t>
            </a:r>
            <a:r>
              <a:rPr lang="en-US" sz="3200" dirty="0"/>
              <a:t> ). </a:t>
            </a:r>
            <a:endParaRPr lang="en-US" sz="3000" dirty="0"/>
          </a:p>
        </p:txBody>
      </p:sp>
    </p:spTree>
    <p:extLst>
      <p:ext uri="{BB962C8B-B14F-4D97-AF65-F5344CB8AC3E}">
        <p14:creationId xmlns:p14="http://schemas.microsoft.com/office/powerpoint/2010/main" val="2724708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332278"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Type Constructor</a:t>
            </a:r>
            <a:endParaRPr lang="en-US" sz="4000" b="1" dirty="0">
              <a:latin typeface="+mj-lt"/>
              <a:ea typeface="Times New Roman" panose="02020603050405020304" pitchFamily="18" charset="0"/>
            </a:endParaRPr>
          </a:p>
        </p:txBody>
      </p:sp>
      <p:sp>
        <p:nvSpPr>
          <p:cNvPr id="51" name="TextBox 50"/>
          <p:cNvSpPr txBox="1"/>
          <p:nvPr/>
        </p:nvSpPr>
        <p:spPr>
          <a:xfrm>
            <a:off x="1115122" y="1843399"/>
            <a:ext cx="10236897"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t>Pointers. If T is a type expression then pointer (T ) denotes a pointer to an object of type T. </a:t>
            </a:r>
          </a:p>
          <a:p>
            <a:pPr marL="457200" indent="-457200" algn="just">
              <a:buFont typeface="Arial" panose="020B0604020202020204" pitchFamily="34" charset="0"/>
              <a:buChar char="•"/>
            </a:pPr>
            <a:r>
              <a:rPr lang="en-US" sz="3200" dirty="0" smtClean="0"/>
              <a:t>Functions</a:t>
            </a:r>
            <a:r>
              <a:rPr lang="en-US" sz="3200" dirty="0"/>
              <a:t>. A function maps elements from its domain to its range. The type expression for a function is: D --&gt; R where D is the type expression for the domain of the function and R is the type expression for the range of the function. For example, the type expression of the </a:t>
            </a:r>
            <a:r>
              <a:rPr lang="en-US" sz="3200" b="1" dirty="0"/>
              <a:t>mod</a:t>
            </a:r>
            <a:r>
              <a:rPr lang="en-US" sz="3200" dirty="0"/>
              <a:t> operator in Pascal is</a:t>
            </a:r>
            <a:r>
              <a:rPr lang="en-US" sz="3200" b="1" dirty="0"/>
              <a:t>: integer x integer --&gt; integer </a:t>
            </a:r>
            <a:r>
              <a:rPr lang="en-US" sz="3200" dirty="0"/>
              <a:t>because it divides an integer by an integer and returns the integer remainder. </a:t>
            </a:r>
            <a:endParaRPr lang="en-US" sz="3000" dirty="0"/>
          </a:p>
        </p:txBody>
      </p:sp>
    </p:spTree>
    <p:extLst>
      <p:ext uri="{BB962C8B-B14F-4D97-AF65-F5344CB8AC3E}">
        <p14:creationId xmlns:p14="http://schemas.microsoft.com/office/powerpoint/2010/main" val="3566158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6778</TotalTime>
  <Words>2112</Words>
  <Application>Microsoft Office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Type Checking</vt:lpstr>
      <vt:lpstr>Type Checking</vt:lpstr>
      <vt:lpstr>Type Checking</vt:lpstr>
      <vt:lpstr>Type Checking</vt:lpstr>
      <vt:lpstr>Type Checking</vt:lpstr>
      <vt:lpstr>Type Expression</vt:lpstr>
      <vt:lpstr>Type Constructor</vt:lpstr>
      <vt:lpstr>Type Constructor</vt:lpstr>
      <vt:lpstr>Type Constructor</vt:lpstr>
      <vt:lpstr>Type Constructor</vt:lpstr>
      <vt:lpstr>Type System</vt:lpstr>
      <vt:lpstr>Static and Dynamic Checking of Type</vt:lpstr>
      <vt:lpstr>Static and Dynamic Checking of Type</vt:lpstr>
      <vt:lpstr>Error Recovery</vt:lpstr>
      <vt:lpstr>Specification of a Simple Type Checker</vt:lpstr>
      <vt:lpstr>A Simple Language</vt:lpstr>
      <vt:lpstr>A Simple Language</vt:lpstr>
      <vt:lpstr>A Simple Language</vt:lpstr>
      <vt:lpstr>Type Checking of Expression</vt:lpstr>
      <vt:lpstr>Type Checking of Expression</vt:lpstr>
      <vt:lpstr>Type Checking of Expression</vt:lpstr>
      <vt:lpstr>Type Checking of Statements</vt:lpstr>
      <vt:lpstr>Type Checking of Statements</vt:lpstr>
      <vt:lpstr>Type Checking of Statements</vt:lpstr>
      <vt:lpstr>Type Checking of Functions</vt:lpstr>
      <vt:lpstr>Type Checking of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144</cp:revision>
  <dcterms:created xsi:type="dcterms:W3CDTF">2021-02-19T12:42:14Z</dcterms:created>
  <dcterms:modified xsi:type="dcterms:W3CDTF">2021-05-15T09:40:37Z</dcterms:modified>
</cp:coreProperties>
</file>