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4" r:id="rId3"/>
    <p:sldId id="367" r:id="rId4"/>
    <p:sldId id="357" r:id="rId5"/>
    <p:sldId id="356" r:id="rId6"/>
    <p:sldId id="358" r:id="rId7"/>
    <p:sldId id="359" r:id="rId8"/>
    <p:sldId id="360" r:id="rId9"/>
    <p:sldId id="361" r:id="rId10"/>
    <p:sldId id="368" r:id="rId11"/>
    <p:sldId id="369" r:id="rId12"/>
    <p:sldId id="370" r:id="rId13"/>
    <p:sldId id="371" r:id="rId14"/>
    <p:sldId id="362" r:id="rId15"/>
    <p:sldId id="363" r:id="rId16"/>
    <p:sldId id="364" r:id="rId17"/>
    <p:sldId id="365" r:id="rId18"/>
    <p:sldId id="366" r:id="rId19"/>
    <p:sldId id="330" r:id="rId20"/>
    <p:sldId id="331" r:id="rId21"/>
    <p:sldId id="332" r:id="rId22"/>
    <p:sldId id="337" r:id="rId23"/>
    <p:sldId id="333" r:id="rId24"/>
    <p:sldId id="334" r:id="rId25"/>
    <p:sldId id="335" r:id="rId26"/>
    <p:sldId id="336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27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37" d="100"/>
          <a:sy n="37" d="100"/>
        </p:scale>
        <p:origin x="6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3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9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0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6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D501-B30C-47E1-A79F-A63D58366B5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D501-B30C-47E1-A79F-A63D58366B5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59E6-CDDC-4370-9D6F-D48C94D0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40698" y="2971030"/>
            <a:ext cx="11612879" cy="100794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7200" b="1" dirty="0" smtClean="0">
                <a:latin typeface="+mj-lt"/>
                <a:ea typeface="Times New Roman" panose="02020603050405020304" pitchFamily="18" charset="0"/>
              </a:rPr>
              <a:t>LEXICAL ANALYZER</a:t>
            </a:r>
            <a:endParaRPr lang="en-US" sz="6000" b="1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67101" y="731793"/>
            <a:ext cx="8924314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Lexical Analyzer VS. Parser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22" y="2410096"/>
            <a:ext cx="10658985" cy="3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67101" y="731793"/>
            <a:ext cx="8924314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Why Lexical Analyzer and Parser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50768" y="2011679"/>
            <a:ext cx="101720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simplicity of design: It eases the process of lexical analysis and the syntax analysis by eliminating unwanted tokens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improve compiler efficiency: Helps you to improve compiler 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Specialization: specialized techniques can be applied to improves the lexical analysis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Portability: only the scanner requires to communicate with the outside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Higher portability: input-device-specific peculiarities restricted to the </a:t>
            </a:r>
            <a:r>
              <a:rPr lang="en-US" sz="2800" dirty="0" err="1"/>
              <a:t>lexer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5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67101" y="731793"/>
            <a:ext cx="8924314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Advantages of Lexical Analyzer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50768" y="2011679"/>
            <a:ext cx="96526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Lexical analyzer method is used by programs like compilers which can use the parsed data from a programmer's code to create a compiled binary executable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used by web browsers to format and display a web page with the help of parsed data from </a:t>
            </a:r>
            <a:r>
              <a:rPr lang="en-US" sz="2800" dirty="0" err="1"/>
              <a:t>JavsScript</a:t>
            </a:r>
            <a:r>
              <a:rPr lang="en-US" sz="2800" dirty="0"/>
              <a:t>, HTML,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separate lexical analyzer helps you to construct a specialized and potentially more efficient processor for the task</a:t>
            </a:r>
          </a:p>
        </p:txBody>
      </p:sp>
    </p:spTree>
    <p:extLst>
      <p:ext uri="{BB962C8B-B14F-4D97-AF65-F5344CB8AC3E}">
        <p14:creationId xmlns:p14="http://schemas.microsoft.com/office/powerpoint/2010/main" val="8178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67101" y="731793"/>
            <a:ext cx="8924314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Disadvantages of Lexical Analyzer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50768" y="2011679"/>
            <a:ext cx="96526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need to spend significant time reading the source program and partitioning it in the form of tokens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regular expressions are quite difficult to understand compared to PEG or EBNF 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effort is needed to develop and debug the </a:t>
            </a:r>
            <a:r>
              <a:rPr lang="en-US" sz="2800" dirty="0" err="1"/>
              <a:t>lexer</a:t>
            </a:r>
            <a:r>
              <a:rPr lang="en-US" sz="2800" dirty="0"/>
              <a:t> and its token descriptions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Additional runtime overhead is required to generate the </a:t>
            </a:r>
            <a:r>
              <a:rPr lang="en-US" sz="2800" dirty="0" err="1"/>
              <a:t>lexer</a:t>
            </a:r>
            <a:r>
              <a:rPr lang="en-US" sz="2800" dirty="0"/>
              <a:t> tables and construct the tokens</a:t>
            </a:r>
          </a:p>
        </p:txBody>
      </p:sp>
    </p:spTree>
    <p:extLst>
      <p:ext uri="{BB962C8B-B14F-4D97-AF65-F5344CB8AC3E}">
        <p14:creationId xmlns:p14="http://schemas.microsoft.com/office/powerpoint/2010/main" val="14097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35134" y="733597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What is Buffer Pairs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71704" y="1985550"/>
            <a:ext cx="9799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specialized buffering techniques0 used to reduce the amount of overhead, which is required to process an input character in moving characters.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6234" y="3370545"/>
            <a:ext cx="8033878" cy="21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35134" y="733597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What is Buffer Pairs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71704" y="1985550"/>
            <a:ext cx="979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Consists of two buffers, each consists of N-character size which are reloaded alternatively.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pointers </a:t>
            </a:r>
            <a:r>
              <a:rPr lang="en-US" sz="2800" dirty="0" err="1"/>
              <a:t>lexemeBegin</a:t>
            </a:r>
            <a:r>
              <a:rPr lang="en-US" sz="2800" dirty="0"/>
              <a:t> and forward are maintained.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Lexeme Begin points to the beginning of the current lexeme which is yet to be found.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Forward scans ahead until a match for a pattern is found.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a lexeme is found, lexeme begin is set to the character immediately after the lexeme which is just found and forward is set to the character at its right end.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Current lexeme is the set of characters between two pointers. </a:t>
            </a:r>
          </a:p>
        </p:txBody>
      </p:sp>
    </p:spTree>
    <p:extLst>
      <p:ext uri="{BB962C8B-B14F-4D97-AF65-F5344CB8AC3E}">
        <p14:creationId xmlns:p14="http://schemas.microsoft.com/office/powerpoint/2010/main" val="21433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548637" y="710417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Sentinels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024" y="1985550"/>
            <a:ext cx="108682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Sentinels is used to make a check, each time when the forward pointer is moved, a check is done to ensure that one half of the buffer has not moved off. If it is done, then the other half must be reloaded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Therefore the ends of the buffer halves require two tests for each advance of the forward pointer. </a:t>
            </a:r>
          </a:p>
          <a:p>
            <a:pPr lvl="2"/>
            <a:r>
              <a:rPr lang="en-US" sz="2800" dirty="0"/>
              <a:t>Test 1: For end of buffer. </a:t>
            </a:r>
          </a:p>
          <a:p>
            <a:pPr lvl="2"/>
            <a:r>
              <a:rPr lang="en-US" sz="2800" dirty="0"/>
              <a:t>Test 2: To determine what character is read.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usage of sentinel reduces the two tests to one by extending each buffer half to hold a sentinel character at the end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sentinel is a special character that cannot be part of the source program. </a:t>
            </a:r>
            <a:r>
              <a:rPr lang="en-US" sz="2800" i="1" dirty="0"/>
              <a:t>(</a:t>
            </a:r>
            <a:r>
              <a:rPr lang="en-US" sz="2800" dirty="0" err="1"/>
              <a:t>eof</a:t>
            </a:r>
            <a:r>
              <a:rPr lang="en-US" sz="2800" dirty="0"/>
              <a:t> character is used as sentinel).</a:t>
            </a:r>
          </a:p>
        </p:txBody>
      </p:sp>
    </p:spTree>
    <p:extLst>
      <p:ext uri="{BB962C8B-B14F-4D97-AF65-F5344CB8AC3E}">
        <p14:creationId xmlns:p14="http://schemas.microsoft.com/office/powerpoint/2010/main" val="40468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548637" y="710417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Sentinels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03020" y="1985550"/>
            <a:ext cx="9763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Disadvantages:</a:t>
            </a:r>
          </a:p>
          <a:p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scheme works well most of the time, but the amount of </a:t>
            </a:r>
            <a:r>
              <a:rPr lang="en-US" sz="2800" dirty="0" err="1"/>
              <a:t>lookahead</a:t>
            </a:r>
            <a:r>
              <a:rPr lang="en-US" sz="2800" dirty="0"/>
              <a:t> is limited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limited </a:t>
            </a:r>
            <a:r>
              <a:rPr lang="en-US" sz="2800" dirty="0" err="1"/>
              <a:t>lookahead</a:t>
            </a:r>
            <a:r>
              <a:rPr lang="en-US" sz="2800" dirty="0"/>
              <a:t> may make it impossible to recognize tokens in situations where the distance that the forward pointer must travel is more than the length of the buffer.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72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548637" y="710417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Sentinels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03020" y="1985550"/>
            <a:ext cx="9763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Advantages:</a:t>
            </a:r>
          </a:p>
          <a:p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Most of the time, It performs only one test to see whether forward pointer points to an </a:t>
            </a:r>
            <a:r>
              <a:rPr lang="en-US" sz="2800" dirty="0" err="1"/>
              <a:t>eof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when it reaches the end of the buffer half or </a:t>
            </a:r>
            <a:r>
              <a:rPr lang="en-US" sz="2800" dirty="0" err="1"/>
              <a:t>eof</a:t>
            </a:r>
            <a:r>
              <a:rPr lang="en-US" sz="2800" dirty="0"/>
              <a:t>, it performs more tests.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N input characters are encountered between </a:t>
            </a:r>
            <a:r>
              <a:rPr lang="en-US" sz="2800" dirty="0" err="1"/>
              <a:t>eofs</a:t>
            </a:r>
            <a:r>
              <a:rPr lang="en-US" sz="2800" dirty="0"/>
              <a:t>, the average number of tests per input character is very close to 1.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53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088553" y="713034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An Overview of Compilation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41" y="1997338"/>
            <a:ext cx="10163125" cy="44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239609" y="690422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Lexical Analyzer: Input Buffering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39608" y="2063926"/>
            <a:ext cx="9827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main task of the lexical analyzer is to read the input characters of the source program group them into lexemes and produce as output a sequence of tokens for each lexeme in the source program</a:t>
            </a:r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the lexical analyzer discovers a lexeme constituting an identifier, it needs to enter that lexeme into the symbol table</a:t>
            </a:r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lexical analyzer not only identifies the lexemes but also pre-processes the source text like removing comments, white spaces, etc.</a:t>
            </a:r>
          </a:p>
        </p:txBody>
      </p:sp>
    </p:spTree>
    <p:extLst>
      <p:ext uri="{BB962C8B-B14F-4D97-AF65-F5344CB8AC3E}">
        <p14:creationId xmlns:p14="http://schemas.microsoft.com/office/powerpoint/2010/main" val="5435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028224" y="738707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Overview of Lexical Analysis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03020" y="2133596"/>
            <a:ext cx="9804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stage of a three-part frontend to help understand the source program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Processes every character in the input program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If a word is valid, then it is assigned to a syntactic category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This is similar to identifying the part of speech of an </a:t>
            </a:r>
            <a:r>
              <a:rPr lang="en-US" sz="2800" dirty="0" smtClean="0"/>
              <a:t>English word </a:t>
            </a:r>
            <a:endParaRPr lang="en-US" sz="28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654" y="5129495"/>
            <a:ext cx="7490416" cy="15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150405" y="713034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Description of Lexical Analysis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35829" y="2664820"/>
            <a:ext cx="92265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Input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A high level language program, such as a C or Java program, in the form of a sequence of ASCII characters </a:t>
            </a:r>
          </a:p>
          <a:p>
            <a:r>
              <a:rPr lang="en-US" sz="2800" b="1" dirty="0" smtClean="0"/>
              <a:t>Output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A sequence of tokens along with attributes corresponding to different syntactic categories that is forwarded to the parser for syntax analysis</a:t>
            </a:r>
          </a:p>
        </p:txBody>
      </p:sp>
    </p:spTree>
    <p:extLst>
      <p:ext uri="{BB962C8B-B14F-4D97-AF65-F5344CB8AC3E}">
        <p14:creationId xmlns:p14="http://schemas.microsoft.com/office/powerpoint/2010/main" val="27340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355105" y="710417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Description of Lexical Analysis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35829" y="2664820"/>
            <a:ext cx="92265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Functionality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Strips off blanks, tabs, newlines, and comments from the source program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Keeps track of line numbers and associates error messages from various parts of a compiler with line numbers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Performs some preprocessor functions in languages like C</a:t>
            </a:r>
          </a:p>
        </p:txBody>
      </p:sp>
    </p:spTree>
    <p:extLst>
      <p:ext uri="{BB962C8B-B14F-4D97-AF65-F5344CB8AC3E}">
        <p14:creationId xmlns:p14="http://schemas.microsoft.com/office/powerpoint/2010/main" val="19010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660764" y="687712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Recognizing Word “new”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881" y="1760666"/>
            <a:ext cx="4044981" cy="509733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5083" y="1780513"/>
            <a:ext cx="1516652" cy="50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609442" y="714832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TOKENS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08" y="2219270"/>
            <a:ext cx="12073485" cy="74849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363391" y="3083436"/>
            <a:ext cx="95949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Token </a:t>
            </a:r>
          </a:p>
          <a:p>
            <a:r>
              <a:rPr lang="en-US" sz="2800" dirty="0" smtClean="0"/>
              <a:t>• </a:t>
            </a:r>
            <a:r>
              <a:rPr lang="en-US" sz="2800" dirty="0"/>
              <a:t>A string of characters which logically belong together in a syntactic category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Sentences consist of a string of tokens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For example, float, identifier, equal, minus, </a:t>
            </a:r>
            <a:r>
              <a:rPr lang="en-US" sz="2800" dirty="0" err="1"/>
              <a:t>intnum</a:t>
            </a:r>
            <a:r>
              <a:rPr lang="en-US" sz="2800" dirty="0"/>
              <a:t>, semicolon • Tokens are treated as terminal symbols of the grammar specifying the source language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May have an optional attribute</a:t>
            </a:r>
          </a:p>
        </p:txBody>
      </p:sp>
    </p:spTree>
    <p:extLst>
      <p:ext uri="{BB962C8B-B14F-4D97-AF65-F5344CB8AC3E}">
        <p14:creationId xmlns:p14="http://schemas.microsoft.com/office/powerpoint/2010/main" val="17212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660764" y="713034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PATTERNS AND LEXEMES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03020" y="2351312"/>
            <a:ext cx="98046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Pattern </a:t>
            </a:r>
          </a:p>
          <a:p>
            <a:r>
              <a:rPr lang="en-US" sz="2800" dirty="0" smtClean="0"/>
              <a:t>• </a:t>
            </a:r>
            <a:r>
              <a:rPr lang="en-US" sz="2800" dirty="0"/>
              <a:t>The rule describing the set of strings for which the same token is produced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The pattern is said to match each string in the set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float, letter(</a:t>
            </a:r>
            <a:r>
              <a:rPr lang="en-US" sz="2800" dirty="0" err="1"/>
              <a:t>letter|digit</a:t>
            </a:r>
            <a:r>
              <a:rPr lang="en-US" sz="2800" dirty="0"/>
              <a:t>|_)*, =, -, digit+ , ; </a:t>
            </a:r>
          </a:p>
          <a:p>
            <a:r>
              <a:rPr lang="en-US" sz="2800" b="1" dirty="0" smtClean="0"/>
              <a:t>Lexeme </a:t>
            </a:r>
          </a:p>
          <a:p>
            <a:r>
              <a:rPr lang="en-US" sz="2800" dirty="0" smtClean="0"/>
              <a:t>• </a:t>
            </a:r>
            <a:r>
              <a:rPr lang="en-US" sz="2800" dirty="0"/>
              <a:t>The sequence of characters matched by a pattern to form the corresponding token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“float”, “</a:t>
            </a:r>
            <a:r>
              <a:rPr lang="en-US" sz="2800" dirty="0" err="1"/>
              <a:t>abs_zero</a:t>
            </a:r>
            <a:r>
              <a:rPr lang="en-US" sz="2800" dirty="0"/>
              <a:t>”, “=”, “-”, “273”, “;”</a:t>
            </a:r>
          </a:p>
        </p:txBody>
      </p:sp>
    </p:spTree>
    <p:extLst>
      <p:ext uri="{BB962C8B-B14F-4D97-AF65-F5344CB8AC3E}">
        <p14:creationId xmlns:p14="http://schemas.microsoft.com/office/powerpoint/2010/main" val="7226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435952" y="773646"/>
            <a:ext cx="9711972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TOKENS IN PROGRAMMING LANGUAGES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6651" y="2325185"/>
            <a:ext cx="108160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Keywords, operators, identifiers (names), constants, literal strings, punctuation symbols (parentheses, brackets, commas, semicolons, and colons)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Attributes for tokens (apart from the integer representing the token)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identifier: the lexeme of the token, or a pointer into the symbol table where the lexeme is stored by the LA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 err="1"/>
              <a:t>intnum</a:t>
            </a:r>
            <a:r>
              <a:rPr lang="en-US" sz="2800" dirty="0"/>
              <a:t>: the value of the integer (similarly for </a:t>
            </a:r>
            <a:r>
              <a:rPr lang="en-US" sz="2800" dirty="0" err="1"/>
              <a:t>floatnum</a:t>
            </a:r>
            <a:r>
              <a:rPr lang="en-US" sz="2800" dirty="0"/>
              <a:t>, etc.)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string: the string itself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The exact set of attributes are dependent on the compiler designer</a:t>
            </a:r>
          </a:p>
        </p:txBody>
      </p:sp>
    </p:spTree>
    <p:extLst>
      <p:ext uri="{BB962C8B-B14F-4D97-AF65-F5344CB8AC3E}">
        <p14:creationId xmlns:p14="http://schemas.microsoft.com/office/powerpoint/2010/main" val="19741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191512" y="773646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ROLE OF A LEXICAL ANALYZER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03020" y="2586444"/>
            <a:ext cx="9763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Identify tokens and corresponding lexemes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Construct constants: for example, convert a number to token </a:t>
            </a:r>
            <a:r>
              <a:rPr lang="en-US" sz="2800" dirty="0" err="1"/>
              <a:t>num</a:t>
            </a:r>
            <a:r>
              <a:rPr lang="en-US" sz="2800" dirty="0"/>
              <a:t> and pass the value as its attribute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31 becomes </a:t>
            </a:r>
            <a:r>
              <a:rPr lang="en-US" sz="2800" dirty="0" smtClean="0"/>
              <a:t> &lt;</a:t>
            </a:r>
            <a:r>
              <a:rPr lang="en-US" sz="2800" dirty="0" err="1" smtClean="0"/>
              <a:t>num</a:t>
            </a:r>
            <a:r>
              <a:rPr lang="en-US" sz="2800" dirty="0" smtClean="0"/>
              <a:t>, 31&gt;</a:t>
            </a:r>
          </a:p>
          <a:p>
            <a:r>
              <a:rPr lang="en-US" sz="2800" dirty="0" smtClean="0"/>
              <a:t>• </a:t>
            </a:r>
            <a:r>
              <a:rPr lang="en-US" sz="2800" dirty="0"/>
              <a:t>Recognize keyword and identifiers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counter = counter + increment becomes id = id + id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Check that id here is not a keyword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Discard whatever does not contribute to parsing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White spaces (blanks, tabs, newlines) and comments </a:t>
            </a:r>
          </a:p>
        </p:txBody>
      </p:sp>
    </p:spTree>
    <p:extLst>
      <p:ext uri="{BB962C8B-B14F-4D97-AF65-F5344CB8AC3E}">
        <p14:creationId xmlns:p14="http://schemas.microsoft.com/office/powerpoint/2010/main" val="35649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035179" y="733597"/>
            <a:ext cx="9439934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Specifying and Recognizing Patterns and Token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03020" y="2403566"/>
            <a:ext cx="9763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Patterns are denoted with regular expressions, and recognized with finite state automata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Regular definitions, a mechanism based on regular expressions, are popular for specification of tokens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Transition diagrams, a variant of finite state automata, are used to implement regular definitions and to recognize tokens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Usually used to model LA before translating them to executable programs </a:t>
            </a:r>
          </a:p>
        </p:txBody>
      </p:sp>
    </p:spTree>
    <p:extLst>
      <p:ext uri="{BB962C8B-B14F-4D97-AF65-F5344CB8AC3E}">
        <p14:creationId xmlns:p14="http://schemas.microsoft.com/office/powerpoint/2010/main" val="37412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34339" y="789223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Transition Diagrams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526" y="2063925"/>
            <a:ext cx="10920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Transition diagrams (TDs) are generalized DFAs with the following differences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Edges may be labelled by a symbol, a set of symbols, or a regular definition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Few accepting states may be indicated as retracting states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Indicates that the lexeme does not include the symbol that transitions to the accepting state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Each accepting state has an action attached to it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Action is executed when the state is reached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Typically, such an action returns a token and its attribute value </a:t>
            </a:r>
          </a:p>
        </p:txBody>
      </p:sp>
    </p:spTree>
    <p:extLst>
      <p:ext uri="{BB962C8B-B14F-4D97-AF65-F5344CB8AC3E}">
        <p14:creationId xmlns:p14="http://schemas.microsoft.com/office/powerpoint/2010/main" val="10847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967133" y="690422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Roles of the Lexical Analyzer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39608" y="2063926"/>
            <a:ext cx="98270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Lexical analyzer performs below given tasks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Helps to identify token into the symbol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Removes white spaces and comments from the source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Correlates error messages with the source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Helps you to expands the macros if it is found in the source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Read input characters from the source program</a:t>
            </a:r>
          </a:p>
        </p:txBody>
      </p:sp>
    </p:spTree>
    <p:extLst>
      <p:ext uri="{BB962C8B-B14F-4D97-AF65-F5344CB8AC3E}">
        <p14:creationId xmlns:p14="http://schemas.microsoft.com/office/powerpoint/2010/main" val="2513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558513" y="764235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Examples of Transition Diagrams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23" y="1974971"/>
            <a:ext cx="11644506" cy="198015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045029" y="4023353"/>
            <a:ext cx="10306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* indicates a retraction state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 err="1"/>
              <a:t>get_token_code</a:t>
            </a:r>
            <a:r>
              <a:rPr lang="en-US" sz="2800" dirty="0"/>
              <a:t>() searches a table to check if the name is a reserved word and returns its integer code if so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Otherwise, it returns the integer code of the IDENTIFIER token, with name containing the string of characters forming the token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Name is not relevant for reserved words </a:t>
            </a:r>
          </a:p>
        </p:txBody>
      </p:sp>
    </p:spTree>
    <p:extLst>
      <p:ext uri="{BB962C8B-B14F-4D97-AF65-F5344CB8AC3E}">
        <p14:creationId xmlns:p14="http://schemas.microsoft.com/office/powerpoint/2010/main" val="3460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660764" y="770757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A Sample Specification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64" y="2459810"/>
            <a:ext cx="5810258" cy="356224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9904" y="2569968"/>
            <a:ext cx="5434263" cy="33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432600" y="711873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Tokens, Lexemes, and Attributes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3405" y="1945536"/>
            <a:ext cx="9836596" cy="48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966372" y="773605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Transition Diagram for </a:t>
            </a:r>
            <a:r>
              <a:rPr lang="en-US" sz="4000" b="1" dirty="0" err="1" smtClean="0">
                <a:latin typeface="+mj-lt"/>
                <a:ea typeface="Times New Roman" panose="02020603050405020304" pitchFamily="18" charset="0"/>
              </a:rPr>
              <a:t>relop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687" y="2525590"/>
            <a:ext cx="5734809" cy="43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763520" y="773646"/>
            <a:ext cx="9078420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Transition Diagrams for IDs and Keywords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801" y="2731403"/>
            <a:ext cx="7627938" cy="369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681304" y="756778"/>
            <a:ext cx="9262375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Transition Diagram for Unsigned Numbers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617" y="2731403"/>
            <a:ext cx="9434791" cy="29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106702" y="247925"/>
            <a:ext cx="8551430" cy="111874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Combining Transition diagrams to form a Lexical Analyzer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6652" y="2116176"/>
            <a:ext cx="103042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Different transition diagrams (TDs) must be combined appropriately to yield a scanner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Try different transition diagrams one after another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For example, TDs for reserved words, constants, identifiers, and operators could be tried in that order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However, this does not use the “longest match” characteristic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 err="1"/>
              <a:t>thenext</a:t>
            </a:r>
            <a:r>
              <a:rPr lang="en-US" sz="2800" dirty="0"/>
              <a:t> would be an identifier, and not reserved word then followed by identifier </a:t>
            </a:r>
            <a:r>
              <a:rPr lang="en-US" sz="2800" dirty="0" err="1"/>
              <a:t>ext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To find the longest match, all TDs must be tried and the longest match must be used </a:t>
            </a:r>
          </a:p>
        </p:txBody>
      </p:sp>
    </p:spTree>
    <p:extLst>
      <p:ext uri="{BB962C8B-B14F-4D97-AF65-F5344CB8AC3E}">
        <p14:creationId xmlns:p14="http://schemas.microsoft.com/office/powerpoint/2010/main" val="4341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211495" y="778154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Challenges in Lexical Analysis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1156" y="2721067"/>
            <a:ext cx="1025196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Certain languages like PL/I do not have any reserved words </a:t>
            </a:r>
          </a:p>
          <a:p>
            <a:pPr lvl="2"/>
            <a:r>
              <a:rPr lang="en-US" sz="2800" dirty="0"/>
              <a:t>• while, do, if, and else are reserved in C but not in PL/I </a:t>
            </a:r>
          </a:p>
          <a:p>
            <a:pPr lvl="2"/>
            <a:r>
              <a:rPr lang="en-US" sz="2800" dirty="0"/>
              <a:t>• Makes it difficult for the scanner to distinguish between keywords and user-defined identifiers </a:t>
            </a:r>
          </a:p>
          <a:p>
            <a:pPr lvl="2"/>
            <a:endParaRPr lang="en-US" sz="2800" dirty="0"/>
          </a:p>
          <a:p>
            <a:pPr lvl="4"/>
            <a:r>
              <a:rPr lang="en-US" sz="2800" dirty="0"/>
              <a:t>if then then then = else </a:t>
            </a:r>
            <a:r>
              <a:rPr lang="en-US" sz="2800" dirty="0" err="1"/>
              <a:t>else</a:t>
            </a:r>
            <a:r>
              <a:rPr lang="en-US" sz="2800" dirty="0"/>
              <a:t> </a:t>
            </a:r>
            <a:r>
              <a:rPr lang="en-US" sz="2800" dirty="0" err="1"/>
              <a:t>else</a:t>
            </a:r>
            <a:r>
              <a:rPr lang="en-US" sz="2800" dirty="0"/>
              <a:t> = then </a:t>
            </a:r>
          </a:p>
          <a:p>
            <a:pPr lvl="4"/>
            <a:r>
              <a:rPr lang="en-US" sz="2800" dirty="0"/>
              <a:t>if </a:t>
            </a:r>
            <a:r>
              <a:rPr lang="en-US" sz="2800" dirty="0" err="1"/>
              <a:t>if</a:t>
            </a:r>
            <a:r>
              <a:rPr lang="en-US" sz="2800" dirty="0"/>
              <a:t> then then = then + 1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089315" y="711873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Challenges in Lexical Analysis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9315" y="2025908"/>
            <a:ext cx="109466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Certain languages like PL/I do not have any reserved words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while, do, if, and else are reserved in C but not in PL/I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Makes it difficult for the scanner to distinguish between keywords and </a:t>
            </a:r>
            <a:r>
              <a:rPr lang="en-US" sz="2800" dirty="0" smtClean="0"/>
              <a:t>user-defined </a:t>
            </a:r>
            <a:r>
              <a:rPr lang="en-US" sz="2800" dirty="0"/>
              <a:t>identifiers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b="1" dirty="0"/>
              <a:t>PL/I declarations </a:t>
            </a:r>
            <a:endParaRPr lang="en-US" sz="2800" b="1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DECLARE(arg1,arg2,arg3,…,</a:t>
            </a:r>
            <a:r>
              <a:rPr lang="en-US" sz="2800" dirty="0" err="1"/>
              <a:t>argn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Cannot tell whether DECLARE is a keyword with variable definitions or is a procedure with arguments until after “)”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Requires arbitrary </a:t>
            </a:r>
            <a:r>
              <a:rPr lang="en-US" sz="2800" dirty="0" err="1"/>
              <a:t>lookahead</a:t>
            </a:r>
            <a:r>
              <a:rPr lang="en-US" sz="2800" dirty="0"/>
              <a:t> and very large buffers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Worse, the buffers may have to be reloaded in case of wrong inferences</a:t>
            </a:r>
          </a:p>
        </p:txBody>
      </p:sp>
    </p:spTree>
    <p:extLst>
      <p:ext uri="{BB962C8B-B14F-4D97-AF65-F5344CB8AC3E}">
        <p14:creationId xmlns:p14="http://schemas.microsoft.com/office/powerpoint/2010/main" val="8709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088553" y="738707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Challenges in Lexical Analysis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03020" y="3422468"/>
            <a:ext cx="101720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Is fi a typo or a function call?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Remember, fi is a valid lexeme for IDENTIFIER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Think C++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Template syntax: Foo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Stream syntax: </a:t>
            </a:r>
            <a:r>
              <a:rPr lang="en-US" sz="2800" dirty="0" err="1"/>
              <a:t>cin</a:t>
            </a:r>
            <a:r>
              <a:rPr lang="en-US" sz="2800" dirty="0"/>
              <a:t> &gt;&gt; </a:t>
            </a:r>
            <a:r>
              <a:rPr lang="en-US" sz="2800" dirty="0" err="1"/>
              <a:t>var</a:t>
            </a:r>
            <a:r>
              <a:rPr lang="en-US" sz="2800" dirty="0"/>
              <a:t>; </a:t>
            </a:r>
            <a:endParaRPr lang="en-US" sz="2800" dirty="0" smtClean="0"/>
          </a:p>
          <a:p>
            <a:pPr lvl="2"/>
            <a:r>
              <a:rPr lang="en-US" sz="2800" dirty="0" smtClean="0"/>
              <a:t>• </a:t>
            </a:r>
            <a:r>
              <a:rPr lang="en-US" sz="2800" dirty="0"/>
              <a:t>Nested templates: Foo&lt;Bar&gt;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051" y="1974653"/>
            <a:ext cx="6729306" cy="8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239609" y="690422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Lexical Analyzer: Input Buffering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39608" y="2063926"/>
            <a:ext cx="98270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Lexical </a:t>
            </a:r>
            <a:r>
              <a:rPr lang="en-US" sz="2800" dirty="0"/>
              <a:t>analyzers are divided into a cascade of two processes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r>
              <a:rPr lang="en-US" sz="2800" b="1" dirty="0"/>
              <a:t>Scanning:</a:t>
            </a:r>
            <a:r>
              <a:rPr lang="en-US" sz="2800" dirty="0"/>
              <a:t> It consists of simple processes that do not require the tokenization of the input such as deletion of comments, compaction of consecutive white space characters into one. 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/>
              <a:t>Lexical Analysis:</a:t>
            </a:r>
            <a:r>
              <a:rPr lang="en-US" sz="2800" dirty="0"/>
              <a:t> This is the more complex portion where the scanner produces sequence of tokens as output.</a:t>
            </a:r>
          </a:p>
        </p:txBody>
      </p:sp>
    </p:spTree>
    <p:extLst>
      <p:ext uri="{BB962C8B-B14F-4D97-AF65-F5344CB8AC3E}">
        <p14:creationId xmlns:p14="http://schemas.microsoft.com/office/powerpoint/2010/main" val="16522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742167" y="716636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Why separate tokens and lexemes?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00864" y="2638697"/>
            <a:ext cx="89393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Rules to govern the lexical structure of a programming language is called its </a:t>
            </a:r>
            <a:r>
              <a:rPr lang="en-US" sz="2800" dirty="0" err="1"/>
              <a:t>microsyntax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Separating syntax and </a:t>
            </a:r>
            <a:r>
              <a:rPr lang="en-US" sz="2800" dirty="0" err="1"/>
              <a:t>microsyntax</a:t>
            </a:r>
            <a:r>
              <a:rPr lang="en-US" sz="2800" dirty="0"/>
              <a:t> allows for a simpler parser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Parser only needs to deal with syntactic categories like IDENTIFIER </a:t>
            </a:r>
          </a:p>
        </p:txBody>
      </p:sp>
    </p:spTree>
    <p:extLst>
      <p:ext uri="{BB962C8B-B14F-4D97-AF65-F5344CB8AC3E}">
        <p14:creationId xmlns:p14="http://schemas.microsoft.com/office/powerpoint/2010/main" val="580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273043" y="713034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Error Handling in Lexical Analysis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71704" y="1985551"/>
            <a:ext cx="94317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LA cannot catch any other errors except for simple errors such as illegal symbols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In such cases, LA skips characters in the input until a well-formed token is found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This is called “panic mode” recovery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We can think of other possible recovery strategies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Delete one character from the remaining input, or insert a missing character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Replace a character, or transpose two adjacent characters </a:t>
            </a:r>
            <a:endParaRPr lang="en-US" sz="2800" dirty="0" smtClean="0"/>
          </a:p>
          <a:p>
            <a:pPr lvl="1"/>
            <a:r>
              <a:rPr lang="en-US" sz="2800" dirty="0" smtClean="0"/>
              <a:t>• </a:t>
            </a:r>
            <a:r>
              <a:rPr lang="en-US" sz="2800" dirty="0"/>
              <a:t>Idea is to see if a single (or few) transformation(s) can repair the error</a:t>
            </a:r>
          </a:p>
        </p:txBody>
      </p:sp>
    </p:spTree>
    <p:extLst>
      <p:ext uri="{BB962C8B-B14F-4D97-AF65-F5344CB8AC3E}">
        <p14:creationId xmlns:p14="http://schemas.microsoft.com/office/powerpoint/2010/main" val="29347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53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58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4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5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6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7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8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9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0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1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2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3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4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5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6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7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" name="Rectangle 1"/>
          <p:cNvSpPr/>
          <p:nvPr/>
        </p:nvSpPr>
        <p:spPr>
          <a:xfrm>
            <a:off x="1063214" y="3312914"/>
            <a:ext cx="9967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Thank You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81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529746" y="713034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TOKEN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0507" y="2194560"/>
            <a:ext cx="9059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dirty="0"/>
              <a:t> Token is pair consisting of a token name and an optional attribute value. The token name is an abstract symbol representing the kind of lexical unit.</a:t>
            </a:r>
            <a:endParaRPr lang="en-US" sz="28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322" y="3579555"/>
            <a:ext cx="3808058" cy="30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391012" y="690422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PATTERN?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00864" y="2899956"/>
            <a:ext cx="8939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dirty="0"/>
              <a:t> pattern is a description of the form that the lexemes of a token may take. In case of a keyword as a token the pattern is just a sequence of characters that form the keyword.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07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-474151" y="734800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LEXEME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61883" y="2664823"/>
            <a:ext cx="8310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dirty="0"/>
              <a:t> Lexeme is a sequence of characters in the source program that matches the pattern for a token and is identified by the lexical analyzer as an instance of that token.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68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0" y="733597"/>
            <a:ext cx="8099903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INPUT </a:t>
            </a:r>
            <a:r>
              <a:rPr lang="en-US" sz="4000" b="1" dirty="0">
                <a:ea typeface="Times New Roman" panose="02020603050405020304" pitchFamily="18" charset="0"/>
              </a:rPr>
              <a:t>B</a:t>
            </a:r>
            <a:r>
              <a:rPr lang="en-US" sz="4000" b="1" dirty="0" smtClean="0">
                <a:ea typeface="Times New Roman" panose="02020603050405020304" pitchFamily="18" charset="0"/>
              </a:rPr>
              <a:t>UFFERING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21538" y="2377437"/>
            <a:ext cx="91818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ensure that a right lexeme is found, one or more characters have to be looked up beyond the next lexeme.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Hence a two-buffer scheme is introduced to handle large </a:t>
            </a:r>
            <a:r>
              <a:rPr lang="en-US" sz="2800" dirty="0" err="1"/>
              <a:t>lookaheads</a:t>
            </a:r>
            <a:r>
              <a:rPr lang="en-US" sz="2800" dirty="0"/>
              <a:t> safely</a:t>
            </a:r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Techniques for speeding up the process of lexical analyzer such as the use of sentinels to mark the buffer end have been adopted.</a:t>
            </a:r>
          </a:p>
        </p:txBody>
      </p:sp>
    </p:spTree>
    <p:extLst>
      <p:ext uri="{BB962C8B-B14F-4D97-AF65-F5344CB8AC3E}">
        <p14:creationId xmlns:p14="http://schemas.microsoft.com/office/powerpoint/2010/main" val="34529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1883" y="1344706"/>
            <a:ext cx="252132" cy="47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03020" y="1138728"/>
            <a:ext cx="10172700" cy="647041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018903" y="273716"/>
            <a:ext cx="11066622" cy="111874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algn="ctr"/>
            <a:r>
              <a:rPr lang="en-US" sz="4000" b="1" dirty="0" smtClean="0">
                <a:ea typeface="Times New Roman" panose="02020603050405020304" pitchFamily="18" charset="0"/>
              </a:rPr>
              <a:t>Approaches for the implementation of the </a:t>
            </a:r>
            <a:r>
              <a:rPr lang="en-US" sz="4000" b="1" dirty="0">
                <a:ea typeface="Times New Roman" panose="02020603050405020304" pitchFamily="18" charset="0"/>
              </a:rPr>
              <a:t>L</a:t>
            </a:r>
            <a:r>
              <a:rPr lang="en-US" sz="4000" b="1" dirty="0" smtClean="0">
                <a:ea typeface="Times New Roman" panose="02020603050405020304" pitchFamily="18" charset="0"/>
              </a:rPr>
              <a:t>exical  Analyzer</a:t>
            </a:r>
            <a:endParaRPr lang="en-US" sz="40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21538" y="2220681"/>
            <a:ext cx="91818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</a:t>
            </a:r>
            <a:r>
              <a:rPr lang="en-US" sz="2800" dirty="0"/>
              <a:t>are three general approaches for the implementation of a lexical analyzer: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1. By </a:t>
            </a:r>
            <a:r>
              <a:rPr lang="en-US" sz="2800" dirty="0"/>
              <a:t>using a lexical-analyzer generator: In this, the generator provides routines for reading and buffering the input.</a:t>
            </a:r>
          </a:p>
          <a:p>
            <a:r>
              <a:rPr lang="en-US" sz="2800" dirty="0" smtClean="0"/>
              <a:t>2. By </a:t>
            </a:r>
            <a:r>
              <a:rPr lang="en-US" sz="2800" dirty="0"/>
              <a:t>writing the lexical analyzer in a conventional systems-programming language, using I/O facilities of that language to read the input. </a:t>
            </a:r>
          </a:p>
          <a:p>
            <a:r>
              <a:rPr lang="en-US" sz="2800" dirty="0" smtClean="0"/>
              <a:t>3. By </a:t>
            </a:r>
            <a:r>
              <a:rPr lang="en-US" sz="2800" dirty="0"/>
              <a:t>writing the lexical analyzer in assembly language and explicitly managing the reading of input.</a:t>
            </a:r>
          </a:p>
        </p:txBody>
      </p:sp>
    </p:spTree>
    <p:extLst>
      <p:ext uri="{BB962C8B-B14F-4D97-AF65-F5344CB8AC3E}">
        <p14:creationId xmlns:p14="http://schemas.microsoft.com/office/powerpoint/2010/main" val="15473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1773</Words>
  <Application>Microsoft Office PowerPoint</Application>
  <PresentationFormat>Widescreen</PresentationFormat>
  <Paragraphs>190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LEXICAL ANALYZER</vt:lpstr>
      <vt:lpstr>Lexical Analyzer: Input Buffering</vt:lpstr>
      <vt:lpstr>Roles of the Lexical Analyzer</vt:lpstr>
      <vt:lpstr>Lexical Analyzer: Input Buffering</vt:lpstr>
      <vt:lpstr>TOKEN</vt:lpstr>
      <vt:lpstr>PATTERN?</vt:lpstr>
      <vt:lpstr>LEXEME</vt:lpstr>
      <vt:lpstr>INPUT BUFFERING</vt:lpstr>
      <vt:lpstr>Approaches for the implementation of the Lexical  Analyzer</vt:lpstr>
      <vt:lpstr>Lexical Analyzer VS. Parser</vt:lpstr>
      <vt:lpstr>Why Lexical Analyzer and Parser</vt:lpstr>
      <vt:lpstr>Advantages of Lexical Analyzer</vt:lpstr>
      <vt:lpstr>Disadvantages of Lexical Analyzer</vt:lpstr>
      <vt:lpstr>What is Buffer Pairs</vt:lpstr>
      <vt:lpstr>What is Buffer Pairs</vt:lpstr>
      <vt:lpstr>Sentinels</vt:lpstr>
      <vt:lpstr>Sentinels</vt:lpstr>
      <vt:lpstr>Sentinels</vt:lpstr>
      <vt:lpstr>An Overview of Compilation</vt:lpstr>
      <vt:lpstr>Overview of Lexical Analysis</vt:lpstr>
      <vt:lpstr>Description of Lexical Analysis</vt:lpstr>
      <vt:lpstr>Description of Lexical Analysis</vt:lpstr>
      <vt:lpstr>Recognizing Word “new”</vt:lpstr>
      <vt:lpstr>TOKENS</vt:lpstr>
      <vt:lpstr>PATTERNS AND LEXEMES</vt:lpstr>
      <vt:lpstr>TOKENS IN PROGRAMMING LANGUAGES</vt:lpstr>
      <vt:lpstr>ROLE OF A LEXICAL ANALYZER</vt:lpstr>
      <vt:lpstr>Specifying and Recognizing Patterns and Token</vt:lpstr>
      <vt:lpstr>Transition Diagrams</vt:lpstr>
      <vt:lpstr>Examples of Transition Diagrams</vt:lpstr>
      <vt:lpstr>A Sample Specification</vt:lpstr>
      <vt:lpstr>Tokens, Lexemes, and Attributes</vt:lpstr>
      <vt:lpstr>Transition Diagram for relop</vt:lpstr>
      <vt:lpstr>Transition Diagrams for IDs and Keywords</vt:lpstr>
      <vt:lpstr>Transition Diagram for Unsigned Numbers</vt:lpstr>
      <vt:lpstr>Combining Transition diagrams to form a Lexical Analyzer</vt:lpstr>
      <vt:lpstr>Challenges in Lexical Analysis</vt:lpstr>
      <vt:lpstr>Challenges in Lexical Analysis</vt:lpstr>
      <vt:lpstr>Challenges in Lexical Analysis</vt:lpstr>
      <vt:lpstr>Why separate tokens and lexemes?</vt:lpstr>
      <vt:lpstr>Error Handling in Lexical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Phases Of Compiler</dc:title>
  <dc:creator>Itrat Jassani</dc:creator>
  <cp:lastModifiedBy>Itrat Jassani</cp:lastModifiedBy>
  <cp:revision>53</cp:revision>
  <dcterms:created xsi:type="dcterms:W3CDTF">2021-02-19T12:42:14Z</dcterms:created>
  <dcterms:modified xsi:type="dcterms:W3CDTF">2021-03-06T18:33:08Z</dcterms:modified>
</cp:coreProperties>
</file>