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54" r:id="rId3"/>
    <p:sldId id="382" r:id="rId4"/>
    <p:sldId id="355" r:id="rId5"/>
    <p:sldId id="372" r:id="rId6"/>
    <p:sldId id="373" r:id="rId7"/>
    <p:sldId id="374" r:id="rId8"/>
    <p:sldId id="375" r:id="rId9"/>
    <p:sldId id="376" r:id="rId10"/>
    <p:sldId id="377" r:id="rId11"/>
    <p:sldId id="378" r:id="rId12"/>
    <p:sldId id="379" r:id="rId13"/>
    <p:sldId id="380" r:id="rId14"/>
    <p:sldId id="381" r:id="rId15"/>
    <p:sldId id="356" r:id="rId16"/>
    <p:sldId id="383" r:id="rId17"/>
    <p:sldId id="357" r:id="rId18"/>
    <p:sldId id="358" r:id="rId19"/>
    <p:sldId id="359" r:id="rId20"/>
    <p:sldId id="360" r:id="rId21"/>
    <p:sldId id="361" r:id="rId22"/>
    <p:sldId id="384" r:id="rId23"/>
    <p:sldId id="385" r:id="rId24"/>
    <p:sldId id="387" r:id="rId25"/>
    <p:sldId id="388" r:id="rId26"/>
    <p:sldId id="389" r:id="rId27"/>
    <p:sldId id="386" r:id="rId28"/>
    <p:sldId id="362" r:id="rId29"/>
    <p:sldId id="363" r:id="rId30"/>
    <p:sldId id="364" r:id="rId31"/>
    <p:sldId id="365" r:id="rId32"/>
    <p:sldId id="366" r:id="rId33"/>
    <p:sldId id="371" r:id="rId34"/>
    <p:sldId id="367" r:id="rId35"/>
    <p:sldId id="368" r:id="rId36"/>
    <p:sldId id="391" r:id="rId37"/>
    <p:sldId id="390"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42" d="100"/>
          <a:sy n="42" d="100"/>
        </p:scale>
        <p:origin x="72"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2971030"/>
            <a:ext cx="11612879" cy="1007946"/>
          </a:xfrm>
          <a:prstGeom prst="rect">
            <a:avLst/>
          </a:prstGeom>
        </p:spPr>
        <p:txBody>
          <a:bodyPr vert="horz" wrap="square" lIns="0" tIns="10646" rIns="0" bIns="0" rtlCol="0" anchor="ctr">
            <a:spAutoFit/>
          </a:bodyPr>
          <a:lstStyle/>
          <a:p>
            <a:pPr algn="ctr"/>
            <a:r>
              <a:rPr lang="en-US" sz="7200" b="1" dirty="0" smtClean="0">
                <a:latin typeface="+mj-lt"/>
                <a:ea typeface="Times New Roman" panose="02020603050405020304" pitchFamily="18" charset="0"/>
              </a:rPr>
              <a:t>TOKENS</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234441" y="2179970"/>
            <a:ext cx="10196446" cy="3539430"/>
          </a:xfrm>
          <a:prstGeom prst="rect">
            <a:avLst/>
          </a:prstGeom>
          <a:noFill/>
        </p:spPr>
        <p:txBody>
          <a:bodyPr wrap="square" rtlCol="0">
            <a:spAutoFit/>
          </a:bodyPr>
          <a:lstStyle/>
          <a:p>
            <a:r>
              <a:rPr lang="en-US" sz="2800" b="1" dirty="0" smtClean="0"/>
              <a:t>Operations On Language</a:t>
            </a:r>
            <a:endParaRPr lang="en-US" sz="2800" b="1" dirty="0" smtClean="0"/>
          </a:p>
          <a:p>
            <a:r>
              <a:rPr lang="en-US" sz="2800" dirty="0"/>
              <a:t>The various operations on languages are:</a:t>
            </a:r>
          </a:p>
          <a:p>
            <a:pPr marL="457200" indent="-457200">
              <a:buFont typeface="Arial" panose="020B0604020202020204" pitchFamily="34" charset="0"/>
              <a:buChar char="•"/>
            </a:pPr>
            <a:r>
              <a:rPr lang="en-US" sz="2800" dirty="0"/>
              <a:t>Union of two languages L and M is written as</a:t>
            </a:r>
          </a:p>
          <a:p>
            <a:pPr lvl="1"/>
            <a:r>
              <a:rPr lang="en-US" sz="2800" dirty="0"/>
              <a:t>L U M = {s | s is in L or s is in M}</a:t>
            </a:r>
          </a:p>
          <a:p>
            <a:pPr marL="457200" indent="-457200">
              <a:buFont typeface="Arial" panose="020B0604020202020204" pitchFamily="34" charset="0"/>
              <a:buChar char="•"/>
            </a:pPr>
            <a:r>
              <a:rPr lang="en-US" sz="2800" dirty="0"/>
              <a:t>Concatenation of two languages L and M is written as</a:t>
            </a:r>
          </a:p>
          <a:p>
            <a:pPr lvl="1"/>
            <a:r>
              <a:rPr lang="en-US" sz="2800" dirty="0"/>
              <a:t>LM = {</a:t>
            </a:r>
            <a:r>
              <a:rPr lang="en-US" sz="2800" dirty="0" err="1"/>
              <a:t>st</a:t>
            </a:r>
            <a:r>
              <a:rPr lang="en-US" sz="2800" dirty="0"/>
              <a:t> | s is in L and t is in M}</a:t>
            </a:r>
          </a:p>
          <a:p>
            <a:pPr marL="457200" indent="-457200">
              <a:buFont typeface="Arial" panose="020B0604020202020204" pitchFamily="34" charset="0"/>
              <a:buChar char="•"/>
            </a:pPr>
            <a:r>
              <a:rPr lang="en-US" sz="2800" dirty="0"/>
              <a:t>The Kleene Closure of a language L is written as</a:t>
            </a:r>
          </a:p>
          <a:p>
            <a:pPr lvl="1"/>
            <a:r>
              <a:rPr lang="en-US" sz="2800" dirty="0"/>
              <a:t>L* = Zero or more occurrence of language L.</a:t>
            </a:r>
          </a:p>
        </p:txBody>
      </p:sp>
    </p:spTree>
    <p:extLst>
      <p:ext uri="{BB962C8B-B14F-4D97-AF65-F5344CB8AC3E}">
        <p14:creationId xmlns:p14="http://schemas.microsoft.com/office/powerpoint/2010/main" val="1438729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234441" y="2179970"/>
            <a:ext cx="10196446" cy="3970318"/>
          </a:xfrm>
          <a:prstGeom prst="rect">
            <a:avLst/>
          </a:prstGeom>
          <a:noFill/>
        </p:spPr>
        <p:txBody>
          <a:bodyPr wrap="square" rtlCol="0">
            <a:spAutoFit/>
          </a:bodyPr>
          <a:lstStyle/>
          <a:p>
            <a:r>
              <a:rPr lang="en-US" sz="2800" b="1" dirty="0" smtClean="0"/>
              <a:t>Notations</a:t>
            </a:r>
            <a:endParaRPr lang="en-US" sz="2800" b="1" dirty="0" smtClean="0"/>
          </a:p>
          <a:p>
            <a:r>
              <a:rPr lang="en-US" sz="2800" dirty="0"/>
              <a:t>If r and s are regular expressions denoting the languages L(r) and L(s), then</a:t>
            </a:r>
          </a:p>
          <a:p>
            <a:pPr marL="457200" indent="-457200">
              <a:lnSpc>
                <a:spcPct val="150000"/>
              </a:lnSpc>
              <a:buFont typeface="Arial" panose="020B0604020202020204" pitchFamily="34" charset="0"/>
              <a:buChar char="•"/>
            </a:pPr>
            <a:r>
              <a:rPr lang="en-US" sz="2800" b="1" dirty="0"/>
              <a:t>Union</a:t>
            </a:r>
            <a:r>
              <a:rPr lang="en-US" sz="2800" dirty="0"/>
              <a:t> </a:t>
            </a:r>
            <a:r>
              <a:rPr lang="en-US" sz="2800" dirty="0" smtClean="0"/>
              <a:t>: (r)|(s) is a regular expression denoting L(r) U L(s)</a:t>
            </a:r>
          </a:p>
          <a:p>
            <a:pPr marL="457200" indent="-457200">
              <a:lnSpc>
                <a:spcPct val="150000"/>
              </a:lnSpc>
              <a:buFont typeface="Arial" panose="020B0604020202020204" pitchFamily="34" charset="0"/>
              <a:buChar char="•"/>
            </a:pPr>
            <a:r>
              <a:rPr lang="en-US" sz="2800" b="1" dirty="0" smtClean="0"/>
              <a:t>Concatenation</a:t>
            </a:r>
            <a:r>
              <a:rPr lang="en-US" sz="2800" dirty="0" smtClean="0"/>
              <a:t> : (r)(s) is a regular expression denoting L(r)L(s)</a:t>
            </a:r>
          </a:p>
          <a:p>
            <a:pPr marL="457200" indent="-457200">
              <a:lnSpc>
                <a:spcPct val="150000"/>
              </a:lnSpc>
              <a:buFont typeface="Arial" panose="020B0604020202020204" pitchFamily="34" charset="0"/>
              <a:buChar char="•"/>
            </a:pPr>
            <a:r>
              <a:rPr lang="en-US" sz="2800" b="1" dirty="0" smtClean="0"/>
              <a:t>Kleene closure</a:t>
            </a:r>
            <a:r>
              <a:rPr lang="en-US" sz="2800" dirty="0" smtClean="0"/>
              <a:t> : (r)* is a regular expression denoting (L(r))*</a:t>
            </a:r>
          </a:p>
          <a:p>
            <a:pPr marL="457200" indent="-457200">
              <a:lnSpc>
                <a:spcPct val="150000"/>
              </a:lnSpc>
              <a:buFont typeface="Arial" panose="020B0604020202020204" pitchFamily="34" charset="0"/>
              <a:buChar char="•"/>
            </a:pPr>
            <a:r>
              <a:rPr lang="en-US" sz="2800" dirty="0" smtClean="0"/>
              <a:t>(r) is a regular expression denoting L(r)</a:t>
            </a:r>
            <a:endParaRPr lang="en-US" sz="2800" dirty="0"/>
          </a:p>
        </p:txBody>
      </p:sp>
    </p:spTree>
    <p:extLst>
      <p:ext uri="{BB962C8B-B14F-4D97-AF65-F5344CB8AC3E}">
        <p14:creationId xmlns:p14="http://schemas.microsoft.com/office/powerpoint/2010/main" val="1838184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234441" y="2179970"/>
            <a:ext cx="10196446" cy="3539430"/>
          </a:xfrm>
          <a:prstGeom prst="rect">
            <a:avLst/>
          </a:prstGeom>
          <a:noFill/>
        </p:spPr>
        <p:txBody>
          <a:bodyPr wrap="square" rtlCol="0">
            <a:spAutoFit/>
          </a:bodyPr>
          <a:lstStyle/>
          <a:p>
            <a:r>
              <a:rPr lang="en-US" sz="2800" b="1" dirty="0" smtClean="0"/>
              <a:t>Precedence And Associativity</a:t>
            </a:r>
          </a:p>
          <a:p>
            <a:endParaRPr lang="en-US" sz="2800" b="1" dirty="0" smtClean="0"/>
          </a:p>
          <a:p>
            <a:pPr marL="457200" indent="-457200">
              <a:lnSpc>
                <a:spcPct val="150000"/>
              </a:lnSpc>
              <a:buFont typeface="Arial" panose="020B0604020202020204" pitchFamily="34" charset="0"/>
              <a:buChar char="•"/>
            </a:pPr>
            <a:r>
              <a:rPr lang="en-US" sz="2800" dirty="0"/>
              <a:t>*, concatenation (.), and | (pipe sign) are left associative</a:t>
            </a:r>
          </a:p>
          <a:p>
            <a:pPr marL="457200" indent="-457200">
              <a:lnSpc>
                <a:spcPct val="150000"/>
              </a:lnSpc>
              <a:buFont typeface="Arial" panose="020B0604020202020204" pitchFamily="34" charset="0"/>
              <a:buChar char="•"/>
            </a:pPr>
            <a:r>
              <a:rPr lang="en-US" sz="2800" dirty="0"/>
              <a:t>* has the highest precedence</a:t>
            </a:r>
          </a:p>
          <a:p>
            <a:pPr marL="457200" indent="-457200">
              <a:lnSpc>
                <a:spcPct val="150000"/>
              </a:lnSpc>
              <a:buFont typeface="Arial" panose="020B0604020202020204" pitchFamily="34" charset="0"/>
              <a:buChar char="•"/>
            </a:pPr>
            <a:r>
              <a:rPr lang="en-US" sz="2800" dirty="0"/>
              <a:t>Concatenation (.) has the second highest precedence.</a:t>
            </a:r>
          </a:p>
          <a:p>
            <a:pPr marL="457200" indent="-457200">
              <a:lnSpc>
                <a:spcPct val="150000"/>
              </a:lnSpc>
              <a:buFont typeface="Arial" panose="020B0604020202020204" pitchFamily="34" charset="0"/>
              <a:buChar char="•"/>
            </a:pPr>
            <a:r>
              <a:rPr lang="en-US" sz="2800" dirty="0"/>
              <a:t>| (pipe sign) has the lowest precedence of all.</a:t>
            </a:r>
          </a:p>
        </p:txBody>
      </p:sp>
    </p:spTree>
    <p:extLst>
      <p:ext uri="{BB962C8B-B14F-4D97-AF65-F5344CB8AC3E}">
        <p14:creationId xmlns:p14="http://schemas.microsoft.com/office/powerpoint/2010/main" val="1652028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278667" y="1882790"/>
            <a:ext cx="10196446" cy="5262979"/>
          </a:xfrm>
          <a:prstGeom prst="rect">
            <a:avLst/>
          </a:prstGeom>
          <a:noFill/>
        </p:spPr>
        <p:txBody>
          <a:bodyPr wrap="square" rtlCol="0">
            <a:spAutoFit/>
          </a:bodyPr>
          <a:lstStyle/>
          <a:p>
            <a:r>
              <a:rPr lang="en-US" sz="2800" b="1" dirty="0" smtClean="0"/>
              <a:t>Representing valid tokens of a language in regular expression</a:t>
            </a:r>
          </a:p>
          <a:p>
            <a:r>
              <a:rPr lang="en-US" sz="2800" dirty="0" smtClean="0"/>
              <a:t>If x is a regular expression, then:</a:t>
            </a:r>
            <a:endParaRPr lang="en-US" sz="2800" dirty="0" smtClean="0"/>
          </a:p>
          <a:p>
            <a:pPr marL="457200" indent="-457200">
              <a:buFont typeface="Arial" panose="020B0604020202020204" pitchFamily="34" charset="0"/>
              <a:buChar char="•"/>
            </a:pPr>
            <a:r>
              <a:rPr lang="en-US" sz="2800" dirty="0"/>
              <a:t>x* means zero or more occurrence of x.</a:t>
            </a:r>
          </a:p>
          <a:p>
            <a:pPr lvl="1"/>
            <a:r>
              <a:rPr lang="en-US" sz="2800" dirty="0"/>
              <a:t>i.e., it can generate { e, x, xx, xxx, </a:t>
            </a:r>
            <a:r>
              <a:rPr lang="en-US" sz="2800" dirty="0" err="1"/>
              <a:t>xxxx</a:t>
            </a:r>
            <a:r>
              <a:rPr lang="en-US" sz="2800" dirty="0"/>
              <a:t>, … }</a:t>
            </a:r>
          </a:p>
          <a:p>
            <a:pPr marL="457200" indent="-457200">
              <a:buFont typeface="Arial" panose="020B0604020202020204" pitchFamily="34" charset="0"/>
              <a:buChar char="•"/>
            </a:pPr>
            <a:r>
              <a:rPr lang="en-US" sz="2800" dirty="0"/>
              <a:t>x+ means one or more occurrence of x.</a:t>
            </a:r>
          </a:p>
          <a:p>
            <a:pPr lvl="1"/>
            <a:r>
              <a:rPr lang="en-US" sz="2800" dirty="0"/>
              <a:t>i.e., it can generate { x, xx, xxx, </a:t>
            </a:r>
            <a:r>
              <a:rPr lang="en-US" sz="2800" dirty="0" err="1"/>
              <a:t>xxxx</a:t>
            </a:r>
            <a:r>
              <a:rPr lang="en-US" sz="2800" dirty="0"/>
              <a:t> … } or </a:t>
            </a:r>
            <a:r>
              <a:rPr lang="en-US" sz="2800" dirty="0" err="1"/>
              <a:t>x.x</a:t>
            </a:r>
            <a:r>
              <a:rPr lang="en-US" sz="2800" dirty="0"/>
              <a:t>*</a:t>
            </a:r>
          </a:p>
          <a:p>
            <a:pPr marL="457200" indent="-457200">
              <a:buFont typeface="Arial" panose="020B0604020202020204" pitchFamily="34" charset="0"/>
              <a:buChar char="•"/>
            </a:pPr>
            <a:r>
              <a:rPr lang="en-US" sz="2800" dirty="0"/>
              <a:t>x? means at most one occurrence of x</a:t>
            </a:r>
          </a:p>
          <a:p>
            <a:pPr lvl="1"/>
            <a:r>
              <a:rPr lang="en-US" sz="2800" dirty="0"/>
              <a:t>i.e., it can generate either {x} or {e</a:t>
            </a:r>
            <a:r>
              <a:rPr lang="en-US" sz="2800" dirty="0" smtClean="0"/>
              <a:t>}.</a:t>
            </a:r>
          </a:p>
          <a:p>
            <a:pPr lvl="2"/>
            <a:r>
              <a:rPr lang="en-US" sz="2800" b="1" dirty="0"/>
              <a:t>[a-z] is all lower-case alphabets of English language.</a:t>
            </a:r>
          </a:p>
          <a:p>
            <a:pPr lvl="2"/>
            <a:r>
              <a:rPr lang="en-US" sz="2800" b="1" dirty="0"/>
              <a:t>[A-Z] is all upper-case alphabets of English language.</a:t>
            </a:r>
          </a:p>
          <a:p>
            <a:pPr lvl="2"/>
            <a:r>
              <a:rPr lang="en-US" sz="2800" b="1" dirty="0"/>
              <a:t>[0-9] is all natural digits used in mathematics.</a:t>
            </a:r>
          </a:p>
          <a:p>
            <a:pPr lvl="1"/>
            <a:endParaRPr lang="en-US" sz="2800" dirty="0"/>
          </a:p>
        </p:txBody>
      </p:sp>
    </p:spTree>
    <p:extLst>
      <p:ext uri="{BB962C8B-B14F-4D97-AF65-F5344CB8AC3E}">
        <p14:creationId xmlns:p14="http://schemas.microsoft.com/office/powerpoint/2010/main" val="1379386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278666" y="1882790"/>
            <a:ext cx="10196447" cy="5262979"/>
          </a:xfrm>
          <a:prstGeom prst="rect">
            <a:avLst/>
          </a:prstGeom>
          <a:noFill/>
        </p:spPr>
        <p:txBody>
          <a:bodyPr wrap="square" rtlCol="0">
            <a:spAutoFit/>
          </a:bodyPr>
          <a:lstStyle/>
          <a:p>
            <a:r>
              <a:rPr lang="en-US" sz="2800" b="1" dirty="0" smtClean="0"/>
              <a:t>Representing occurrence of symbols using regular expression</a:t>
            </a:r>
          </a:p>
          <a:p>
            <a:pPr lvl="2"/>
            <a:r>
              <a:rPr lang="en-US" sz="2800" dirty="0"/>
              <a:t>letter = [a – z] or [A – Z]</a:t>
            </a:r>
          </a:p>
          <a:p>
            <a:pPr lvl="2"/>
            <a:r>
              <a:rPr lang="en-US" sz="2800" dirty="0"/>
              <a:t>digit = 0 | 1 | 2 | 3 | 4 | 5 | 6 | 7 | 8 | 9 or [0-9]</a:t>
            </a:r>
          </a:p>
          <a:p>
            <a:pPr lvl="2"/>
            <a:r>
              <a:rPr lang="en-US" sz="2800" dirty="0"/>
              <a:t>sign = [ + | - </a:t>
            </a:r>
            <a:r>
              <a:rPr lang="en-US" sz="2800" dirty="0" smtClean="0"/>
              <a:t>]</a:t>
            </a:r>
          </a:p>
          <a:p>
            <a:r>
              <a:rPr lang="en-US" sz="2800" b="1" dirty="0" smtClean="0"/>
              <a:t>Representing language tokens using </a:t>
            </a:r>
            <a:r>
              <a:rPr lang="en-US" sz="2800" b="1" dirty="0"/>
              <a:t>regular expression</a:t>
            </a:r>
          </a:p>
          <a:p>
            <a:pPr lvl="2"/>
            <a:r>
              <a:rPr lang="en-US" sz="2800" dirty="0"/>
              <a:t>Decimal = (sign)</a:t>
            </a:r>
            <a:r>
              <a:rPr lang="en-US" sz="2800" baseline="30000" dirty="0"/>
              <a:t>?</a:t>
            </a:r>
            <a:r>
              <a:rPr lang="en-US" sz="2800" dirty="0"/>
              <a:t>(digit)</a:t>
            </a:r>
            <a:r>
              <a:rPr lang="en-US" sz="2800" baseline="30000" dirty="0"/>
              <a:t>+</a:t>
            </a:r>
            <a:endParaRPr lang="en-US" sz="2800" dirty="0"/>
          </a:p>
          <a:p>
            <a:pPr lvl="2"/>
            <a:r>
              <a:rPr lang="en-US" sz="2800" dirty="0"/>
              <a:t>Identifier = (letter)(letter | digit)*</a:t>
            </a:r>
          </a:p>
          <a:p>
            <a:r>
              <a:rPr lang="en-US" sz="2800" dirty="0"/>
              <a:t>The only problem left with the lexical analyzer is how to verify the validity of a regular expression used in specifying the patterns of keywords of a language. A well-accepted solution is to use finite automata for verification.</a:t>
            </a:r>
          </a:p>
          <a:p>
            <a:pPr lvl="1"/>
            <a:endParaRPr lang="en-US" sz="2800" dirty="0"/>
          </a:p>
        </p:txBody>
      </p:sp>
    </p:spTree>
    <p:extLst>
      <p:ext uri="{BB962C8B-B14F-4D97-AF65-F5344CB8AC3E}">
        <p14:creationId xmlns:p14="http://schemas.microsoft.com/office/powerpoint/2010/main" val="2074190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660764" y="735703"/>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Terms for Parts of Strings</a:t>
            </a:r>
            <a:endParaRPr lang="en-US" sz="4000" b="1" dirty="0">
              <a:latin typeface="+mj-lt"/>
              <a:ea typeface="Times New Roman" panose="02020603050405020304" pitchFamily="18" charset="0"/>
            </a:endParaRPr>
          </a:p>
        </p:txBody>
      </p:sp>
      <p:sp>
        <p:nvSpPr>
          <p:cNvPr id="50" name="TextBox 49"/>
          <p:cNvSpPr txBox="1"/>
          <p:nvPr/>
        </p:nvSpPr>
        <p:spPr>
          <a:xfrm>
            <a:off x="1133493" y="2108130"/>
            <a:ext cx="10044440"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following string-related terms are commonly used:</a:t>
            </a:r>
          </a:p>
          <a:p>
            <a:pPr lvl="2"/>
            <a:r>
              <a:rPr lang="en-US" sz="2800" dirty="0"/>
              <a:t>1. A prefix of string S is any string obtained by removing zero or </a:t>
            </a:r>
            <a:r>
              <a:rPr lang="en-US" sz="2800" dirty="0" smtClean="0"/>
              <a:t>more symbols </a:t>
            </a:r>
            <a:r>
              <a:rPr lang="en-US" sz="2800" dirty="0"/>
              <a:t>from the end of s. For example, ban, banana, and E </a:t>
            </a:r>
            <a:r>
              <a:rPr lang="en-US" sz="2800" dirty="0" smtClean="0"/>
              <a:t>are prefixes </a:t>
            </a:r>
            <a:r>
              <a:rPr lang="en-US" sz="2800" dirty="0"/>
              <a:t>of banana.</a:t>
            </a:r>
          </a:p>
          <a:p>
            <a:pPr lvl="2"/>
            <a:r>
              <a:rPr lang="en-US" sz="2800" dirty="0"/>
              <a:t>2. A suffix of string s is any string obtained by removing zero or </a:t>
            </a:r>
            <a:r>
              <a:rPr lang="en-US" sz="2800" dirty="0" smtClean="0"/>
              <a:t>more symbols </a:t>
            </a:r>
            <a:r>
              <a:rPr lang="en-US" sz="2800" dirty="0"/>
              <a:t>from the beginning of s. For example, nana, banana, and </a:t>
            </a:r>
            <a:r>
              <a:rPr lang="en-US" sz="2800" dirty="0" smtClean="0"/>
              <a:t>E are </a:t>
            </a:r>
            <a:r>
              <a:rPr lang="en-US" sz="2800" dirty="0"/>
              <a:t>suffixes of banana.</a:t>
            </a:r>
          </a:p>
          <a:p>
            <a:pPr lvl="2"/>
            <a:r>
              <a:rPr lang="en-US" sz="2800" dirty="0"/>
              <a:t>3. A substring of s is obtained by deleting any prefix and any </a:t>
            </a:r>
            <a:r>
              <a:rPr lang="en-US" sz="2800" dirty="0" smtClean="0"/>
              <a:t>suffix from </a:t>
            </a:r>
            <a:r>
              <a:rPr lang="en-US" sz="2800" dirty="0"/>
              <a:t>s. For instance, banana, nan, and E are substrings of banana</a:t>
            </a:r>
            <a:r>
              <a:rPr lang="en-US" sz="2800" dirty="0" smtClean="0"/>
              <a:t>.</a:t>
            </a:r>
            <a:endParaRPr lang="en-US" sz="2800" dirty="0"/>
          </a:p>
        </p:txBody>
      </p:sp>
    </p:spTree>
    <p:extLst>
      <p:ext uri="{BB962C8B-B14F-4D97-AF65-F5344CB8AC3E}">
        <p14:creationId xmlns:p14="http://schemas.microsoft.com/office/powerpoint/2010/main" val="3376514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660764" y="735703"/>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Terms for Parts of Strings</a:t>
            </a:r>
            <a:endParaRPr lang="en-US" sz="4000" b="1" dirty="0">
              <a:latin typeface="+mj-lt"/>
              <a:ea typeface="Times New Roman" panose="02020603050405020304" pitchFamily="18" charset="0"/>
            </a:endParaRPr>
          </a:p>
        </p:txBody>
      </p:sp>
      <p:sp>
        <p:nvSpPr>
          <p:cNvPr id="50" name="TextBox 49"/>
          <p:cNvSpPr txBox="1"/>
          <p:nvPr/>
        </p:nvSpPr>
        <p:spPr>
          <a:xfrm>
            <a:off x="1430673" y="2519610"/>
            <a:ext cx="9635949" cy="2677656"/>
          </a:xfrm>
          <a:prstGeom prst="rect">
            <a:avLst/>
          </a:prstGeom>
          <a:noFill/>
        </p:spPr>
        <p:txBody>
          <a:bodyPr wrap="square" rtlCol="0">
            <a:spAutoFit/>
          </a:bodyPr>
          <a:lstStyle/>
          <a:p>
            <a:r>
              <a:rPr lang="en-US" sz="2800" dirty="0" smtClean="0"/>
              <a:t>4</a:t>
            </a:r>
            <a:r>
              <a:rPr lang="en-US" sz="2800" dirty="0"/>
              <a:t>. The proper prefixes, suffixes, and substrings of a string s are </a:t>
            </a:r>
            <a:r>
              <a:rPr lang="en-US" sz="2800" dirty="0" smtClean="0"/>
              <a:t>those, prefixes</a:t>
            </a:r>
            <a:r>
              <a:rPr lang="en-US" sz="2800" dirty="0"/>
              <a:t>, suffixes, and substrings, respectively, of s that are not E </a:t>
            </a:r>
            <a:r>
              <a:rPr lang="en-US" sz="2800" dirty="0" smtClean="0"/>
              <a:t>or not </a:t>
            </a:r>
            <a:r>
              <a:rPr lang="en-US" sz="2800" dirty="0"/>
              <a:t>equal to s itself.</a:t>
            </a:r>
          </a:p>
          <a:p>
            <a:r>
              <a:rPr lang="en-US" sz="2800" dirty="0"/>
              <a:t>5. A subsequence of s is any string formed by deleting zero or </a:t>
            </a:r>
            <a:r>
              <a:rPr lang="en-US" sz="2800" dirty="0" smtClean="0"/>
              <a:t>more not </a:t>
            </a:r>
            <a:r>
              <a:rPr lang="en-US" sz="2800" dirty="0"/>
              <a:t>necessarily consecutive positions of s. For example, </a:t>
            </a:r>
            <a:r>
              <a:rPr lang="en-US" sz="2800" dirty="0" err="1"/>
              <a:t>baan</a:t>
            </a:r>
            <a:r>
              <a:rPr lang="en-US" sz="2800" dirty="0"/>
              <a:t> is </a:t>
            </a:r>
            <a:r>
              <a:rPr lang="en-US" sz="2800" dirty="0" smtClean="0"/>
              <a:t>a subsequence </a:t>
            </a:r>
            <a:r>
              <a:rPr lang="en-US" sz="2800" dirty="0"/>
              <a:t>of banana</a:t>
            </a:r>
            <a:endParaRPr lang="en-US" dirty="0"/>
          </a:p>
        </p:txBody>
      </p:sp>
    </p:spTree>
    <p:extLst>
      <p:ext uri="{BB962C8B-B14F-4D97-AF65-F5344CB8AC3E}">
        <p14:creationId xmlns:p14="http://schemas.microsoft.com/office/powerpoint/2010/main" val="345129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71041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Regular Expressions</a:t>
            </a:r>
            <a:endParaRPr lang="en-US" sz="4000" b="1" dirty="0">
              <a:latin typeface="+mj-lt"/>
              <a:ea typeface="Times New Roman" panose="02020603050405020304" pitchFamily="18" charset="0"/>
            </a:endParaRPr>
          </a:p>
        </p:txBody>
      </p:sp>
      <p:sp>
        <p:nvSpPr>
          <p:cNvPr id="50" name="TextBox 49"/>
          <p:cNvSpPr txBox="1"/>
          <p:nvPr/>
        </p:nvSpPr>
        <p:spPr>
          <a:xfrm>
            <a:off x="1471705" y="2240280"/>
            <a:ext cx="9431704" cy="3709349"/>
          </a:xfrm>
          <a:prstGeom prst="rect">
            <a:avLst/>
          </a:prstGeom>
          <a:noFill/>
        </p:spPr>
        <p:txBody>
          <a:bodyPr wrap="square" rtlCol="0">
            <a:spAutoFit/>
          </a:bodyPr>
          <a:lstStyle/>
          <a:p>
            <a:pPr>
              <a:lnSpc>
                <a:spcPct val="150000"/>
              </a:lnSpc>
            </a:pPr>
            <a:r>
              <a:rPr lang="en-US" sz="3200" dirty="0" smtClean="0"/>
              <a:t>• </a:t>
            </a:r>
            <a:r>
              <a:rPr lang="en-US" sz="3200" dirty="0"/>
              <a:t>REs let us precisely define a set of strings. </a:t>
            </a:r>
            <a:endParaRPr lang="en-US" sz="3200" dirty="0" smtClean="0"/>
          </a:p>
          <a:p>
            <a:pPr>
              <a:lnSpc>
                <a:spcPct val="150000"/>
              </a:lnSpc>
            </a:pPr>
            <a:r>
              <a:rPr lang="en-US" sz="3200" dirty="0" smtClean="0"/>
              <a:t>• </a:t>
            </a:r>
            <a:r>
              <a:rPr lang="en-US" sz="3200" dirty="0"/>
              <a:t>For C identifiers, we might use </a:t>
            </a:r>
            <a:r>
              <a:rPr lang="en-US" sz="3200" b="1" dirty="0"/>
              <a:t>letter ( letter | digit )* </a:t>
            </a:r>
            <a:endParaRPr lang="en-US" sz="3200" b="1" dirty="0" smtClean="0"/>
          </a:p>
          <a:p>
            <a:pPr>
              <a:lnSpc>
                <a:spcPct val="150000"/>
              </a:lnSpc>
            </a:pPr>
            <a:r>
              <a:rPr lang="en-US" sz="3200" dirty="0" smtClean="0"/>
              <a:t>• </a:t>
            </a:r>
            <a:r>
              <a:rPr lang="en-US" sz="3200" dirty="0"/>
              <a:t>Parentheses are for grouping, | means “OR”, and * means zero or </a:t>
            </a:r>
            <a:r>
              <a:rPr lang="en-US" sz="3200" dirty="0" smtClean="0"/>
              <a:t>more </a:t>
            </a:r>
            <a:r>
              <a:rPr lang="en-US" sz="3200" dirty="0"/>
              <a:t>instances. </a:t>
            </a:r>
            <a:endParaRPr lang="en-US" sz="3200" dirty="0" smtClean="0"/>
          </a:p>
          <a:p>
            <a:pPr>
              <a:lnSpc>
                <a:spcPct val="150000"/>
              </a:lnSpc>
            </a:pPr>
            <a:r>
              <a:rPr lang="en-US" sz="3200" dirty="0" smtClean="0"/>
              <a:t>• </a:t>
            </a:r>
            <a:r>
              <a:rPr lang="en-US" sz="3200" dirty="0"/>
              <a:t>Every RE ‘r’ defines a language L(r).</a:t>
            </a:r>
          </a:p>
        </p:txBody>
      </p:sp>
    </p:spTree>
    <p:extLst>
      <p:ext uri="{BB962C8B-B14F-4D97-AF65-F5344CB8AC3E}">
        <p14:creationId xmlns:p14="http://schemas.microsoft.com/office/powerpoint/2010/main" val="501969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08089" y="690422"/>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REGULAR EXPRESSION</a:t>
            </a:r>
            <a:endParaRPr lang="en-US" sz="4000" b="1" dirty="0">
              <a:latin typeface="+mj-lt"/>
              <a:ea typeface="Times New Roman" panose="02020603050405020304" pitchFamily="18" charset="0"/>
            </a:endParaRPr>
          </a:p>
        </p:txBody>
      </p:sp>
      <p:sp>
        <p:nvSpPr>
          <p:cNvPr id="50" name="TextBox 49"/>
          <p:cNvSpPr txBox="1"/>
          <p:nvPr/>
        </p:nvSpPr>
        <p:spPr>
          <a:xfrm>
            <a:off x="1471705" y="2249693"/>
            <a:ext cx="9594918" cy="4401205"/>
          </a:xfrm>
          <a:prstGeom prst="rect">
            <a:avLst/>
          </a:prstGeom>
          <a:noFill/>
        </p:spPr>
        <p:txBody>
          <a:bodyPr wrap="square" rtlCol="0">
            <a:spAutoFit/>
          </a:bodyPr>
          <a:lstStyle/>
          <a:p>
            <a:r>
              <a:rPr lang="en-US" sz="2800" dirty="0" smtClean="0"/>
              <a:t>• </a:t>
            </a:r>
            <a:r>
              <a:rPr lang="en-US" sz="2800" dirty="0"/>
              <a:t>Here are the rules for writing REs over an alphabet ∑ : </a:t>
            </a:r>
            <a:endParaRPr lang="en-US" sz="2800" dirty="0" smtClean="0"/>
          </a:p>
          <a:p>
            <a:pPr marL="514350" indent="-514350">
              <a:buAutoNum type="arabicPeriod"/>
            </a:pPr>
            <a:r>
              <a:rPr lang="en-US" sz="2800" dirty="0" smtClean="0"/>
              <a:t>ε </a:t>
            </a:r>
            <a:r>
              <a:rPr lang="en-US" sz="2800" dirty="0"/>
              <a:t>is an RE denoting { ε }, the language containing only the empty string. </a:t>
            </a:r>
          </a:p>
          <a:p>
            <a:pPr marL="514350" indent="-514350">
              <a:buAutoNum type="arabicPeriod"/>
            </a:pPr>
            <a:r>
              <a:rPr lang="en-US" sz="2800" dirty="0" smtClean="0"/>
              <a:t>If </a:t>
            </a:r>
            <a:r>
              <a:rPr lang="en-US" sz="2800" dirty="0"/>
              <a:t>‘a’ is in ∑, then a is a RE denoting { a }. </a:t>
            </a:r>
            <a:endParaRPr lang="en-US" sz="2800" dirty="0" smtClean="0"/>
          </a:p>
          <a:p>
            <a:pPr marL="514350" indent="-514350">
              <a:buAutoNum type="arabicPeriod"/>
            </a:pPr>
            <a:r>
              <a:rPr lang="en-US" sz="2800" dirty="0" smtClean="0"/>
              <a:t>If </a:t>
            </a:r>
            <a:r>
              <a:rPr lang="en-US" sz="2800" dirty="0"/>
              <a:t>r and s are REs denoting L(r) and L(s), then </a:t>
            </a:r>
            <a:endParaRPr lang="en-US" sz="2800" dirty="0" smtClean="0"/>
          </a:p>
          <a:p>
            <a:pPr lvl="2"/>
            <a:r>
              <a:rPr lang="en-US" sz="2800" dirty="0" smtClean="0"/>
              <a:t>(</a:t>
            </a:r>
            <a:r>
              <a:rPr lang="en-US" sz="2800" dirty="0"/>
              <a:t>r)|(s) is a RE denoting L(r) ∪ L(s) </a:t>
            </a:r>
          </a:p>
          <a:p>
            <a:pPr lvl="2"/>
            <a:r>
              <a:rPr lang="en-US" sz="2800" dirty="0" smtClean="0"/>
              <a:t>(r</a:t>
            </a:r>
            <a:r>
              <a:rPr lang="en-US" sz="2800" dirty="0"/>
              <a:t>)(s) is a RE denoting L(r) L(s) </a:t>
            </a:r>
          </a:p>
          <a:p>
            <a:pPr lvl="2"/>
            <a:r>
              <a:rPr lang="en-US" sz="2800" dirty="0" smtClean="0"/>
              <a:t>(r</a:t>
            </a:r>
            <a:r>
              <a:rPr lang="en-US" sz="2800" dirty="0"/>
              <a:t>)* is a RE denoting (L(r))* </a:t>
            </a:r>
          </a:p>
          <a:p>
            <a:pPr lvl="2"/>
            <a:r>
              <a:rPr lang="en-US" sz="2800" dirty="0" smtClean="0"/>
              <a:t>(r</a:t>
            </a:r>
            <a:r>
              <a:rPr lang="en-US" sz="2800" dirty="0"/>
              <a:t>) is a RE denoting L(r</a:t>
            </a:r>
            <a:r>
              <a:rPr lang="en-US" sz="2800" dirty="0" smtClean="0"/>
              <a:t>)</a:t>
            </a:r>
          </a:p>
          <a:p>
            <a:endParaRPr lang="en-US" sz="2800" dirty="0"/>
          </a:p>
        </p:txBody>
      </p:sp>
    </p:spTree>
    <p:extLst>
      <p:ext uri="{BB962C8B-B14F-4D97-AF65-F5344CB8AC3E}">
        <p14:creationId xmlns:p14="http://schemas.microsoft.com/office/powerpoint/2010/main" val="362860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92609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ADDITIONAL CONVENTIONS</a:t>
            </a:r>
            <a:endParaRPr lang="en-US" sz="4000" b="1" dirty="0">
              <a:latin typeface="+mj-lt"/>
              <a:ea typeface="Times New Roman" panose="02020603050405020304" pitchFamily="18" charset="0"/>
            </a:endParaRPr>
          </a:p>
        </p:txBody>
      </p:sp>
      <p:sp>
        <p:nvSpPr>
          <p:cNvPr id="50" name="TextBox 49"/>
          <p:cNvSpPr txBox="1"/>
          <p:nvPr/>
        </p:nvSpPr>
        <p:spPr>
          <a:xfrm>
            <a:off x="1303020" y="1988820"/>
            <a:ext cx="9804634" cy="4448013"/>
          </a:xfrm>
          <a:prstGeom prst="rect">
            <a:avLst/>
          </a:prstGeom>
          <a:noFill/>
        </p:spPr>
        <p:txBody>
          <a:bodyPr wrap="square" rtlCol="0">
            <a:spAutoFit/>
          </a:bodyPr>
          <a:lstStyle/>
          <a:p>
            <a:pPr>
              <a:lnSpc>
                <a:spcPct val="150000"/>
              </a:lnSpc>
            </a:pPr>
            <a:r>
              <a:rPr lang="en-US" sz="3200" dirty="0" smtClean="0"/>
              <a:t>• </a:t>
            </a:r>
            <a:r>
              <a:rPr lang="en-US" sz="3200" dirty="0"/>
              <a:t>To avoid too many parentheses, we assume: </a:t>
            </a:r>
            <a:endParaRPr lang="en-US" sz="3200" dirty="0" smtClean="0"/>
          </a:p>
          <a:p>
            <a:pPr>
              <a:lnSpc>
                <a:spcPct val="150000"/>
              </a:lnSpc>
            </a:pPr>
            <a:endParaRPr lang="en-US" sz="3200" dirty="0" smtClean="0"/>
          </a:p>
          <a:p>
            <a:pPr marL="971550" lvl="1" indent="-514350">
              <a:lnSpc>
                <a:spcPct val="150000"/>
              </a:lnSpc>
              <a:buAutoNum type="arabicPeriod"/>
            </a:pPr>
            <a:r>
              <a:rPr lang="en-US" sz="3200" dirty="0" smtClean="0"/>
              <a:t>* </a:t>
            </a:r>
            <a:r>
              <a:rPr lang="en-US" sz="3200" dirty="0"/>
              <a:t>has the highest precedence, and is left associative. </a:t>
            </a:r>
            <a:endParaRPr lang="en-US" sz="3200" dirty="0" smtClean="0"/>
          </a:p>
          <a:p>
            <a:pPr marL="971550" lvl="1" indent="-514350">
              <a:lnSpc>
                <a:spcPct val="150000"/>
              </a:lnSpc>
              <a:buAutoNum type="arabicPeriod"/>
            </a:pPr>
            <a:r>
              <a:rPr lang="en-US" sz="3200" dirty="0" smtClean="0"/>
              <a:t>Concatenation </a:t>
            </a:r>
            <a:r>
              <a:rPr lang="en-US" sz="3200" dirty="0"/>
              <a:t>has the 2nd highest precedence, and is left associative. </a:t>
            </a:r>
            <a:endParaRPr lang="en-US" sz="3200" dirty="0" smtClean="0"/>
          </a:p>
          <a:p>
            <a:pPr marL="971550" lvl="1" indent="-514350">
              <a:lnSpc>
                <a:spcPct val="150000"/>
              </a:lnSpc>
              <a:buAutoNum type="arabicPeriod"/>
            </a:pPr>
            <a:r>
              <a:rPr lang="en-US" sz="3200" dirty="0" smtClean="0"/>
              <a:t>| </a:t>
            </a:r>
            <a:r>
              <a:rPr lang="en-US" sz="3200" dirty="0"/>
              <a:t>has the lowest precedence and is left associative.</a:t>
            </a:r>
          </a:p>
        </p:txBody>
      </p:sp>
    </p:spTree>
    <p:extLst>
      <p:ext uri="{BB962C8B-B14F-4D97-AF65-F5344CB8AC3E}">
        <p14:creationId xmlns:p14="http://schemas.microsoft.com/office/powerpoint/2010/main" val="240961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396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TOKEN VS TERMINALS</a:t>
            </a:r>
            <a:endParaRPr lang="en-US" sz="4000" b="1" dirty="0">
              <a:latin typeface="+mj-lt"/>
              <a:ea typeface="Times New Roman" panose="02020603050405020304" pitchFamily="18" charset="0"/>
            </a:endParaRPr>
          </a:p>
        </p:txBody>
      </p:sp>
      <p:sp>
        <p:nvSpPr>
          <p:cNvPr id="51" name="TextBox 50"/>
          <p:cNvSpPr txBox="1"/>
          <p:nvPr/>
        </p:nvSpPr>
        <p:spPr>
          <a:xfrm>
            <a:off x="1387362" y="2045315"/>
            <a:ext cx="9679260" cy="4154984"/>
          </a:xfrm>
          <a:prstGeom prst="rect">
            <a:avLst/>
          </a:prstGeom>
          <a:noFill/>
        </p:spPr>
        <p:txBody>
          <a:bodyPr wrap="square" rtlCol="0">
            <a:spAutoFit/>
          </a:bodyPr>
          <a:lstStyle/>
          <a:p>
            <a:r>
              <a:rPr lang="en-US" sz="2400" dirty="0"/>
              <a:t>In a compiler, the lexical analyzer reads the characters of the source program, groups them into lexically meaningful units called lexemes, and produces as output tokens representing these lexemes. A token consists of two components, a token name and an attribute value. The token names are abstract symbols that are used by the parser for syntax analysis. Often, we shall call these token names terminals, since they appear as terminal symbols in the grammar for a programming language. The attribute value, if present, is a pointer to the symbol table that contains additional information about the token. This additional information is not part of the grammar, so in our discussion of syntax analysis, often we refer to tokens and terminals synonymously. </a:t>
            </a:r>
            <a:endParaRPr lang="en-US" sz="2400" dirty="0"/>
          </a:p>
        </p:txBody>
      </p:sp>
    </p:spTree>
    <p:extLst>
      <p:ext uri="{BB962C8B-B14F-4D97-AF65-F5344CB8AC3E}">
        <p14:creationId xmlns:p14="http://schemas.microsoft.com/office/powerpoint/2010/main" val="543592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855023"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EXAMPLES OF REGULAR EXPRESSION</a:t>
            </a:r>
            <a:endParaRPr lang="en-US" sz="4000" b="1" dirty="0">
              <a:latin typeface="+mj-lt"/>
              <a:ea typeface="Times New Roman" panose="02020603050405020304" pitchFamily="18" charset="0"/>
            </a:endParaRPr>
          </a:p>
        </p:txBody>
      </p:sp>
      <p:sp>
        <p:nvSpPr>
          <p:cNvPr id="50" name="TextBox 49"/>
          <p:cNvSpPr txBox="1"/>
          <p:nvPr/>
        </p:nvSpPr>
        <p:spPr>
          <a:xfrm flipH="1">
            <a:off x="1967878" y="2308860"/>
            <a:ext cx="4773257" cy="4216539"/>
          </a:xfrm>
          <a:prstGeom prst="rect">
            <a:avLst/>
          </a:prstGeom>
          <a:noFill/>
        </p:spPr>
        <p:txBody>
          <a:bodyPr wrap="square" rtlCol="0">
            <a:spAutoFit/>
          </a:bodyPr>
          <a:lstStyle/>
          <a:p>
            <a:pPr marL="514350" indent="-514350">
              <a:lnSpc>
                <a:spcPct val="150000"/>
              </a:lnSpc>
              <a:buFont typeface="+mj-lt"/>
              <a:buAutoNum type="arabicPeriod"/>
            </a:pPr>
            <a:r>
              <a:rPr lang="en-US" sz="3200" dirty="0" smtClean="0"/>
              <a:t> </a:t>
            </a:r>
            <a:r>
              <a:rPr lang="en-US" sz="3200" dirty="0"/>
              <a:t>a</a:t>
            </a:r>
            <a:r>
              <a:rPr lang="en-US" sz="3200" dirty="0" smtClean="0"/>
              <a:t> | b</a:t>
            </a:r>
          </a:p>
          <a:p>
            <a:pPr marL="514350" indent="-514350">
              <a:lnSpc>
                <a:spcPct val="150000"/>
              </a:lnSpc>
              <a:buFont typeface="+mj-lt"/>
              <a:buAutoNum type="arabicPeriod"/>
            </a:pPr>
            <a:r>
              <a:rPr lang="en-US" sz="3200" dirty="0" smtClean="0"/>
              <a:t> (</a:t>
            </a:r>
            <a:r>
              <a:rPr lang="en-US" sz="3200" dirty="0"/>
              <a:t>a | b</a:t>
            </a:r>
            <a:r>
              <a:rPr lang="en-US" sz="3200" dirty="0" smtClean="0"/>
              <a:t>)</a:t>
            </a:r>
            <a:r>
              <a:rPr lang="en-US" sz="3200" dirty="0"/>
              <a:t> (a | b</a:t>
            </a:r>
            <a:r>
              <a:rPr lang="en-US" sz="3200" dirty="0" smtClean="0"/>
              <a:t>)</a:t>
            </a:r>
          </a:p>
          <a:p>
            <a:pPr marL="514350" indent="-514350">
              <a:lnSpc>
                <a:spcPct val="150000"/>
              </a:lnSpc>
              <a:buFont typeface="+mj-lt"/>
              <a:buAutoNum type="arabicPeriod"/>
            </a:pPr>
            <a:r>
              <a:rPr lang="en-US" sz="3200" dirty="0" smtClean="0"/>
              <a:t> a*</a:t>
            </a:r>
          </a:p>
          <a:p>
            <a:pPr marL="514350" indent="-514350">
              <a:lnSpc>
                <a:spcPct val="150000"/>
              </a:lnSpc>
              <a:buFont typeface="+mj-lt"/>
              <a:buAutoNum type="arabicPeriod"/>
            </a:pPr>
            <a:r>
              <a:rPr lang="en-US" sz="3200" dirty="0" smtClean="0"/>
              <a:t> </a:t>
            </a:r>
            <a:r>
              <a:rPr lang="en-US" sz="3200" dirty="0"/>
              <a:t>(a | b</a:t>
            </a:r>
            <a:r>
              <a:rPr lang="en-US" sz="3200" dirty="0" smtClean="0"/>
              <a:t>)*</a:t>
            </a:r>
          </a:p>
          <a:p>
            <a:pPr marL="514350" indent="-514350">
              <a:lnSpc>
                <a:spcPct val="150000"/>
              </a:lnSpc>
              <a:buFont typeface="+mj-lt"/>
              <a:buAutoNum type="arabicPeriod"/>
            </a:pPr>
            <a:r>
              <a:rPr lang="en-US" sz="3200" dirty="0" smtClean="0"/>
              <a:t> a | a*b</a:t>
            </a:r>
          </a:p>
          <a:p>
            <a:endParaRPr lang="en-US" sz="2800" dirty="0"/>
          </a:p>
        </p:txBody>
      </p:sp>
    </p:spTree>
    <p:extLst>
      <p:ext uri="{BB962C8B-B14F-4D97-AF65-F5344CB8AC3E}">
        <p14:creationId xmlns:p14="http://schemas.microsoft.com/office/powerpoint/2010/main" val="2808274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71041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Equivalence of REs</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2149660" y="1861714"/>
            <a:ext cx="8916962" cy="4735651"/>
          </a:xfrm>
          <a:prstGeom prst="rect">
            <a:avLst/>
          </a:prstGeom>
        </p:spPr>
      </p:pic>
    </p:spTree>
    <p:extLst>
      <p:ext uri="{BB962C8B-B14F-4D97-AF65-F5344CB8AC3E}">
        <p14:creationId xmlns:p14="http://schemas.microsoft.com/office/powerpoint/2010/main" val="126384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263140"/>
            <a:ext cx="10048999" cy="3539430"/>
          </a:xfrm>
          <a:prstGeom prst="rect">
            <a:avLst/>
          </a:prstGeom>
          <a:noFill/>
        </p:spPr>
        <p:txBody>
          <a:bodyPr wrap="square" rtlCol="0">
            <a:spAutoFit/>
          </a:bodyPr>
          <a:lstStyle/>
          <a:p>
            <a:r>
              <a:rPr lang="en-US" sz="2800" dirty="0"/>
              <a:t>Since Kleene introduced regular expressions with the basic operators for union, concatenation, and Kleene closure in the 1950s, many extensions have been added to regular expressions to enhance their ability to specify string patterns. Here we mention a few notational extensions that were first incorporated into Unix utilities such as Lex that are particularly useful in the specification lexical analyzers. The references to this chapter contain a discussion of some </a:t>
            </a:r>
            <a:r>
              <a:rPr lang="en-US" sz="2800" dirty="0" smtClean="0"/>
              <a:t>regular expression </a:t>
            </a:r>
            <a:r>
              <a:rPr lang="en-US" sz="2800" dirty="0"/>
              <a:t>variants in use today. </a:t>
            </a:r>
          </a:p>
        </p:txBody>
      </p:sp>
    </p:spTree>
    <p:extLst>
      <p:ext uri="{BB962C8B-B14F-4D97-AF65-F5344CB8AC3E}">
        <p14:creationId xmlns:p14="http://schemas.microsoft.com/office/powerpoint/2010/main" val="2687138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720340"/>
            <a:ext cx="10048999" cy="1815882"/>
          </a:xfrm>
          <a:prstGeom prst="rect">
            <a:avLst/>
          </a:prstGeom>
          <a:noFill/>
        </p:spPr>
        <p:txBody>
          <a:bodyPr wrap="square" rtlCol="0">
            <a:spAutoFit/>
          </a:bodyPr>
          <a:lstStyle/>
          <a:p>
            <a:r>
              <a:rPr lang="en-US" sz="2800" dirty="0" smtClean="0"/>
              <a:t>2. </a:t>
            </a:r>
            <a:r>
              <a:rPr lang="en-US" sz="2800" dirty="0"/>
              <a:t>Zero or one instance. The unary postfix operator ? means "zero or one occurrence." That is, r? is equivalent to </a:t>
            </a:r>
            <a:r>
              <a:rPr lang="en-US" sz="2800" dirty="0" err="1"/>
              <a:t>rl</a:t>
            </a:r>
            <a:r>
              <a:rPr lang="en-US" sz="2800" dirty="0"/>
              <a:t> E, or put another way, L(r?) = L(r) U {c}. The ? operator has the same precedence and associativity as * and +. </a:t>
            </a:r>
          </a:p>
        </p:txBody>
      </p:sp>
    </p:spTree>
    <p:extLst>
      <p:ext uri="{BB962C8B-B14F-4D97-AF65-F5344CB8AC3E}">
        <p14:creationId xmlns:p14="http://schemas.microsoft.com/office/powerpoint/2010/main" val="4263315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308860"/>
            <a:ext cx="10048999" cy="3108543"/>
          </a:xfrm>
          <a:prstGeom prst="rect">
            <a:avLst/>
          </a:prstGeom>
          <a:noFill/>
        </p:spPr>
        <p:txBody>
          <a:bodyPr wrap="square" rtlCol="0">
            <a:spAutoFit/>
          </a:bodyPr>
          <a:lstStyle/>
          <a:p>
            <a:r>
              <a:rPr lang="en-US" sz="2800" dirty="0" smtClean="0"/>
              <a:t>3. Character </a:t>
            </a:r>
            <a:r>
              <a:rPr lang="en-US" sz="2800" dirty="0"/>
              <a:t>classes. A regular expression al la2 1 · · · Ian , where the </a:t>
            </a:r>
            <a:r>
              <a:rPr lang="en-US" sz="2800" dirty="0" err="1"/>
              <a:t>ai</a:t>
            </a:r>
            <a:r>
              <a:rPr lang="en-US" sz="2800" dirty="0"/>
              <a:t> 's are each symbols of the alphabet, can be replaced by the shorthand [ala2 ··· an] . More importantly, when </a:t>
            </a:r>
            <a:r>
              <a:rPr lang="en-US" sz="2800" dirty="0" err="1"/>
              <a:t>aI</a:t>
            </a:r>
            <a:r>
              <a:rPr lang="en-US" sz="2800" dirty="0"/>
              <a:t> , a2, . ·· , an form a logical sequence, e.g., consecutive uppercase letters, lowercase letters, or digits, we can replace them by </a:t>
            </a:r>
            <a:r>
              <a:rPr lang="en-US" sz="2800" dirty="0" err="1"/>
              <a:t>aI</a:t>
            </a:r>
            <a:r>
              <a:rPr lang="en-US" sz="2800" dirty="0"/>
              <a:t>-an, that is, just the first and last separated by a hyphen. Thus, [</a:t>
            </a:r>
            <a:r>
              <a:rPr lang="en-US" sz="2800" dirty="0" err="1"/>
              <a:t>abc</a:t>
            </a:r>
            <a:r>
              <a:rPr lang="en-US" sz="2800" dirty="0"/>
              <a:t>] is shorthand for </a:t>
            </a:r>
            <a:r>
              <a:rPr lang="en-US" sz="2800" dirty="0" err="1"/>
              <a:t>albic</a:t>
            </a:r>
            <a:r>
              <a:rPr lang="en-US" sz="2800" dirty="0"/>
              <a:t>, and [a-z] is shorthand for </a:t>
            </a:r>
            <a:r>
              <a:rPr lang="en-US" sz="2800" dirty="0" err="1"/>
              <a:t>albl</a:t>
            </a:r>
            <a:r>
              <a:rPr lang="en-US" sz="2800" dirty="0"/>
              <a:t>··· </a:t>
            </a:r>
            <a:r>
              <a:rPr lang="en-US" sz="2800" dirty="0" err="1"/>
              <a:t>lz</a:t>
            </a:r>
            <a:r>
              <a:rPr lang="en-US" sz="2800" dirty="0"/>
              <a:t>. </a:t>
            </a:r>
          </a:p>
        </p:txBody>
      </p:sp>
    </p:spTree>
    <p:extLst>
      <p:ext uri="{BB962C8B-B14F-4D97-AF65-F5344CB8AC3E}">
        <p14:creationId xmlns:p14="http://schemas.microsoft.com/office/powerpoint/2010/main" val="3511279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308860"/>
            <a:ext cx="10048999" cy="2246769"/>
          </a:xfrm>
          <a:prstGeom prst="rect">
            <a:avLst/>
          </a:prstGeom>
          <a:noFill/>
        </p:spPr>
        <p:txBody>
          <a:bodyPr wrap="square" rtlCol="0">
            <a:spAutoFit/>
          </a:bodyPr>
          <a:lstStyle/>
          <a:p>
            <a:r>
              <a:rPr lang="en-US" sz="2800" dirty="0" smtClean="0"/>
              <a:t>Using these short hands, we can rewrite the regular definition of</a:t>
            </a:r>
          </a:p>
          <a:p>
            <a:endParaRPr lang="en-US" sz="2800" dirty="0"/>
          </a:p>
          <a:p>
            <a:endParaRPr lang="en-US" sz="2800" dirty="0" smtClean="0"/>
          </a:p>
          <a:p>
            <a:endParaRPr lang="en-US" sz="2800" dirty="0"/>
          </a:p>
          <a:p>
            <a:r>
              <a:rPr lang="en-US" sz="2800" dirty="0" smtClean="0"/>
              <a:t>As:  </a:t>
            </a:r>
            <a:endParaRPr lang="en-US" sz="2800" dirty="0"/>
          </a:p>
        </p:txBody>
      </p:sp>
      <p:pic>
        <p:nvPicPr>
          <p:cNvPr id="50" name="Picture 49"/>
          <p:cNvPicPr>
            <a:picLocks noChangeAspect="1"/>
          </p:cNvPicPr>
          <p:nvPr/>
        </p:nvPicPr>
        <p:blipFill>
          <a:blip r:embed="rId6"/>
          <a:stretch>
            <a:fillRect/>
          </a:stretch>
        </p:blipFill>
        <p:spPr>
          <a:xfrm>
            <a:off x="3211855" y="2745841"/>
            <a:ext cx="6413908" cy="1541804"/>
          </a:xfrm>
          <a:prstGeom prst="rect">
            <a:avLst/>
          </a:prstGeom>
        </p:spPr>
      </p:pic>
      <p:pic>
        <p:nvPicPr>
          <p:cNvPr id="51" name="Picture 50"/>
          <p:cNvPicPr>
            <a:picLocks noChangeAspect="1"/>
          </p:cNvPicPr>
          <p:nvPr/>
        </p:nvPicPr>
        <p:blipFill>
          <a:blip r:embed="rId7"/>
          <a:stretch>
            <a:fillRect/>
          </a:stretch>
        </p:blipFill>
        <p:spPr>
          <a:xfrm>
            <a:off x="3252347" y="4555629"/>
            <a:ext cx="5855719" cy="1585250"/>
          </a:xfrm>
          <a:prstGeom prst="rect">
            <a:avLst/>
          </a:prstGeom>
        </p:spPr>
      </p:pic>
    </p:spTree>
    <p:extLst>
      <p:ext uri="{BB962C8B-B14F-4D97-AF65-F5344CB8AC3E}">
        <p14:creationId xmlns:p14="http://schemas.microsoft.com/office/powerpoint/2010/main" val="821595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308860"/>
            <a:ext cx="10048999" cy="3108543"/>
          </a:xfrm>
          <a:prstGeom prst="rect">
            <a:avLst/>
          </a:prstGeom>
          <a:noFill/>
        </p:spPr>
        <p:txBody>
          <a:bodyPr wrap="square" rtlCol="0">
            <a:spAutoFit/>
          </a:bodyPr>
          <a:lstStyle/>
          <a:p>
            <a:r>
              <a:rPr lang="en-US" sz="2800" dirty="0" smtClean="0"/>
              <a:t>Using these short hands, we can rewrite the regular definition of</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As:  </a:t>
            </a:r>
            <a:endParaRPr lang="en-US" sz="2800" dirty="0"/>
          </a:p>
        </p:txBody>
      </p:sp>
      <p:pic>
        <p:nvPicPr>
          <p:cNvPr id="53" name="Picture 52"/>
          <p:cNvPicPr>
            <a:picLocks noChangeAspect="1"/>
          </p:cNvPicPr>
          <p:nvPr/>
        </p:nvPicPr>
        <p:blipFill>
          <a:blip r:embed="rId6"/>
          <a:stretch>
            <a:fillRect/>
          </a:stretch>
        </p:blipFill>
        <p:spPr>
          <a:xfrm>
            <a:off x="2221583" y="2835822"/>
            <a:ext cx="9657428" cy="2156218"/>
          </a:xfrm>
          <a:prstGeom prst="rect">
            <a:avLst/>
          </a:prstGeom>
        </p:spPr>
      </p:pic>
      <p:pic>
        <p:nvPicPr>
          <p:cNvPr id="54" name="Picture 53"/>
          <p:cNvPicPr>
            <a:picLocks noChangeAspect="1"/>
          </p:cNvPicPr>
          <p:nvPr/>
        </p:nvPicPr>
        <p:blipFill>
          <a:blip r:embed="rId7"/>
          <a:stretch>
            <a:fillRect/>
          </a:stretch>
        </p:blipFill>
        <p:spPr>
          <a:xfrm>
            <a:off x="2645530" y="5129200"/>
            <a:ext cx="7972485" cy="1476386"/>
          </a:xfrm>
          <a:prstGeom prst="rect">
            <a:avLst/>
          </a:prstGeom>
        </p:spPr>
      </p:pic>
    </p:spTree>
    <p:extLst>
      <p:ext uri="{BB962C8B-B14F-4D97-AF65-F5344CB8AC3E}">
        <p14:creationId xmlns:p14="http://schemas.microsoft.com/office/powerpoint/2010/main" val="946617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25860" y="733277"/>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Extensions of Regular Expressions</a:t>
            </a:r>
            <a:endParaRPr lang="en-US" sz="4000" b="1" dirty="0">
              <a:latin typeface="+mj-lt"/>
              <a:ea typeface="Times New Roman" panose="02020603050405020304" pitchFamily="18" charset="0"/>
            </a:endParaRPr>
          </a:p>
        </p:txBody>
      </p:sp>
      <p:sp>
        <p:nvSpPr>
          <p:cNvPr id="52" name="TextBox 51"/>
          <p:cNvSpPr txBox="1"/>
          <p:nvPr/>
        </p:nvSpPr>
        <p:spPr>
          <a:xfrm>
            <a:off x="1303020" y="2354580"/>
            <a:ext cx="10048999" cy="2677656"/>
          </a:xfrm>
          <a:prstGeom prst="rect">
            <a:avLst/>
          </a:prstGeom>
          <a:noFill/>
        </p:spPr>
        <p:txBody>
          <a:bodyPr wrap="square" rtlCol="0">
            <a:spAutoFit/>
          </a:bodyPr>
          <a:lstStyle/>
          <a:p>
            <a:r>
              <a:rPr lang="en-US" sz="2800" dirty="0"/>
              <a:t>1. One or more instances. The unary, postfix operator + represents the positive closure of a regular expression and its language. That is, if r is a regular expression, then (r)+ denotes the language (L(r)) +. The operator + has the same precedence and associativity as the operator *. Two useful algebraic laws, r* = r+ </a:t>
            </a:r>
            <a:r>
              <a:rPr lang="en-US" sz="2800" dirty="0" err="1"/>
              <a:t>Ie</a:t>
            </a:r>
            <a:r>
              <a:rPr lang="en-US" sz="2800" dirty="0"/>
              <a:t> and r+ = </a:t>
            </a:r>
            <a:r>
              <a:rPr lang="en-US" sz="2800" dirty="0" err="1"/>
              <a:t>rr</a:t>
            </a:r>
            <a:r>
              <a:rPr lang="en-US" sz="2800" dirty="0"/>
              <a:t>* = r*r relate the Kleene closure and positive closure. </a:t>
            </a:r>
          </a:p>
        </p:txBody>
      </p:sp>
    </p:spTree>
    <p:extLst>
      <p:ext uri="{BB962C8B-B14F-4D97-AF65-F5344CB8AC3E}">
        <p14:creationId xmlns:p14="http://schemas.microsoft.com/office/powerpoint/2010/main" val="3475647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6681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REGULAR DEFINITIONS</a:t>
            </a:r>
            <a:endParaRPr lang="en-US" sz="4000" b="1" dirty="0">
              <a:latin typeface="+mj-lt"/>
              <a:ea typeface="Times New Roman" panose="02020603050405020304" pitchFamily="18" charset="0"/>
            </a:endParaRPr>
          </a:p>
        </p:txBody>
      </p:sp>
      <p:sp>
        <p:nvSpPr>
          <p:cNvPr id="50" name="TextBox 49"/>
          <p:cNvSpPr txBox="1"/>
          <p:nvPr/>
        </p:nvSpPr>
        <p:spPr>
          <a:xfrm>
            <a:off x="1258493" y="2151678"/>
            <a:ext cx="9849159" cy="4401205"/>
          </a:xfrm>
          <a:prstGeom prst="rect">
            <a:avLst/>
          </a:prstGeom>
          <a:noFill/>
        </p:spPr>
        <p:txBody>
          <a:bodyPr wrap="square" rtlCol="0">
            <a:spAutoFit/>
          </a:bodyPr>
          <a:lstStyle/>
          <a:p>
            <a:r>
              <a:rPr lang="en-US" sz="2800" dirty="0" smtClean="0"/>
              <a:t>• </a:t>
            </a:r>
            <a:r>
              <a:rPr lang="en-US" sz="2800" dirty="0"/>
              <a:t>Example for identifiers in C: </a:t>
            </a:r>
            <a:endParaRPr lang="en-US" sz="2800" dirty="0" smtClean="0"/>
          </a:p>
          <a:p>
            <a:pPr lvl="2"/>
            <a:r>
              <a:rPr lang="en-US" sz="2800" dirty="0" smtClean="0"/>
              <a:t>letter </a:t>
            </a:r>
            <a:r>
              <a:rPr lang="en-US" sz="2800" dirty="0"/>
              <a:t>-&gt; A | B | … | Z | a | b | … | z </a:t>
            </a:r>
            <a:endParaRPr lang="en-US" sz="2800" dirty="0" smtClean="0"/>
          </a:p>
          <a:p>
            <a:pPr lvl="2"/>
            <a:r>
              <a:rPr lang="en-US" sz="2800" dirty="0" smtClean="0"/>
              <a:t>digit </a:t>
            </a:r>
            <a:r>
              <a:rPr lang="en-US" sz="2800" dirty="0"/>
              <a:t>-&gt; 0 | 1 | … | 9 </a:t>
            </a:r>
            <a:endParaRPr lang="en-US" sz="2800" dirty="0" smtClean="0"/>
          </a:p>
          <a:p>
            <a:pPr lvl="2"/>
            <a:r>
              <a:rPr lang="en-US" sz="2800" dirty="0" smtClean="0"/>
              <a:t>id </a:t>
            </a:r>
            <a:r>
              <a:rPr lang="en-US" sz="2800" dirty="0"/>
              <a:t>-&gt; letter ( letter | digit )* </a:t>
            </a:r>
            <a:endParaRPr lang="en-US" sz="2800" dirty="0" smtClean="0"/>
          </a:p>
          <a:p>
            <a:r>
              <a:rPr lang="en-US" sz="2800" dirty="0" smtClean="0"/>
              <a:t>• </a:t>
            </a:r>
            <a:r>
              <a:rPr lang="en-US" sz="2800" dirty="0"/>
              <a:t>Example for numbers in Pascal: </a:t>
            </a:r>
            <a:endParaRPr lang="en-US" sz="2800" dirty="0" smtClean="0"/>
          </a:p>
          <a:p>
            <a:pPr lvl="2"/>
            <a:r>
              <a:rPr lang="en-US" sz="2800" dirty="0" smtClean="0"/>
              <a:t>digit </a:t>
            </a:r>
            <a:r>
              <a:rPr lang="en-US" sz="2800" dirty="0"/>
              <a:t>-&gt; 0 | 1 | … | 9 </a:t>
            </a:r>
            <a:endParaRPr lang="en-US" sz="2800" dirty="0" smtClean="0"/>
          </a:p>
          <a:p>
            <a:pPr lvl="2"/>
            <a:r>
              <a:rPr lang="en-US" sz="2800" dirty="0" smtClean="0"/>
              <a:t>digits </a:t>
            </a:r>
            <a:r>
              <a:rPr lang="en-US" sz="2800" dirty="0"/>
              <a:t>-&gt; digit digit* </a:t>
            </a:r>
            <a:endParaRPr lang="en-US" sz="2800" dirty="0" smtClean="0"/>
          </a:p>
          <a:p>
            <a:pPr lvl="2"/>
            <a:r>
              <a:rPr lang="en-US" sz="2800" dirty="0" err="1" smtClean="0"/>
              <a:t>optional_fraction</a:t>
            </a:r>
            <a:r>
              <a:rPr lang="en-US" sz="2800" dirty="0" smtClean="0"/>
              <a:t> </a:t>
            </a:r>
            <a:r>
              <a:rPr lang="en-US" sz="2800" dirty="0"/>
              <a:t>-&gt; . digits | </a:t>
            </a:r>
            <a:r>
              <a:rPr lang="el-GR" sz="2800" dirty="0"/>
              <a:t>ε </a:t>
            </a:r>
            <a:endParaRPr lang="en-US" sz="2800" dirty="0" smtClean="0"/>
          </a:p>
          <a:p>
            <a:pPr lvl="2"/>
            <a:r>
              <a:rPr lang="en-US" sz="2800" dirty="0" err="1" smtClean="0"/>
              <a:t>optional_exponent</a:t>
            </a:r>
            <a:r>
              <a:rPr lang="en-US" sz="2800" dirty="0" smtClean="0"/>
              <a:t> </a:t>
            </a:r>
            <a:r>
              <a:rPr lang="en-US" sz="2800" dirty="0"/>
              <a:t>-&gt; ( E ( + | - | </a:t>
            </a:r>
            <a:r>
              <a:rPr lang="el-GR" sz="2800" dirty="0"/>
              <a:t>ε ) </a:t>
            </a:r>
            <a:r>
              <a:rPr lang="en-US" sz="2800" dirty="0"/>
              <a:t>digits ) | </a:t>
            </a:r>
            <a:r>
              <a:rPr lang="el-GR" sz="2800" dirty="0"/>
              <a:t>ε </a:t>
            </a:r>
            <a:endParaRPr lang="en-US" sz="2800" dirty="0" smtClean="0"/>
          </a:p>
          <a:p>
            <a:pPr lvl="2"/>
            <a:r>
              <a:rPr lang="en-US" sz="2800" dirty="0" err="1" smtClean="0"/>
              <a:t>num</a:t>
            </a:r>
            <a:r>
              <a:rPr lang="en-US" sz="2800" dirty="0" smtClean="0"/>
              <a:t> </a:t>
            </a:r>
            <a:r>
              <a:rPr lang="en-US" sz="2800" dirty="0"/>
              <a:t>-&gt; digits </a:t>
            </a:r>
            <a:r>
              <a:rPr lang="en-US" sz="2800" dirty="0" err="1"/>
              <a:t>optional_fraction</a:t>
            </a:r>
            <a:r>
              <a:rPr lang="en-US" sz="2800" dirty="0"/>
              <a:t> </a:t>
            </a:r>
            <a:r>
              <a:rPr lang="en-US" sz="2800" dirty="0" err="1"/>
              <a:t>optional_exponent</a:t>
            </a:r>
            <a:endParaRPr lang="en-US" sz="2800" dirty="0"/>
          </a:p>
        </p:txBody>
      </p:sp>
    </p:spTree>
    <p:extLst>
      <p:ext uri="{BB962C8B-B14F-4D97-AF65-F5344CB8AC3E}">
        <p14:creationId xmlns:p14="http://schemas.microsoft.com/office/powerpoint/2010/main" val="2165385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636520" y="690422"/>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Recognition Of Tokens</a:t>
            </a:r>
            <a:endParaRPr lang="en-US" sz="4000" b="1" dirty="0">
              <a:latin typeface="+mj-lt"/>
              <a:ea typeface="Times New Roman" panose="02020603050405020304" pitchFamily="18" charset="0"/>
            </a:endParaRPr>
          </a:p>
        </p:txBody>
      </p:sp>
      <p:pic>
        <p:nvPicPr>
          <p:cNvPr id="52" name="Picture 51"/>
          <p:cNvPicPr>
            <a:picLocks noChangeAspect="1"/>
          </p:cNvPicPr>
          <p:nvPr/>
        </p:nvPicPr>
        <p:blipFill>
          <a:blip r:embed="rId6"/>
          <a:stretch>
            <a:fillRect/>
          </a:stretch>
        </p:blipFill>
        <p:spPr>
          <a:xfrm>
            <a:off x="1829988" y="3127792"/>
            <a:ext cx="8794985" cy="3478747"/>
          </a:xfrm>
          <a:prstGeom prst="rect">
            <a:avLst/>
          </a:prstGeom>
        </p:spPr>
      </p:pic>
      <p:sp>
        <p:nvSpPr>
          <p:cNvPr id="53" name="TextBox 52"/>
          <p:cNvSpPr txBox="1"/>
          <p:nvPr/>
        </p:nvSpPr>
        <p:spPr>
          <a:xfrm>
            <a:off x="1204940" y="2078274"/>
            <a:ext cx="10147080" cy="10495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We now know how to specify the tokens for our language. But how do we write a program to recognize them</a:t>
            </a:r>
            <a:endParaRPr lang="en-US" sz="2800" dirty="0"/>
          </a:p>
        </p:txBody>
      </p:sp>
    </p:spTree>
    <p:extLst>
      <p:ext uri="{BB962C8B-B14F-4D97-AF65-F5344CB8AC3E}">
        <p14:creationId xmlns:p14="http://schemas.microsoft.com/office/powerpoint/2010/main" val="225903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39609" y="690422"/>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Specification And Recognition Of Tokens</a:t>
            </a:r>
            <a:endParaRPr lang="en-US" sz="4000" b="1" dirty="0">
              <a:latin typeface="+mj-lt"/>
              <a:ea typeface="Times New Roman" panose="02020603050405020304" pitchFamily="18" charset="0"/>
            </a:endParaRPr>
          </a:p>
        </p:txBody>
      </p:sp>
      <p:sp>
        <p:nvSpPr>
          <p:cNvPr id="51" name="TextBox 50"/>
          <p:cNvSpPr txBox="1"/>
          <p:nvPr/>
        </p:nvSpPr>
        <p:spPr>
          <a:xfrm>
            <a:off x="1387362" y="2045315"/>
            <a:ext cx="9679260" cy="4401205"/>
          </a:xfrm>
          <a:prstGeom prst="rect">
            <a:avLst/>
          </a:prstGeom>
          <a:noFill/>
        </p:spPr>
        <p:txBody>
          <a:bodyPr wrap="square" rtlCol="0">
            <a:spAutoFit/>
          </a:bodyPr>
          <a:lstStyle/>
          <a:p>
            <a:r>
              <a:rPr lang="en-US" sz="2800" b="1" dirty="0" smtClean="0"/>
              <a:t>Token: </a:t>
            </a:r>
          </a:p>
          <a:p>
            <a:r>
              <a:rPr lang="en-US" sz="2800" dirty="0" smtClean="0"/>
              <a:t>In programming language, keyboards, constants, identifiers, strings, numbers, and punctuations symbols can be considered as tokens.</a:t>
            </a:r>
          </a:p>
          <a:p>
            <a:endParaRPr lang="en-US" sz="2800" dirty="0"/>
          </a:p>
          <a:p>
            <a:r>
              <a:rPr lang="en-US" sz="2800" dirty="0" smtClean="0"/>
              <a:t>For example, in C language, the variable declaration line</a:t>
            </a:r>
          </a:p>
          <a:p>
            <a:r>
              <a:rPr lang="en-US" sz="2800" dirty="0" err="1"/>
              <a:t>i</a:t>
            </a:r>
            <a:r>
              <a:rPr lang="en-US" sz="2800" dirty="0" err="1" smtClean="0"/>
              <a:t>nt</a:t>
            </a:r>
            <a:r>
              <a:rPr lang="en-US" sz="2800" dirty="0" smtClean="0"/>
              <a:t> value = 100;</a:t>
            </a:r>
          </a:p>
          <a:p>
            <a:r>
              <a:rPr lang="en-US" sz="2800" dirty="0" smtClean="0"/>
              <a:t>Contains the tokens:</a:t>
            </a:r>
          </a:p>
          <a:p>
            <a:r>
              <a:rPr lang="en-US" sz="2800" dirty="0" err="1"/>
              <a:t>i</a:t>
            </a:r>
            <a:r>
              <a:rPr lang="en-US" sz="2800" dirty="0" err="1" smtClean="0"/>
              <a:t>nt</a:t>
            </a:r>
            <a:r>
              <a:rPr lang="en-US" sz="2800" dirty="0" smtClean="0"/>
              <a:t> (keyword), value (identifier), =(operator), 100(constant) and ;(symbol).</a:t>
            </a:r>
            <a:endParaRPr lang="en-US" sz="2800" dirty="0"/>
          </a:p>
        </p:txBody>
      </p:sp>
    </p:spTree>
    <p:extLst>
      <p:ext uri="{BB962C8B-B14F-4D97-AF65-F5344CB8AC3E}">
        <p14:creationId xmlns:p14="http://schemas.microsoft.com/office/powerpoint/2010/main" val="2170299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6480"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Token recognition </a:t>
            </a:r>
            <a:endParaRPr lang="en-US" sz="4000" b="1" dirty="0">
              <a:latin typeface="+mj-lt"/>
              <a:ea typeface="Times New Roman" panose="02020603050405020304" pitchFamily="18" charset="0"/>
            </a:endParaRPr>
          </a:p>
        </p:txBody>
      </p:sp>
      <p:sp>
        <p:nvSpPr>
          <p:cNvPr id="50" name="TextBox 49"/>
          <p:cNvSpPr txBox="1"/>
          <p:nvPr/>
        </p:nvSpPr>
        <p:spPr>
          <a:xfrm>
            <a:off x="1471705" y="1965960"/>
            <a:ext cx="9431704" cy="523220"/>
          </a:xfrm>
          <a:prstGeom prst="rect">
            <a:avLst/>
          </a:prstGeom>
          <a:noFill/>
        </p:spPr>
        <p:txBody>
          <a:bodyPr wrap="square" rtlCol="0">
            <a:spAutoFit/>
          </a:bodyPr>
          <a:lstStyle/>
          <a:p>
            <a:r>
              <a:rPr lang="en-US" sz="2800" dirty="0" smtClean="0"/>
              <a:t>We also want to strip whitespace, so we need definitions</a:t>
            </a:r>
            <a:endParaRPr lang="en-US" sz="2800" dirty="0"/>
          </a:p>
        </p:txBody>
      </p:sp>
      <p:pic>
        <p:nvPicPr>
          <p:cNvPr id="51" name="Picture 50"/>
          <p:cNvPicPr>
            <a:picLocks noChangeAspect="1"/>
          </p:cNvPicPr>
          <p:nvPr/>
        </p:nvPicPr>
        <p:blipFill>
          <a:blip r:embed="rId6"/>
          <a:stretch>
            <a:fillRect/>
          </a:stretch>
        </p:blipFill>
        <p:spPr>
          <a:xfrm>
            <a:off x="1303020" y="3573780"/>
            <a:ext cx="9081516" cy="1798320"/>
          </a:xfrm>
          <a:prstGeom prst="rect">
            <a:avLst/>
          </a:prstGeom>
        </p:spPr>
      </p:pic>
    </p:spTree>
    <p:extLst>
      <p:ext uri="{BB962C8B-B14F-4D97-AF65-F5344CB8AC3E}">
        <p14:creationId xmlns:p14="http://schemas.microsoft.com/office/powerpoint/2010/main" val="1181592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0" y="690422"/>
            <a:ext cx="11841480"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Tokens, Patterns, </a:t>
            </a:r>
            <a:r>
              <a:rPr lang="en-US" sz="4000" b="1" dirty="0">
                <a:ea typeface="Times New Roman" panose="02020603050405020304" pitchFamily="18" charset="0"/>
              </a:rPr>
              <a:t>A</a:t>
            </a:r>
            <a:r>
              <a:rPr lang="en-US" sz="4000" b="1" dirty="0" smtClean="0">
                <a:latin typeface="+mj-lt"/>
                <a:ea typeface="Times New Roman" panose="02020603050405020304" pitchFamily="18" charset="0"/>
              </a:rPr>
              <a:t>nd Attribute </a:t>
            </a:r>
            <a:r>
              <a:rPr lang="en-US" sz="4000" b="1" dirty="0" smtClean="0">
                <a:latin typeface="+mj-lt"/>
                <a:ea typeface="Times New Roman" panose="02020603050405020304" pitchFamily="18" charset="0"/>
              </a:rPr>
              <a:t>values</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2974927" y="1815353"/>
            <a:ext cx="7263571" cy="4767544"/>
          </a:xfrm>
          <a:prstGeom prst="rect">
            <a:avLst/>
          </a:prstGeom>
        </p:spPr>
      </p:pic>
    </p:spTree>
    <p:extLst>
      <p:ext uri="{BB962C8B-B14F-4D97-AF65-F5344CB8AC3E}">
        <p14:creationId xmlns:p14="http://schemas.microsoft.com/office/powerpoint/2010/main" val="779973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407920" y="713282"/>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Transition Diagrams</a:t>
            </a:r>
            <a:endParaRPr lang="en-US" sz="4000" b="1" dirty="0">
              <a:latin typeface="+mj-lt"/>
              <a:ea typeface="Times New Roman" panose="02020603050405020304" pitchFamily="18" charset="0"/>
            </a:endParaRPr>
          </a:p>
        </p:txBody>
      </p:sp>
      <p:sp>
        <p:nvSpPr>
          <p:cNvPr id="50" name="TextBox 49"/>
          <p:cNvSpPr txBox="1"/>
          <p:nvPr/>
        </p:nvSpPr>
        <p:spPr>
          <a:xfrm>
            <a:off x="1471705" y="2354580"/>
            <a:ext cx="9635948" cy="3903504"/>
          </a:xfrm>
          <a:prstGeom prst="rect">
            <a:avLst/>
          </a:prstGeom>
          <a:noFill/>
        </p:spPr>
        <p:txBody>
          <a:bodyPr wrap="square" rtlCol="0">
            <a:spAutoFit/>
          </a:bodyPr>
          <a:lstStyle/>
          <a:p>
            <a:pPr>
              <a:lnSpc>
                <a:spcPct val="150000"/>
              </a:lnSpc>
            </a:pPr>
            <a:r>
              <a:rPr lang="en-US" sz="2800" dirty="0"/>
              <a:t>• Transition diagrams are also called finite automata. </a:t>
            </a:r>
            <a:endParaRPr lang="en-US" sz="2800" dirty="0" smtClean="0"/>
          </a:p>
          <a:p>
            <a:pPr>
              <a:lnSpc>
                <a:spcPct val="150000"/>
              </a:lnSpc>
            </a:pPr>
            <a:r>
              <a:rPr lang="en-US" sz="2800" dirty="0" smtClean="0"/>
              <a:t>• </a:t>
            </a:r>
            <a:r>
              <a:rPr lang="en-US" sz="2800" dirty="0"/>
              <a:t>We have a collection of STATES drawn as nodes in a graph. </a:t>
            </a:r>
            <a:endParaRPr lang="en-US" sz="2800" dirty="0" smtClean="0"/>
          </a:p>
          <a:p>
            <a:pPr>
              <a:lnSpc>
                <a:spcPct val="150000"/>
              </a:lnSpc>
            </a:pPr>
            <a:r>
              <a:rPr lang="en-US" sz="2800" dirty="0" smtClean="0"/>
              <a:t>• </a:t>
            </a:r>
            <a:r>
              <a:rPr lang="en-US" sz="2800" dirty="0"/>
              <a:t>TRANSITIONS between states are represented by directed edges in the graph. </a:t>
            </a:r>
            <a:endParaRPr lang="en-US" sz="2800" dirty="0" smtClean="0"/>
          </a:p>
          <a:p>
            <a:pPr>
              <a:lnSpc>
                <a:spcPct val="150000"/>
              </a:lnSpc>
            </a:pPr>
            <a:r>
              <a:rPr lang="en-US" sz="2800" dirty="0" smtClean="0"/>
              <a:t>• </a:t>
            </a:r>
            <a:r>
              <a:rPr lang="en-US" sz="2800" dirty="0"/>
              <a:t>Each transition leaving a state s is labeled with a set of input characters that can occur after state s.</a:t>
            </a:r>
          </a:p>
        </p:txBody>
      </p:sp>
    </p:spTree>
    <p:extLst>
      <p:ext uri="{BB962C8B-B14F-4D97-AF65-F5344CB8AC3E}">
        <p14:creationId xmlns:p14="http://schemas.microsoft.com/office/powerpoint/2010/main" val="21425090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407920" y="713282"/>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Transition Diagrams</a:t>
            </a:r>
            <a:endParaRPr lang="en-US" sz="4000" b="1" dirty="0">
              <a:latin typeface="+mj-lt"/>
              <a:ea typeface="Times New Roman" panose="02020603050405020304" pitchFamily="18" charset="0"/>
            </a:endParaRPr>
          </a:p>
        </p:txBody>
      </p:sp>
      <p:sp>
        <p:nvSpPr>
          <p:cNvPr id="50" name="TextBox 49"/>
          <p:cNvSpPr txBox="1"/>
          <p:nvPr/>
        </p:nvSpPr>
        <p:spPr>
          <a:xfrm>
            <a:off x="1471705" y="2148840"/>
            <a:ext cx="9635948" cy="3539430"/>
          </a:xfrm>
          <a:prstGeom prst="rect">
            <a:avLst/>
          </a:prstGeom>
          <a:noFill/>
        </p:spPr>
        <p:txBody>
          <a:bodyPr wrap="square" rtlCol="0">
            <a:spAutoFit/>
          </a:bodyPr>
          <a:lstStyle/>
          <a:p>
            <a:r>
              <a:rPr lang="en-US" sz="2800" dirty="0" smtClean="0"/>
              <a:t>• </a:t>
            </a:r>
            <a:r>
              <a:rPr lang="en-US" sz="2800" dirty="0"/>
              <a:t>For now, the transitions must be DETERMINISTIC. </a:t>
            </a:r>
            <a:endParaRPr lang="en-US" sz="2800" dirty="0" smtClean="0"/>
          </a:p>
          <a:p>
            <a:r>
              <a:rPr lang="en-US" sz="2800" dirty="0" smtClean="0"/>
              <a:t>• </a:t>
            </a:r>
            <a:r>
              <a:rPr lang="en-US" sz="2800" dirty="0"/>
              <a:t>Each transition diagram has a single START state and a set of TERMINAL STATES. </a:t>
            </a:r>
            <a:endParaRPr lang="en-US" sz="2800" dirty="0" smtClean="0"/>
          </a:p>
          <a:p>
            <a:r>
              <a:rPr lang="en-US" sz="2800" dirty="0" smtClean="0"/>
              <a:t>• </a:t>
            </a:r>
            <a:r>
              <a:rPr lang="en-US" sz="2800" dirty="0"/>
              <a:t>The label OTHER on an edge indicates all possible inputs not handled by the other transitions. </a:t>
            </a:r>
            <a:endParaRPr lang="en-US" sz="2800" dirty="0" smtClean="0"/>
          </a:p>
          <a:p>
            <a:r>
              <a:rPr lang="en-US" sz="2800" dirty="0" smtClean="0"/>
              <a:t>• </a:t>
            </a:r>
            <a:r>
              <a:rPr lang="en-US" sz="2800" dirty="0"/>
              <a:t>Usually, when we recognize OTHER, we need to put it back in the source stream since it is part of the next token. This action is denoted with a * next to the corresponding state.</a:t>
            </a:r>
            <a:endParaRPr lang="en-US" sz="4000" dirty="0"/>
          </a:p>
        </p:txBody>
      </p:sp>
    </p:spTree>
    <p:extLst>
      <p:ext uri="{BB962C8B-B14F-4D97-AF65-F5344CB8AC3E}">
        <p14:creationId xmlns:p14="http://schemas.microsoft.com/office/powerpoint/2010/main" val="1389471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690422"/>
            <a:ext cx="8099903"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Transition Diagrams</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2574881" y="1815353"/>
            <a:ext cx="8043134" cy="4858822"/>
          </a:xfrm>
          <a:prstGeom prst="rect">
            <a:avLst/>
          </a:prstGeom>
        </p:spPr>
      </p:pic>
      <p:sp>
        <p:nvSpPr>
          <p:cNvPr id="51" name="TextBox 50"/>
          <p:cNvSpPr txBox="1"/>
          <p:nvPr/>
        </p:nvSpPr>
        <p:spPr>
          <a:xfrm>
            <a:off x="754380" y="6150955"/>
            <a:ext cx="4256678" cy="523220"/>
          </a:xfrm>
          <a:prstGeom prst="rect">
            <a:avLst/>
          </a:prstGeom>
          <a:noFill/>
        </p:spPr>
        <p:txBody>
          <a:bodyPr wrap="none" rtlCol="0">
            <a:spAutoFit/>
          </a:bodyPr>
          <a:lstStyle/>
          <a:p>
            <a:r>
              <a:rPr lang="en-US" sz="2800" dirty="0" smtClean="0"/>
              <a:t>Transition Diagram for </a:t>
            </a:r>
            <a:r>
              <a:rPr lang="en-US" sz="2800" b="1" dirty="0" err="1" smtClean="0"/>
              <a:t>relop</a:t>
            </a:r>
            <a:endParaRPr lang="en-US" sz="2800" b="1" dirty="0"/>
          </a:p>
        </p:txBody>
      </p:sp>
    </p:spTree>
    <p:extLst>
      <p:ext uri="{BB962C8B-B14F-4D97-AF65-F5344CB8AC3E}">
        <p14:creationId xmlns:p14="http://schemas.microsoft.com/office/powerpoint/2010/main" val="4131887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693729"/>
            <a:ext cx="8099903"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Transition Diagrams</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rotWithShape="1">
          <a:blip r:embed="rId6"/>
          <a:srcRect b="50345"/>
          <a:stretch/>
        </p:blipFill>
        <p:spPr>
          <a:xfrm>
            <a:off x="1274199" y="2632400"/>
            <a:ext cx="9588179" cy="2457586"/>
          </a:xfrm>
          <a:prstGeom prst="rect">
            <a:avLst/>
          </a:prstGeom>
        </p:spPr>
      </p:pic>
      <p:sp>
        <p:nvSpPr>
          <p:cNvPr id="51" name="TextBox 50"/>
          <p:cNvSpPr txBox="1"/>
          <p:nvPr/>
        </p:nvSpPr>
        <p:spPr>
          <a:xfrm>
            <a:off x="768427" y="5940377"/>
            <a:ext cx="6149760" cy="523220"/>
          </a:xfrm>
          <a:prstGeom prst="rect">
            <a:avLst/>
          </a:prstGeom>
          <a:noFill/>
        </p:spPr>
        <p:txBody>
          <a:bodyPr wrap="none" rtlCol="0">
            <a:spAutoFit/>
          </a:bodyPr>
          <a:lstStyle/>
          <a:p>
            <a:r>
              <a:rPr lang="en-US" sz="2800" dirty="0" smtClean="0"/>
              <a:t>Transition Diagram for </a:t>
            </a:r>
            <a:r>
              <a:rPr lang="en-US" sz="2800" b="1" dirty="0" smtClean="0"/>
              <a:t>id’s </a:t>
            </a:r>
            <a:r>
              <a:rPr lang="en-US" sz="2800" dirty="0" smtClean="0"/>
              <a:t>and keywords</a:t>
            </a:r>
            <a:endParaRPr lang="en-US" sz="2800" dirty="0"/>
          </a:p>
        </p:txBody>
      </p:sp>
    </p:spTree>
    <p:extLst>
      <p:ext uri="{BB962C8B-B14F-4D97-AF65-F5344CB8AC3E}">
        <p14:creationId xmlns:p14="http://schemas.microsoft.com/office/powerpoint/2010/main" val="3711190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693729"/>
            <a:ext cx="8099903"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Transition Diagrams</a:t>
            </a:r>
            <a:endParaRPr lang="en-US" sz="4000" b="1" dirty="0">
              <a:latin typeface="+mj-lt"/>
              <a:ea typeface="Times New Roman" panose="02020603050405020304" pitchFamily="18" charset="0"/>
            </a:endParaRPr>
          </a:p>
        </p:txBody>
      </p:sp>
      <p:sp>
        <p:nvSpPr>
          <p:cNvPr id="51" name="TextBox 50"/>
          <p:cNvSpPr txBox="1"/>
          <p:nvPr/>
        </p:nvSpPr>
        <p:spPr>
          <a:xfrm>
            <a:off x="768427" y="5940377"/>
            <a:ext cx="5193217" cy="523220"/>
          </a:xfrm>
          <a:prstGeom prst="rect">
            <a:avLst/>
          </a:prstGeom>
          <a:noFill/>
        </p:spPr>
        <p:txBody>
          <a:bodyPr wrap="none" rtlCol="0">
            <a:spAutoFit/>
          </a:bodyPr>
          <a:lstStyle/>
          <a:p>
            <a:r>
              <a:rPr lang="en-US" sz="2800" dirty="0" smtClean="0"/>
              <a:t>Transition Diagram for </a:t>
            </a:r>
            <a:r>
              <a:rPr lang="en-US" sz="2800" b="1" dirty="0" smtClean="0"/>
              <a:t>whitespace</a:t>
            </a:r>
            <a:endParaRPr lang="en-US" sz="2800" dirty="0"/>
          </a:p>
        </p:txBody>
      </p:sp>
      <p:pic>
        <p:nvPicPr>
          <p:cNvPr id="52" name="Picture 51"/>
          <p:cNvPicPr>
            <a:picLocks noChangeAspect="1"/>
          </p:cNvPicPr>
          <p:nvPr/>
        </p:nvPicPr>
        <p:blipFill>
          <a:blip r:embed="rId6"/>
          <a:stretch>
            <a:fillRect/>
          </a:stretch>
        </p:blipFill>
        <p:spPr>
          <a:xfrm>
            <a:off x="1615441" y="2016643"/>
            <a:ext cx="9042693" cy="2768172"/>
          </a:xfrm>
          <a:prstGeom prst="rect">
            <a:avLst/>
          </a:prstGeom>
        </p:spPr>
      </p:pic>
    </p:spTree>
    <p:extLst>
      <p:ext uri="{BB962C8B-B14F-4D97-AF65-F5344CB8AC3E}">
        <p14:creationId xmlns:p14="http://schemas.microsoft.com/office/powerpoint/2010/main" val="1195717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14280" y="693729"/>
            <a:ext cx="8099903"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Transition Diagrams</a:t>
            </a:r>
            <a:endParaRPr lang="en-US" sz="4000" b="1" dirty="0">
              <a:latin typeface="+mj-lt"/>
              <a:ea typeface="Times New Roman" panose="02020603050405020304" pitchFamily="18" charset="0"/>
            </a:endParaRPr>
          </a:p>
        </p:txBody>
      </p:sp>
      <p:sp>
        <p:nvSpPr>
          <p:cNvPr id="51" name="TextBox 50"/>
          <p:cNvSpPr txBox="1"/>
          <p:nvPr/>
        </p:nvSpPr>
        <p:spPr>
          <a:xfrm>
            <a:off x="768427" y="5940377"/>
            <a:ext cx="6247992" cy="523220"/>
          </a:xfrm>
          <a:prstGeom prst="rect">
            <a:avLst/>
          </a:prstGeom>
          <a:noFill/>
        </p:spPr>
        <p:txBody>
          <a:bodyPr wrap="none" rtlCol="0">
            <a:spAutoFit/>
          </a:bodyPr>
          <a:lstStyle/>
          <a:p>
            <a:r>
              <a:rPr lang="en-US" sz="2800" dirty="0" smtClean="0"/>
              <a:t>Transition Diagram for </a:t>
            </a:r>
            <a:r>
              <a:rPr lang="en-US" sz="2800" b="1" dirty="0" smtClean="0"/>
              <a:t>unsigned numbers</a:t>
            </a:r>
            <a:endParaRPr lang="en-US" sz="2800" dirty="0"/>
          </a:p>
        </p:txBody>
      </p:sp>
      <p:pic>
        <p:nvPicPr>
          <p:cNvPr id="52" name="Picture 51"/>
          <p:cNvPicPr>
            <a:picLocks noChangeAspect="1"/>
          </p:cNvPicPr>
          <p:nvPr/>
        </p:nvPicPr>
        <p:blipFill>
          <a:blip r:embed="rId6"/>
          <a:stretch>
            <a:fillRect/>
          </a:stretch>
        </p:blipFill>
        <p:spPr>
          <a:xfrm>
            <a:off x="-16576" y="2469562"/>
            <a:ext cx="12045366" cy="2846041"/>
          </a:xfrm>
          <a:prstGeom prst="rect">
            <a:avLst/>
          </a:prstGeom>
        </p:spPr>
      </p:pic>
    </p:spTree>
    <p:extLst>
      <p:ext uri="{BB962C8B-B14F-4D97-AF65-F5344CB8AC3E}">
        <p14:creationId xmlns:p14="http://schemas.microsoft.com/office/powerpoint/2010/main" val="3156178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74421" y="2019950"/>
            <a:ext cx="10196446" cy="2677656"/>
          </a:xfrm>
          <a:prstGeom prst="rect">
            <a:avLst/>
          </a:prstGeom>
          <a:noFill/>
        </p:spPr>
        <p:txBody>
          <a:bodyPr wrap="square" rtlCol="0">
            <a:spAutoFit/>
          </a:bodyPr>
          <a:lstStyle/>
          <a:p>
            <a:r>
              <a:rPr lang="en-US" sz="2800" b="1" dirty="0" smtClean="0"/>
              <a:t>Definitions:</a:t>
            </a:r>
          </a:p>
          <a:p>
            <a:pPr marL="457200" indent="-457200">
              <a:buFont typeface="Arial" panose="020B0604020202020204" pitchFamily="34" charset="0"/>
              <a:buChar char="•"/>
            </a:pPr>
            <a:r>
              <a:rPr lang="en-US" sz="2800" dirty="0" smtClean="0"/>
              <a:t>The alphabet (often written E) is the set of legal input symbols</a:t>
            </a:r>
          </a:p>
          <a:p>
            <a:pPr marL="457200" indent="-457200">
              <a:buFont typeface="Arial" panose="020B0604020202020204" pitchFamily="34" charset="0"/>
              <a:buChar char="•"/>
            </a:pPr>
            <a:r>
              <a:rPr lang="en-US" sz="2800" dirty="0" smtClean="0"/>
              <a:t>A STRING over some alphabet E is a finite sequence of symbols from E</a:t>
            </a:r>
          </a:p>
          <a:p>
            <a:pPr marL="457200" indent="-457200">
              <a:buFont typeface="Arial" panose="020B0604020202020204" pitchFamily="34" charset="0"/>
              <a:buChar char="•"/>
            </a:pPr>
            <a:r>
              <a:rPr lang="en-US" sz="2800" dirty="0" smtClean="0"/>
              <a:t>The length of string s is written |s|</a:t>
            </a:r>
          </a:p>
          <a:p>
            <a:pPr marL="457200" indent="-457200">
              <a:buFont typeface="Arial" panose="020B0604020202020204" pitchFamily="34" charset="0"/>
              <a:buChar char="•"/>
            </a:pPr>
            <a:r>
              <a:rPr lang="en-US" sz="2800" dirty="0" smtClean="0"/>
              <a:t>The empty STRING is a special 0-length string denoted </a:t>
            </a:r>
            <a:r>
              <a:rPr lang="el-GR" sz="2800" dirty="0" smtClean="0"/>
              <a:t>ἐ</a:t>
            </a:r>
            <a:endParaRPr lang="en-US" sz="2800" dirty="0"/>
          </a:p>
        </p:txBody>
      </p:sp>
      <p:sp>
        <p:nvSpPr>
          <p:cNvPr id="51" name="TextBox 50"/>
          <p:cNvSpPr txBox="1"/>
          <p:nvPr/>
        </p:nvSpPr>
        <p:spPr>
          <a:xfrm>
            <a:off x="1073171" y="4742183"/>
            <a:ext cx="1031753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REGULAR EXPRESSION (REs) are the most common notation for pattern specification.</a:t>
            </a:r>
          </a:p>
          <a:p>
            <a:pPr marL="457200" indent="-457200">
              <a:buFont typeface="Arial" panose="020B0604020202020204" pitchFamily="34" charset="0"/>
              <a:buChar char="•"/>
            </a:pPr>
            <a:r>
              <a:rPr lang="en-US" sz="2800" dirty="0" smtClean="0"/>
              <a:t>Every pattern specifies a set of strings, so an RE names a set of strings.</a:t>
            </a:r>
            <a:endParaRPr lang="en-US" sz="2800" dirty="0"/>
          </a:p>
        </p:txBody>
      </p:sp>
    </p:spTree>
    <p:extLst>
      <p:ext uri="{BB962C8B-B14F-4D97-AF65-F5344CB8AC3E}">
        <p14:creationId xmlns:p14="http://schemas.microsoft.com/office/powerpoint/2010/main" val="3356699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74421" y="1905650"/>
            <a:ext cx="10196446" cy="4832092"/>
          </a:xfrm>
          <a:prstGeom prst="rect">
            <a:avLst/>
          </a:prstGeom>
          <a:noFill/>
        </p:spPr>
        <p:txBody>
          <a:bodyPr wrap="square" rtlCol="0">
            <a:spAutoFit/>
          </a:bodyPr>
          <a:lstStyle/>
          <a:p>
            <a:r>
              <a:rPr lang="en-US" sz="2800" b="1" dirty="0" smtClean="0"/>
              <a:t>Alphabets</a:t>
            </a:r>
          </a:p>
          <a:p>
            <a:pPr marL="457200" indent="-457200">
              <a:buFont typeface="Arial" panose="020B0604020202020204" pitchFamily="34" charset="0"/>
              <a:buChar char="•"/>
            </a:pPr>
            <a:r>
              <a:rPr lang="en-US" sz="2800" dirty="0" smtClean="0"/>
              <a:t>Any finite set of symbols {0,1} is a set of binary alphabets, {0,1,2,3,4,5,6,7,8,9,A,B,C,D,E,F} is a set of Hexadecimal alphabets, {a-z, A-Z} is a set of English language alphabets.</a:t>
            </a:r>
          </a:p>
          <a:p>
            <a:r>
              <a:rPr lang="en-US" sz="2800" b="1" dirty="0" smtClean="0"/>
              <a:t>Strings</a:t>
            </a:r>
            <a:endParaRPr lang="en-US" sz="2800" b="1" dirty="0"/>
          </a:p>
          <a:p>
            <a:pPr marL="457200" indent="-457200">
              <a:buFont typeface="Arial" panose="020B0604020202020204" pitchFamily="34" charset="0"/>
              <a:buChar char="•"/>
            </a:pPr>
            <a:r>
              <a:rPr lang="en-US" sz="2800" dirty="0"/>
              <a:t>Any </a:t>
            </a:r>
            <a:r>
              <a:rPr lang="en-US" sz="2800" dirty="0" smtClean="0"/>
              <a:t>finite </a:t>
            </a:r>
            <a:r>
              <a:rPr lang="en-US" sz="2800" dirty="0"/>
              <a:t>sequence of alphabets is called a string. Length of the string is the total number of occurrence of alphabets, e.g., the length of the string </a:t>
            </a:r>
            <a:r>
              <a:rPr lang="en-US" sz="2800" dirty="0" err="1" smtClean="0"/>
              <a:t>tutorialspoint</a:t>
            </a:r>
            <a:r>
              <a:rPr lang="en-US" sz="2800" dirty="0" smtClean="0"/>
              <a:t> </a:t>
            </a:r>
            <a:r>
              <a:rPr lang="en-US" sz="2800" dirty="0"/>
              <a:t>is 14 and is denoted by |</a:t>
            </a:r>
            <a:r>
              <a:rPr lang="en-US" sz="2800" dirty="0" err="1"/>
              <a:t>tutorialspoint</a:t>
            </a:r>
            <a:r>
              <a:rPr lang="en-US" sz="2800" dirty="0"/>
              <a:t>| = 14. A string having no alphabets, i.e. a string of zero length is known as an empty string and is denoted by ε (epsilon).</a:t>
            </a:r>
          </a:p>
        </p:txBody>
      </p:sp>
    </p:spTree>
    <p:extLst>
      <p:ext uri="{BB962C8B-B14F-4D97-AF65-F5344CB8AC3E}">
        <p14:creationId xmlns:p14="http://schemas.microsoft.com/office/powerpoint/2010/main" val="514424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74421" y="1791350"/>
            <a:ext cx="10196446" cy="954107"/>
          </a:xfrm>
          <a:prstGeom prst="rect">
            <a:avLst/>
          </a:prstGeom>
          <a:noFill/>
        </p:spPr>
        <p:txBody>
          <a:bodyPr wrap="square" rtlCol="0">
            <a:spAutoFit/>
          </a:bodyPr>
          <a:lstStyle/>
          <a:p>
            <a:r>
              <a:rPr lang="en-US" sz="2800" b="1" dirty="0" smtClean="0"/>
              <a:t>Special Symbols</a:t>
            </a:r>
            <a:endParaRPr lang="en-US" sz="2800" b="1" dirty="0" smtClean="0"/>
          </a:p>
          <a:p>
            <a:pPr marL="457200" indent="-457200">
              <a:buFont typeface="Arial" panose="020B0604020202020204" pitchFamily="34" charset="0"/>
              <a:buChar char="•"/>
            </a:pPr>
            <a:r>
              <a:rPr lang="en-US" sz="2800" dirty="0" smtClean="0"/>
              <a:t>A typical high-level language contains the following symbols</a:t>
            </a:r>
            <a:endParaRPr lang="en-US" sz="2800" dirty="0" smtClean="0"/>
          </a:p>
        </p:txBody>
      </p:sp>
      <p:pic>
        <p:nvPicPr>
          <p:cNvPr id="51" name="Picture 50"/>
          <p:cNvPicPr>
            <a:picLocks noChangeAspect="1"/>
          </p:cNvPicPr>
          <p:nvPr/>
        </p:nvPicPr>
        <p:blipFill>
          <a:blip r:embed="rId6"/>
          <a:stretch>
            <a:fillRect/>
          </a:stretch>
        </p:blipFill>
        <p:spPr>
          <a:xfrm>
            <a:off x="2902792" y="2790034"/>
            <a:ext cx="5857875" cy="3895725"/>
          </a:xfrm>
          <a:prstGeom prst="rect">
            <a:avLst/>
          </a:prstGeom>
        </p:spPr>
      </p:pic>
    </p:spTree>
    <p:extLst>
      <p:ext uri="{BB962C8B-B14F-4D97-AF65-F5344CB8AC3E}">
        <p14:creationId xmlns:p14="http://schemas.microsoft.com/office/powerpoint/2010/main" val="344332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74421" y="1974230"/>
            <a:ext cx="10196446" cy="2677656"/>
          </a:xfrm>
          <a:prstGeom prst="rect">
            <a:avLst/>
          </a:prstGeom>
          <a:noFill/>
        </p:spPr>
        <p:txBody>
          <a:bodyPr wrap="square" rtlCol="0">
            <a:spAutoFit/>
          </a:bodyPr>
          <a:lstStyle/>
          <a:p>
            <a:r>
              <a:rPr lang="en-US" sz="2800" b="1" dirty="0" smtClean="0"/>
              <a:t>Language</a:t>
            </a:r>
            <a:endParaRPr lang="en-US" sz="2800" b="1" dirty="0" smtClean="0"/>
          </a:p>
          <a:p>
            <a:pPr marL="457200" indent="-457200">
              <a:buFont typeface="Arial" panose="020B0604020202020204" pitchFamily="34" charset="0"/>
              <a:buChar char="•"/>
            </a:pPr>
            <a:r>
              <a:rPr lang="en-US" sz="2800" dirty="0"/>
              <a:t>A language is considered as a finite set of strings over some finite set of alphabets. Computer languages are considered as finite sets, and mathematically set operations can be performed on them. Finite languages can be described by means of regular expressions.</a:t>
            </a:r>
            <a:endParaRPr lang="en-US" sz="4000" dirty="0" smtClean="0"/>
          </a:p>
        </p:txBody>
      </p:sp>
    </p:spTree>
    <p:extLst>
      <p:ext uri="{BB962C8B-B14F-4D97-AF65-F5344CB8AC3E}">
        <p14:creationId xmlns:p14="http://schemas.microsoft.com/office/powerpoint/2010/main" val="152674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74421" y="1974230"/>
            <a:ext cx="10196446" cy="3970318"/>
          </a:xfrm>
          <a:prstGeom prst="rect">
            <a:avLst/>
          </a:prstGeom>
          <a:noFill/>
        </p:spPr>
        <p:txBody>
          <a:bodyPr wrap="square" rtlCol="0">
            <a:spAutoFit/>
          </a:bodyPr>
          <a:lstStyle/>
          <a:p>
            <a:r>
              <a:rPr lang="en-US" sz="2800" b="1" dirty="0" smtClean="0"/>
              <a:t>Regular Expressions</a:t>
            </a:r>
            <a:endParaRPr lang="en-US" sz="2800" b="1" dirty="0" smtClean="0"/>
          </a:p>
          <a:p>
            <a:pPr marL="285750" indent="-285750">
              <a:buFont typeface="Arial" panose="020B0604020202020204" pitchFamily="34" charset="0"/>
              <a:buChar char="•"/>
            </a:pPr>
            <a:r>
              <a:rPr lang="en-US" sz="2800" dirty="0"/>
              <a:t>The lexical analyzer needs to scan and identify only a finite set of valid string/token/lexeme that belong to the language in hand. It searches for the pattern defined by the language rules.</a:t>
            </a:r>
          </a:p>
          <a:p>
            <a:pPr marL="285750" indent="-285750">
              <a:buFont typeface="Arial" panose="020B0604020202020204" pitchFamily="34" charset="0"/>
              <a:buChar char="•"/>
            </a:pPr>
            <a:r>
              <a:rPr lang="en-US" sz="2800" dirty="0"/>
              <a:t>Regular expressions have the capability to express finite languages by defining a pattern for finite strings of symbols. The grammar defined by regular expressions is known as </a:t>
            </a:r>
            <a:r>
              <a:rPr lang="en-US" sz="2800" b="1" dirty="0"/>
              <a:t>regular grammar</a:t>
            </a:r>
            <a:r>
              <a:rPr lang="en-US" sz="2800" dirty="0"/>
              <a:t>. The language defined by regular grammar is known as </a:t>
            </a:r>
            <a:r>
              <a:rPr lang="en-US" sz="2800" b="1" dirty="0"/>
              <a:t>regular language</a:t>
            </a:r>
            <a:r>
              <a:rPr lang="en-US" sz="2800" dirty="0"/>
              <a:t>.</a:t>
            </a:r>
          </a:p>
        </p:txBody>
      </p:sp>
    </p:spTree>
    <p:extLst>
      <p:ext uri="{BB962C8B-B14F-4D97-AF65-F5344CB8AC3E}">
        <p14:creationId xmlns:p14="http://schemas.microsoft.com/office/powerpoint/2010/main" val="19094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553809" y="690422"/>
            <a:ext cx="8099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Specifications Of Tokens </a:t>
            </a:r>
            <a:endParaRPr lang="en-US" sz="4000" b="1" dirty="0">
              <a:latin typeface="+mj-lt"/>
              <a:ea typeface="Times New Roman" panose="02020603050405020304" pitchFamily="18" charset="0"/>
            </a:endParaRPr>
          </a:p>
        </p:txBody>
      </p:sp>
      <p:sp>
        <p:nvSpPr>
          <p:cNvPr id="50" name="TextBox 49"/>
          <p:cNvSpPr txBox="1"/>
          <p:nvPr/>
        </p:nvSpPr>
        <p:spPr>
          <a:xfrm>
            <a:off x="1051561" y="1905650"/>
            <a:ext cx="10196446" cy="4832092"/>
          </a:xfrm>
          <a:prstGeom prst="rect">
            <a:avLst/>
          </a:prstGeom>
          <a:noFill/>
        </p:spPr>
        <p:txBody>
          <a:bodyPr wrap="square" rtlCol="0">
            <a:spAutoFit/>
          </a:bodyPr>
          <a:lstStyle/>
          <a:p>
            <a:r>
              <a:rPr lang="en-US" sz="2800" b="1" dirty="0" smtClean="0"/>
              <a:t>Regular Expressions</a:t>
            </a:r>
            <a:endParaRPr lang="en-US" sz="2800" b="1" dirty="0" smtClean="0"/>
          </a:p>
          <a:p>
            <a:pPr marL="285750" indent="-285750">
              <a:buFont typeface="Arial" panose="020B0604020202020204" pitchFamily="34" charset="0"/>
              <a:buChar char="•"/>
            </a:pPr>
            <a:r>
              <a:rPr lang="en-US" sz="2800" dirty="0"/>
              <a:t>Regular expression is an important notation for specifying patterns. Each pattern matches a set of strings, so regular expressions serve as names for a set of strings. Programming language tokens can be described by regular languages. The specification of regular expressions is an example of a recursive definition. Regular languages are easy to understand and have efficient implementation.</a:t>
            </a:r>
          </a:p>
          <a:p>
            <a:pPr marL="285750" indent="-285750">
              <a:buFont typeface="Arial" panose="020B0604020202020204" pitchFamily="34" charset="0"/>
              <a:buChar char="•"/>
            </a:pPr>
            <a:r>
              <a:rPr lang="en-US" sz="2800" dirty="0"/>
              <a:t>There are a number of algebraic laws that are obeyed by regular expressions, which can be used to manipulate regular expressions into equivalent forms.</a:t>
            </a:r>
          </a:p>
        </p:txBody>
      </p:sp>
    </p:spTree>
    <p:extLst>
      <p:ext uri="{BB962C8B-B14F-4D97-AF65-F5344CB8AC3E}">
        <p14:creationId xmlns:p14="http://schemas.microsoft.com/office/powerpoint/2010/main" val="3747674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2163</Words>
  <Application>Microsoft Office PowerPoint</Application>
  <PresentationFormat>Widescreen</PresentationFormat>
  <Paragraphs>174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TOKENS</vt:lpstr>
      <vt:lpstr>TOKEN VS TERMINALS</vt:lpstr>
      <vt:lpstr>Specification And Recognition Of Tokens</vt:lpstr>
      <vt:lpstr>Specifications Of Tokens </vt:lpstr>
      <vt:lpstr>Specifications Of Tokens </vt:lpstr>
      <vt:lpstr>Specifications Of Tokens </vt:lpstr>
      <vt:lpstr>Specifications Of Tokens </vt:lpstr>
      <vt:lpstr>Specifications Of Tokens </vt:lpstr>
      <vt:lpstr>Specifications Of Tokens </vt:lpstr>
      <vt:lpstr>Specifications Of Tokens </vt:lpstr>
      <vt:lpstr>Specifications Of Tokens </vt:lpstr>
      <vt:lpstr>Specifications Of Tokens </vt:lpstr>
      <vt:lpstr>Specifications Of Tokens </vt:lpstr>
      <vt:lpstr>Specifications Of Tokens </vt:lpstr>
      <vt:lpstr>Terms for Parts of Strings</vt:lpstr>
      <vt:lpstr>Terms for Parts of Strings</vt:lpstr>
      <vt:lpstr>Regular Expressions</vt:lpstr>
      <vt:lpstr>REGULAR EXPRESSION</vt:lpstr>
      <vt:lpstr>ADDITIONAL CONVENTIONS</vt:lpstr>
      <vt:lpstr>EXAMPLES OF REGULAR EXPRESSION</vt:lpstr>
      <vt:lpstr>Equivalence of REs</vt:lpstr>
      <vt:lpstr>Extensions of Regular Expressions</vt:lpstr>
      <vt:lpstr>Extensions of Regular Expressions</vt:lpstr>
      <vt:lpstr>Extensions of Regular Expressions</vt:lpstr>
      <vt:lpstr>Extensions of Regular Expressions</vt:lpstr>
      <vt:lpstr>Extensions of Regular Expressions</vt:lpstr>
      <vt:lpstr>Extensions of Regular Expressions</vt:lpstr>
      <vt:lpstr>REGULAR DEFINITIONS</vt:lpstr>
      <vt:lpstr>Recognition Of Tokens</vt:lpstr>
      <vt:lpstr>Token recognition </vt:lpstr>
      <vt:lpstr>Tokens, Patterns, And Attribute values</vt:lpstr>
      <vt:lpstr>Transition Diagrams</vt:lpstr>
      <vt:lpstr>Transition Diagrams</vt:lpstr>
      <vt:lpstr>Transition Diagrams</vt:lpstr>
      <vt:lpstr>Transition Diagrams</vt:lpstr>
      <vt:lpstr>Transition Diagrams</vt:lpstr>
      <vt:lpstr>Transition Diagrams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74</cp:revision>
  <dcterms:created xsi:type="dcterms:W3CDTF">2021-02-19T12:42:14Z</dcterms:created>
  <dcterms:modified xsi:type="dcterms:W3CDTF">2021-03-12T19:33:30Z</dcterms:modified>
</cp:coreProperties>
</file>