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7" r:id="rId3"/>
    <p:sldId id="328" r:id="rId4"/>
    <p:sldId id="329" r:id="rId5"/>
    <p:sldId id="258" r:id="rId6"/>
    <p:sldId id="334" r:id="rId7"/>
    <p:sldId id="335" r:id="rId8"/>
    <p:sldId id="331" r:id="rId9"/>
    <p:sldId id="332" r:id="rId10"/>
    <p:sldId id="336" r:id="rId11"/>
    <p:sldId id="337" r:id="rId12"/>
    <p:sldId id="333" r:id="rId13"/>
    <p:sldId id="340" r:id="rId14"/>
    <p:sldId id="341" r:id="rId15"/>
    <p:sldId id="342" r:id="rId16"/>
    <p:sldId id="343" r:id="rId17"/>
    <p:sldId id="344" r:id="rId18"/>
    <p:sldId id="346" r:id="rId19"/>
    <p:sldId id="347" r:id="rId20"/>
    <p:sldId id="345" r:id="rId21"/>
    <p:sldId id="349" r:id="rId22"/>
    <p:sldId id="348" r:id="rId23"/>
    <p:sldId id="354" r:id="rId24"/>
    <p:sldId id="355" r:id="rId25"/>
    <p:sldId id="351" r:id="rId26"/>
    <p:sldId id="352" r:id="rId27"/>
    <p:sldId id="353" r:id="rId28"/>
    <p:sldId id="330" r:id="rId29"/>
    <p:sldId id="322" r:id="rId30"/>
    <p:sldId id="323" r:id="rId31"/>
    <p:sldId id="326"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42" d="100"/>
          <a:sy n="42" d="100"/>
        </p:scale>
        <p:origin x="8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2971030"/>
            <a:ext cx="11612879" cy="1007946"/>
          </a:xfrm>
          <a:prstGeom prst="rect">
            <a:avLst/>
          </a:prstGeom>
        </p:spPr>
        <p:txBody>
          <a:bodyPr vert="horz" wrap="square" lIns="0" tIns="10646" rIns="0" bIns="0" rtlCol="0" anchor="ctr">
            <a:spAutoFit/>
          </a:bodyPr>
          <a:lstStyle/>
          <a:p>
            <a:pPr algn="ctr"/>
            <a:r>
              <a:rPr lang="en-US" sz="7200" b="1" dirty="0" smtClean="0">
                <a:latin typeface="+mj-lt"/>
                <a:ea typeface="Times New Roman" panose="02020603050405020304" pitchFamily="18" charset="0"/>
              </a:rPr>
              <a:t>Revision Of Im</a:t>
            </a:r>
            <a:r>
              <a:rPr lang="en-US" sz="7200" b="1" dirty="0" smtClean="0">
                <a:ea typeface="Times New Roman" panose="02020603050405020304" pitchFamily="18" charset="0"/>
              </a:rPr>
              <a:t>portant Topics</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1822" y="655016"/>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 Passes</a:t>
            </a:r>
            <a:endParaRPr lang="en-US" sz="4000" b="1" dirty="0">
              <a:latin typeface="+mj-lt"/>
              <a:ea typeface="Times New Roman" panose="02020603050405020304" pitchFamily="18" charset="0"/>
            </a:endParaRPr>
          </a:p>
        </p:txBody>
      </p:sp>
      <p:sp>
        <p:nvSpPr>
          <p:cNvPr id="50" name="TextBox 49"/>
          <p:cNvSpPr txBox="1"/>
          <p:nvPr/>
        </p:nvSpPr>
        <p:spPr>
          <a:xfrm>
            <a:off x="1303019" y="1920240"/>
            <a:ext cx="9967847"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the third pass, compiler can read the output file produced by second pass and check that the tree follows the rules of language or not. The output of semantic analysis phase is the annotated tree syntax.</a:t>
            </a:r>
          </a:p>
          <a:p>
            <a:pPr marL="457200" indent="-457200">
              <a:buFont typeface="Arial" panose="020B0604020202020204" pitchFamily="34" charset="0"/>
              <a:buChar char="•"/>
            </a:pPr>
            <a:r>
              <a:rPr lang="en-US" sz="2800" dirty="0"/>
              <a:t>This pass </a:t>
            </a:r>
            <a:r>
              <a:rPr lang="en-US" sz="2800" dirty="0" smtClean="0"/>
              <a:t>is </a:t>
            </a:r>
            <a:r>
              <a:rPr lang="en-US" sz="2800" dirty="0"/>
              <a:t>going on, until the target output is produced</a:t>
            </a:r>
            <a:r>
              <a:rPr lang="en-US" sz="2800" dirty="0" smtClean="0"/>
              <a:t>.</a:t>
            </a:r>
          </a:p>
          <a:p>
            <a:r>
              <a:rPr lang="en-US" sz="2800" b="1" dirty="0" smtClean="0"/>
              <a:t>One-Pass Compiler</a:t>
            </a:r>
          </a:p>
          <a:p>
            <a:pPr marL="457200" indent="-457200">
              <a:buFont typeface="Arial" panose="020B0604020202020204" pitchFamily="34" charset="0"/>
              <a:buChar char="•"/>
            </a:pPr>
            <a:r>
              <a:rPr lang="en-US" sz="2800" dirty="0"/>
              <a:t>One-pass compiler is used to traverse the program only once. The one-pass compiler passes only once through the parts of each compilation unit. It translates each part into its final machine code</a:t>
            </a:r>
            <a:r>
              <a:rPr lang="en-US" sz="2800" dirty="0" smtClean="0"/>
              <a:t>.</a:t>
            </a:r>
            <a:endParaRPr lang="en-US" sz="2800" dirty="0"/>
          </a:p>
        </p:txBody>
      </p:sp>
    </p:spTree>
    <p:extLst>
      <p:ext uri="{BB962C8B-B14F-4D97-AF65-F5344CB8AC3E}">
        <p14:creationId xmlns:p14="http://schemas.microsoft.com/office/powerpoint/2010/main" val="267790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1822" y="655016"/>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 Passes</a:t>
            </a:r>
            <a:endParaRPr lang="en-US" sz="4000" b="1" dirty="0">
              <a:latin typeface="+mj-lt"/>
              <a:ea typeface="Times New Roman" panose="02020603050405020304" pitchFamily="18" charset="0"/>
            </a:endParaRPr>
          </a:p>
        </p:txBody>
      </p:sp>
      <p:sp>
        <p:nvSpPr>
          <p:cNvPr id="50" name="TextBox 49"/>
          <p:cNvSpPr txBox="1"/>
          <p:nvPr/>
        </p:nvSpPr>
        <p:spPr>
          <a:xfrm>
            <a:off x="1303019" y="1988820"/>
            <a:ext cx="9967847"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the one pass compiler, when the line source is processed, it is scanned and the token is extracted.</a:t>
            </a:r>
          </a:p>
          <a:p>
            <a:pPr marL="457200" indent="-457200">
              <a:buFont typeface="Arial" panose="020B0604020202020204" pitchFamily="34" charset="0"/>
              <a:buChar char="•"/>
            </a:pPr>
            <a:r>
              <a:rPr lang="en-US" sz="2800" dirty="0"/>
              <a:t>Then the syntax of each line is analyzed and the tree structure is build. After the semantic part, the code is generated.</a:t>
            </a:r>
          </a:p>
          <a:p>
            <a:pPr marL="457200" indent="-457200">
              <a:buFont typeface="Arial" panose="020B0604020202020204" pitchFamily="34" charset="0"/>
              <a:buChar char="•"/>
            </a:pPr>
            <a:r>
              <a:rPr lang="en-US" sz="2800" dirty="0"/>
              <a:t>The same process is repeated for each line of code until the entire program is compiled.</a:t>
            </a:r>
          </a:p>
        </p:txBody>
      </p:sp>
    </p:spTree>
    <p:extLst>
      <p:ext uri="{BB962C8B-B14F-4D97-AF65-F5344CB8AC3E}">
        <p14:creationId xmlns:p14="http://schemas.microsoft.com/office/powerpoint/2010/main" val="248381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80302" y="652886"/>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Derivation</a:t>
            </a:r>
            <a:endParaRPr lang="en-US" sz="4000" b="1" dirty="0">
              <a:latin typeface="+mj-lt"/>
              <a:ea typeface="Times New Roman" panose="02020603050405020304" pitchFamily="18" charset="0"/>
            </a:endParaRPr>
          </a:p>
        </p:txBody>
      </p:sp>
      <p:sp>
        <p:nvSpPr>
          <p:cNvPr id="50" name="TextBox 49"/>
          <p:cNvSpPr txBox="1"/>
          <p:nvPr/>
        </p:nvSpPr>
        <p:spPr>
          <a:xfrm>
            <a:off x="1303020" y="2103120"/>
            <a:ext cx="9804633" cy="3970318"/>
          </a:xfrm>
          <a:prstGeom prst="rect">
            <a:avLst/>
          </a:prstGeom>
          <a:noFill/>
        </p:spPr>
        <p:txBody>
          <a:bodyPr wrap="square" rtlCol="0">
            <a:spAutoFit/>
          </a:bodyPr>
          <a:lstStyle/>
          <a:p>
            <a:r>
              <a:rPr lang="en-US" sz="2800" dirty="0"/>
              <a:t>A derivation is basically a sequence of production rules, in order to get the input string. During parsing, we take two decisions for some sentential form of input</a:t>
            </a:r>
            <a:r>
              <a:rPr lang="en-US" sz="2800" dirty="0" smtClean="0"/>
              <a:t>:</a:t>
            </a:r>
            <a:endParaRPr lang="en-US" sz="2800" dirty="0"/>
          </a:p>
          <a:p>
            <a:pPr marL="457200" indent="-457200">
              <a:buFont typeface="Arial" panose="020B0604020202020204" pitchFamily="34" charset="0"/>
              <a:buChar char="•"/>
            </a:pPr>
            <a:r>
              <a:rPr lang="en-US" sz="2800" dirty="0"/>
              <a:t>Deciding the non-terminal which is to be replaced.</a:t>
            </a:r>
          </a:p>
          <a:p>
            <a:pPr marL="457200" indent="-457200">
              <a:buFont typeface="Arial" panose="020B0604020202020204" pitchFamily="34" charset="0"/>
              <a:buChar char="•"/>
            </a:pPr>
            <a:r>
              <a:rPr lang="en-US" sz="2800" dirty="0"/>
              <a:t>Deciding the production rule, by which, the non-terminal will be replaced</a:t>
            </a:r>
            <a:r>
              <a:rPr lang="en-US" sz="2800" dirty="0" smtClean="0"/>
              <a:t>.</a:t>
            </a:r>
          </a:p>
          <a:p>
            <a:pPr marL="457200" indent="-457200">
              <a:buFont typeface="Arial" panose="020B0604020202020204" pitchFamily="34" charset="0"/>
              <a:buChar char="•"/>
            </a:pPr>
            <a:endParaRPr lang="en-US" sz="2800" dirty="0"/>
          </a:p>
          <a:p>
            <a:r>
              <a:rPr lang="en-US" sz="2800" dirty="0"/>
              <a:t>To decide which non-terminal to be replaced with production rule, we can have two options.</a:t>
            </a:r>
          </a:p>
        </p:txBody>
      </p:sp>
    </p:spTree>
    <p:extLst>
      <p:ext uri="{BB962C8B-B14F-4D97-AF65-F5344CB8AC3E}">
        <p14:creationId xmlns:p14="http://schemas.microsoft.com/office/powerpoint/2010/main" val="373455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108543"/>
          </a:xfrm>
          <a:prstGeom prst="rect">
            <a:avLst/>
          </a:prstGeom>
          <a:noFill/>
        </p:spPr>
        <p:txBody>
          <a:bodyPr wrap="square" rtlCol="0">
            <a:spAutoFit/>
          </a:bodyPr>
          <a:lstStyle/>
          <a:p>
            <a:r>
              <a:rPr lang="en-US" sz="2800" b="1" dirty="0" smtClean="0"/>
              <a:t>Question Number 1:</a:t>
            </a:r>
          </a:p>
          <a:p>
            <a:r>
              <a:rPr lang="en-US" sz="2800" dirty="0"/>
              <a:t>Consider the context-free grammar:</a:t>
            </a:r>
          </a:p>
          <a:p>
            <a:endParaRPr lang="en-US" sz="2800" dirty="0"/>
          </a:p>
          <a:p>
            <a:r>
              <a:rPr lang="en-US" sz="2800" b="1" dirty="0"/>
              <a:t>S -&gt; S </a:t>
            </a:r>
            <a:r>
              <a:rPr lang="en-US" sz="2800" b="1" dirty="0" err="1"/>
              <a:t>S</a:t>
            </a:r>
            <a:r>
              <a:rPr lang="en-US" sz="2800" b="1" dirty="0"/>
              <a:t> + | S </a:t>
            </a:r>
            <a:r>
              <a:rPr lang="en-US" sz="2800" b="1" dirty="0" err="1"/>
              <a:t>S</a:t>
            </a:r>
            <a:r>
              <a:rPr lang="en-US" sz="2800" b="1" dirty="0"/>
              <a:t> * | a</a:t>
            </a:r>
          </a:p>
          <a:p>
            <a:endParaRPr lang="en-US" sz="2800" dirty="0"/>
          </a:p>
          <a:p>
            <a:pPr marL="514350" indent="-514350">
              <a:buFont typeface="+mj-lt"/>
              <a:buAutoNum type="alphaUcPeriod"/>
            </a:pPr>
            <a:r>
              <a:rPr lang="en-US" sz="2800" dirty="0"/>
              <a:t>Show how the string </a:t>
            </a:r>
            <a:r>
              <a:rPr lang="en-US" sz="2800" dirty="0" err="1"/>
              <a:t>aa+a</a:t>
            </a:r>
            <a:r>
              <a:rPr lang="en-US" sz="2800" dirty="0"/>
              <a:t>* can be generated by this </a:t>
            </a:r>
            <a:r>
              <a:rPr lang="en-US" sz="2800" dirty="0" smtClean="0"/>
              <a:t>grammar.</a:t>
            </a:r>
          </a:p>
          <a:p>
            <a:pPr marL="514350" indent="-514350">
              <a:buFont typeface="+mj-lt"/>
              <a:buAutoNum type="alphaUcPeriod"/>
            </a:pPr>
            <a:r>
              <a:rPr lang="en-US" sz="2800" dirty="0" smtClean="0"/>
              <a:t>Construct </a:t>
            </a:r>
            <a:r>
              <a:rPr lang="en-US" sz="2800" dirty="0"/>
              <a:t>a parse tree for this </a:t>
            </a:r>
            <a:r>
              <a:rPr lang="en-US" sz="2800" dirty="0" smtClean="0"/>
              <a:t>string.</a:t>
            </a:r>
          </a:p>
        </p:txBody>
      </p:sp>
    </p:spTree>
    <p:extLst>
      <p:ext uri="{BB962C8B-B14F-4D97-AF65-F5344CB8AC3E}">
        <p14:creationId xmlns:p14="http://schemas.microsoft.com/office/powerpoint/2010/main" val="3428437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970318"/>
          </a:xfrm>
          <a:prstGeom prst="rect">
            <a:avLst/>
          </a:prstGeom>
          <a:noFill/>
        </p:spPr>
        <p:txBody>
          <a:bodyPr wrap="square" rtlCol="0">
            <a:spAutoFit/>
          </a:bodyPr>
          <a:lstStyle/>
          <a:p>
            <a:r>
              <a:rPr lang="en-US" sz="2800" b="1" dirty="0" smtClean="0"/>
              <a:t>S </a:t>
            </a:r>
            <a:r>
              <a:rPr lang="en-US" sz="2800" b="1" dirty="0"/>
              <a:t>-&gt; S </a:t>
            </a:r>
            <a:r>
              <a:rPr lang="en-US" sz="2800" b="1" dirty="0" err="1"/>
              <a:t>S</a:t>
            </a:r>
            <a:r>
              <a:rPr lang="en-US" sz="2800" b="1" dirty="0"/>
              <a:t> + | S </a:t>
            </a:r>
            <a:r>
              <a:rPr lang="en-US" sz="2800" b="1" dirty="0" err="1"/>
              <a:t>S</a:t>
            </a:r>
            <a:r>
              <a:rPr lang="en-US" sz="2800" b="1" dirty="0"/>
              <a:t> * | </a:t>
            </a:r>
            <a:r>
              <a:rPr lang="en-US" sz="2800" b="1" dirty="0" smtClean="0"/>
              <a:t>a</a:t>
            </a:r>
            <a:endParaRPr lang="en-US" sz="2800" dirty="0"/>
          </a:p>
          <a:p>
            <a:pPr marL="514350" indent="-514350">
              <a:buFont typeface="+mj-lt"/>
              <a:buAutoNum type="alphaUcPeriod"/>
            </a:pPr>
            <a:r>
              <a:rPr lang="en-US" sz="2800" dirty="0"/>
              <a:t>Show how the string </a:t>
            </a:r>
            <a:r>
              <a:rPr lang="en-US" sz="2800" dirty="0" err="1"/>
              <a:t>aa+a</a:t>
            </a:r>
            <a:r>
              <a:rPr lang="en-US" sz="2800" dirty="0"/>
              <a:t>* can be generated by this </a:t>
            </a:r>
            <a:r>
              <a:rPr lang="en-US" sz="2800" dirty="0" smtClean="0"/>
              <a:t>grammar.</a:t>
            </a:r>
          </a:p>
          <a:p>
            <a:pPr lvl="8"/>
            <a:endParaRPr lang="pt-BR" sz="2800" dirty="0" smtClean="0"/>
          </a:p>
          <a:p>
            <a:pPr lvl="8"/>
            <a:r>
              <a:rPr lang="pt-BR" sz="2800" dirty="0" smtClean="0"/>
              <a:t>-&gt; S </a:t>
            </a:r>
          </a:p>
          <a:p>
            <a:pPr lvl="8"/>
            <a:r>
              <a:rPr lang="pt-BR" sz="2800" dirty="0" smtClean="0"/>
              <a:t>-&gt; </a:t>
            </a:r>
            <a:r>
              <a:rPr lang="pt-BR" sz="2800" dirty="0"/>
              <a:t>S S * </a:t>
            </a:r>
            <a:endParaRPr lang="pt-BR" sz="2800" dirty="0" smtClean="0"/>
          </a:p>
          <a:p>
            <a:pPr lvl="8"/>
            <a:r>
              <a:rPr lang="pt-BR" sz="2800" dirty="0" smtClean="0"/>
              <a:t>-&gt; </a:t>
            </a:r>
            <a:r>
              <a:rPr lang="pt-BR" sz="2800" dirty="0"/>
              <a:t>S S + S * </a:t>
            </a:r>
            <a:endParaRPr lang="pt-BR" sz="2800" dirty="0" smtClean="0"/>
          </a:p>
          <a:p>
            <a:pPr lvl="8"/>
            <a:r>
              <a:rPr lang="pt-BR" sz="2800" dirty="0" smtClean="0"/>
              <a:t>-&gt; </a:t>
            </a:r>
            <a:r>
              <a:rPr lang="pt-BR" sz="2800" dirty="0"/>
              <a:t>a S + S * </a:t>
            </a:r>
            <a:endParaRPr lang="pt-BR" sz="2800" dirty="0" smtClean="0"/>
          </a:p>
          <a:p>
            <a:pPr lvl="8"/>
            <a:r>
              <a:rPr lang="pt-BR" sz="2800" dirty="0" smtClean="0"/>
              <a:t>-&gt; </a:t>
            </a:r>
            <a:r>
              <a:rPr lang="pt-BR" sz="2800" dirty="0"/>
              <a:t>a a + S * </a:t>
            </a:r>
            <a:endParaRPr lang="pt-BR" sz="2800" dirty="0" smtClean="0"/>
          </a:p>
          <a:p>
            <a:pPr lvl="8"/>
            <a:r>
              <a:rPr lang="pt-BR" sz="2800" dirty="0" smtClean="0"/>
              <a:t>-&gt; </a:t>
            </a:r>
            <a:r>
              <a:rPr lang="pt-BR" sz="2800" dirty="0"/>
              <a:t>a a + a *</a:t>
            </a:r>
            <a:endParaRPr lang="en-US" sz="2800" dirty="0" smtClean="0"/>
          </a:p>
        </p:txBody>
      </p:sp>
    </p:spTree>
    <p:extLst>
      <p:ext uri="{BB962C8B-B14F-4D97-AF65-F5344CB8AC3E}">
        <p14:creationId xmlns:p14="http://schemas.microsoft.com/office/powerpoint/2010/main" val="158429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2246769"/>
          </a:xfrm>
          <a:prstGeom prst="rect">
            <a:avLst/>
          </a:prstGeom>
          <a:noFill/>
        </p:spPr>
        <p:txBody>
          <a:bodyPr wrap="square" rtlCol="0">
            <a:spAutoFit/>
          </a:bodyPr>
          <a:lstStyle/>
          <a:p>
            <a:r>
              <a:rPr lang="en-US" sz="2800" b="1" dirty="0" smtClean="0"/>
              <a:t>S </a:t>
            </a:r>
            <a:r>
              <a:rPr lang="en-US" sz="2800" b="1" dirty="0"/>
              <a:t>-&gt; S </a:t>
            </a:r>
            <a:r>
              <a:rPr lang="en-US" sz="2800" b="1" dirty="0" err="1"/>
              <a:t>S</a:t>
            </a:r>
            <a:r>
              <a:rPr lang="en-US" sz="2800" b="1" dirty="0"/>
              <a:t> + | S </a:t>
            </a:r>
            <a:r>
              <a:rPr lang="en-US" sz="2800" b="1" dirty="0" err="1"/>
              <a:t>S</a:t>
            </a:r>
            <a:r>
              <a:rPr lang="en-US" sz="2800" b="1" dirty="0"/>
              <a:t> * | a</a:t>
            </a:r>
          </a:p>
          <a:p>
            <a:endParaRPr lang="en-US" sz="2800" dirty="0" smtClean="0"/>
          </a:p>
          <a:p>
            <a:r>
              <a:rPr lang="en-US" sz="2800" dirty="0" smtClean="0"/>
              <a:t>B. Construct </a:t>
            </a:r>
            <a:r>
              <a:rPr lang="en-US" sz="2800" dirty="0"/>
              <a:t>a parse tree for this </a:t>
            </a:r>
            <a:r>
              <a:rPr lang="en-US" sz="2800" dirty="0" smtClean="0"/>
              <a:t>string.</a:t>
            </a:r>
          </a:p>
          <a:p>
            <a:r>
              <a:rPr lang="en-US" sz="2800" dirty="0" smtClean="0"/>
              <a:t>String: </a:t>
            </a:r>
            <a:r>
              <a:rPr lang="en-US" sz="2800" dirty="0" err="1" smtClean="0"/>
              <a:t>aa+a</a:t>
            </a:r>
            <a:r>
              <a:rPr lang="en-US" sz="2800" dirty="0" smtClean="0"/>
              <a:t>*</a:t>
            </a:r>
          </a:p>
          <a:p>
            <a:endParaRPr lang="en-US" sz="2800" dirty="0" smtClean="0"/>
          </a:p>
        </p:txBody>
      </p:sp>
      <p:pic>
        <p:nvPicPr>
          <p:cNvPr id="51" name="Picture 50"/>
          <p:cNvPicPr>
            <a:picLocks noChangeAspect="1"/>
          </p:cNvPicPr>
          <p:nvPr/>
        </p:nvPicPr>
        <p:blipFill>
          <a:blip r:embed="rId6"/>
          <a:stretch>
            <a:fillRect/>
          </a:stretch>
        </p:blipFill>
        <p:spPr>
          <a:xfrm>
            <a:off x="3300688" y="3829950"/>
            <a:ext cx="4589277" cy="2858233"/>
          </a:xfrm>
          <a:prstGeom prst="rect">
            <a:avLst/>
          </a:prstGeom>
        </p:spPr>
      </p:pic>
    </p:spTree>
    <p:extLst>
      <p:ext uri="{BB962C8B-B14F-4D97-AF65-F5344CB8AC3E}">
        <p14:creationId xmlns:p14="http://schemas.microsoft.com/office/powerpoint/2010/main" val="33540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108543"/>
          </a:xfrm>
          <a:prstGeom prst="rect">
            <a:avLst/>
          </a:prstGeom>
          <a:noFill/>
        </p:spPr>
        <p:txBody>
          <a:bodyPr wrap="square" rtlCol="0">
            <a:spAutoFit/>
          </a:bodyPr>
          <a:lstStyle/>
          <a:p>
            <a:r>
              <a:rPr lang="en-US" sz="2800" b="1" dirty="0" smtClean="0"/>
              <a:t>Question Number 2:</a:t>
            </a:r>
          </a:p>
          <a:p>
            <a:r>
              <a:rPr lang="en-US" sz="2800" dirty="0" smtClean="0"/>
              <a:t>What </a:t>
            </a:r>
            <a:r>
              <a:rPr lang="en-US" sz="2800" dirty="0"/>
              <a:t>language is generated by the following grammars? </a:t>
            </a:r>
            <a:r>
              <a:rPr lang="en-US" sz="2800" dirty="0" smtClean="0"/>
              <a:t>In each case justify your answer.</a:t>
            </a:r>
          </a:p>
          <a:p>
            <a:endParaRPr lang="en-US" sz="2800" dirty="0" smtClean="0"/>
          </a:p>
          <a:p>
            <a:pPr marL="514350" indent="-514350">
              <a:buFont typeface="+mj-lt"/>
              <a:buAutoNum type="arabicPeriod"/>
            </a:pPr>
            <a:r>
              <a:rPr lang="en-US" sz="2800" dirty="0" smtClean="0"/>
              <a:t>S </a:t>
            </a:r>
            <a:r>
              <a:rPr lang="en-US" sz="2800" dirty="0"/>
              <a:t>-&gt; 0 S 1 | 0 1</a:t>
            </a:r>
          </a:p>
          <a:p>
            <a:pPr marL="514350" indent="-514350">
              <a:buFont typeface="+mj-lt"/>
              <a:buAutoNum type="arabicPeriod"/>
            </a:pPr>
            <a:r>
              <a:rPr lang="en-US" sz="2800" dirty="0"/>
              <a:t>S -&gt; + S </a:t>
            </a:r>
            <a:r>
              <a:rPr lang="en-US" sz="2800" dirty="0" err="1"/>
              <a:t>S</a:t>
            </a:r>
            <a:r>
              <a:rPr lang="en-US" sz="2800" dirty="0"/>
              <a:t> | - S </a:t>
            </a:r>
            <a:r>
              <a:rPr lang="en-US" sz="2800" dirty="0" err="1"/>
              <a:t>S</a:t>
            </a:r>
            <a:r>
              <a:rPr lang="en-US" sz="2800" dirty="0"/>
              <a:t> | a</a:t>
            </a:r>
          </a:p>
          <a:p>
            <a:pPr marL="514350" indent="-514350">
              <a:buFont typeface="+mj-lt"/>
              <a:buAutoNum type="arabicPeriod"/>
            </a:pPr>
            <a:r>
              <a:rPr lang="en-US" sz="2800" dirty="0" smtClean="0"/>
              <a:t>S </a:t>
            </a:r>
            <a:r>
              <a:rPr lang="en-US" sz="2800" dirty="0"/>
              <a:t>-&gt; a S b S | b S a S | </a:t>
            </a:r>
            <a:r>
              <a:rPr lang="en-US" sz="2800" dirty="0" smtClean="0"/>
              <a:t>ε</a:t>
            </a:r>
            <a:endParaRPr lang="en-US" sz="2800" dirty="0"/>
          </a:p>
        </p:txBody>
      </p:sp>
    </p:spTree>
    <p:extLst>
      <p:ext uri="{BB962C8B-B14F-4D97-AF65-F5344CB8AC3E}">
        <p14:creationId xmlns:p14="http://schemas.microsoft.com/office/powerpoint/2010/main" val="2077692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dirty="0"/>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5262979"/>
          </a:xfrm>
          <a:prstGeom prst="rect">
            <a:avLst/>
          </a:prstGeom>
          <a:noFill/>
        </p:spPr>
        <p:txBody>
          <a:bodyPr wrap="square" rtlCol="0">
            <a:spAutoFit/>
          </a:bodyPr>
          <a:lstStyle/>
          <a:p>
            <a:r>
              <a:rPr lang="en-US" sz="2800" b="1" dirty="0" smtClean="0"/>
              <a:t>Question Number 2:</a:t>
            </a:r>
            <a:endParaRPr lang="en-US" sz="2800" dirty="0"/>
          </a:p>
          <a:p>
            <a:pPr marL="514350" indent="-514350">
              <a:buFont typeface="+mj-lt"/>
              <a:buAutoNum type="arabicPeriod"/>
            </a:pPr>
            <a:r>
              <a:rPr lang="en-US" sz="2800" dirty="0"/>
              <a:t>S -&gt; 0 S 1 | 0 </a:t>
            </a:r>
            <a:r>
              <a:rPr lang="en-US" sz="2800" dirty="0" smtClean="0"/>
              <a:t>1</a:t>
            </a:r>
          </a:p>
          <a:p>
            <a:r>
              <a:rPr lang="en-US" sz="2800" dirty="0" smtClean="0"/>
              <a:t>Words of this grammar </a:t>
            </a:r>
          </a:p>
          <a:p>
            <a:pPr marL="514350" indent="-514350">
              <a:buAutoNum type="arabicPeriod"/>
            </a:pPr>
            <a:r>
              <a:rPr lang="en-US" sz="2800" dirty="0" smtClean="0"/>
              <a:t>S -&gt; 01</a:t>
            </a:r>
          </a:p>
          <a:p>
            <a:pPr marL="514350" indent="-514350">
              <a:buAutoNum type="arabicPeriod"/>
            </a:pPr>
            <a:r>
              <a:rPr lang="en-US" sz="2800" dirty="0" smtClean="0"/>
              <a:t>S -&gt; 0S1 -&gt;0011</a:t>
            </a:r>
          </a:p>
          <a:p>
            <a:pPr marL="514350" indent="-514350">
              <a:buFontTx/>
              <a:buAutoNum type="arabicPeriod"/>
            </a:pPr>
            <a:r>
              <a:rPr lang="en-US" sz="2800" dirty="0"/>
              <a:t>S -&gt; 0S1 </a:t>
            </a:r>
            <a:r>
              <a:rPr lang="en-US" sz="2800" dirty="0" smtClean="0"/>
              <a:t>-&gt; 00S11-&gt; 000S111</a:t>
            </a:r>
            <a:r>
              <a:rPr lang="en-US" sz="2800" dirty="0"/>
              <a:t>-</a:t>
            </a:r>
            <a:r>
              <a:rPr lang="en-US" sz="2800" dirty="0" smtClean="0"/>
              <a:t>&gt; 0000S1111</a:t>
            </a:r>
          </a:p>
          <a:p>
            <a:r>
              <a:rPr lang="en-US" sz="2800" dirty="0" smtClean="0"/>
              <a:t>So, language is</a:t>
            </a:r>
          </a:p>
          <a:p>
            <a:pPr lvl="6"/>
            <a:r>
              <a:rPr lang="en-US" sz="2800" b="1" dirty="0" smtClean="0"/>
              <a:t>L = {0n1n | n&gt;=1}</a:t>
            </a:r>
          </a:p>
          <a:p>
            <a:endParaRPr lang="en-US" sz="2800" dirty="0"/>
          </a:p>
          <a:p>
            <a:pPr marL="514350" indent="-514350">
              <a:buFontTx/>
              <a:buAutoNum type="arabicPeriod"/>
            </a:pPr>
            <a:endParaRPr lang="en-US" sz="2800" dirty="0"/>
          </a:p>
          <a:p>
            <a:pPr marL="514350" indent="-514350">
              <a:buFontTx/>
              <a:buAutoNum type="arabicPeriod"/>
            </a:pPr>
            <a:endParaRPr lang="en-US" sz="2800" dirty="0"/>
          </a:p>
          <a:p>
            <a:pPr marL="514350" indent="-514350">
              <a:buAutoNum type="arabicPeriod"/>
            </a:pPr>
            <a:endParaRPr lang="en-US" sz="2800" dirty="0"/>
          </a:p>
        </p:txBody>
      </p:sp>
    </p:spTree>
    <p:extLst>
      <p:ext uri="{BB962C8B-B14F-4D97-AF65-F5344CB8AC3E}">
        <p14:creationId xmlns:p14="http://schemas.microsoft.com/office/powerpoint/2010/main" val="2790642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dirty="0"/>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282504" y="1944033"/>
            <a:ext cx="9804633" cy="5262979"/>
          </a:xfrm>
          <a:prstGeom prst="rect">
            <a:avLst/>
          </a:prstGeom>
          <a:noFill/>
        </p:spPr>
        <p:txBody>
          <a:bodyPr wrap="square" rtlCol="0">
            <a:spAutoFit/>
          </a:bodyPr>
          <a:lstStyle/>
          <a:p>
            <a:r>
              <a:rPr lang="en-US" sz="2800" b="1" dirty="0" smtClean="0"/>
              <a:t>Question Number 2:</a:t>
            </a:r>
            <a:endParaRPr lang="en-US" sz="2800" dirty="0"/>
          </a:p>
          <a:p>
            <a:r>
              <a:rPr lang="en-US" sz="2800" dirty="0" smtClean="0"/>
              <a:t>2. S </a:t>
            </a:r>
            <a:r>
              <a:rPr lang="en-US" sz="2800" dirty="0"/>
              <a:t>-&gt; + S </a:t>
            </a:r>
            <a:r>
              <a:rPr lang="en-US" sz="2800" dirty="0" err="1"/>
              <a:t>S</a:t>
            </a:r>
            <a:r>
              <a:rPr lang="en-US" sz="2800" dirty="0"/>
              <a:t> | - S </a:t>
            </a:r>
            <a:r>
              <a:rPr lang="en-US" sz="2800" dirty="0" err="1"/>
              <a:t>S</a:t>
            </a:r>
            <a:r>
              <a:rPr lang="en-US" sz="2800" dirty="0"/>
              <a:t> | a</a:t>
            </a:r>
          </a:p>
          <a:p>
            <a:r>
              <a:rPr lang="en-US" sz="2800" dirty="0" smtClean="0"/>
              <a:t>Words of this grammar </a:t>
            </a:r>
          </a:p>
          <a:p>
            <a:pPr marL="514350" indent="-514350">
              <a:buAutoNum type="arabicPeriod"/>
            </a:pPr>
            <a:r>
              <a:rPr lang="en-US" sz="2800" dirty="0" smtClean="0"/>
              <a:t>S -&gt; +SS -&gt; +aa</a:t>
            </a:r>
          </a:p>
          <a:p>
            <a:pPr marL="514350" indent="-514350">
              <a:buAutoNum type="arabicPeriod"/>
            </a:pPr>
            <a:r>
              <a:rPr lang="en-US" sz="2800" dirty="0"/>
              <a:t>S -&gt; </a:t>
            </a:r>
            <a:r>
              <a:rPr lang="en-US" sz="2800" dirty="0" smtClean="0"/>
              <a:t>-SS </a:t>
            </a:r>
            <a:r>
              <a:rPr lang="en-US" sz="2800" dirty="0"/>
              <a:t>-&gt; </a:t>
            </a:r>
            <a:r>
              <a:rPr lang="en-US" sz="2800" dirty="0" smtClean="0"/>
              <a:t>-aa</a:t>
            </a:r>
            <a:endParaRPr lang="en-US" sz="2800" dirty="0"/>
          </a:p>
          <a:p>
            <a:pPr marL="514350" indent="-514350">
              <a:buAutoNum type="arabicPeriod"/>
            </a:pPr>
            <a:r>
              <a:rPr lang="en-US" sz="2800" dirty="0"/>
              <a:t>S -&gt; +SS -&gt; </a:t>
            </a:r>
            <a:r>
              <a:rPr lang="en-US" sz="2800" dirty="0" smtClean="0"/>
              <a:t>+-SSS -&gt;+-</a:t>
            </a:r>
            <a:r>
              <a:rPr lang="en-US" sz="2800" dirty="0" err="1" smtClean="0"/>
              <a:t>aaa</a:t>
            </a:r>
            <a:endParaRPr lang="en-US" sz="2800" dirty="0" smtClean="0"/>
          </a:p>
          <a:p>
            <a:pPr marL="514350" indent="-514350">
              <a:buFontTx/>
              <a:buAutoNum type="arabicPeriod"/>
            </a:pPr>
            <a:r>
              <a:rPr lang="en-US" sz="2800" dirty="0"/>
              <a:t>S -&gt; +SS -&gt; +-SSS -&gt;+-</a:t>
            </a:r>
            <a:r>
              <a:rPr lang="en-US" sz="2800" dirty="0" smtClean="0"/>
              <a:t>a-SSS -&gt;+-a-</a:t>
            </a:r>
            <a:r>
              <a:rPr lang="en-US" sz="2800" dirty="0" err="1" smtClean="0"/>
              <a:t>aaa</a:t>
            </a:r>
            <a:endParaRPr lang="en-US" sz="2800" dirty="0"/>
          </a:p>
          <a:p>
            <a:r>
              <a:rPr lang="en-US" sz="2800" dirty="0" smtClean="0"/>
              <a:t>So, language is</a:t>
            </a:r>
          </a:p>
          <a:p>
            <a:pPr lvl="2"/>
            <a:r>
              <a:rPr lang="en-US" sz="2800" b="1" dirty="0"/>
              <a:t>L = {Prefix expression consisting of plus and minus signs}</a:t>
            </a:r>
            <a:endParaRPr lang="en-US" sz="2800" dirty="0"/>
          </a:p>
          <a:p>
            <a:pPr marL="514350" indent="-514350">
              <a:buFontTx/>
              <a:buAutoNum type="arabicPeriod"/>
            </a:pPr>
            <a:endParaRPr lang="en-US" sz="2800" dirty="0"/>
          </a:p>
          <a:p>
            <a:pPr marL="514350" indent="-514350">
              <a:buFontTx/>
              <a:buAutoNum type="arabicPeriod"/>
            </a:pPr>
            <a:endParaRPr lang="en-US" sz="2800" dirty="0"/>
          </a:p>
          <a:p>
            <a:pPr marL="514350" indent="-514350">
              <a:buAutoNum type="arabicPeriod"/>
            </a:pPr>
            <a:endParaRPr lang="en-US" sz="2800" dirty="0"/>
          </a:p>
        </p:txBody>
      </p:sp>
    </p:spTree>
    <p:extLst>
      <p:ext uri="{BB962C8B-B14F-4D97-AF65-F5344CB8AC3E}">
        <p14:creationId xmlns:p14="http://schemas.microsoft.com/office/powerpoint/2010/main" val="160900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dirty="0"/>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282504" y="1944033"/>
            <a:ext cx="9804633" cy="4832092"/>
          </a:xfrm>
          <a:prstGeom prst="rect">
            <a:avLst/>
          </a:prstGeom>
          <a:noFill/>
        </p:spPr>
        <p:txBody>
          <a:bodyPr wrap="square" rtlCol="0">
            <a:spAutoFit/>
          </a:bodyPr>
          <a:lstStyle/>
          <a:p>
            <a:r>
              <a:rPr lang="en-US" sz="2800" b="1" dirty="0" smtClean="0"/>
              <a:t>Question Number 2:</a:t>
            </a:r>
            <a:endParaRPr lang="en-US" sz="2800" dirty="0" smtClean="0"/>
          </a:p>
          <a:p>
            <a:r>
              <a:rPr lang="en-US" sz="2800" dirty="0" smtClean="0"/>
              <a:t>3. </a:t>
            </a:r>
            <a:r>
              <a:rPr lang="en-US" sz="2800" dirty="0"/>
              <a:t>S -&gt; a S b S | b S a S | ε</a:t>
            </a:r>
          </a:p>
          <a:p>
            <a:r>
              <a:rPr lang="en-US" sz="2800" dirty="0" smtClean="0"/>
              <a:t>Words of this grammar </a:t>
            </a:r>
          </a:p>
          <a:p>
            <a:pPr marL="514350" indent="-514350">
              <a:buAutoNum type="arabicPeriod"/>
            </a:pPr>
            <a:r>
              <a:rPr lang="en-US" sz="2800" dirty="0" smtClean="0"/>
              <a:t>S -&gt; </a:t>
            </a:r>
            <a:r>
              <a:rPr lang="en-US" sz="2800" dirty="0" err="1" smtClean="0"/>
              <a:t>aSbS</a:t>
            </a:r>
            <a:r>
              <a:rPr lang="en-US" sz="2800" dirty="0" smtClean="0"/>
              <a:t> -&gt; ab</a:t>
            </a:r>
          </a:p>
          <a:p>
            <a:pPr marL="514350" indent="-514350">
              <a:buAutoNum type="arabicPeriod"/>
            </a:pPr>
            <a:r>
              <a:rPr lang="en-US" sz="2800" dirty="0"/>
              <a:t>S -&gt; </a:t>
            </a:r>
            <a:r>
              <a:rPr lang="en-US" sz="2800" dirty="0" err="1" smtClean="0"/>
              <a:t>bSaS</a:t>
            </a:r>
            <a:r>
              <a:rPr lang="en-US" sz="2800" dirty="0" smtClean="0"/>
              <a:t> </a:t>
            </a:r>
            <a:r>
              <a:rPr lang="en-US" sz="2800" dirty="0"/>
              <a:t>-&gt; </a:t>
            </a:r>
            <a:r>
              <a:rPr lang="en-US" sz="2800" dirty="0" err="1" smtClean="0"/>
              <a:t>ba</a:t>
            </a:r>
            <a:endParaRPr lang="en-US" sz="2800" dirty="0"/>
          </a:p>
          <a:p>
            <a:pPr marL="514350" indent="-514350">
              <a:buAutoNum type="arabicPeriod"/>
            </a:pPr>
            <a:r>
              <a:rPr lang="en-US" sz="2800" dirty="0"/>
              <a:t>S -&gt; </a:t>
            </a:r>
            <a:r>
              <a:rPr lang="en-US" sz="2800" dirty="0" err="1"/>
              <a:t>aSbS</a:t>
            </a:r>
            <a:r>
              <a:rPr lang="en-US" sz="2800" dirty="0"/>
              <a:t> -&gt; </a:t>
            </a:r>
            <a:r>
              <a:rPr lang="en-US" sz="2800" dirty="0" err="1" smtClean="0"/>
              <a:t>aaSbSbS</a:t>
            </a:r>
            <a:r>
              <a:rPr lang="en-US" sz="2800" dirty="0" smtClean="0"/>
              <a:t> -&gt;</a:t>
            </a:r>
            <a:r>
              <a:rPr lang="en-US" sz="2800" dirty="0" err="1" smtClean="0"/>
              <a:t>aabb</a:t>
            </a:r>
            <a:endParaRPr lang="en-US" sz="2800" dirty="0"/>
          </a:p>
          <a:p>
            <a:pPr marL="514350" indent="-514350">
              <a:buAutoNum type="arabicPeriod"/>
            </a:pPr>
            <a:r>
              <a:rPr lang="en-US" sz="2800" dirty="0"/>
              <a:t>S -&gt; </a:t>
            </a:r>
            <a:r>
              <a:rPr lang="en-US" sz="2800" dirty="0" err="1"/>
              <a:t>aSbS</a:t>
            </a:r>
            <a:r>
              <a:rPr lang="en-US" sz="2800" dirty="0"/>
              <a:t> -&gt; </a:t>
            </a:r>
            <a:r>
              <a:rPr lang="en-US" sz="2800" dirty="0" err="1" smtClean="0"/>
              <a:t>aaSbSbS</a:t>
            </a:r>
            <a:r>
              <a:rPr lang="en-US" sz="2800" dirty="0" smtClean="0"/>
              <a:t> -&gt; </a:t>
            </a:r>
            <a:r>
              <a:rPr lang="en-US" sz="2800" dirty="0" err="1" smtClean="0"/>
              <a:t>aaaSbSbSbaSbS</a:t>
            </a:r>
            <a:r>
              <a:rPr lang="en-US" sz="2800" dirty="0" smtClean="0"/>
              <a:t> -&gt;</a:t>
            </a:r>
            <a:r>
              <a:rPr lang="en-US" sz="2800" dirty="0" err="1" smtClean="0"/>
              <a:t>aaabbbab</a:t>
            </a:r>
            <a:r>
              <a:rPr lang="en-US" sz="2800" dirty="0" smtClean="0"/>
              <a:t> </a:t>
            </a:r>
          </a:p>
          <a:p>
            <a:r>
              <a:rPr lang="en-US" sz="2800" dirty="0" smtClean="0"/>
              <a:t>So, language is</a:t>
            </a:r>
          </a:p>
          <a:p>
            <a:pPr lvl="2"/>
            <a:r>
              <a:rPr lang="en-US" sz="2800" b="1" dirty="0"/>
              <a:t>L = {String has the same amount of a and b, includes ε}</a:t>
            </a:r>
            <a:endParaRPr lang="en-US" sz="2800" dirty="0"/>
          </a:p>
          <a:p>
            <a:pPr marL="514350" indent="-514350">
              <a:buFontTx/>
              <a:buAutoNum type="arabicPeriod"/>
            </a:pPr>
            <a:endParaRPr lang="en-US" sz="2800" dirty="0"/>
          </a:p>
          <a:p>
            <a:pPr marL="514350" indent="-514350">
              <a:buAutoNum type="arabicPeriod"/>
            </a:pPr>
            <a:endParaRPr lang="en-US" sz="2800" dirty="0"/>
          </a:p>
        </p:txBody>
      </p:sp>
    </p:spTree>
    <p:extLst>
      <p:ext uri="{BB962C8B-B14F-4D97-AF65-F5344CB8AC3E}">
        <p14:creationId xmlns:p14="http://schemas.microsoft.com/office/powerpoint/2010/main" val="1057430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49532" y="706560"/>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970318"/>
          </a:xfrm>
          <a:prstGeom prst="rect">
            <a:avLst/>
          </a:prstGeom>
          <a:noFill/>
        </p:spPr>
        <p:txBody>
          <a:bodyPr wrap="square" rtlCol="0">
            <a:spAutoFit/>
          </a:bodyPr>
          <a:lstStyle/>
          <a:p>
            <a:r>
              <a:rPr lang="en-US" sz="2800" dirty="0"/>
              <a:t>A compiler is a translator that converts the </a:t>
            </a:r>
            <a:r>
              <a:rPr lang="en-US" sz="2800" dirty="0" smtClean="0"/>
              <a:t>high-level language into </a:t>
            </a:r>
            <a:r>
              <a:rPr lang="en-US" sz="2800" dirty="0"/>
              <a:t>the machine language.</a:t>
            </a:r>
          </a:p>
          <a:p>
            <a:r>
              <a:rPr lang="en-US" sz="2800" dirty="0"/>
              <a:t>High-level language is written by a developer and machine language can be understood by the processor.</a:t>
            </a:r>
          </a:p>
          <a:p>
            <a:r>
              <a:rPr lang="en-US" sz="2800" dirty="0"/>
              <a:t>Compiler is used to show errors to the programmer.</a:t>
            </a:r>
          </a:p>
          <a:p>
            <a:r>
              <a:rPr lang="en-US" sz="2800" dirty="0"/>
              <a:t>The main purpose of compiler is to change the code written in one language without changing the meaning of the program.</a:t>
            </a:r>
          </a:p>
          <a:p>
            <a:r>
              <a:rPr lang="en-US" sz="2800" dirty="0"/>
              <a:t>When you execute a program which is written in HLL programming language then it executes into two parts</a:t>
            </a:r>
            <a:r>
              <a:rPr lang="en-US" sz="2800" dirty="0" smtClean="0"/>
              <a:t>.</a:t>
            </a:r>
            <a:endParaRPr lang="en-US" sz="2800" dirty="0"/>
          </a:p>
        </p:txBody>
      </p:sp>
    </p:spTree>
    <p:extLst>
      <p:ext uri="{BB962C8B-B14F-4D97-AF65-F5344CB8AC3E}">
        <p14:creationId xmlns:p14="http://schemas.microsoft.com/office/powerpoint/2010/main" val="2480729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539430"/>
          </a:xfrm>
          <a:prstGeom prst="rect">
            <a:avLst/>
          </a:prstGeom>
          <a:noFill/>
        </p:spPr>
        <p:txBody>
          <a:bodyPr wrap="square" rtlCol="0">
            <a:spAutoFit/>
          </a:bodyPr>
          <a:lstStyle/>
          <a:p>
            <a:r>
              <a:rPr lang="en-US" sz="2800" b="1" dirty="0" smtClean="0"/>
              <a:t>Question Number 3:</a:t>
            </a:r>
            <a:endParaRPr lang="en-US" sz="2800" dirty="0"/>
          </a:p>
          <a:p>
            <a:r>
              <a:rPr lang="en-US" sz="2800" dirty="0"/>
              <a:t>Describe the languages denoted by the following regular expressions:</a:t>
            </a:r>
          </a:p>
          <a:p>
            <a:pPr marL="514350" indent="-514350">
              <a:buFont typeface="+mj-lt"/>
              <a:buAutoNum type="arabicPeriod"/>
            </a:pPr>
            <a:endParaRPr lang="en-US" sz="2800" dirty="0"/>
          </a:p>
          <a:p>
            <a:pPr marL="514350" indent="-514350">
              <a:buFont typeface="+mj-lt"/>
              <a:buAutoNum type="arabicPeriod"/>
            </a:pPr>
            <a:r>
              <a:rPr lang="en-US" sz="2800" dirty="0"/>
              <a:t>a(</a:t>
            </a:r>
            <a:r>
              <a:rPr lang="en-US" sz="2800" dirty="0" err="1"/>
              <a:t>a|b</a:t>
            </a:r>
            <a:r>
              <a:rPr lang="en-US" sz="2800" dirty="0"/>
              <a:t>)*a</a:t>
            </a:r>
          </a:p>
          <a:p>
            <a:pPr marL="514350" indent="-514350">
              <a:buFont typeface="+mj-lt"/>
              <a:buAutoNum type="arabicPeriod"/>
            </a:pPr>
            <a:r>
              <a:rPr lang="en-US" sz="2800" dirty="0"/>
              <a:t>((</a:t>
            </a:r>
            <a:r>
              <a:rPr lang="el-GR" sz="2800" dirty="0"/>
              <a:t>ε|</a:t>
            </a:r>
            <a:r>
              <a:rPr lang="en-US" sz="2800" dirty="0"/>
              <a:t>a)b*)*</a:t>
            </a:r>
          </a:p>
          <a:p>
            <a:pPr marL="514350" indent="-514350">
              <a:buFont typeface="+mj-lt"/>
              <a:buAutoNum type="arabicPeriod"/>
            </a:pPr>
            <a:r>
              <a:rPr lang="en-US" sz="2800" dirty="0"/>
              <a:t>(</a:t>
            </a:r>
            <a:r>
              <a:rPr lang="en-US" sz="2800" dirty="0" err="1"/>
              <a:t>a|b</a:t>
            </a:r>
            <a:r>
              <a:rPr lang="en-US" sz="2800" dirty="0"/>
              <a:t>)*a(</a:t>
            </a:r>
            <a:r>
              <a:rPr lang="en-US" sz="2800" dirty="0" err="1"/>
              <a:t>a|b</a:t>
            </a:r>
            <a:r>
              <a:rPr lang="en-US" sz="2800" dirty="0"/>
              <a:t>)(</a:t>
            </a:r>
            <a:r>
              <a:rPr lang="en-US" sz="2800" dirty="0" err="1"/>
              <a:t>a|b</a:t>
            </a:r>
            <a:r>
              <a:rPr lang="en-US" sz="2800" dirty="0"/>
              <a:t>)</a:t>
            </a:r>
          </a:p>
          <a:p>
            <a:pPr marL="514350" indent="-514350">
              <a:buFont typeface="+mj-lt"/>
              <a:buAutoNum type="arabicPeriod"/>
            </a:pPr>
            <a:r>
              <a:rPr lang="en-US" sz="2800" dirty="0"/>
              <a:t>a*</a:t>
            </a:r>
            <a:r>
              <a:rPr lang="en-US" sz="2800" dirty="0" err="1"/>
              <a:t>ba</a:t>
            </a:r>
            <a:r>
              <a:rPr lang="en-US" sz="2800" dirty="0"/>
              <a:t>*</a:t>
            </a:r>
            <a:r>
              <a:rPr lang="en-US" sz="2800" dirty="0" err="1"/>
              <a:t>ba</a:t>
            </a:r>
            <a:r>
              <a:rPr lang="en-US" sz="2800" dirty="0"/>
              <a:t>*</a:t>
            </a:r>
            <a:r>
              <a:rPr lang="en-US" sz="2800" dirty="0" err="1"/>
              <a:t>ba</a:t>
            </a:r>
            <a:r>
              <a:rPr lang="en-US" sz="2800" dirty="0" smtClean="0"/>
              <a:t>*</a:t>
            </a:r>
            <a:endParaRPr lang="en-US" sz="2800" dirty="0"/>
          </a:p>
        </p:txBody>
      </p:sp>
    </p:spTree>
    <p:extLst>
      <p:ext uri="{BB962C8B-B14F-4D97-AF65-F5344CB8AC3E}">
        <p14:creationId xmlns:p14="http://schemas.microsoft.com/office/powerpoint/2010/main" val="806635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970318"/>
          </a:xfrm>
          <a:prstGeom prst="rect">
            <a:avLst/>
          </a:prstGeom>
          <a:noFill/>
        </p:spPr>
        <p:txBody>
          <a:bodyPr wrap="square" rtlCol="0">
            <a:spAutoFit/>
          </a:bodyPr>
          <a:lstStyle/>
          <a:p>
            <a:r>
              <a:rPr lang="en-US" sz="2800" b="1" dirty="0" smtClean="0"/>
              <a:t>Question Number 3:</a:t>
            </a:r>
            <a:endParaRPr lang="en-US" sz="2800" dirty="0"/>
          </a:p>
          <a:p>
            <a:pPr marL="514350" indent="-514350">
              <a:buFont typeface="+mj-lt"/>
              <a:buAutoNum type="arabicPeriod"/>
            </a:pPr>
            <a:r>
              <a:rPr lang="en-US" sz="2800" dirty="0"/>
              <a:t>a(</a:t>
            </a:r>
            <a:r>
              <a:rPr lang="en-US" sz="2800" dirty="0" err="1"/>
              <a:t>a|b</a:t>
            </a:r>
            <a:r>
              <a:rPr lang="en-US" sz="2800" dirty="0"/>
              <a:t>)*</a:t>
            </a:r>
            <a:r>
              <a:rPr lang="en-US" sz="2800" dirty="0" smtClean="0"/>
              <a:t>a</a:t>
            </a:r>
          </a:p>
          <a:p>
            <a:r>
              <a:rPr lang="en-US" sz="2800" dirty="0" smtClean="0"/>
              <a:t>Words: </a:t>
            </a:r>
            <a:r>
              <a:rPr lang="en-US" sz="2800" dirty="0" err="1" smtClean="0"/>
              <a:t>aaba,aa,abaa,aba,aaa</a:t>
            </a:r>
            <a:endParaRPr lang="en-US" sz="2800" dirty="0" smtClean="0"/>
          </a:p>
          <a:p>
            <a:r>
              <a:rPr lang="en-US" sz="2800" dirty="0"/>
              <a:t>Language: String of a's and b's that start and end with a</a:t>
            </a:r>
            <a:r>
              <a:rPr lang="en-US" sz="2800" dirty="0" smtClean="0"/>
              <a:t>.</a:t>
            </a:r>
          </a:p>
          <a:p>
            <a:endParaRPr lang="en-US" sz="2800" dirty="0"/>
          </a:p>
          <a:p>
            <a:pPr marL="514350" indent="-514350">
              <a:buAutoNum type="arabicPeriod" startAt="2"/>
            </a:pPr>
            <a:r>
              <a:rPr lang="en-US" sz="2800" dirty="0" smtClean="0"/>
              <a:t>((</a:t>
            </a:r>
            <a:r>
              <a:rPr lang="el-GR" sz="2800" dirty="0"/>
              <a:t>ε|</a:t>
            </a:r>
            <a:r>
              <a:rPr lang="en-US" sz="2800" dirty="0"/>
              <a:t>a)b</a:t>
            </a:r>
            <a:r>
              <a:rPr lang="en-US" sz="2800" dirty="0" smtClean="0"/>
              <a:t>*)*</a:t>
            </a:r>
          </a:p>
          <a:p>
            <a:r>
              <a:rPr lang="en-US" sz="2800" dirty="0"/>
              <a:t>Words: </a:t>
            </a:r>
            <a:r>
              <a:rPr lang="en-US" sz="2800" dirty="0" err="1" smtClean="0"/>
              <a:t>a,b,aa,abab,abbb</a:t>
            </a:r>
            <a:endParaRPr lang="en-US" sz="2800" dirty="0"/>
          </a:p>
          <a:p>
            <a:r>
              <a:rPr lang="en-US" sz="2800" dirty="0"/>
              <a:t>Language: String of a's and b's.</a:t>
            </a:r>
          </a:p>
          <a:p>
            <a:endParaRPr lang="en-US" sz="2800" dirty="0"/>
          </a:p>
        </p:txBody>
      </p:sp>
    </p:spTree>
    <p:extLst>
      <p:ext uri="{BB962C8B-B14F-4D97-AF65-F5344CB8AC3E}">
        <p14:creationId xmlns:p14="http://schemas.microsoft.com/office/powerpoint/2010/main" val="3873680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970318"/>
          </a:xfrm>
          <a:prstGeom prst="rect">
            <a:avLst/>
          </a:prstGeom>
          <a:noFill/>
        </p:spPr>
        <p:txBody>
          <a:bodyPr wrap="square" rtlCol="0">
            <a:spAutoFit/>
          </a:bodyPr>
          <a:lstStyle/>
          <a:p>
            <a:r>
              <a:rPr lang="en-US" sz="2800" b="1" dirty="0" smtClean="0"/>
              <a:t>Question Number 3:</a:t>
            </a:r>
            <a:endParaRPr lang="en-US" sz="2800" dirty="0"/>
          </a:p>
          <a:p>
            <a:r>
              <a:rPr lang="en-US" sz="2800" dirty="0" smtClean="0"/>
              <a:t>3. </a:t>
            </a:r>
            <a:r>
              <a:rPr lang="en-US" sz="2800" dirty="0"/>
              <a:t>(</a:t>
            </a:r>
            <a:r>
              <a:rPr lang="en-US" sz="2800" dirty="0" err="1"/>
              <a:t>a|b</a:t>
            </a:r>
            <a:r>
              <a:rPr lang="en-US" sz="2800" dirty="0"/>
              <a:t>)*a(</a:t>
            </a:r>
            <a:r>
              <a:rPr lang="en-US" sz="2800" dirty="0" err="1"/>
              <a:t>a|b</a:t>
            </a:r>
            <a:r>
              <a:rPr lang="en-US" sz="2800" dirty="0"/>
              <a:t>)(</a:t>
            </a:r>
            <a:r>
              <a:rPr lang="en-US" sz="2800" dirty="0" err="1"/>
              <a:t>a|b</a:t>
            </a:r>
            <a:r>
              <a:rPr lang="en-US" sz="2800" dirty="0" smtClean="0"/>
              <a:t>)</a:t>
            </a:r>
          </a:p>
          <a:p>
            <a:r>
              <a:rPr lang="en-US" sz="2800" dirty="0" smtClean="0"/>
              <a:t>Words: </a:t>
            </a:r>
            <a:r>
              <a:rPr lang="en-US" sz="2800" dirty="0" err="1" smtClean="0"/>
              <a:t>aaa,bbb,abaaa,abaaa,aabb,ababb</a:t>
            </a:r>
            <a:endParaRPr lang="en-US" sz="2800" dirty="0" smtClean="0"/>
          </a:p>
          <a:p>
            <a:r>
              <a:rPr lang="en-US" sz="2800" dirty="0" smtClean="0"/>
              <a:t>Language</a:t>
            </a:r>
            <a:r>
              <a:rPr lang="en-US" sz="2800" dirty="0"/>
              <a:t>: String of a's and b's that the character third from the last is a</a:t>
            </a:r>
            <a:r>
              <a:rPr lang="en-US" sz="2800" dirty="0" smtClean="0"/>
              <a:t>.</a:t>
            </a:r>
          </a:p>
          <a:p>
            <a:endParaRPr lang="en-US" sz="2800" dirty="0"/>
          </a:p>
          <a:p>
            <a:r>
              <a:rPr lang="en-US" sz="2800" dirty="0" smtClean="0"/>
              <a:t>4. </a:t>
            </a:r>
            <a:r>
              <a:rPr lang="en-US" sz="2800" dirty="0"/>
              <a:t>a*</a:t>
            </a:r>
            <a:r>
              <a:rPr lang="en-US" sz="2800" dirty="0" err="1"/>
              <a:t>ba</a:t>
            </a:r>
            <a:r>
              <a:rPr lang="en-US" sz="2800" dirty="0"/>
              <a:t>*</a:t>
            </a:r>
            <a:r>
              <a:rPr lang="en-US" sz="2800" dirty="0" err="1"/>
              <a:t>ba</a:t>
            </a:r>
            <a:r>
              <a:rPr lang="en-US" sz="2800" dirty="0"/>
              <a:t>*</a:t>
            </a:r>
            <a:r>
              <a:rPr lang="en-US" sz="2800" dirty="0" err="1"/>
              <a:t>ba</a:t>
            </a:r>
            <a:r>
              <a:rPr lang="en-US" sz="2800" dirty="0" smtClean="0"/>
              <a:t>*</a:t>
            </a:r>
          </a:p>
          <a:p>
            <a:r>
              <a:rPr lang="en-US" sz="2800" dirty="0" smtClean="0"/>
              <a:t>Words</a:t>
            </a:r>
            <a:r>
              <a:rPr lang="en-US" sz="2800" dirty="0"/>
              <a:t>: </a:t>
            </a:r>
            <a:r>
              <a:rPr lang="en-US" sz="2800" dirty="0" err="1" smtClean="0"/>
              <a:t>bbb,abbb,abababa,aabbaabbaabbaa</a:t>
            </a:r>
            <a:endParaRPr lang="en-US" sz="2800" dirty="0" smtClean="0"/>
          </a:p>
          <a:p>
            <a:r>
              <a:rPr lang="en-US" sz="2800" dirty="0" smtClean="0"/>
              <a:t>Language</a:t>
            </a:r>
            <a:r>
              <a:rPr lang="en-US" sz="2800" dirty="0"/>
              <a:t>: String of a's and b's that only contains three b.</a:t>
            </a:r>
          </a:p>
        </p:txBody>
      </p:sp>
    </p:spTree>
    <p:extLst>
      <p:ext uri="{BB962C8B-B14F-4D97-AF65-F5344CB8AC3E}">
        <p14:creationId xmlns:p14="http://schemas.microsoft.com/office/powerpoint/2010/main" val="181123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3970318"/>
          </a:xfrm>
          <a:prstGeom prst="rect">
            <a:avLst/>
          </a:prstGeom>
          <a:noFill/>
        </p:spPr>
        <p:txBody>
          <a:bodyPr wrap="square" rtlCol="0">
            <a:spAutoFit/>
          </a:bodyPr>
          <a:lstStyle/>
          <a:p>
            <a:r>
              <a:rPr lang="en-US" sz="2800" b="1" dirty="0" smtClean="0"/>
              <a:t>Question Number </a:t>
            </a:r>
            <a:r>
              <a:rPr lang="en-US" sz="2800" b="1" dirty="0" smtClean="0"/>
              <a:t>4:</a:t>
            </a:r>
          </a:p>
          <a:p>
            <a:r>
              <a:rPr lang="en-US" sz="2800" b="1" dirty="0" smtClean="0"/>
              <a:t>Identify the tokens in the following program.</a:t>
            </a:r>
          </a:p>
          <a:p>
            <a:pPr lvl="2"/>
            <a:r>
              <a:rPr lang="en-US" sz="2800" dirty="0" err="1"/>
              <a:t>int</a:t>
            </a:r>
            <a:r>
              <a:rPr lang="en-US" sz="2800" dirty="0"/>
              <a:t> main()</a:t>
            </a:r>
          </a:p>
          <a:p>
            <a:pPr lvl="2"/>
            <a:r>
              <a:rPr lang="en-US" sz="2800" dirty="0"/>
              <a:t>{</a:t>
            </a:r>
          </a:p>
          <a:p>
            <a:pPr lvl="2"/>
            <a:r>
              <a:rPr lang="en-US" sz="2800" dirty="0"/>
              <a:t>  // 2 variables</a:t>
            </a:r>
          </a:p>
          <a:p>
            <a:pPr lvl="2"/>
            <a:r>
              <a:rPr lang="en-US" sz="2800" dirty="0"/>
              <a:t>  </a:t>
            </a:r>
            <a:r>
              <a:rPr lang="en-US" sz="2800" dirty="0" err="1"/>
              <a:t>int</a:t>
            </a:r>
            <a:r>
              <a:rPr lang="en-US" sz="2800" dirty="0"/>
              <a:t> a, b;</a:t>
            </a:r>
          </a:p>
          <a:p>
            <a:pPr lvl="2"/>
            <a:r>
              <a:rPr lang="en-US" sz="2800" dirty="0"/>
              <a:t>  a = 10;</a:t>
            </a:r>
          </a:p>
          <a:p>
            <a:pPr lvl="2"/>
            <a:r>
              <a:rPr lang="en-US" sz="2800" dirty="0"/>
              <a:t> return 0;</a:t>
            </a:r>
          </a:p>
          <a:p>
            <a:pPr lvl="2"/>
            <a:r>
              <a:rPr lang="en-US" sz="2800" dirty="0"/>
              <a:t>}</a:t>
            </a:r>
            <a:endParaRPr lang="en-US" sz="2800" dirty="0"/>
          </a:p>
        </p:txBody>
      </p:sp>
    </p:spTree>
    <p:extLst>
      <p:ext uri="{BB962C8B-B14F-4D97-AF65-F5344CB8AC3E}">
        <p14:creationId xmlns:p14="http://schemas.microsoft.com/office/powerpoint/2010/main" val="1479488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5262979"/>
          </a:xfrm>
          <a:prstGeom prst="rect">
            <a:avLst/>
          </a:prstGeom>
          <a:noFill/>
        </p:spPr>
        <p:txBody>
          <a:bodyPr wrap="square" rtlCol="0">
            <a:spAutoFit/>
          </a:bodyPr>
          <a:lstStyle/>
          <a:p>
            <a:r>
              <a:rPr lang="en-US" sz="2800" b="1" dirty="0" smtClean="0"/>
              <a:t>Question Number </a:t>
            </a:r>
            <a:r>
              <a:rPr lang="en-US" sz="2800" b="1" dirty="0" smtClean="0"/>
              <a:t>4:</a:t>
            </a:r>
          </a:p>
          <a:p>
            <a:r>
              <a:rPr lang="en-US" sz="2800" b="1" dirty="0" smtClean="0"/>
              <a:t>Identify the tokens in the following program.</a:t>
            </a:r>
          </a:p>
          <a:p>
            <a:r>
              <a:rPr lang="en-US" sz="2800" dirty="0"/>
              <a:t>'</a:t>
            </a:r>
            <a:r>
              <a:rPr lang="en-US" sz="2800" dirty="0" err="1"/>
              <a:t>int</a:t>
            </a:r>
            <a:r>
              <a:rPr lang="en-US" sz="2800" dirty="0"/>
              <a:t>'  </a:t>
            </a:r>
            <a:endParaRPr lang="en-US" sz="2800" dirty="0" smtClean="0"/>
          </a:p>
          <a:p>
            <a:r>
              <a:rPr lang="en-US" sz="2800" dirty="0" smtClean="0"/>
              <a:t>'main</a:t>
            </a:r>
            <a:r>
              <a:rPr lang="en-US" sz="2800" dirty="0"/>
              <a:t>'  </a:t>
            </a:r>
            <a:endParaRPr lang="en-US" sz="2800" dirty="0" smtClean="0"/>
          </a:p>
          <a:p>
            <a:r>
              <a:rPr lang="en-US" sz="2800" dirty="0" smtClean="0"/>
              <a:t>'('  </a:t>
            </a:r>
          </a:p>
          <a:p>
            <a:r>
              <a:rPr lang="en-US" sz="2800" dirty="0" smtClean="0"/>
              <a:t>')'  </a:t>
            </a:r>
          </a:p>
          <a:p>
            <a:r>
              <a:rPr lang="en-US" sz="2800" dirty="0" smtClean="0"/>
              <a:t>'{'  </a:t>
            </a:r>
          </a:p>
          <a:p>
            <a:r>
              <a:rPr lang="en-US" sz="2800" dirty="0" smtClean="0"/>
              <a:t>'</a:t>
            </a:r>
            <a:r>
              <a:rPr lang="en-US" sz="2800" dirty="0" err="1" smtClean="0"/>
              <a:t>int</a:t>
            </a:r>
            <a:r>
              <a:rPr lang="en-US" sz="2800" dirty="0"/>
              <a:t>'  </a:t>
            </a:r>
            <a:endParaRPr lang="en-US" sz="2800" dirty="0" smtClean="0"/>
          </a:p>
          <a:p>
            <a:r>
              <a:rPr lang="en-US" sz="2800" dirty="0" smtClean="0"/>
              <a:t>'a</a:t>
            </a:r>
            <a:r>
              <a:rPr lang="en-US" sz="2800" dirty="0"/>
              <a:t>' </a:t>
            </a:r>
            <a:endParaRPr lang="en-US" sz="2800" dirty="0" smtClean="0"/>
          </a:p>
          <a:p>
            <a:r>
              <a:rPr lang="en-US" sz="2800" dirty="0" smtClean="0"/>
              <a:t>',‘</a:t>
            </a:r>
          </a:p>
          <a:p>
            <a:r>
              <a:rPr lang="en-US" sz="2800" dirty="0"/>
              <a:t>'b'  </a:t>
            </a:r>
          </a:p>
          <a:p>
            <a:endParaRPr lang="en-US" sz="2800" dirty="0" smtClean="0"/>
          </a:p>
        </p:txBody>
      </p:sp>
      <p:sp>
        <p:nvSpPr>
          <p:cNvPr id="52" name="TextBox 51"/>
          <p:cNvSpPr txBox="1"/>
          <p:nvPr/>
        </p:nvSpPr>
        <p:spPr>
          <a:xfrm>
            <a:off x="5965076" y="2948940"/>
            <a:ext cx="3550567" cy="4401205"/>
          </a:xfrm>
          <a:prstGeom prst="rect">
            <a:avLst/>
          </a:prstGeom>
          <a:noFill/>
        </p:spPr>
        <p:txBody>
          <a:bodyPr wrap="square" rtlCol="0">
            <a:spAutoFit/>
          </a:bodyPr>
          <a:lstStyle/>
          <a:p>
            <a:r>
              <a:rPr lang="en-US" sz="2800" dirty="0" smtClean="0"/>
              <a:t>';'</a:t>
            </a:r>
            <a:endParaRPr lang="en-US" sz="2800" dirty="0"/>
          </a:p>
          <a:p>
            <a:r>
              <a:rPr lang="en-US" sz="2800" dirty="0" smtClean="0"/>
              <a:t>'a</a:t>
            </a:r>
            <a:r>
              <a:rPr lang="en-US" sz="2800" dirty="0"/>
              <a:t>'  </a:t>
            </a:r>
            <a:endParaRPr lang="en-US" sz="2800" dirty="0" smtClean="0"/>
          </a:p>
          <a:p>
            <a:r>
              <a:rPr lang="en-US" sz="2800" dirty="0" smtClean="0"/>
              <a:t>'='  </a:t>
            </a:r>
          </a:p>
          <a:p>
            <a:r>
              <a:rPr lang="en-US" sz="2800" dirty="0" smtClean="0"/>
              <a:t>'10</a:t>
            </a:r>
            <a:r>
              <a:rPr lang="en-US" sz="2800" dirty="0"/>
              <a:t>'  </a:t>
            </a:r>
            <a:endParaRPr lang="en-US" sz="2800" dirty="0" smtClean="0"/>
          </a:p>
          <a:p>
            <a:r>
              <a:rPr lang="en-US" sz="2800" dirty="0" smtClean="0"/>
              <a:t>';' </a:t>
            </a:r>
          </a:p>
          <a:p>
            <a:r>
              <a:rPr lang="en-US" sz="2800" dirty="0" smtClean="0"/>
              <a:t>'return</a:t>
            </a:r>
            <a:r>
              <a:rPr lang="en-US" sz="2800" dirty="0"/>
              <a:t>'  </a:t>
            </a:r>
            <a:endParaRPr lang="en-US" sz="2800" dirty="0" smtClean="0"/>
          </a:p>
          <a:p>
            <a:r>
              <a:rPr lang="en-US" sz="2800" dirty="0" smtClean="0"/>
              <a:t>'0</a:t>
            </a:r>
            <a:r>
              <a:rPr lang="en-US" sz="2800" dirty="0"/>
              <a:t>'  </a:t>
            </a:r>
            <a:endParaRPr lang="en-US" sz="2800" dirty="0" smtClean="0"/>
          </a:p>
          <a:p>
            <a:r>
              <a:rPr lang="en-US" sz="2800" dirty="0" smtClean="0"/>
              <a:t>';'  </a:t>
            </a:r>
          </a:p>
          <a:p>
            <a:r>
              <a:rPr lang="en-US" sz="2800" dirty="0" smtClean="0"/>
              <a:t>'}'</a:t>
            </a:r>
            <a:endParaRPr lang="en-US" sz="2800" dirty="0"/>
          </a:p>
          <a:p>
            <a:endParaRPr lang="en-US" sz="2800" dirty="0"/>
          </a:p>
        </p:txBody>
      </p:sp>
    </p:spTree>
    <p:extLst>
      <p:ext uri="{BB962C8B-B14F-4D97-AF65-F5344CB8AC3E}">
        <p14:creationId xmlns:p14="http://schemas.microsoft.com/office/powerpoint/2010/main" val="2055913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4708981"/>
          </a:xfrm>
          <a:prstGeom prst="rect">
            <a:avLst/>
          </a:prstGeom>
          <a:noFill/>
        </p:spPr>
        <p:txBody>
          <a:bodyPr wrap="square" rtlCol="0">
            <a:spAutoFit/>
          </a:bodyPr>
          <a:lstStyle/>
          <a:p>
            <a:r>
              <a:rPr lang="en-US" sz="2800" b="1" dirty="0" smtClean="0"/>
              <a:t>Question Number </a:t>
            </a:r>
            <a:r>
              <a:rPr lang="en-US" sz="2800" b="1" dirty="0" smtClean="0"/>
              <a:t>4:</a:t>
            </a:r>
          </a:p>
          <a:p>
            <a:r>
              <a:rPr lang="en-US" sz="2800" b="1" dirty="0" smtClean="0"/>
              <a:t>Identify the lexemes that make up the tokens in the following program.</a:t>
            </a:r>
          </a:p>
          <a:p>
            <a:r>
              <a:rPr lang="en-US" sz="2400" dirty="0"/>
              <a:t>#include &lt;</a:t>
            </a:r>
            <a:r>
              <a:rPr lang="en-US" sz="2400" dirty="0" err="1"/>
              <a:t>stdio.h</a:t>
            </a:r>
            <a:r>
              <a:rPr lang="en-US" sz="2400" dirty="0"/>
              <a:t>&gt;</a:t>
            </a:r>
          </a:p>
          <a:p>
            <a:r>
              <a:rPr lang="en-US" sz="2400" dirty="0"/>
              <a:t>    </a:t>
            </a:r>
            <a:r>
              <a:rPr lang="en-US" sz="2400" dirty="0" err="1"/>
              <a:t>int</a:t>
            </a:r>
            <a:r>
              <a:rPr lang="en-US" sz="2400" dirty="0"/>
              <a:t> maximum(</a:t>
            </a:r>
            <a:r>
              <a:rPr lang="en-US" sz="2400" dirty="0" err="1"/>
              <a:t>int</a:t>
            </a:r>
            <a:r>
              <a:rPr lang="en-US" sz="2400" dirty="0"/>
              <a:t> x, </a:t>
            </a:r>
            <a:r>
              <a:rPr lang="en-US" sz="2400" dirty="0" err="1"/>
              <a:t>int</a:t>
            </a:r>
            <a:r>
              <a:rPr lang="en-US" sz="2400" dirty="0"/>
              <a:t> y) {</a:t>
            </a:r>
          </a:p>
          <a:p>
            <a:r>
              <a:rPr lang="en-US" sz="2400" dirty="0"/>
              <a:t>        // This will compare 2 numbers</a:t>
            </a:r>
          </a:p>
          <a:p>
            <a:r>
              <a:rPr lang="en-US" sz="2400" dirty="0"/>
              <a:t>        if (x &gt; y)</a:t>
            </a:r>
          </a:p>
          <a:p>
            <a:r>
              <a:rPr lang="en-US" sz="2400" dirty="0"/>
              <a:t>            return x;</a:t>
            </a:r>
          </a:p>
          <a:p>
            <a:r>
              <a:rPr lang="en-US" sz="2400" dirty="0"/>
              <a:t>        else {</a:t>
            </a:r>
          </a:p>
          <a:p>
            <a:r>
              <a:rPr lang="en-US" sz="2400" dirty="0"/>
              <a:t>            return y;</a:t>
            </a:r>
          </a:p>
          <a:p>
            <a:r>
              <a:rPr lang="en-US" sz="2400" dirty="0"/>
              <a:t>        }</a:t>
            </a:r>
          </a:p>
          <a:p>
            <a:r>
              <a:rPr lang="en-US" sz="2400" dirty="0"/>
              <a:t>    }</a:t>
            </a:r>
            <a:endParaRPr lang="en-US" sz="2400" dirty="0"/>
          </a:p>
        </p:txBody>
      </p:sp>
    </p:spTree>
    <p:extLst>
      <p:ext uri="{BB962C8B-B14F-4D97-AF65-F5344CB8AC3E}">
        <p14:creationId xmlns:p14="http://schemas.microsoft.com/office/powerpoint/2010/main" val="3764626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1799237"/>
            <a:ext cx="9804633" cy="523220"/>
          </a:xfrm>
          <a:prstGeom prst="rect">
            <a:avLst/>
          </a:prstGeom>
          <a:noFill/>
        </p:spPr>
        <p:txBody>
          <a:bodyPr wrap="square" rtlCol="0">
            <a:spAutoFit/>
          </a:bodyPr>
          <a:lstStyle/>
          <a:p>
            <a:r>
              <a:rPr lang="en-US" sz="2800" b="1" dirty="0" smtClean="0"/>
              <a:t>Question Number </a:t>
            </a:r>
            <a:r>
              <a:rPr lang="en-US" sz="2800" b="1" dirty="0" smtClean="0"/>
              <a:t>4:</a:t>
            </a:r>
          </a:p>
        </p:txBody>
      </p:sp>
      <p:pic>
        <p:nvPicPr>
          <p:cNvPr id="51" name="Picture 50"/>
          <p:cNvPicPr>
            <a:picLocks noChangeAspect="1"/>
          </p:cNvPicPr>
          <p:nvPr/>
        </p:nvPicPr>
        <p:blipFill>
          <a:blip r:embed="rId6"/>
          <a:stretch>
            <a:fillRect/>
          </a:stretch>
        </p:blipFill>
        <p:spPr>
          <a:xfrm>
            <a:off x="3091814" y="2314575"/>
            <a:ext cx="6016251" cy="4543425"/>
          </a:xfrm>
          <a:prstGeom prst="rect">
            <a:avLst/>
          </a:prstGeom>
        </p:spPr>
      </p:pic>
    </p:spTree>
    <p:extLst>
      <p:ext uri="{BB962C8B-B14F-4D97-AF65-F5344CB8AC3E}">
        <p14:creationId xmlns:p14="http://schemas.microsoft.com/office/powerpoint/2010/main" val="2758066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TextBox 49"/>
          <p:cNvSpPr txBox="1"/>
          <p:nvPr/>
        </p:nvSpPr>
        <p:spPr>
          <a:xfrm>
            <a:off x="1303020" y="1799237"/>
            <a:ext cx="9804633" cy="523220"/>
          </a:xfrm>
          <a:prstGeom prst="rect">
            <a:avLst/>
          </a:prstGeom>
          <a:noFill/>
        </p:spPr>
        <p:txBody>
          <a:bodyPr wrap="square" rtlCol="0">
            <a:spAutoFit/>
          </a:bodyPr>
          <a:lstStyle/>
          <a:p>
            <a:r>
              <a:rPr lang="en-US" sz="2800" b="1" dirty="0" smtClean="0"/>
              <a:t>Question Number </a:t>
            </a:r>
            <a:r>
              <a:rPr lang="en-US" sz="2800" b="1" dirty="0" smtClean="0"/>
              <a:t>4:</a:t>
            </a:r>
          </a:p>
        </p:txBody>
      </p:sp>
      <p:pic>
        <p:nvPicPr>
          <p:cNvPr id="52" name="Picture 51"/>
          <p:cNvPicPr>
            <a:picLocks noChangeAspect="1"/>
          </p:cNvPicPr>
          <p:nvPr/>
        </p:nvPicPr>
        <p:blipFill>
          <a:blip r:embed="rId6"/>
          <a:stretch>
            <a:fillRect/>
          </a:stretch>
        </p:blipFill>
        <p:spPr>
          <a:xfrm>
            <a:off x="2204837" y="2497497"/>
            <a:ext cx="7739809" cy="3669983"/>
          </a:xfrm>
          <a:prstGeom prst="rect">
            <a:avLst/>
          </a:prstGeom>
        </p:spPr>
      </p:pic>
    </p:spTree>
    <p:extLst>
      <p:ext uri="{BB962C8B-B14F-4D97-AF65-F5344CB8AC3E}">
        <p14:creationId xmlns:p14="http://schemas.microsoft.com/office/powerpoint/2010/main" val="2941604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1822" y="59961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Formal Grammar</a:t>
            </a:r>
            <a:endParaRPr lang="en-US" sz="4000" b="1" dirty="0">
              <a:latin typeface="+mj-lt"/>
              <a:ea typeface="Times New Roman" panose="02020603050405020304" pitchFamily="18" charset="0"/>
            </a:endParaRPr>
          </a:p>
        </p:txBody>
      </p:sp>
      <p:sp>
        <p:nvSpPr>
          <p:cNvPr id="51" name="TextBox 50"/>
          <p:cNvSpPr txBox="1"/>
          <p:nvPr/>
        </p:nvSpPr>
        <p:spPr>
          <a:xfrm>
            <a:off x="1303020" y="2274849"/>
            <a:ext cx="9763602"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Formal grammar is a set of rules. It is used to identify correct or incorrect strings of tokens in a language. The formal grammar is represented as G.</a:t>
            </a:r>
          </a:p>
          <a:p>
            <a:pPr marL="457200" indent="-457200">
              <a:buFont typeface="Arial" panose="020B0604020202020204" pitchFamily="34" charset="0"/>
              <a:buChar char="•"/>
            </a:pPr>
            <a:r>
              <a:rPr lang="en-US" sz="2800" dirty="0"/>
              <a:t>Formal grammar is used to generate all possible strings over the alphabet that is syntactically correct in the language.</a:t>
            </a:r>
          </a:p>
          <a:p>
            <a:pPr marL="457200" indent="-457200">
              <a:buFont typeface="Arial" panose="020B0604020202020204" pitchFamily="34" charset="0"/>
              <a:buChar char="•"/>
            </a:pPr>
            <a:r>
              <a:rPr lang="en-US" sz="2800" dirty="0"/>
              <a:t>Formal grammar is used mostly in the syntactic analysis phase (parsing) particularly during the compilation.</a:t>
            </a:r>
          </a:p>
        </p:txBody>
      </p:sp>
    </p:spTree>
    <p:extLst>
      <p:ext uri="{BB962C8B-B14F-4D97-AF65-F5344CB8AC3E}">
        <p14:creationId xmlns:p14="http://schemas.microsoft.com/office/powerpoint/2010/main" val="1795620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599617"/>
            <a:ext cx="5497606" cy="675547"/>
          </a:xfrm>
          <a:prstGeom prst="rect">
            <a:avLst/>
          </a:prstGeom>
        </p:spPr>
        <p:txBody>
          <a:bodyPr vert="horz" wrap="square" lIns="0" tIns="10646" rIns="0" bIns="0" rtlCol="0" anchor="ctr">
            <a:spAutoFit/>
          </a:bodyPr>
          <a:lstStyle/>
          <a:p>
            <a:pPr algn="ctr"/>
            <a:r>
              <a:rPr lang="en-US" sz="4800" b="1" dirty="0">
                <a:ea typeface="Times New Roman" panose="02020603050405020304" pitchFamily="18" charset="0"/>
              </a:rPr>
              <a:t>Formal Grammar</a:t>
            </a:r>
            <a:endParaRPr lang="en-US" sz="4000" b="1" dirty="0">
              <a:latin typeface="+mj-lt"/>
              <a:ea typeface="Times New Roman" panose="02020603050405020304" pitchFamily="18" charset="0"/>
            </a:endParaRPr>
          </a:p>
        </p:txBody>
      </p:sp>
      <p:sp>
        <p:nvSpPr>
          <p:cNvPr id="50" name="TextBox 49"/>
          <p:cNvSpPr txBox="1"/>
          <p:nvPr/>
        </p:nvSpPr>
        <p:spPr>
          <a:xfrm>
            <a:off x="1471704" y="2319454"/>
            <a:ext cx="9594918" cy="3108543"/>
          </a:xfrm>
          <a:prstGeom prst="rect">
            <a:avLst/>
          </a:prstGeom>
          <a:noFill/>
        </p:spPr>
        <p:txBody>
          <a:bodyPr wrap="square" rtlCol="0">
            <a:spAutoFit/>
          </a:bodyPr>
          <a:lstStyle/>
          <a:p>
            <a:r>
              <a:rPr lang="en-US" sz="2800" dirty="0" smtClean="0"/>
              <a:t>Formal grammar G is written as follows:</a:t>
            </a:r>
          </a:p>
          <a:p>
            <a:r>
              <a:rPr lang="en-US" sz="2800" dirty="0" smtClean="0"/>
              <a:t>G = &lt; V, N, P,S &gt;</a:t>
            </a:r>
          </a:p>
          <a:p>
            <a:r>
              <a:rPr lang="en-US" sz="2800" dirty="0" smtClean="0"/>
              <a:t>Where:</a:t>
            </a:r>
          </a:p>
          <a:p>
            <a:r>
              <a:rPr lang="en-US" sz="2800" b="1" dirty="0"/>
              <a:t>N</a:t>
            </a:r>
            <a:r>
              <a:rPr lang="en-US" sz="2800" dirty="0"/>
              <a:t> describes a finite set of non-terminal symbols.</a:t>
            </a:r>
          </a:p>
          <a:p>
            <a:r>
              <a:rPr lang="en-US" sz="2800" b="1" dirty="0"/>
              <a:t>V</a:t>
            </a:r>
            <a:r>
              <a:rPr lang="en-US" sz="2800" dirty="0"/>
              <a:t> describes a finite set of terminal symbols.</a:t>
            </a:r>
          </a:p>
          <a:p>
            <a:r>
              <a:rPr lang="en-US" sz="2800" b="1" dirty="0"/>
              <a:t>P</a:t>
            </a:r>
            <a:r>
              <a:rPr lang="en-US" sz="2800" dirty="0"/>
              <a:t> describes a set of production rules</a:t>
            </a:r>
          </a:p>
          <a:p>
            <a:r>
              <a:rPr lang="en-US" sz="2800" b="1" dirty="0"/>
              <a:t>S</a:t>
            </a:r>
            <a:r>
              <a:rPr lang="en-US" sz="2800" dirty="0"/>
              <a:t> is the start symbol.</a:t>
            </a:r>
          </a:p>
        </p:txBody>
      </p:sp>
    </p:spTree>
    <p:extLst>
      <p:ext uri="{BB962C8B-B14F-4D97-AF65-F5344CB8AC3E}">
        <p14:creationId xmlns:p14="http://schemas.microsoft.com/office/powerpoint/2010/main" val="246240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49532" y="706560"/>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a:t>
            </a:r>
            <a:endParaRPr lang="en-US" sz="4000" b="1" dirty="0">
              <a:latin typeface="+mj-lt"/>
              <a:ea typeface="Times New Roman" panose="02020603050405020304" pitchFamily="18" charset="0"/>
            </a:endParaRPr>
          </a:p>
        </p:txBody>
      </p:sp>
      <p:sp>
        <p:nvSpPr>
          <p:cNvPr id="50" name="TextBox 49"/>
          <p:cNvSpPr txBox="1"/>
          <p:nvPr/>
        </p:nvSpPr>
        <p:spPr>
          <a:xfrm>
            <a:off x="1303020" y="2027837"/>
            <a:ext cx="9804633" cy="1815882"/>
          </a:xfrm>
          <a:prstGeom prst="rect">
            <a:avLst/>
          </a:prstGeom>
          <a:noFill/>
        </p:spPr>
        <p:txBody>
          <a:bodyPr wrap="square" rtlCol="0">
            <a:spAutoFit/>
          </a:bodyPr>
          <a:lstStyle/>
          <a:p>
            <a:r>
              <a:rPr lang="en-US" sz="2800" dirty="0"/>
              <a:t>In the first part, the source program compiled and translated into the object program (low level language).</a:t>
            </a:r>
          </a:p>
          <a:p>
            <a:r>
              <a:rPr lang="en-US" sz="2800" dirty="0"/>
              <a:t>In the second part, object program translated into the target program through the assembler.</a:t>
            </a:r>
          </a:p>
        </p:txBody>
      </p:sp>
      <p:pic>
        <p:nvPicPr>
          <p:cNvPr id="51" name="Picture 50"/>
          <p:cNvPicPr>
            <a:picLocks noChangeAspect="1"/>
          </p:cNvPicPr>
          <p:nvPr/>
        </p:nvPicPr>
        <p:blipFill>
          <a:blip r:embed="rId6"/>
          <a:stretch>
            <a:fillRect/>
          </a:stretch>
        </p:blipFill>
        <p:spPr>
          <a:xfrm>
            <a:off x="2242246" y="3843719"/>
            <a:ext cx="6988003" cy="2780173"/>
          </a:xfrm>
          <a:prstGeom prst="rect">
            <a:avLst/>
          </a:prstGeom>
        </p:spPr>
      </p:pic>
    </p:spTree>
    <p:extLst>
      <p:ext uri="{BB962C8B-B14F-4D97-AF65-F5344CB8AC3E}">
        <p14:creationId xmlns:p14="http://schemas.microsoft.com/office/powerpoint/2010/main" val="28966131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680507" y="591860"/>
            <a:ext cx="5497606" cy="675547"/>
          </a:xfrm>
          <a:prstGeom prst="rect">
            <a:avLst/>
          </a:prstGeom>
        </p:spPr>
        <p:txBody>
          <a:bodyPr vert="horz" wrap="square" lIns="0" tIns="10646" rIns="0" bIns="0" rtlCol="0" anchor="ctr">
            <a:spAutoFit/>
          </a:bodyPr>
          <a:lstStyle/>
          <a:p>
            <a:pPr algn="ctr"/>
            <a:r>
              <a:rPr lang="en-US" sz="4800" b="1" dirty="0">
                <a:ea typeface="Times New Roman" panose="02020603050405020304" pitchFamily="18" charset="0"/>
              </a:rPr>
              <a:t>Formal Grammar</a:t>
            </a:r>
            <a:endParaRPr lang="en-US" sz="4000" b="1" dirty="0">
              <a:latin typeface="+mj-lt"/>
              <a:ea typeface="Times New Roman" panose="02020603050405020304" pitchFamily="18" charset="0"/>
            </a:endParaRPr>
          </a:p>
        </p:txBody>
      </p:sp>
      <p:sp>
        <p:nvSpPr>
          <p:cNvPr id="50" name="TextBox 49"/>
          <p:cNvSpPr txBox="1"/>
          <p:nvPr/>
        </p:nvSpPr>
        <p:spPr>
          <a:xfrm>
            <a:off x="1800864" y="2136393"/>
            <a:ext cx="8934661" cy="3539430"/>
          </a:xfrm>
          <a:prstGeom prst="rect">
            <a:avLst/>
          </a:prstGeom>
          <a:noFill/>
        </p:spPr>
        <p:txBody>
          <a:bodyPr wrap="square" rtlCol="0">
            <a:spAutoFit/>
          </a:bodyPr>
          <a:lstStyle/>
          <a:p>
            <a:r>
              <a:rPr lang="en-US" sz="2800" dirty="0" smtClean="0"/>
              <a:t>Example:</a:t>
            </a:r>
          </a:p>
          <a:p>
            <a:r>
              <a:rPr lang="en-US" sz="2800" dirty="0" smtClean="0"/>
              <a:t>L={</a:t>
            </a:r>
            <a:r>
              <a:rPr lang="en-US" sz="2800" dirty="0" err="1" smtClean="0"/>
              <a:t>a,b</a:t>
            </a:r>
            <a:r>
              <a:rPr lang="en-US" sz="2800" dirty="0" smtClean="0"/>
              <a:t>},N={S,R,B}</a:t>
            </a:r>
          </a:p>
          <a:p>
            <a:endParaRPr lang="en-US" sz="2800" dirty="0" smtClean="0"/>
          </a:p>
          <a:p>
            <a:r>
              <a:rPr lang="en-US" sz="2800" dirty="0" smtClean="0"/>
              <a:t>Production Rules:</a:t>
            </a:r>
          </a:p>
          <a:p>
            <a:r>
              <a:rPr lang="en-US" sz="2800" dirty="0" smtClean="0"/>
              <a:t>S = </a:t>
            </a:r>
            <a:r>
              <a:rPr lang="en-US" sz="2800" dirty="0" err="1" smtClean="0"/>
              <a:t>bR</a:t>
            </a:r>
            <a:endParaRPr lang="en-US" sz="2800" dirty="0" smtClean="0"/>
          </a:p>
          <a:p>
            <a:r>
              <a:rPr lang="en-US" sz="2800" dirty="0" smtClean="0"/>
              <a:t>R = </a:t>
            </a:r>
            <a:r>
              <a:rPr lang="en-US" sz="2800" dirty="0" err="1" smtClean="0"/>
              <a:t>aR</a:t>
            </a:r>
            <a:endParaRPr lang="en-US" sz="2800" dirty="0" smtClean="0"/>
          </a:p>
          <a:p>
            <a:r>
              <a:rPr lang="en-US" sz="2800" dirty="0" smtClean="0"/>
              <a:t>R = </a:t>
            </a:r>
            <a:r>
              <a:rPr lang="en-US" sz="2800" dirty="0" err="1" smtClean="0"/>
              <a:t>aB</a:t>
            </a:r>
            <a:endParaRPr lang="en-US" sz="2800" dirty="0" smtClean="0"/>
          </a:p>
          <a:p>
            <a:r>
              <a:rPr lang="en-US" sz="2800" dirty="0" smtClean="0"/>
              <a:t>B = b</a:t>
            </a:r>
          </a:p>
        </p:txBody>
      </p:sp>
    </p:spTree>
    <p:extLst>
      <p:ext uri="{BB962C8B-B14F-4D97-AF65-F5344CB8AC3E}">
        <p14:creationId xmlns:p14="http://schemas.microsoft.com/office/powerpoint/2010/main" val="2182806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69042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Capabilities of CFG</a:t>
            </a:r>
            <a:endParaRPr lang="en-US" sz="4000" b="1" dirty="0">
              <a:latin typeface="+mj-lt"/>
              <a:ea typeface="Times New Roman" panose="02020603050405020304" pitchFamily="18" charset="0"/>
            </a:endParaRPr>
          </a:p>
        </p:txBody>
      </p:sp>
      <p:sp>
        <p:nvSpPr>
          <p:cNvPr id="50" name="TextBox 49"/>
          <p:cNvSpPr txBox="1"/>
          <p:nvPr/>
        </p:nvSpPr>
        <p:spPr>
          <a:xfrm>
            <a:off x="1967878" y="1962150"/>
            <a:ext cx="9384141" cy="5262979"/>
          </a:xfrm>
          <a:prstGeom prst="rect">
            <a:avLst/>
          </a:prstGeom>
          <a:noFill/>
        </p:spPr>
        <p:txBody>
          <a:bodyPr wrap="square" rtlCol="0">
            <a:spAutoFit/>
          </a:bodyPr>
          <a:lstStyle/>
          <a:p>
            <a:r>
              <a:rPr lang="en-US" sz="2800" dirty="0" smtClean="0"/>
              <a:t>There are the various capabilities of CFG:</a:t>
            </a:r>
          </a:p>
          <a:p>
            <a:pPr marL="457200" indent="-457200">
              <a:buFont typeface="Arial" panose="020B0604020202020204" pitchFamily="34" charset="0"/>
              <a:buChar char="•"/>
            </a:pPr>
            <a:r>
              <a:rPr lang="en-US" sz="2800" dirty="0"/>
              <a:t>Context free grammar is useful to describe most of the programming languages.</a:t>
            </a:r>
          </a:p>
          <a:p>
            <a:pPr marL="457200" indent="-457200">
              <a:buFont typeface="Arial" panose="020B0604020202020204" pitchFamily="34" charset="0"/>
              <a:buChar char="•"/>
            </a:pPr>
            <a:r>
              <a:rPr lang="en-US" sz="2800" dirty="0"/>
              <a:t>If the grammar is properly designed then an </a:t>
            </a:r>
            <a:r>
              <a:rPr lang="en-US" sz="2800" dirty="0" smtClean="0"/>
              <a:t>efficient parser </a:t>
            </a:r>
            <a:r>
              <a:rPr lang="en-US" sz="2800" dirty="0"/>
              <a:t>can be constructed automatically.</a:t>
            </a:r>
          </a:p>
          <a:p>
            <a:pPr marL="457200" indent="-457200">
              <a:buFont typeface="Arial" panose="020B0604020202020204" pitchFamily="34" charset="0"/>
              <a:buChar char="•"/>
            </a:pPr>
            <a:r>
              <a:rPr lang="en-US" sz="2800" dirty="0"/>
              <a:t>Using the features of associatively &amp; precedence information, suitable grammars for expressions can be constructed.</a:t>
            </a:r>
          </a:p>
          <a:p>
            <a:pPr marL="457200" indent="-457200">
              <a:buFont typeface="Arial" panose="020B0604020202020204" pitchFamily="34" charset="0"/>
              <a:buChar char="•"/>
            </a:pPr>
            <a:r>
              <a:rPr lang="en-US" sz="2800" dirty="0"/>
              <a:t>Context free grammar is capable of describing nested structures like: balanced parentheses, matching begin-end, corresponding if-then-else's &amp; so on.</a:t>
            </a:r>
            <a:endParaRPr lang="en-US" sz="2800" dirty="0" smtClean="0"/>
          </a:p>
          <a:p>
            <a:endParaRPr lang="en-US" sz="2800" dirty="0"/>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094504"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 Phases</a:t>
            </a:r>
            <a:endParaRPr lang="en-US" sz="4000" b="1" dirty="0">
              <a:latin typeface="+mj-lt"/>
              <a:ea typeface="Times New Roman" panose="02020603050405020304" pitchFamily="18" charset="0"/>
            </a:endParaRPr>
          </a:p>
        </p:txBody>
      </p:sp>
      <p:sp>
        <p:nvSpPr>
          <p:cNvPr id="50" name="TextBox 49"/>
          <p:cNvSpPr txBox="1"/>
          <p:nvPr/>
        </p:nvSpPr>
        <p:spPr>
          <a:xfrm>
            <a:off x="1282504" y="1728278"/>
            <a:ext cx="9804633" cy="1815882"/>
          </a:xfrm>
          <a:prstGeom prst="rect">
            <a:avLst/>
          </a:prstGeom>
          <a:noFill/>
        </p:spPr>
        <p:txBody>
          <a:bodyPr wrap="square" rtlCol="0">
            <a:spAutoFit/>
          </a:bodyPr>
          <a:lstStyle/>
          <a:p>
            <a:r>
              <a:rPr lang="en-US" sz="2800" dirty="0"/>
              <a:t>The compilation process contains the sequence of various phases. Each phase takes source program in one representation and produces output in another representation. Each phase takes input from its previous stage.</a:t>
            </a:r>
          </a:p>
        </p:txBody>
      </p:sp>
      <p:pic>
        <p:nvPicPr>
          <p:cNvPr id="1026" name="Picture 2" descr="https://www.guru99.com/images/1/020819_1119_PhasesofCo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 y="3514725"/>
            <a:ext cx="12087225" cy="3343275"/>
          </a:xfrm>
          <a:prstGeom prst="rect">
            <a:avLst/>
          </a:prstGeom>
          <a:noFill/>
          <a:extLst>
            <a:ext uri="{909E8E84-426E-40DD-AFC4-6F175D3DCCD1}">
              <a14:hiddenFill xmlns:a14="http://schemas.microsoft.com/office/drawing/2010/main">
                <a:solidFill>
                  <a:srgbClr val="FFFFFF"/>
                </a:solidFill>
              </a14:hiddenFill>
            </a:ext>
          </a:extLst>
        </p:spPr>
      </p:pic>
      <p:sp>
        <p:nvSpPr>
          <p:cNvPr id="52" name="Oval 51"/>
          <p:cNvSpPr/>
          <p:nvPr/>
        </p:nvSpPr>
        <p:spPr>
          <a:xfrm>
            <a:off x="2314015" y="4304371"/>
            <a:ext cx="1298980" cy="5129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881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89337" y="183719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Lexical Analysis</a:t>
            </a:r>
            <a:endParaRPr lang="en-US" sz="4000" b="1" dirty="0">
              <a:latin typeface="+mj-lt"/>
              <a:ea typeface="Times New Roman" panose="02020603050405020304" pitchFamily="18" charset="0"/>
            </a:endParaRPr>
          </a:p>
        </p:txBody>
      </p:sp>
      <p:sp>
        <p:nvSpPr>
          <p:cNvPr id="50" name="TextBox 49"/>
          <p:cNvSpPr txBox="1"/>
          <p:nvPr/>
        </p:nvSpPr>
        <p:spPr>
          <a:xfrm>
            <a:off x="1168936" y="2453214"/>
            <a:ext cx="9967847" cy="4401205"/>
          </a:xfrm>
          <a:prstGeom prst="rect">
            <a:avLst/>
          </a:prstGeom>
          <a:noFill/>
        </p:spPr>
        <p:txBody>
          <a:bodyPr wrap="square" rtlCol="0">
            <a:spAutoFit/>
          </a:bodyPr>
          <a:lstStyle/>
          <a:p>
            <a:r>
              <a:rPr lang="en-US" sz="2800" dirty="0"/>
              <a:t>Lexical analyzer phase is the first phase of compilation process. It takes source code as input. It reads the source program one character at a time and converts it into meaningful lexemes. Lexical analyzer represents these lexemes in the form of </a:t>
            </a:r>
            <a:r>
              <a:rPr lang="en-US" sz="2800" dirty="0" smtClean="0"/>
              <a:t>tokens.</a:t>
            </a:r>
          </a:p>
          <a:p>
            <a:endParaRPr lang="en-US" sz="2800" dirty="0"/>
          </a:p>
          <a:p>
            <a:endParaRPr lang="en-US" sz="2800" dirty="0" smtClean="0"/>
          </a:p>
          <a:p>
            <a:r>
              <a:rPr lang="en-US" sz="2800" dirty="0"/>
              <a:t>Syntax analysis is the second phase of compilation process. It takes tokens as input and generates a parse tree as output. In syntax analysis phase, the parser checks that the expression made by the tokens is syntactically correct or not.</a:t>
            </a:r>
          </a:p>
        </p:txBody>
      </p:sp>
      <p:sp>
        <p:nvSpPr>
          <p:cNvPr id="52" name="object 49"/>
          <p:cNvSpPr txBox="1">
            <a:spLocks/>
          </p:cNvSpPr>
          <p:nvPr/>
        </p:nvSpPr>
        <p:spPr>
          <a:xfrm>
            <a:off x="1094504" y="710417"/>
            <a:ext cx="5497606"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mtClean="0">
                <a:ea typeface="Times New Roman" panose="02020603050405020304" pitchFamily="18" charset="0"/>
              </a:rPr>
              <a:t>Compiler Phases</a:t>
            </a:r>
            <a:endParaRPr lang="en-US" sz="4000" b="1" dirty="0">
              <a:ea typeface="Times New Roman" panose="02020603050405020304" pitchFamily="18" charset="0"/>
            </a:endParaRPr>
          </a:p>
        </p:txBody>
      </p:sp>
      <p:sp>
        <p:nvSpPr>
          <p:cNvPr id="53" name="object 49"/>
          <p:cNvSpPr txBox="1">
            <a:spLocks/>
          </p:cNvSpPr>
          <p:nvPr/>
        </p:nvSpPr>
        <p:spPr>
          <a:xfrm>
            <a:off x="945674" y="4447512"/>
            <a:ext cx="5497606"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ea typeface="Times New Roman" panose="02020603050405020304" pitchFamily="18" charset="0"/>
              </a:rPr>
              <a:t>Syntax Analysis</a:t>
            </a:r>
            <a:endParaRPr lang="en-US" sz="4000" b="1" dirty="0">
              <a:ea typeface="Times New Roman" panose="02020603050405020304" pitchFamily="18" charset="0"/>
            </a:endParaRPr>
          </a:p>
        </p:txBody>
      </p:sp>
    </p:spTree>
    <p:extLst>
      <p:ext uri="{BB962C8B-B14F-4D97-AF65-F5344CB8AC3E}">
        <p14:creationId xmlns:p14="http://schemas.microsoft.com/office/powerpoint/2010/main" val="1138933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89337" y="161417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Semantic Analysis</a:t>
            </a:r>
            <a:endParaRPr lang="en-US" sz="4000" b="1" dirty="0">
              <a:latin typeface="+mj-lt"/>
              <a:ea typeface="Times New Roman" panose="02020603050405020304" pitchFamily="18" charset="0"/>
            </a:endParaRPr>
          </a:p>
        </p:txBody>
      </p:sp>
      <p:sp>
        <p:nvSpPr>
          <p:cNvPr id="50" name="TextBox 49"/>
          <p:cNvSpPr txBox="1"/>
          <p:nvPr/>
        </p:nvSpPr>
        <p:spPr>
          <a:xfrm>
            <a:off x="1168936" y="1962570"/>
            <a:ext cx="9967847" cy="4832092"/>
          </a:xfrm>
          <a:prstGeom prst="rect">
            <a:avLst/>
          </a:prstGeom>
          <a:noFill/>
        </p:spPr>
        <p:txBody>
          <a:bodyPr wrap="square" rtlCol="0">
            <a:spAutoFit/>
          </a:bodyPr>
          <a:lstStyle/>
          <a:p>
            <a:r>
              <a:rPr lang="en-US" sz="2800" dirty="0"/>
              <a:t>Semantic analysis is the third phase of compilation process. It checks whether the parse tree follows the rules of language. Semantic analyzer keeps track of identifiers, their types and expressions. The output of semantic analysis phase is the annotated tree syntax.</a:t>
            </a:r>
          </a:p>
          <a:p>
            <a:endParaRPr lang="en-US" sz="2800" dirty="0" smtClean="0"/>
          </a:p>
          <a:p>
            <a:r>
              <a:rPr lang="en-US" sz="2800" dirty="0"/>
              <a:t>In the intermediate code generation, compiler generates the source code into the intermediate code. Intermediate code is generated between the high-level language and the machine language. The intermediate code should be generated in such a way that you can easily translate it into the target machine code.</a:t>
            </a:r>
          </a:p>
        </p:txBody>
      </p:sp>
      <p:sp>
        <p:nvSpPr>
          <p:cNvPr id="52" name="object 49"/>
          <p:cNvSpPr txBox="1">
            <a:spLocks/>
          </p:cNvSpPr>
          <p:nvPr/>
        </p:nvSpPr>
        <p:spPr>
          <a:xfrm>
            <a:off x="1094504" y="710417"/>
            <a:ext cx="5497606"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mtClean="0">
                <a:ea typeface="Times New Roman" panose="02020603050405020304" pitchFamily="18" charset="0"/>
              </a:rPr>
              <a:t>Compiler Phases</a:t>
            </a:r>
            <a:endParaRPr lang="en-US" sz="4000" b="1" dirty="0">
              <a:ea typeface="Times New Roman" panose="02020603050405020304" pitchFamily="18" charset="0"/>
            </a:endParaRPr>
          </a:p>
        </p:txBody>
      </p:sp>
      <p:sp>
        <p:nvSpPr>
          <p:cNvPr id="53" name="object 49"/>
          <p:cNvSpPr txBox="1">
            <a:spLocks/>
          </p:cNvSpPr>
          <p:nvPr/>
        </p:nvSpPr>
        <p:spPr>
          <a:xfrm>
            <a:off x="945673" y="4068378"/>
            <a:ext cx="6949389"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ea typeface="Times New Roman" panose="02020603050405020304" pitchFamily="18" charset="0"/>
              </a:rPr>
              <a:t>Intermediate Code Generation</a:t>
            </a:r>
            <a:endParaRPr lang="en-US" sz="4000" b="1" dirty="0">
              <a:ea typeface="Times New Roman" panose="02020603050405020304" pitchFamily="18" charset="0"/>
            </a:endParaRPr>
          </a:p>
        </p:txBody>
      </p:sp>
    </p:spTree>
    <p:extLst>
      <p:ext uri="{BB962C8B-B14F-4D97-AF65-F5344CB8AC3E}">
        <p14:creationId xmlns:p14="http://schemas.microsoft.com/office/powerpoint/2010/main" val="156264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89337" y="161417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Code Optimization</a:t>
            </a:r>
            <a:endParaRPr lang="en-US" sz="4000" b="1" dirty="0">
              <a:latin typeface="+mj-lt"/>
              <a:ea typeface="Times New Roman" panose="02020603050405020304" pitchFamily="18" charset="0"/>
            </a:endParaRPr>
          </a:p>
        </p:txBody>
      </p:sp>
      <p:sp>
        <p:nvSpPr>
          <p:cNvPr id="50" name="TextBox 49"/>
          <p:cNvSpPr txBox="1"/>
          <p:nvPr/>
        </p:nvSpPr>
        <p:spPr>
          <a:xfrm>
            <a:off x="1168936" y="1962570"/>
            <a:ext cx="9967847" cy="4832092"/>
          </a:xfrm>
          <a:prstGeom prst="rect">
            <a:avLst/>
          </a:prstGeom>
          <a:noFill/>
        </p:spPr>
        <p:txBody>
          <a:bodyPr wrap="square" rtlCol="0">
            <a:spAutoFit/>
          </a:bodyPr>
          <a:lstStyle/>
          <a:p>
            <a:r>
              <a:rPr lang="en-US" sz="2800" dirty="0"/>
              <a:t>Code optimization is an optional phase. It is used to improve the intermediate code so that the output of the program could run faster and take less space. It removes the unnecessary lines of the code and arranges the sequence of statements in order to speed up the program execution</a:t>
            </a:r>
            <a:r>
              <a:rPr lang="en-US" sz="2800" dirty="0" smtClean="0"/>
              <a:t>.</a:t>
            </a:r>
          </a:p>
          <a:p>
            <a:endParaRPr lang="en-US" sz="2800" dirty="0" smtClean="0"/>
          </a:p>
          <a:p>
            <a:r>
              <a:rPr lang="en-US" sz="2800" dirty="0"/>
              <a:t>Code generation is the final stage of the compilation process. It takes the optimized intermediate code as input and maps it to the target machine language. Code generator translates the intermediate code into the machine code of the specified computer.</a:t>
            </a:r>
          </a:p>
        </p:txBody>
      </p:sp>
      <p:sp>
        <p:nvSpPr>
          <p:cNvPr id="52" name="object 49"/>
          <p:cNvSpPr txBox="1">
            <a:spLocks/>
          </p:cNvSpPr>
          <p:nvPr/>
        </p:nvSpPr>
        <p:spPr>
          <a:xfrm>
            <a:off x="1094504" y="710417"/>
            <a:ext cx="5497606"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mtClean="0">
                <a:ea typeface="Times New Roman" panose="02020603050405020304" pitchFamily="18" charset="0"/>
              </a:rPr>
              <a:t>Compiler Phases</a:t>
            </a:r>
            <a:endParaRPr lang="en-US" sz="4000" b="1" dirty="0">
              <a:ea typeface="Times New Roman" panose="02020603050405020304" pitchFamily="18" charset="0"/>
            </a:endParaRPr>
          </a:p>
        </p:txBody>
      </p:sp>
      <p:sp>
        <p:nvSpPr>
          <p:cNvPr id="53" name="object 49"/>
          <p:cNvSpPr txBox="1">
            <a:spLocks/>
          </p:cNvSpPr>
          <p:nvPr/>
        </p:nvSpPr>
        <p:spPr>
          <a:xfrm>
            <a:off x="384029" y="4096242"/>
            <a:ext cx="5581047"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ea typeface="Times New Roman" panose="02020603050405020304" pitchFamily="18" charset="0"/>
              </a:rPr>
              <a:t>Code Generation</a:t>
            </a:r>
            <a:endParaRPr lang="en-US" sz="4000" b="1" dirty="0">
              <a:ea typeface="Times New Roman" panose="02020603050405020304" pitchFamily="18" charset="0"/>
            </a:endParaRPr>
          </a:p>
        </p:txBody>
      </p:sp>
    </p:spTree>
    <p:extLst>
      <p:ext uri="{BB962C8B-B14F-4D97-AF65-F5344CB8AC3E}">
        <p14:creationId xmlns:p14="http://schemas.microsoft.com/office/powerpoint/2010/main" val="2136935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49531" y="713034"/>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1908456" y="1670739"/>
            <a:ext cx="2841963" cy="5072203"/>
          </a:xfrm>
          <a:prstGeom prst="rect">
            <a:avLst/>
          </a:prstGeom>
        </p:spPr>
      </p:pic>
      <p:pic>
        <p:nvPicPr>
          <p:cNvPr id="52" name="Picture 51"/>
          <p:cNvPicPr>
            <a:picLocks noChangeAspect="1"/>
          </p:cNvPicPr>
          <p:nvPr/>
        </p:nvPicPr>
        <p:blipFill>
          <a:blip r:embed="rId7"/>
          <a:stretch>
            <a:fillRect/>
          </a:stretch>
        </p:blipFill>
        <p:spPr>
          <a:xfrm>
            <a:off x="4902436" y="1670739"/>
            <a:ext cx="3237954" cy="5178346"/>
          </a:xfrm>
          <a:prstGeom prst="rect">
            <a:avLst/>
          </a:prstGeom>
        </p:spPr>
      </p:pic>
      <p:pic>
        <p:nvPicPr>
          <p:cNvPr id="53" name="Picture 52"/>
          <p:cNvPicPr>
            <a:picLocks noChangeAspect="1"/>
          </p:cNvPicPr>
          <p:nvPr/>
        </p:nvPicPr>
        <p:blipFill>
          <a:blip r:embed="rId8"/>
          <a:stretch>
            <a:fillRect/>
          </a:stretch>
        </p:blipFill>
        <p:spPr>
          <a:xfrm>
            <a:off x="8436411" y="1785918"/>
            <a:ext cx="3038702" cy="4640626"/>
          </a:xfrm>
          <a:prstGeom prst="rect">
            <a:avLst/>
          </a:prstGeom>
        </p:spPr>
      </p:pic>
    </p:spTree>
    <p:extLst>
      <p:ext uri="{BB962C8B-B14F-4D97-AF65-F5344CB8AC3E}">
        <p14:creationId xmlns:p14="http://schemas.microsoft.com/office/powerpoint/2010/main" val="3438323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1822" y="655016"/>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Compiler Passes</a:t>
            </a:r>
            <a:endParaRPr lang="en-US" sz="4000" b="1" dirty="0">
              <a:latin typeface="+mj-lt"/>
              <a:ea typeface="Times New Roman" panose="02020603050405020304" pitchFamily="18" charset="0"/>
            </a:endParaRPr>
          </a:p>
        </p:txBody>
      </p:sp>
      <p:sp>
        <p:nvSpPr>
          <p:cNvPr id="50" name="TextBox 49"/>
          <p:cNvSpPr txBox="1"/>
          <p:nvPr/>
        </p:nvSpPr>
        <p:spPr>
          <a:xfrm>
            <a:off x="1303019" y="1920240"/>
            <a:ext cx="9967847" cy="4893647"/>
          </a:xfrm>
          <a:prstGeom prst="rect">
            <a:avLst/>
          </a:prstGeom>
          <a:noFill/>
        </p:spPr>
        <p:txBody>
          <a:bodyPr wrap="square" rtlCol="0">
            <a:spAutoFit/>
          </a:bodyPr>
          <a:lstStyle/>
          <a:p>
            <a:r>
              <a:rPr lang="en-US" sz="2800" dirty="0"/>
              <a:t>Pass is a complete traversal of the source program. Compiler has two passes to traverse the source program</a:t>
            </a:r>
            <a:r>
              <a:rPr lang="en-US" sz="2800" dirty="0" smtClean="0"/>
              <a:t>.</a:t>
            </a:r>
          </a:p>
          <a:p>
            <a:r>
              <a:rPr lang="en-US" sz="3200" b="1" dirty="0" smtClean="0"/>
              <a:t>Multi-Pass Compiler</a:t>
            </a:r>
          </a:p>
          <a:p>
            <a:pPr marL="457200" indent="-457200">
              <a:buFont typeface="Arial" panose="020B0604020202020204" pitchFamily="34" charset="0"/>
              <a:buChar char="•"/>
            </a:pPr>
            <a:r>
              <a:rPr lang="en-US" sz="2800" dirty="0"/>
              <a:t>Multi pass compiler is used to process the source code of a program several times.</a:t>
            </a:r>
          </a:p>
          <a:p>
            <a:pPr marL="457200" indent="-457200">
              <a:buFont typeface="Arial" panose="020B0604020202020204" pitchFamily="34" charset="0"/>
              <a:buChar char="•"/>
            </a:pPr>
            <a:r>
              <a:rPr lang="en-US" sz="2800" dirty="0"/>
              <a:t>In the first pass, compiler can read the source program, scan it, extract the tokens and store the result in an output file.</a:t>
            </a:r>
          </a:p>
          <a:p>
            <a:pPr marL="457200" indent="-457200">
              <a:buFont typeface="Arial" panose="020B0604020202020204" pitchFamily="34" charset="0"/>
              <a:buChar char="•"/>
            </a:pPr>
            <a:r>
              <a:rPr lang="en-US" sz="2800" dirty="0"/>
              <a:t>In the second pass, compiler can read the output file produced by first pass, build the syntactic tree and perform the syntactical analysis. The output of this phase is a file that contains the syntactical tree.</a:t>
            </a:r>
          </a:p>
        </p:txBody>
      </p:sp>
    </p:spTree>
    <p:extLst>
      <p:ext uri="{BB962C8B-B14F-4D97-AF65-F5344CB8AC3E}">
        <p14:creationId xmlns:p14="http://schemas.microsoft.com/office/powerpoint/2010/main" val="1404448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1702</Words>
  <Application>Microsoft Office PowerPoint</Application>
  <PresentationFormat>Widescreen</PresentationFormat>
  <Paragraphs>216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Revision Of Important Topics</vt:lpstr>
      <vt:lpstr>Compiler</vt:lpstr>
      <vt:lpstr>Compiler</vt:lpstr>
      <vt:lpstr>Compiler Phases</vt:lpstr>
      <vt:lpstr>Lexical Analysis</vt:lpstr>
      <vt:lpstr>Semantic Analysis</vt:lpstr>
      <vt:lpstr>Code Optimization</vt:lpstr>
      <vt:lpstr>Example:</vt:lpstr>
      <vt:lpstr>Compiler Passes</vt:lpstr>
      <vt:lpstr>Compiler Passes</vt:lpstr>
      <vt:lpstr>Compiler Passes</vt:lpstr>
      <vt:lpstr>Derivation</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Context Free Grammar</vt:lpstr>
      <vt:lpstr>Formal Grammar</vt:lpstr>
      <vt:lpstr>Formal Grammar</vt:lpstr>
      <vt:lpstr>Formal Grammar</vt:lpstr>
      <vt:lpstr>Capabilities of CFG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62</cp:revision>
  <dcterms:created xsi:type="dcterms:W3CDTF">2021-02-19T12:42:14Z</dcterms:created>
  <dcterms:modified xsi:type="dcterms:W3CDTF">2021-03-26T07:04:42Z</dcterms:modified>
</cp:coreProperties>
</file>