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6" r:id="rId3"/>
    <p:sldId id="348" r:id="rId4"/>
    <p:sldId id="349" r:id="rId5"/>
    <p:sldId id="350" r:id="rId6"/>
    <p:sldId id="351" r:id="rId7"/>
    <p:sldId id="352" r:id="rId8"/>
    <p:sldId id="353" r:id="rId9"/>
    <p:sldId id="354" r:id="rId10"/>
    <p:sldId id="355" r:id="rId11"/>
    <p:sldId id="356" r:id="rId12"/>
    <p:sldId id="357" r:id="rId13"/>
    <p:sldId id="359" r:id="rId14"/>
    <p:sldId id="358" r:id="rId15"/>
    <p:sldId id="360" r:id="rId16"/>
    <p:sldId id="361" r:id="rId17"/>
    <p:sldId id="362" r:id="rId18"/>
    <p:sldId id="363" r:id="rId19"/>
    <p:sldId id="364" r:id="rId20"/>
    <p:sldId id="347" r:id="rId21"/>
    <p:sldId id="327" r:id="rId22"/>
    <p:sldId id="328" r:id="rId23"/>
    <p:sldId id="343" r:id="rId24"/>
    <p:sldId id="344" r:id="rId25"/>
    <p:sldId id="329" r:id="rId26"/>
    <p:sldId id="330" r:id="rId27"/>
    <p:sldId id="331" r:id="rId28"/>
    <p:sldId id="332" r:id="rId29"/>
    <p:sldId id="335" r:id="rId30"/>
    <p:sldId id="333" r:id="rId31"/>
    <p:sldId id="334" r:id="rId32"/>
    <p:sldId id="336" r:id="rId33"/>
    <p:sldId id="337" r:id="rId34"/>
    <p:sldId id="338" r:id="rId35"/>
    <p:sldId id="339" r:id="rId36"/>
    <p:sldId id="340" r:id="rId37"/>
    <p:sldId id="341" r:id="rId38"/>
    <p:sldId id="342" r:id="rId39"/>
    <p:sldId id="345" r:id="rId40"/>
    <p:sldId id="346" r:id="rId41"/>
    <p:sldId id="27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43" d="100"/>
          <a:sy n="43" d="100"/>
        </p:scale>
        <p:origin x="42"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4/4/2021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40698" y="3054129"/>
            <a:ext cx="11612879" cy="841747"/>
          </a:xfrm>
          <a:prstGeom prst="rect">
            <a:avLst/>
          </a:prstGeom>
        </p:spPr>
        <p:txBody>
          <a:bodyPr vert="horz" wrap="square" lIns="0" tIns="10646" rIns="0" bIns="0" rtlCol="0" anchor="ctr">
            <a:spAutoFit/>
          </a:bodyPr>
          <a:lstStyle/>
          <a:p>
            <a:pPr algn="ctr"/>
            <a:r>
              <a:rPr lang="en-US" sz="6000" b="1" dirty="0" smtClean="0">
                <a:latin typeface="+mj-lt"/>
                <a:ea typeface="Times New Roman" panose="02020603050405020304" pitchFamily="18" charset="0"/>
              </a:rPr>
              <a:t>Syntax Analysis</a:t>
            </a:r>
            <a:endParaRPr lang="en-US" sz="6000" b="1" dirty="0">
              <a:latin typeface="+mj-lt"/>
              <a:ea typeface="Times New Roman" panose="02020603050405020304" pitchFamily="18" charset="0"/>
            </a:endParaRPr>
          </a:p>
        </p:txBody>
      </p:sp>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38123" y="667745"/>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Syntax Error Handling</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3539430"/>
          </a:xfrm>
          <a:prstGeom prst="rect">
            <a:avLst/>
          </a:prstGeom>
          <a:noFill/>
        </p:spPr>
        <p:txBody>
          <a:bodyPr wrap="square" rtlCol="0">
            <a:spAutoFit/>
          </a:bodyPr>
          <a:lstStyle/>
          <a:p>
            <a:endParaRPr lang="en-US" sz="2800" dirty="0" smtClean="0"/>
          </a:p>
          <a:p>
            <a:r>
              <a:rPr lang="en-US" sz="2800" dirty="0" smtClean="0"/>
              <a:t>The </a:t>
            </a:r>
            <a:r>
              <a:rPr lang="en-US" sz="2800" dirty="0"/>
              <a:t>error handler in a parser has goals that are simple to state but challenging to realize</a:t>
            </a:r>
            <a:r>
              <a:rPr lang="en-US" sz="2800" dirty="0" smtClean="0"/>
              <a:t>:</a:t>
            </a:r>
          </a:p>
          <a:p>
            <a:endParaRPr lang="en-US" sz="2800" dirty="0"/>
          </a:p>
          <a:p>
            <a:pPr marL="457200" indent="-457200">
              <a:buFont typeface="Wingdings" panose="05000000000000000000" pitchFamily="2" charset="2"/>
              <a:buChar char="v"/>
            </a:pPr>
            <a:r>
              <a:rPr lang="en-US" sz="2800" dirty="0"/>
              <a:t>Report the presence of errors clearly and accurately. </a:t>
            </a:r>
          </a:p>
          <a:p>
            <a:pPr marL="457200" indent="-457200">
              <a:buFont typeface="Wingdings" panose="05000000000000000000" pitchFamily="2" charset="2"/>
              <a:buChar char="v"/>
            </a:pPr>
            <a:r>
              <a:rPr lang="en-US" sz="2800" dirty="0"/>
              <a:t>Recover from each error quickly enough to detect subsequent errors. </a:t>
            </a:r>
          </a:p>
          <a:p>
            <a:pPr marL="457200" indent="-457200">
              <a:buFont typeface="Wingdings" panose="05000000000000000000" pitchFamily="2" charset="2"/>
              <a:buChar char="v"/>
            </a:pPr>
            <a:r>
              <a:rPr lang="en-US" sz="2800" dirty="0"/>
              <a:t>Add minimal overhead to the processing of correct programs.</a:t>
            </a:r>
          </a:p>
        </p:txBody>
      </p:sp>
    </p:spTree>
    <p:extLst>
      <p:ext uri="{BB962C8B-B14F-4D97-AF65-F5344CB8AC3E}">
        <p14:creationId xmlns:p14="http://schemas.microsoft.com/office/powerpoint/2010/main" val="40028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38123" y="667745"/>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Error-Recovery Strategies</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3108543"/>
          </a:xfrm>
          <a:prstGeom prst="rect">
            <a:avLst/>
          </a:prstGeom>
          <a:noFill/>
        </p:spPr>
        <p:txBody>
          <a:bodyPr wrap="square" rtlCol="0">
            <a:spAutoFit/>
          </a:bodyPr>
          <a:lstStyle/>
          <a:p>
            <a:endParaRPr lang="en-US" sz="2800" dirty="0" smtClean="0"/>
          </a:p>
          <a:p>
            <a:r>
              <a:rPr lang="en-US" sz="2800" dirty="0" smtClean="0"/>
              <a:t>Following </a:t>
            </a:r>
            <a:r>
              <a:rPr lang="en-US" sz="2800" dirty="0"/>
              <a:t>are the recovery strategies</a:t>
            </a:r>
            <a:r>
              <a:rPr lang="en-US" sz="2800" dirty="0" smtClean="0"/>
              <a:t>:</a:t>
            </a:r>
          </a:p>
          <a:p>
            <a:endParaRPr lang="en-US" sz="2800" dirty="0"/>
          </a:p>
          <a:p>
            <a:pPr marL="457200" indent="-457200">
              <a:buFont typeface="Arial" panose="020B0604020202020204" pitchFamily="34" charset="0"/>
              <a:buChar char="•"/>
            </a:pPr>
            <a:r>
              <a:rPr lang="en-US" sz="2800" dirty="0" smtClean="0"/>
              <a:t>Panic-mode Recovery</a:t>
            </a:r>
            <a:endParaRPr lang="en-US" sz="2800" dirty="0"/>
          </a:p>
          <a:p>
            <a:pPr marL="457200" indent="-457200">
              <a:buFont typeface="Arial" panose="020B0604020202020204" pitchFamily="34" charset="0"/>
              <a:buChar char="•"/>
            </a:pPr>
            <a:r>
              <a:rPr lang="en-US" sz="2800" dirty="0" smtClean="0"/>
              <a:t>Phrase-level Recovery</a:t>
            </a:r>
            <a:endParaRPr lang="en-US" sz="2800" dirty="0"/>
          </a:p>
          <a:p>
            <a:pPr marL="457200" indent="-457200">
              <a:buFont typeface="Arial" panose="020B0604020202020204" pitchFamily="34" charset="0"/>
              <a:buChar char="•"/>
            </a:pPr>
            <a:r>
              <a:rPr lang="en-US" sz="2800" dirty="0" smtClean="0"/>
              <a:t>Error-productions</a:t>
            </a:r>
            <a:endParaRPr lang="en-US" sz="2800" dirty="0"/>
          </a:p>
          <a:p>
            <a:pPr marL="457200" indent="-457200">
              <a:buFont typeface="Arial" panose="020B0604020202020204" pitchFamily="34" charset="0"/>
              <a:buChar char="•"/>
            </a:pPr>
            <a:r>
              <a:rPr lang="en-US" sz="2800" dirty="0" smtClean="0"/>
              <a:t>Global-correction</a:t>
            </a:r>
            <a:endParaRPr lang="en-US" sz="2800" dirty="0"/>
          </a:p>
        </p:txBody>
      </p:sp>
    </p:spTree>
    <p:extLst>
      <p:ext uri="{BB962C8B-B14F-4D97-AF65-F5344CB8AC3E}">
        <p14:creationId xmlns:p14="http://schemas.microsoft.com/office/powerpoint/2010/main" val="3896811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38123" y="667745"/>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Error-Recovery Strategies</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4832092"/>
          </a:xfrm>
          <a:prstGeom prst="rect">
            <a:avLst/>
          </a:prstGeom>
          <a:noFill/>
        </p:spPr>
        <p:txBody>
          <a:bodyPr wrap="square" rtlCol="0">
            <a:spAutoFit/>
          </a:bodyPr>
          <a:lstStyle/>
          <a:p>
            <a:r>
              <a:rPr lang="en-US" sz="2800" b="1" dirty="0" smtClean="0"/>
              <a:t>Panic-mode Recovery</a:t>
            </a:r>
          </a:p>
          <a:p>
            <a:r>
              <a:rPr lang="en-US" sz="2800" dirty="0"/>
              <a:t>With this method, on discovering an error, the parser discards input symbols one at a time until one of a designated set of synchronizing tokens is found.</a:t>
            </a:r>
          </a:p>
          <a:p>
            <a:r>
              <a:rPr lang="en-US" sz="2800" dirty="0"/>
              <a:t>The synchronizing tokens are usually delimiters, such as semicolon or }, whose role in the source program is clear and unambiguous. The compiler designer must select the synchronizing tokens appropriate for the source language. While panic-mode correction often skips a considerable amount of input without checking it for additional errors, it has the advantage of simplicity, and, unlike some methods to be considered later, is guaranteed not to go into an infinite loop.</a:t>
            </a:r>
          </a:p>
        </p:txBody>
      </p:sp>
    </p:spTree>
    <p:extLst>
      <p:ext uri="{BB962C8B-B14F-4D97-AF65-F5344CB8AC3E}">
        <p14:creationId xmlns:p14="http://schemas.microsoft.com/office/powerpoint/2010/main" val="2816839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38123" y="667745"/>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Error-Recovery Strategies</a:t>
            </a:r>
            <a:endParaRPr lang="en-US" sz="4000" b="1" dirty="0">
              <a:latin typeface="+mj-lt"/>
              <a:ea typeface="Times New Roman" panose="02020603050405020304" pitchFamily="18" charset="0"/>
            </a:endParaRPr>
          </a:p>
        </p:txBody>
      </p:sp>
      <p:sp>
        <p:nvSpPr>
          <p:cNvPr id="51" name="TextBox 50"/>
          <p:cNvSpPr txBox="1"/>
          <p:nvPr/>
        </p:nvSpPr>
        <p:spPr>
          <a:xfrm>
            <a:off x="1115122" y="1605775"/>
            <a:ext cx="10236897" cy="5262979"/>
          </a:xfrm>
          <a:prstGeom prst="rect">
            <a:avLst/>
          </a:prstGeom>
          <a:noFill/>
        </p:spPr>
        <p:txBody>
          <a:bodyPr wrap="square" rtlCol="0">
            <a:spAutoFit/>
          </a:bodyPr>
          <a:lstStyle/>
          <a:p>
            <a:endParaRPr lang="en-US" sz="2800" b="1" dirty="0" smtClean="0"/>
          </a:p>
          <a:p>
            <a:r>
              <a:rPr lang="en-US" sz="2800" b="1" dirty="0" smtClean="0"/>
              <a:t>Phrase-level Recovery</a:t>
            </a:r>
          </a:p>
          <a:p>
            <a:r>
              <a:rPr lang="en-US" sz="2800" dirty="0"/>
              <a:t>On discovering an error, a parser may perform local correction on the remaining input that is, it may replace a prefix of the remaining input by some string that allows the parser to continue. A typical local correction is to replace a comma by a semicolon, delete an extraneous semicolon, or insert a missing semicolon.</a:t>
            </a:r>
          </a:p>
          <a:p>
            <a:r>
              <a:rPr lang="en-US" sz="2800" dirty="0"/>
              <a:t>The choice of the local correction is left to the compiler designer. Of course, we must be careful to choose replacements that do not lead to infinite loops, as would be the case, for example, if we always inserted something on the input ahead of the current input symbol.</a:t>
            </a:r>
          </a:p>
          <a:p>
            <a:endParaRPr lang="en-US" sz="2800" b="1" dirty="0"/>
          </a:p>
        </p:txBody>
      </p:sp>
    </p:spTree>
    <p:extLst>
      <p:ext uri="{BB962C8B-B14F-4D97-AF65-F5344CB8AC3E}">
        <p14:creationId xmlns:p14="http://schemas.microsoft.com/office/powerpoint/2010/main" val="351351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38123" y="667745"/>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Error-Recovery Strategies</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3970318"/>
          </a:xfrm>
          <a:prstGeom prst="rect">
            <a:avLst/>
          </a:prstGeom>
          <a:noFill/>
        </p:spPr>
        <p:txBody>
          <a:bodyPr wrap="square" rtlCol="0">
            <a:spAutoFit/>
          </a:bodyPr>
          <a:lstStyle/>
          <a:p>
            <a:endParaRPr lang="en-US" sz="2800" b="1" dirty="0" smtClean="0"/>
          </a:p>
          <a:p>
            <a:r>
              <a:rPr lang="en-US" sz="2800" b="1" dirty="0" smtClean="0"/>
              <a:t>Error-productions</a:t>
            </a:r>
          </a:p>
          <a:p>
            <a:r>
              <a:rPr lang="en-US" sz="2800" dirty="0"/>
              <a:t>By anticipating common errors that might be encountered, we can augment the grammar for the language at hand with productions that generate the erroneous constructs. A parser constructed from a grammar augmented by these error productions detects the anticipated errors when an error production is used during parsing. The parser can then generate appropriate error diagnostics about the erroneous construct that has been recognized in the input.</a:t>
            </a:r>
          </a:p>
        </p:txBody>
      </p:sp>
    </p:spTree>
    <p:extLst>
      <p:ext uri="{BB962C8B-B14F-4D97-AF65-F5344CB8AC3E}">
        <p14:creationId xmlns:p14="http://schemas.microsoft.com/office/powerpoint/2010/main" val="1969511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38123" y="667745"/>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Error-Recovery Strategies</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4401205"/>
          </a:xfrm>
          <a:prstGeom prst="rect">
            <a:avLst/>
          </a:prstGeom>
          <a:noFill/>
        </p:spPr>
        <p:txBody>
          <a:bodyPr wrap="square" rtlCol="0">
            <a:spAutoFit/>
          </a:bodyPr>
          <a:lstStyle/>
          <a:p>
            <a:r>
              <a:rPr lang="en-US" sz="2800" b="1" dirty="0" smtClean="0"/>
              <a:t>Global-correction</a:t>
            </a:r>
          </a:p>
          <a:p>
            <a:r>
              <a:rPr lang="en-US" sz="2800" dirty="0"/>
              <a:t>Ideally, we would like a compiler to make as few changes as possible in processing an incorrect input string. There are algorithms for choosing a minimal sequence of changes to obtain a globally least-cost correction. Given an incorrect </a:t>
            </a:r>
            <a:r>
              <a:rPr lang="en-US" sz="2800" dirty="0" smtClean="0"/>
              <a:t>input string </a:t>
            </a:r>
            <a:r>
              <a:rPr lang="en-US" sz="2800" dirty="0"/>
              <a:t>x and grammar G, these algorithms </a:t>
            </a:r>
            <a:r>
              <a:rPr lang="en-US" sz="2800" dirty="0" smtClean="0"/>
              <a:t>will find </a:t>
            </a:r>
            <a:r>
              <a:rPr lang="en-US" sz="2800" dirty="0"/>
              <a:t>a parse tree for a related string y, such that the number of insertions, deletions, and changes of tokens required to transform x into y is as small as possible. Unfortunately, these methods are in general too costly to implement in terms of time and space, so these techniques are currently only of theoretical interest.</a:t>
            </a:r>
          </a:p>
        </p:txBody>
      </p:sp>
    </p:spTree>
    <p:extLst>
      <p:ext uri="{BB962C8B-B14F-4D97-AF65-F5344CB8AC3E}">
        <p14:creationId xmlns:p14="http://schemas.microsoft.com/office/powerpoint/2010/main" val="2043161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13336" y="694049"/>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Derivations</a:t>
            </a:r>
            <a:endParaRPr lang="en-US" sz="4000" b="1" dirty="0">
              <a:latin typeface="+mj-lt"/>
              <a:ea typeface="Times New Roman" panose="02020603050405020304" pitchFamily="18" charset="0"/>
            </a:endParaRPr>
          </a:p>
        </p:txBody>
      </p:sp>
      <p:sp>
        <p:nvSpPr>
          <p:cNvPr id="51" name="TextBox 50"/>
          <p:cNvSpPr txBox="1"/>
          <p:nvPr/>
        </p:nvSpPr>
        <p:spPr>
          <a:xfrm>
            <a:off x="1115122" y="2118724"/>
            <a:ext cx="10236897" cy="3970318"/>
          </a:xfrm>
          <a:prstGeom prst="rect">
            <a:avLst/>
          </a:prstGeom>
          <a:noFill/>
        </p:spPr>
        <p:txBody>
          <a:bodyPr wrap="square" rtlCol="0">
            <a:spAutoFit/>
          </a:bodyPr>
          <a:lstStyle/>
          <a:p>
            <a:r>
              <a:rPr lang="en-US" sz="2800" dirty="0"/>
              <a:t>The construction of a parse tree can be made precise by taking a derivational view, in which productions are treated as rewriting rules. Beginning with the start symbol, each rewriting step replaces a nonterminal by the body of one of its productions. This derivational view corresponds to the top-down construction of a parse tree, but the precision afforded by derivations will be especially helpful when bottom-up parsing is discussed. As we shall see, bottom-up parsing is related to a class of derivations known as "rightmost" derivations, in which the rightmost nonterminal is rewritten at each step</a:t>
            </a:r>
          </a:p>
        </p:txBody>
      </p:sp>
    </p:spTree>
    <p:extLst>
      <p:ext uri="{BB962C8B-B14F-4D97-AF65-F5344CB8AC3E}">
        <p14:creationId xmlns:p14="http://schemas.microsoft.com/office/powerpoint/2010/main" val="866714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13336" y="694049"/>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Derivations</a:t>
            </a:r>
            <a:endParaRPr lang="en-US" sz="4000" b="1" dirty="0">
              <a:latin typeface="+mj-lt"/>
              <a:ea typeface="Times New Roman" panose="02020603050405020304" pitchFamily="18" charset="0"/>
            </a:endParaRPr>
          </a:p>
        </p:txBody>
      </p:sp>
      <p:sp>
        <p:nvSpPr>
          <p:cNvPr id="51" name="TextBox 50"/>
          <p:cNvSpPr txBox="1"/>
          <p:nvPr/>
        </p:nvSpPr>
        <p:spPr>
          <a:xfrm>
            <a:off x="1115122" y="2118724"/>
            <a:ext cx="10236897" cy="3970318"/>
          </a:xfrm>
          <a:prstGeom prst="rect">
            <a:avLst/>
          </a:prstGeom>
          <a:noFill/>
        </p:spPr>
        <p:txBody>
          <a:bodyPr wrap="square" rtlCol="0">
            <a:spAutoFit/>
          </a:bodyPr>
          <a:lstStyle/>
          <a:p>
            <a:r>
              <a:rPr lang="en-US" sz="2800" dirty="0" smtClean="0"/>
              <a:t>For </a:t>
            </a:r>
            <a:r>
              <a:rPr lang="en-US" sz="2800" dirty="0"/>
              <a:t>example, consider the following </a:t>
            </a:r>
            <a:r>
              <a:rPr lang="en-US" sz="2800" dirty="0" smtClean="0"/>
              <a:t>grammar</a:t>
            </a:r>
          </a:p>
          <a:p>
            <a:r>
              <a:rPr lang="en-US" sz="2800" dirty="0" smtClean="0"/>
              <a:t>E </a:t>
            </a:r>
            <a:r>
              <a:rPr lang="en-US" sz="2800" dirty="0" smtClean="0">
                <a:sym typeface="Wingdings" panose="05000000000000000000" pitchFamily="2" charset="2"/>
              </a:rPr>
              <a:t> E + E | E * E | - E | ( E ) | id</a:t>
            </a:r>
          </a:p>
          <a:p>
            <a:r>
              <a:rPr lang="en-US" sz="2800" dirty="0" smtClean="0"/>
              <a:t>String :  - ( id )</a:t>
            </a:r>
          </a:p>
          <a:p>
            <a:endParaRPr lang="en-US" sz="2800" dirty="0" smtClean="0"/>
          </a:p>
          <a:p>
            <a:r>
              <a:rPr lang="en-US" sz="2800" dirty="0" smtClean="0"/>
              <a:t>E</a:t>
            </a:r>
            <a:r>
              <a:rPr lang="en-US" sz="2800" dirty="0" smtClean="0">
                <a:sym typeface="Wingdings" panose="05000000000000000000" pitchFamily="2" charset="2"/>
              </a:rPr>
              <a:t> - E  - ( E ) </a:t>
            </a:r>
            <a:r>
              <a:rPr lang="en-US" sz="2800" dirty="0">
                <a:sym typeface="Wingdings" panose="05000000000000000000" pitchFamily="2" charset="2"/>
              </a:rPr>
              <a:t> </a:t>
            </a:r>
            <a:r>
              <a:rPr lang="en-US" sz="2800" dirty="0" smtClean="0">
                <a:sym typeface="Wingdings" panose="05000000000000000000" pitchFamily="2" charset="2"/>
              </a:rPr>
              <a:t>- ( id )</a:t>
            </a:r>
          </a:p>
          <a:p>
            <a:endParaRPr lang="en-US" sz="2800" dirty="0" smtClean="0">
              <a:sym typeface="Wingdings" panose="05000000000000000000" pitchFamily="2" charset="2"/>
            </a:endParaRPr>
          </a:p>
          <a:p>
            <a:r>
              <a:rPr lang="en-US" sz="2800" dirty="0"/>
              <a:t>We call such a sequence of replacements a derivation of (id) from E. This derivation provides a proof that the string - (id) is one particular instance of an expression.</a:t>
            </a:r>
          </a:p>
        </p:txBody>
      </p:sp>
    </p:spTree>
    <p:extLst>
      <p:ext uri="{BB962C8B-B14F-4D97-AF65-F5344CB8AC3E}">
        <p14:creationId xmlns:p14="http://schemas.microsoft.com/office/powerpoint/2010/main" val="3348315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40688" y="694049"/>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Parse Trees And Derivations</a:t>
            </a:r>
            <a:endParaRPr lang="en-US" sz="4000" b="1" dirty="0">
              <a:latin typeface="+mj-lt"/>
              <a:ea typeface="Times New Roman" panose="02020603050405020304" pitchFamily="18" charset="0"/>
            </a:endParaRPr>
          </a:p>
        </p:txBody>
      </p:sp>
      <p:sp>
        <p:nvSpPr>
          <p:cNvPr id="51" name="TextBox 50"/>
          <p:cNvSpPr txBox="1"/>
          <p:nvPr/>
        </p:nvSpPr>
        <p:spPr>
          <a:xfrm>
            <a:off x="1115122" y="2118724"/>
            <a:ext cx="10236897" cy="3108543"/>
          </a:xfrm>
          <a:prstGeom prst="rect">
            <a:avLst/>
          </a:prstGeom>
          <a:noFill/>
        </p:spPr>
        <p:txBody>
          <a:bodyPr wrap="square" rtlCol="0">
            <a:spAutoFit/>
          </a:bodyPr>
          <a:lstStyle/>
          <a:p>
            <a:r>
              <a:rPr lang="en-US" sz="2800" dirty="0"/>
              <a:t>A parse tree is a graphical representation of a derivation that filters out the order in which productions are applied to replace </a:t>
            </a:r>
            <a:r>
              <a:rPr lang="en-US" sz="2800" dirty="0" smtClean="0"/>
              <a:t>non terminals</a:t>
            </a:r>
            <a:r>
              <a:rPr lang="en-US" sz="2800" dirty="0"/>
              <a:t>. Each interior node of a parse tree represents the application of a production. The interior node is labeled with the nonterminal A in the head of the production the children of the node are labeled, from left to right, by the symbols in the </a:t>
            </a:r>
            <a:r>
              <a:rPr lang="en-US" sz="2800" dirty="0" smtClean="0"/>
              <a:t>body of </a:t>
            </a:r>
            <a:r>
              <a:rPr lang="en-US" sz="2800" dirty="0"/>
              <a:t>the production by which this A was replaced during the derivation.</a:t>
            </a:r>
          </a:p>
        </p:txBody>
      </p:sp>
    </p:spTree>
    <p:extLst>
      <p:ext uri="{BB962C8B-B14F-4D97-AF65-F5344CB8AC3E}">
        <p14:creationId xmlns:p14="http://schemas.microsoft.com/office/powerpoint/2010/main" val="3928347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40688" y="694049"/>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Parse Trees And Derivations</a:t>
            </a:r>
            <a:endParaRPr lang="en-US" sz="4000" b="1" dirty="0">
              <a:latin typeface="+mj-lt"/>
              <a:ea typeface="Times New Roman" panose="02020603050405020304" pitchFamily="18" charset="0"/>
            </a:endParaRPr>
          </a:p>
        </p:txBody>
      </p:sp>
      <p:sp>
        <p:nvSpPr>
          <p:cNvPr id="51" name="TextBox 50"/>
          <p:cNvSpPr txBox="1"/>
          <p:nvPr/>
        </p:nvSpPr>
        <p:spPr>
          <a:xfrm>
            <a:off x="1115123" y="2118724"/>
            <a:ext cx="6110868" cy="3970318"/>
          </a:xfrm>
          <a:prstGeom prst="rect">
            <a:avLst/>
          </a:prstGeom>
          <a:noFill/>
        </p:spPr>
        <p:txBody>
          <a:bodyPr wrap="square" rtlCol="0">
            <a:spAutoFit/>
          </a:bodyPr>
          <a:lstStyle/>
          <a:p>
            <a:r>
              <a:rPr lang="en-US" sz="2800" dirty="0" smtClean="0"/>
              <a:t>For Example, the parse tree for :</a:t>
            </a:r>
          </a:p>
          <a:p>
            <a:r>
              <a:rPr lang="en-US" sz="2800" dirty="0" smtClean="0"/>
              <a:t> – ( id +id )</a:t>
            </a:r>
          </a:p>
          <a:p>
            <a:endParaRPr lang="en-US" sz="2800" dirty="0" smtClean="0"/>
          </a:p>
          <a:p>
            <a:r>
              <a:rPr lang="en-US" sz="2800" dirty="0"/>
              <a:t>The leaves of a parse tree are labeled by </a:t>
            </a:r>
            <a:r>
              <a:rPr lang="en-US" sz="2800" dirty="0" smtClean="0"/>
              <a:t>non terminals </a:t>
            </a:r>
            <a:r>
              <a:rPr lang="en-US" sz="2800" dirty="0"/>
              <a:t>or terminals and, read from left to right, constitute a sentential form, called the yield or frontier of the tree.</a:t>
            </a:r>
          </a:p>
          <a:p>
            <a:endParaRPr lang="en-US" sz="2800" dirty="0"/>
          </a:p>
        </p:txBody>
      </p:sp>
      <p:pic>
        <p:nvPicPr>
          <p:cNvPr id="50" name="Picture 49"/>
          <p:cNvPicPr>
            <a:picLocks noChangeAspect="1"/>
          </p:cNvPicPr>
          <p:nvPr/>
        </p:nvPicPr>
        <p:blipFill>
          <a:blip r:embed="rId6"/>
          <a:stretch>
            <a:fillRect/>
          </a:stretch>
        </p:blipFill>
        <p:spPr>
          <a:xfrm>
            <a:off x="7225990" y="1778694"/>
            <a:ext cx="4612021" cy="4674771"/>
          </a:xfrm>
          <a:prstGeom prst="rect">
            <a:avLst/>
          </a:prstGeom>
        </p:spPr>
      </p:pic>
    </p:spTree>
    <p:extLst>
      <p:ext uri="{BB962C8B-B14F-4D97-AF65-F5344CB8AC3E}">
        <p14:creationId xmlns:p14="http://schemas.microsoft.com/office/powerpoint/2010/main" val="3811762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Syntax Analysis</a:t>
            </a:r>
            <a:endParaRPr lang="en-US" sz="4000" b="1" dirty="0">
              <a:latin typeface="+mj-lt"/>
              <a:ea typeface="Times New Roman" panose="02020603050405020304" pitchFamily="18" charset="0"/>
            </a:endParaRPr>
          </a:p>
        </p:txBody>
      </p:sp>
      <p:sp>
        <p:nvSpPr>
          <p:cNvPr id="51" name="TextBox 50"/>
          <p:cNvSpPr txBox="1"/>
          <p:nvPr/>
        </p:nvSpPr>
        <p:spPr>
          <a:xfrm>
            <a:off x="1115122" y="2319445"/>
            <a:ext cx="10236897" cy="2677656"/>
          </a:xfrm>
          <a:prstGeom prst="rect">
            <a:avLst/>
          </a:prstGeom>
          <a:noFill/>
        </p:spPr>
        <p:txBody>
          <a:bodyPr wrap="square" rtlCol="0">
            <a:spAutoFit/>
          </a:bodyPr>
          <a:lstStyle/>
          <a:p>
            <a:r>
              <a:rPr lang="en-US" sz="2800" dirty="0"/>
              <a:t>By design, every programming language has precise rules that prescribe </a:t>
            </a:r>
            <a:r>
              <a:rPr lang="en-US" sz="2800" dirty="0" smtClean="0"/>
              <a:t>the syntactic </a:t>
            </a:r>
            <a:r>
              <a:rPr lang="en-US" sz="2800" dirty="0"/>
              <a:t>structure of well-formed programs. In C, for example, a program is made up of functions, a function out of declarations and statements, a statement out of expressions, and so on. The syntax of programming language constructs can be </a:t>
            </a:r>
            <a:r>
              <a:rPr lang="en-US" sz="2800" dirty="0" smtClean="0"/>
              <a:t>specified </a:t>
            </a:r>
            <a:r>
              <a:rPr lang="en-US" sz="2800" dirty="0"/>
              <a:t>by context-free grammars or BNF (Backus-Naur Form) </a:t>
            </a:r>
            <a:r>
              <a:rPr lang="en-US" sz="2800" dirty="0" smtClean="0"/>
              <a:t>notation</a:t>
            </a:r>
            <a:endParaRPr lang="en-US" sz="2800" dirty="0"/>
          </a:p>
        </p:txBody>
      </p:sp>
    </p:spTree>
    <p:extLst>
      <p:ext uri="{BB962C8B-B14F-4D97-AF65-F5344CB8AC3E}">
        <p14:creationId xmlns:p14="http://schemas.microsoft.com/office/powerpoint/2010/main" val="872308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901576"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Ambiguity</a:t>
            </a:r>
            <a:endParaRPr lang="en-US" sz="4000" b="1" dirty="0">
              <a:latin typeface="+mj-lt"/>
              <a:ea typeface="Times New Roman" panose="02020603050405020304" pitchFamily="18" charset="0"/>
            </a:endParaRPr>
          </a:p>
        </p:txBody>
      </p:sp>
      <p:sp>
        <p:nvSpPr>
          <p:cNvPr id="51" name="TextBox 50"/>
          <p:cNvSpPr txBox="1"/>
          <p:nvPr/>
        </p:nvSpPr>
        <p:spPr>
          <a:xfrm>
            <a:off x="1115122" y="2185633"/>
            <a:ext cx="10236897" cy="3970318"/>
          </a:xfrm>
          <a:prstGeom prst="rect">
            <a:avLst/>
          </a:prstGeom>
          <a:noFill/>
        </p:spPr>
        <p:txBody>
          <a:bodyPr wrap="square" rtlCol="0">
            <a:spAutoFit/>
          </a:bodyPr>
          <a:lstStyle/>
          <a:p>
            <a:r>
              <a:rPr lang="en-US" sz="2800" dirty="0" smtClean="0"/>
              <a:t>A grammar </a:t>
            </a:r>
            <a:r>
              <a:rPr lang="en-US" sz="2800" dirty="0"/>
              <a:t>that produces more than one parse tree for some</a:t>
            </a:r>
          </a:p>
          <a:p>
            <a:r>
              <a:rPr lang="en-US" sz="2800" dirty="0"/>
              <a:t>sentence is said to be ambiguous. </a:t>
            </a:r>
            <a:endParaRPr lang="en-US" sz="2800" dirty="0" smtClean="0"/>
          </a:p>
          <a:p>
            <a:r>
              <a:rPr lang="en-US" sz="2800" dirty="0" smtClean="0"/>
              <a:t>Put </a:t>
            </a:r>
            <a:r>
              <a:rPr lang="en-US" sz="2800" dirty="0"/>
              <a:t>another way, an ambiguous grammar </a:t>
            </a:r>
            <a:r>
              <a:rPr lang="en-US" sz="2800" dirty="0" smtClean="0"/>
              <a:t>is one </a:t>
            </a:r>
            <a:r>
              <a:rPr lang="en-US" sz="2800" dirty="0"/>
              <a:t>that produces more than one leftmost derivation or more than one </a:t>
            </a:r>
            <a:r>
              <a:rPr lang="en-US" sz="2800" dirty="0" smtClean="0"/>
              <a:t>rightmost derivation </a:t>
            </a:r>
            <a:r>
              <a:rPr lang="en-US" sz="2800" dirty="0"/>
              <a:t>for the same sentence. </a:t>
            </a:r>
            <a:endParaRPr lang="en-US" sz="2800" dirty="0" smtClean="0"/>
          </a:p>
          <a:p>
            <a:r>
              <a:rPr lang="en-US" sz="2800" dirty="0"/>
              <a:t>If the grammar has ambiguity, then it is not good for compiler construction. No method can automatically detect and remove the ambiguity, but we can remove ambiguity by re-writing the whole grammar without ambiguity.</a:t>
            </a:r>
          </a:p>
        </p:txBody>
      </p:sp>
    </p:spTree>
    <p:extLst>
      <p:ext uri="{BB962C8B-B14F-4D97-AF65-F5344CB8AC3E}">
        <p14:creationId xmlns:p14="http://schemas.microsoft.com/office/powerpoint/2010/main" val="1108834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03020" y="690422"/>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Ambiguity</a:t>
            </a:r>
            <a:endParaRPr lang="en-US" sz="4000" b="1" dirty="0">
              <a:latin typeface="+mj-lt"/>
              <a:ea typeface="Times New Roman" panose="02020603050405020304" pitchFamily="18" charset="0"/>
            </a:endParaRPr>
          </a:p>
        </p:txBody>
      </p:sp>
      <p:sp>
        <p:nvSpPr>
          <p:cNvPr id="52" name="TextBox 51"/>
          <p:cNvSpPr txBox="1"/>
          <p:nvPr/>
        </p:nvSpPr>
        <p:spPr>
          <a:xfrm>
            <a:off x="1721538" y="2252546"/>
            <a:ext cx="8150399" cy="3108543"/>
          </a:xfrm>
          <a:prstGeom prst="rect">
            <a:avLst/>
          </a:prstGeom>
          <a:noFill/>
        </p:spPr>
        <p:txBody>
          <a:bodyPr wrap="square" rtlCol="0">
            <a:spAutoFit/>
          </a:bodyPr>
          <a:lstStyle/>
          <a:p>
            <a:r>
              <a:rPr lang="en-US" sz="2800" dirty="0" smtClean="0"/>
              <a:t>Let us consider a grammar G with production rule</a:t>
            </a:r>
          </a:p>
          <a:p>
            <a:endParaRPr lang="en-US" sz="2800" dirty="0" smtClean="0"/>
          </a:p>
          <a:p>
            <a:r>
              <a:rPr lang="en-US" sz="2800" dirty="0" smtClean="0"/>
              <a:t>E </a:t>
            </a:r>
            <a:r>
              <a:rPr lang="en-US" sz="2800" dirty="0" smtClean="0">
                <a:sym typeface="Wingdings" panose="05000000000000000000" pitchFamily="2" charset="2"/>
              </a:rPr>
              <a:t> I</a:t>
            </a:r>
          </a:p>
          <a:p>
            <a:r>
              <a:rPr lang="en-US" sz="2800" dirty="0" smtClean="0">
                <a:sym typeface="Wingdings" panose="05000000000000000000" pitchFamily="2" charset="2"/>
              </a:rPr>
              <a:t>E  E + E</a:t>
            </a:r>
          </a:p>
          <a:p>
            <a:r>
              <a:rPr lang="en-US" sz="2800" dirty="0">
                <a:sym typeface="Wingdings" panose="05000000000000000000" pitchFamily="2" charset="2"/>
              </a:rPr>
              <a:t>E  E </a:t>
            </a:r>
            <a:r>
              <a:rPr lang="en-US" sz="2800" dirty="0" smtClean="0">
                <a:sym typeface="Wingdings" panose="05000000000000000000" pitchFamily="2" charset="2"/>
              </a:rPr>
              <a:t>* E</a:t>
            </a:r>
          </a:p>
          <a:p>
            <a:r>
              <a:rPr lang="en-US" sz="2800" dirty="0" smtClean="0">
                <a:sym typeface="Wingdings" panose="05000000000000000000" pitchFamily="2" charset="2"/>
              </a:rPr>
              <a:t>E  ( E )</a:t>
            </a:r>
          </a:p>
          <a:p>
            <a:r>
              <a:rPr lang="en-US" sz="2800" dirty="0" smtClean="0">
                <a:sym typeface="Wingdings" panose="05000000000000000000" pitchFamily="2" charset="2"/>
              </a:rPr>
              <a:t>I  null | 0 | 1 |…| 9</a:t>
            </a:r>
            <a:endParaRPr lang="en-US" sz="2800" dirty="0"/>
          </a:p>
        </p:txBody>
      </p:sp>
    </p:spTree>
    <p:extLst>
      <p:ext uri="{BB962C8B-B14F-4D97-AF65-F5344CB8AC3E}">
        <p14:creationId xmlns:p14="http://schemas.microsoft.com/office/powerpoint/2010/main" val="3978969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03020" y="690422"/>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Ambiguity Solution </a:t>
            </a:r>
            <a:endParaRPr lang="en-US" sz="4000" b="1" dirty="0">
              <a:latin typeface="+mj-lt"/>
              <a:ea typeface="Times New Roman" panose="02020603050405020304" pitchFamily="18" charset="0"/>
            </a:endParaRPr>
          </a:p>
        </p:txBody>
      </p:sp>
      <p:sp>
        <p:nvSpPr>
          <p:cNvPr id="50" name="TextBox 49"/>
          <p:cNvSpPr txBox="1"/>
          <p:nvPr/>
        </p:nvSpPr>
        <p:spPr>
          <a:xfrm>
            <a:off x="1303021" y="1879494"/>
            <a:ext cx="9763602" cy="5262979"/>
          </a:xfrm>
          <a:prstGeom prst="rect">
            <a:avLst/>
          </a:prstGeom>
          <a:noFill/>
        </p:spPr>
        <p:txBody>
          <a:bodyPr wrap="square" rtlCol="0">
            <a:spAutoFit/>
          </a:bodyPr>
          <a:lstStyle/>
          <a:p>
            <a:r>
              <a:rPr lang="en-US" sz="2800" dirty="0"/>
              <a:t>For the string "3 * 2 + 5", the above grammar can generate two parse trees by leftmost derivation</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r>
              <a:rPr lang="en-US" sz="2800" dirty="0" smtClean="0"/>
              <a:t>Since </a:t>
            </a:r>
            <a:r>
              <a:rPr lang="en-US" sz="2800" dirty="0"/>
              <a:t>there are two parse trees for a single string "3 * 2 + 5", the grammar G is ambiguous.</a:t>
            </a:r>
            <a:endParaRPr lang="en-US" sz="2800" dirty="0" smtClean="0"/>
          </a:p>
          <a:p>
            <a:endParaRPr lang="en-US" sz="2800" dirty="0"/>
          </a:p>
        </p:txBody>
      </p:sp>
      <p:pic>
        <p:nvPicPr>
          <p:cNvPr id="51" name="Picture 50"/>
          <p:cNvPicPr>
            <a:picLocks noChangeAspect="1"/>
          </p:cNvPicPr>
          <p:nvPr/>
        </p:nvPicPr>
        <p:blipFill>
          <a:blip r:embed="rId6"/>
          <a:stretch>
            <a:fillRect/>
          </a:stretch>
        </p:blipFill>
        <p:spPr>
          <a:xfrm>
            <a:off x="2619926" y="2762330"/>
            <a:ext cx="7058929" cy="2991699"/>
          </a:xfrm>
          <a:prstGeom prst="rect">
            <a:avLst/>
          </a:prstGeom>
        </p:spPr>
      </p:pic>
    </p:spTree>
    <p:extLst>
      <p:ext uri="{BB962C8B-B14F-4D97-AF65-F5344CB8AC3E}">
        <p14:creationId xmlns:p14="http://schemas.microsoft.com/office/powerpoint/2010/main" val="2872459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03020" y="279611"/>
            <a:ext cx="10494970" cy="1118746"/>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Difference Between Ambiguous and Unambiguous Grammar </a:t>
            </a:r>
            <a:endParaRPr lang="en-US" sz="4000" b="1" dirty="0">
              <a:latin typeface="+mj-lt"/>
              <a:ea typeface="Times New Roman" panose="02020603050405020304" pitchFamily="18" charset="0"/>
            </a:endParaRPr>
          </a:p>
        </p:txBody>
      </p:sp>
      <p:graphicFrame>
        <p:nvGraphicFramePr>
          <p:cNvPr id="52" name="Table 51"/>
          <p:cNvGraphicFramePr>
            <a:graphicFrameLocks noGrp="1"/>
          </p:cNvGraphicFramePr>
          <p:nvPr>
            <p:extLst>
              <p:ext uri="{D42A27DB-BD31-4B8C-83A1-F6EECF244321}">
                <p14:modId xmlns:p14="http://schemas.microsoft.com/office/powerpoint/2010/main" val="3651949361"/>
              </p:ext>
            </p:extLst>
          </p:nvPr>
        </p:nvGraphicFramePr>
        <p:xfrm>
          <a:off x="847493" y="1855764"/>
          <a:ext cx="10794380" cy="4894254"/>
        </p:xfrm>
        <a:graphic>
          <a:graphicData uri="http://schemas.openxmlformats.org/drawingml/2006/table">
            <a:tbl>
              <a:tblPr firstRow="1" bandRow="1">
                <a:tableStyleId>{5C22544A-7EE6-4342-B048-85BDC9FD1C3A}</a:tableStyleId>
              </a:tblPr>
              <a:tblGrid>
                <a:gridCol w="5397190">
                  <a:extLst>
                    <a:ext uri="{9D8B030D-6E8A-4147-A177-3AD203B41FA5}">
                      <a16:colId xmlns:a16="http://schemas.microsoft.com/office/drawing/2014/main" val="3832817989"/>
                    </a:ext>
                  </a:extLst>
                </a:gridCol>
                <a:gridCol w="5397190">
                  <a:extLst>
                    <a:ext uri="{9D8B030D-6E8A-4147-A177-3AD203B41FA5}">
                      <a16:colId xmlns:a16="http://schemas.microsoft.com/office/drawing/2014/main" val="1866714605"/>
                    </a:ext>
                  </a:extLst>
                </a:gridCol>
              </a:tblGrid>
              <a:tr h="403223">
                <a:tc>
                  <a:txBody>
                    <a:bodyPr/>
                    <a:lstStyle/>
                    <a:p>
                      <a:pPr algn="ctr"/>
                      <a:r>
                        <a:rPr lang="en-US" sz="2000" dirty="0" smtClean="0"/>
                        <a:t>AMBIGUOUS GRAMMAR</a:t>
                      </a:r>
                      <a:endParaRPr lang="en-US" sz="2000" dirty="0"/>
                    </a:p>
                  </a:txBody>
                  <a:tcPr/>
                </a:tc>
                <a:tc>
                  <a:txBody>
                    <a:bodyPr/>
                    <a:lstStyle/>
                    <a:p>
                      <a:pPr algn="ctr"/>
                      <a:r>
                        <a:rPr lang="en-US" sz="2000" dirty="0" smtClean="0"/>
                        <a:t>UNAMBIGUOUS</a:t>
                      </a:r>
                      <a:r>
                        <a:rPr lang="en-US" sz="2000" baseline="0" dirty="0" smtClean="0"/>
                        <a:t> GRAMMAR</a:t>
                      </a:r>
                      <a:endParaRPr lang="en-US" sz="2000" dirty="0"/>
                    </a:p>
                  </a:txBody>
                  <a:tcPr/>
                </a:tc>
                <a:extLst>
                  <a:ext uri="{0D108BD9-81ED-4DB2-BD59-A6C34878D82A}">
                    <a16:rowId xmlns:a16="http://schemas.microsoft.com/office/drawing/2014/main" val="3983385203"/>
                  </a:ext>
                </a:extLst>
              </a:tr>
              <a:tr h="2375717">
                <a:tc>
                  <a:txBody>
                    <a:bodyPr/>
                    <a:lstStyle/>
                    <a:p>
                      <a:r>
                        <a:rPr lang="en-US" sz="2000" dirty="0" smtClean="0"/>
                        <a:t>A grammar is said to be ambiguous if for at least one string generated by it, it produces more than one-</a:t>
                      </a:r>
                    </a:p>
                    <a:p>
                      <a:pPr marL="285750" indent="-285750">
                        <a:buFont typeface="Arial" panose="020B0604020202020204" pitchFamily="34" charset="0"/>
                        <a:buChar char="•"/>
                      </a:pPr>
                      <a:r>
                        <a:rPr lang="en-US" sz="2000" dirty="0" smtClean="0"/>
                        <a:t>parse tree</a:t>
                      </a:r>
                    </a:p>
                    <a:p>
                      <a:pPr marL="285750" indent="-285750">
                        <a:buFont typeface="Arial" panose="020B0604020202020204" pitchFamily="34" charset="0"/>
                        <a:buChar char="•"/>
                      </a:pPr>
                      <a:r>
                        <a:rPr lang="en-US" sz="2000" dirty="0" smtClean="0"/>
                        <a:t>or derivation tree</a:t>
                      </a:r>
                    </a:p>
                    <a:p>
                      <a:pPr marL="285750" indent="-285750">
                        <a:buFont typeface="Arial" panose="020B0604020202020204" pitchFamily="34" charset="0"/>
                        <a:buChar char="•"/>
                      </a:pPr>
                      <a:r>
                        <a:rPr lang="en-US" sz="2000" dirty="0" smtClean="0"/>
                        <a:t>or syntax tree</a:t>
                      </a:r>
                    </a:p>
                    <a:p>
                      <a:pPr marL="285750" indent="-285750">
                        <a:buFont typeface="Arial" panose="020B0604020202020204" pitchFamily="34" charset="0"/>
                        <a:buChar char="•"/>
                      </a:pPr>
                      <a:r>
                        <a:rPr lang="en-US" sz="2000" dirty="0" smtClean="0"/>
                        <a:t>or leftmost derivation</a:t>
                      </a:r>
                    </a:p>
                    <a:p>
                      <a:pPr marL="285750" indent="-285750">
                        <a:buFont typeface="Arial" panose="020B0604020202020204" pitchFamily="34" charset="0"/>
                        <a:buChar char="•"/>
                      </a:pPr>
                      <a:r>
                        <a:rPr lang="en-US" sz="2000" dirty="0" smtClean="0"/>
                        <a:t>or rightmost derivation</a:t>
                      </a:r>
                      <a:endParaRPr lang="en-US" sz="2000" dirty="0"/>
                    </a:p>
                  </a:txBody>
                  <a:tcPr/>
                </a:tc>
                <a:tc>
                  <a:txBody>
                    <a:bodyPr/>
                    <a:lstStyle/>
                    <a:p>
                      <a:r>
                        <a:rPr lang="en-US" sz="2000" dirty="0" smtClean="0"/>
                        <a:t>A grammar is said to be unambiguous if for all the strings generated by it, it produces exactly one-</a:t>
                      </a:r>
                    </a:p>
                    <a:p>
                      <a:pPr marL="285750" indent="-285750">
                        <a:buFont typeface="Arial" panose="020B0604020202020204" pitchFamily="34" charset="0"/>
                        <a:buChar char="•"/>
                      </a:pPr>
                      <a:r>
                        <a:rPr lang="en-US" sz="2000" dirty="0" smtClean="0"/>
                        <a:t>parse tree</a:t>
                      </a:r>
                    </a:p>
                    <a:p>
                      <a:pPr marL="285750" indent="-285750">
                        <a:buFont typeface="Arial" panose="020B0604020202020204" pitchFamily="34" charset="0"/>
                        <a:buChar char="•"/>
                      </a:pPr>
                      <a:r>
                        <a:rPr lang="en-US" sz="2000" dirty="0" smtClean="0"/>
                        <a:t>or derivation tree</a:t>
                      </a:r>
                    </a:p>
                    <a:p>
                      <a:pPr marL="285750" indent="-285750">
                        <a:buFont typeface="Arial" panose="020B0604020202020204" pitchFamily="34" charset="0"/>
                        <a:buChar char="•"/>
                      </a:pPr>
                      <a:r>
                        <a:rPr lang="en-US" sz="2000" dirty="0" smtClean="0"/>
                        <a:t>or syntax tree</a:t>
                      </a:r>
                    </a:p>
                    <a:p>
                      <a:pPr marL="285750" indent="-285750">
                        <a:buFont typeface="Arial" panose="020B0604020202020204" pitchFamily="34" charset="0"/>
                        <a:buChar char="•"/>
                      </a:pPr>
                      <a:r>
                        <a:rPr lang="en-US" sz="2000" dirty="0" smtClean="0"/>
                        <a:t>or leftmost derivation</a:t>
                      </a:r>
                    </a:p>
                    <a:p>
                      <a:pPr marL="285750" indent="-285750">
                        <a:buFont typeface="Arial" panose="020B0604020202020204" pitchFamily="34" charset="0"/>
                        <a:buChar char="•"/>
                      </a:pPr>
                      <a:r>
                        <a:rPr lang="en-US" sz="2000" dirty="0" smtClean="0"/>
                        <a:t>or rightmost derivation</a:t>
                      </a:r>
                      <a:endParaRPr lang="en-US" sz="2000" dirty="0"/>
                    </a:p>
                  </a:txBody>
                  <a:tcPr/>
                </a:tc>
                <a:extLst>
                  <a:ext uri="{0D108BD9-81ED-4DB2-BD59-A6C34878D82A}">
                    <a16:rowId xmlns:a16="http://schemas.microsoft.com/office/drawing/2014/main" val="3716659754"/>
                  </a:ext>
                </a:extLst>
              </a:tr>
              <a:tr h="944562">
                <a:tc>
                  <a:txBody>
                    <a:bodyPr/>
                    <a:lstStyle/>
                    <a:p>
                      <a:r>
                        <a:rPr lang="en-US" sz="2000" dirty="0" smtClean="0"/>
                        <a:t>For ambiguous grammar, leftmost derivation and rightmost derivation represents different parse trees.</a:t>
                      </a:r>
                      <a:endParaRPr lang="en-US" sz="2000" dirty="0"/>
                    </a:p>
                  </a:txBody>
                  <a:tcPr/>
                </a:tc>
                <a:tc>
                  <a:txBody>
                    <a:bodyPr/>
                    <a:lstStyle/>
                    <a:p>
                      <a:r>
                        <a:rPr lang="en-US" sz="2000" dirty="0" smtClean="0"/>
                        <a:t>For unambiguous grammar, leftmost derivation and rightmost derivation represents the same parse tree.</a:t>
                      </a:r>
                      <a:endParaRPr lang="en-US" sz="2000" dirty="0"/>
                    </a:p>
                  </a:txBody>
                  <a:tcPr/>
                </a:tc>
                <a:extLst>
                  <a:ext uri="{0D108BD9-81ED-4DB2-BD59-A6C34878D82A}">
                    <a16:rowId xmlns:a16="http://schemas.microsoft.com/office/drawing/2014/main" val="308457066"/>
                  </a:ext>
                </a:extLst>
              </a:tr>
              <a:tr h="955351">
                <a:tc>
                  <a:txBody>
                    <a:bodyPr/>
                    <a:lstStyle/>
                    <a:p>
                      <a:r>
                        <a:rPr lang="en-US" sz="2000" dirty="0" smtClean="0"/>
                        <a:t>Ambiguous grammar contains less number of non-terminals.</a:t>
                      </a:r>
                      <a:endParaRPr lang="en-US" sz="2000" dirty="0"/>
                    </a:p>
                  </a:txBody>
                  <a:tcPr/>
                </a:tc>
                <a:tc>
                  <a:txBody>
                    <a:bodyPr/>
                    <a:lstStyle/>
                    <a:p>
                      <a:r>
                        <a:rPr lang="en-US" sz="2000" dirty="0" smtClean="0"/>
                        <a:t>Unambiguous grammar contains more number of non-terminals.</a:t>
                      </a:r>
                      <a:endParaRPr lang="en-US" sz="2000" dirty="0"/>
                    </a:p>
                  </a:txBody>
                  <a:tcPr/>
                </a:tc>
                <a:extLst>
                  <a:ext uri="{0D108BD9-81ED-4DB2-BD59-A6C34878D82A}">
                    <a16:rowId xmlns:a16="http://schemas.microsoft.com/office/drawing/2014/main" val="2034582760"/>
                  </a:ext>
                </a:extLst>
              </a:tr>
            </a:tbl>
          </a:graphicData>
        </a:graphic>
      </p:graphicFrame>
    </p:spTree>
    <p:extLst>
      <p:ext uri="{BB962C8B-B14F-4D97-AF65-F5344CB8AC3E}">
        <p14:creationId xmlns:p14="http://schemas.microsoft.com/office/powerpoint/2010/main" val="712448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03020" y="279611"/>
            <a:ext cx="10494970" cy="1118746"/>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Difference Between Ambiguous and Unambiguous Grammar </a:t>
            </a:r>
            <a:endParaRPr lang="en-US" sz="4000" b="1" dirty="0">
              <a:latin typeface="+mj-lt"/>
              <a:ea typeface="Times New Roman" panose="02020603050405020304" pitchFamily="18" charset="0"/>
            </a:endParaRPr>
          </a:p>
        </p:txBody>
      </p:sp>
      <p:graphicFrame>
        <p:nvGraphicFramePr>
          <p:cNvPr id="52" name="Table 51"/>
          <p:cNvGraphicFramePr>
            <a:graphicFrameLocks noGrp="1"/>
          </p:cNvGraphicFramePr>
          <p:nvPr>
            <p:extLst>
              <p:ext uri="{D42A27DB-BD31-4B8C-83A1-F6EECF244321}">
                <p14:modId xmlns:p14="http://schemas.microsoft.com/office/powerpoint/2010/main" val="1161634635"/>
              </p:ext>
            </p:extLst>
          </p:nvPr>
        </p:nvGraphicFramePr>
        <p:xfrm>
          <a:off x="847493" y="1855764"/>
          <a:ext cx="10794380" cy="4772972"/>
        </p:xfrm>
        <a:graphic>
          <a:graphicData uri="http://schemas.openxmlformats.org/drawingml/2006/table">
            <a:tbl>
              <a:tblPr firstRow="1" bandRow="1">
                <a:tableStyleId>{5C22544A-7EE6-4342-B048-85BDC9FD1C3A}</a:tableStyleId>
              </a:tblPr>
              <a:tblGrid>
                <a:gridCol w="5397190">
                  <a:extLst>
                    <a:ext uri="{9D8B030D-6E8A-4147-A177-3AD203B41FA5}">
                      <a16:colId xmlns:a16="http://schemas.microsoft.com/office/drawing/2014/main" val="3832817989"/>
                    </a:ext>
                  </a:extLst>
                </a:gridCol>
                <a:gridCol w="5397190">
                  <a:extLst>
                    <a:ext uri="{9D8B030D-6E8A-4147-A177-3AD203B41FA5}">
                      <a16:colId xmlns:a16="http://schemas.microsoft.com/office/drawing/2014/main" val="1866714605"/>
                    </a:ext>
                  </a:extLst>
                </a:gridCol>
              </a:tblGrid>
              <a:tr h="403223">
                <a:tc>
                  <a:txBody>
                    <a:bodyPr/>
                    <a:lstStyle/>
                    <a:p>
                      <a:pPr algn="ctr"/>
                      <a:r>
                        <a:rPr lang="en-US" sz="2400" dirty="0" smtClean="0"/>
                        <a:t>AMBIGUOUS GRAMMAR</a:t>
                      </a:r>
                      <a:endParaRPr lang="en-US" sz="2400" dirty="0"/>
                    </a:p>
                  </a:txBody>
                  <a:tcPr/>
                </a:tc>
                <a:tc>
                  <a:txBody>
                    <a:bodyPr/>
                    <a:lstStyle/>
                    <a:p>
                      <a:pPr algn="ctr"/>
                      <a:r>
                        <a:rPr lang="en-US" sz="2400" dirty="0" smtClean="0"/>
                        <a:t>UNAMBIGUOUS</a:t>
                      </a:r>
                      <a:r>
                        <a:rPr lang="en-US" sz="2400" baseline="0" dirty="0" smtClean="0"/>
                        <a:t> GRAMMAR</a:t>
                      </a:r>
                      <a:endParaRPr lang="en-US" sz="2400" dirty="0"/>
                    </a:p>
                  </a:txBody>
                  <a:tcPr/>
                </a:tc>
                <a:extLst>
                  <a:ext uri="{0D108BD9-81ED-4DB2-BD59-A6C34878D82A}">
                    <a16:rowId xmlns:a16="http://schemas.microsoft.com/office/drawing/2014/main" val="3983385203"/>
                  </a:ext>
                </a:extLst>
              </a:tr>
              <a:tr h="841052">
                <a:tc>
                  <a:txBody>
                    <a:bodyPr/>
                    <a:lstStyle/>
                    <a:p>
                      <a:r>
                        <a:rPr lang="en-US" sz="2400" dirty="0" smtClean="0"/>
                        <a:t>For ambiguous grammar, length of parse tree is less.</a:t>
                      </a:r>
                      <a:endParaRPr lang="en-US" sz="2400" dirty="0"/>
                    </a:p>
                  </a:txBody>
                  <a:tcPr/>
                </a:tc>
                <a:tc>
                  <a:txBody>
                    <a:bodyPr/>
                    <a:lstStyle/>
                    <a:p>
                      <a:r>
                        <a:rPr lang="en-US" sz="2400" dirty="0" smtClean="0"/>
                        <a:t>For unambiguous grammar, length of parse tree is large.</a:t>
                      </a:r>
                      <a:endParaRPr lang="en-US" sz="2400" dirty="0"/>
                    </a:p>
                  </a:txBody>
                  <a:tcPr/>
                </a:tc>
                <a:extLst>
                  <a:ext uri="{0D108BD9-81ED-4DB2-BD59-A6C34878D82A}">
                    <a16:rowId xmlns:a16="http://schemas.microsoft.com/office/drawing/2014/main" val="3716659754"/>
                  </a:ext>
                </a:extLst>
              </a:tr>
              <a:tr h="944562">
                <a:tc>
                  <a:txBody>
                    <a:bodyPr/>
                    <a:lstStyle/>
                    <a:p>
                      <a:r>
                        <a:rPr lang="en-US" sz="2400" dirty="0" smtClean="0"/>
                        <a:t>Ambiguous grammar is faster than unambiguous grammar in the derivation of a tree.</a:t>
                      </a:r>
                    </a:p>
                    <a:p>
                      <a:r>
                        <a:rPr lang="en-US" sz="2400" dirty="0" smtClean="0"/>
                        <a:t>(Reason is above 2 points)</a:t>
                      </a:r>
                      <a:endParaRPr lang="en-US" sz="2400" dirty="0"/>
                    </a:p>
                  </a:txBody>
                  <a:tcPr/>
                </a:tc>
                <a:tc>
                  <a:txBody>
                    <a:bodyPr/>
                    <a:lstStyle/>
                    <a:p>
                      <a:r>
                        <a:rPr lang="en-US" sz="2400" dirty="0" smtClean="0"/>
                        <a:t>Unambiguous grammar is slower than ambiguous grammar in the derivation of a tree.</a:t>
                      </a:r>
                      <a:endParaRPr lang="en-US" sz="2400" dirty="0"/>
                    </a:p>
                  </a:txBody>
                  <a:tcPr/>
                </a:tc>
                <a:extLst>
                  <a:ext uri="{0D108BD9-81ED-4DB2-BD59-A6C34878D82A}">
                    <a16:rowId xmlns:a16="http://schemas.microsoft.com/office/drawing/2014/main" val="308457066"/>
                  </a:ext>
                </a:extLst>
              </a:tr>
              <a:tr h="955351">
                <a:tc>
                  <a:txBody>
                    <a:bodyPr/>
                    <a:lstStyle/>
                    <a:p>
                      <a:r>
                        <a:rPr lang="en-US" sz="2400" dirty="0" smtClean="0"/>
                        <a:t>Example-</a:t>
                      </a:r>
                    </a:p>
                    <a:p>
                      <a:endParaRPr lang="en-US" sz="2400" dirty="0" smtClean="0"/>
                    </a:p>
                    <a:p>
                      <a:r>
                        <a:rPr lang="en-US" sz="2400" dirty="0" smtClean="0"/>
                        <a:t>E → E + E / E x E / id</a:t>
                      </a:r>
                      <a:endParaRPr lang="en-US" sz="2400" dirty="0"/>
                    </a:p>
                  </a:txBody>
                  <a:tcPr/>
                </a:tc>
                <a:tc>
                  <a:txBody>
                    <a:bodyPr/>
                    <a:lstStyle/>
                    <a:p>
                      <a:r>
                        <a:rPr lang="fr-FR" sz="2400" dirty="0" err="1" smtClean="0"/>
                        <a:t>Example</a:t>
                      </a:r>
                      <a:r>
                        <a:rPr lang="fr-FR" sz="2400" dirty="0" smtClean="0"/>
                        <a:t>-</a:t>
                      </a:r>
                    </a:p>
                    <a:p>
                      <a:endParaRPr lang="fr-FR" sz="2400" dirty="0" smtClean="0"/>
                    </a:p>
                    <a:p>
                      <a:r>
                        <a:rPr lang="fr-FR" sz="2400" dirty="0" smtClean="0"/>
                        <a:t>E → E + T / T</a:t>
                      </a:r>
                    </a:p>
                    <a:p>
                      <a:r>
                        <a:rPr lang="fr-FR" sz="2400" dirty="0" smtClean="0"/>
                        <a:t>T → T x F / F</a:t>
                      </a:r>
                    </a:p>
                    <a:p>
                      <a:r>
                        <a:rPr lang="fr-FR" sz="2400" dirty="0" smtClean="0"/>
                        <a:t>F → id</a:t>
                      </a:r>
                      <a:endParaRPr lang="en-US" sz="2400" dirty="0"/>
                    </a:p>
                  </a:txBody>
                  <a:tcPr/>
                </a:tc>
                <a:extLst>
                  <a:ext uri="{0D108BD9-81ED-4DB2-BD59-A6C34878D82A}">
                    <a16:rowId xmlns:a16="http://schemas.microsoft.com/office/drawing/2014/main" val="2034582760"/>
                  </a:ext>
                </a:extLst>
              </a:tr>
            </a:tbl>
          </a:graphicData>
        </a:graphic>
      </p:graphicFrame>
    </p:spTree>
    <p:extLst>
      <p:ext uri="{BB962C8B-B14F-4D97-AF65-F5344CB8AC3E}">
        <p14:creationId xmlns:p14="http://schemas.microsoft.com/office/powerpoint/2010/main" val="2330792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005622" y="1815353"/>
            <a:ext cx="10361156" cy="1118746"/>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Exercise whether the given grammar G is ambiguous or not</a:t>
            </a:r>
            <a:endParaRPr lang="en-US" sz="4000" b="1" dirty="0">
              <a:latin typeface="+mj-lt"/>
              <a:ea typeface="Times New Roman" panose="02020603050405020304" pitchFamily="18" charset="0"/>
            </a:endParaRPr>
          </a:p>
        </p:txBody>
      </p:sp>
      <p:sp>
        <p:nvSpPr>
          <p:cNvPr id="50" name="TextBox 49"/>
          <p:cNvSpPr txBox="1"/>
          <p:nvPr/>
        </p:nvSpPr>
        <p:spPr>
          <a:xfrm>
            <a:off x="5711118" y="3232620"/>
            <a:ext cx="2117038" cy="1384995"/>
          </a:xfrm>
          <a:prstGeom prst="rect">
            <a:avLst/>
          </a:prstGeom>
          <a:noFill/>
        </p:spPr>
        <p:txBody>
          <a:bodyPr wrap="square" rtlCol="0">
            <a:spAutoFit/>
          </a:bodyPr>
          <a:lstStyle/>
          <a:p>
            <a:r>
              <a:rPr lang="en-US" sz="2800" dirty="0" smtClean="0"/>
              <a:t>A</a:t>
            </a:r>
            <a:r>
              <a:rPr lang="en-US" sz="2800" dirty="0" smtClean="0">
                <a:sym typeface="Wingdings" panose="05000000000000000000" pitchFamily="2" charset="2"/>
              </a:rPr>
              <a:t>AA</a:t>
            </a:r>
          </a:p>
          <a:p>
            <a:r>
              <a:rPr lang="en-US" sz="2800" dirty="0" smtClean="0">
                <a:sym typeface="Wingdings" panose="05000000000000000000" pitchFamily="2" charset="2"/>
              </a:rPr>
              <a:t>A(A)</a:t>
            </a:r>
          </a:p>
          <a:p>
            <a:r>
              <a:rPr lang="en-US" sz="2800" dirty="0" err="1" smtClean="0">
                <a:sym typeface="Wingdings" panose="05000000000000000000" pitchFamily="2" charset="2"/>
              </a:rPr>
              <a:t>Aa</a:t>
            </a:r>
            <a:endParaRPr lang="en-US" sz="2800" dirty="0"/>
          </a:p>
        </p:txBody>
      </p:sp>
    </p:spTree>
    <p:extLst>
      <p:ext uri="{BB962C8B-B14F-4D97-AF65-F5344CB8AC3E}">
        <p14:creationId xmlns:p14="http://schemas.microsoft.com/office/powerpoint/2010/main" val="3352555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421506" y="653788"/>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Solution</a:t>
            </a:r>
            <a:endParaRPr lang="en-US" sz="4000" b="1" dirty="0">
              <a:latin typeface="+mj-lt"/>
              <a:ea typeface="Times New Roman" panose="02020603050405020304" pitchFamily="18" charset="0"/>
            </a:endParaRPr>
          </a:p>
        </p:txBody>
      </p:sp>
      <p:pic>
        <p:nvPicPr>
          <p:cNvPr id="50" name="Picture 49"/>
          <p:cNvPicPr>
            <a:picLocks noChangeAspect="1"/>
          </p:cNvPicPr>
          <p:nvPr/>
        </p:nvPicPr>
        <p:blipFill>
          <a:blip r:embed="rId6"/>
          <a:stretch>
            <a:fillRect/>
          </a:stretch>
        </p:blipFill>
        <p:spPr>
          <a:xfrm>
            <a:off x="3323735" y="1622842"/>
            <a:ext cx="5946633" cy="4139398"/>
          </a:xfrm>
          <a:prstGeom prst="rect">
            <a:avLst/>
          </a:prstGeom>
        </p:spPr>
      </p:pic>
      <p:sp>
        <p:nvSpPr>
          <p:cNvPr id="51" name="TextBox 50"/>
          <p:cNvSpPr txBox="1"/>
          <p:nvPr/>
        </p:nvSpPr>
        <p:spPr>
          <a:xfrm>
            <a:off x="713679" y="5566381"/>
            <a:ext cx="11262732" cy="1384995"/>
          </a:xfrm>
          <a:prstGeom prst="rect">
            <a:avLst/>
          </a:prstGeom>
          <a:noFill/>
        </p:spPr>
        <p:txBody>
          <a:bodyPr wrap="square" rtlCol="0">
            <a:spAutoFit/>
          </a:bodyPr>
          <a:lstStyle/>
          <a:p>
            <a:r>
              <a:rPr lang="en-US" sz="2800" dirty="0"/>
              <a:t>For the string "a(a)aa" the above grammar can generate two parse trees</a:t>
            </a:r>
          </a:p>
          <a:p>
            <a:r>
              <a:rPr lang="en-US" sz="2800" dirty="0"/>
              <a:t>Since there are two parse trees for a single string "a(a)aa", the grammar G is ambiguous.</a:t>
            </a:r>
          </a:p>
        </p:txBody>
      </p:sp>
    </p:spTree>
    <p:extLst>
      <p:ext uri="{BB962C8B-B14F-4D97-AF65-F5344CB8AC3E}">
        <p14:creationId xmlns:p14="http://schemas.microsoft.com/office/powerpoint/2010/main" val="2906297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187949" y="653788"/>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Unambiguous Grammar</a:t>
            </a:r>
            <a:endParaRPr lang="en-US" sz="4000" b="1" dirty="0">
              <a:latin typeface="+mj-lt"/>
              <a:ea typeface="Times New Roman" panose="02020603050405020304" pitchFamily="18" charset="0"/>
            </a:endParaRPr>
          </a:p>
        </p:txBody>
      </p:sp>
      <p:sp>
        <p:nvSpPr>
          <p:cNvPr id="50" name="TextBox 49"/>
          <p:cNvSpPr txBox="1"/>
          <p:nvPr/>
        </p:nvSpPr>
        <p:spPr>
          <a:xfrm>
            <a:off x="1025912" y="2453262"/>
            <a:ext cx="10326107" cy="3108543"/>
          </a:xfrm>
          <a:prstGeom prst="rect">
            <a:avLst/>
          </a:prstGeom>
          <a:noFill/>
        </p:spPr>
        <p:txBody>
          <a:bodyPr wrap="square" rtlCol="0">
            <a:spAutoFit/>
          </a:bodyPr>
          <a:lstStyle/>
          <a:p>
            <a:r>
              <a:rPr lang="en-US" sz="2800" dirty="0"/>
              <a:t>A grammar can be unambiguous if the grammar does not contain ambiguity that means if it does not contain more than one leftmost derivation or more than one rightmost derivation or more than one parse tree for the given input string.</a:t>
            </a:r>
          </a:p>
          <a:p>
            <a:endParaRPr lang="en-US" sz="2800" dirty="0"/>
          </a:p>
          <a:p>
            <a:r>
              <a:rPr lang="en-US" sz="2800" dirty="0"/>
              <a:t>To convert ambiguous grammar to unambiguous grammar, we will apply the following rules</a:t>
            </a:r>
            <a:r>
              <a:rPr lang="en-US" sz="2800" dirty="0" smtClean="0"/>
              <a:t>:</a:t>
            </a:r>
            <a:endParaRPr lang="en-US" sz="2800" dirty="0"/>
          </a:p>
        </p:txBody>
      </p:sp>
    </p:spTree>
    <p:extLst>
      <p:ext uri="{BB962C8B-B14F-4D97-AF65-F5344CB8AC3E}">
        <p14:creationId xmlns:p14="http://schemas.microsoft.com/office/powerpoint/2010/main" val="3301885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03019" y="301914"/>
            <a:ext cx="10172093" cy="1118746"/>
          </a:xfrm>
          <a:prstGeom prst="rect">
            <a:avLst/>
          </a:prstGeom>
        </p:spPr>
        <p:txBody>
          <a:bodyPr vert="horz" wrap="square" lIns="0" tIns="10646" rIns="0" bIns="0" rtlCol="0" anchor="ctr">
            <a:spAutoFit/>
          </a:bodyPr>
          <a:lstStyle/>
          <a:p>
            <a:pPr algn="ctr"/>
            <a:r>
              <a:rPr lang="en-US" sz="4000" b="1" dirty="0" smtClean="0"/>
              <a:t>Ambiguous </a:t>
            </a:r>
            <a:r>
              <a:rPr lang="en-US" sz="4000" b="1" dirty="0"/>
              <a:t>grammar to </a:t>
            </a:r>
            <a:r>
              <a:rPr lang="en-US" sz="4000" b="1" dirty="0" smtClean="0"/>
              <a:t>Unambiguous grammar Rules</a:t>
            </a:r>
            <a:endParaRPr lang="en-US" sz="4000" b="1" dirty="0">
              <a:ea typeface="Times New Roman" panose="02020603050405020304" pitchFamily="18" charset="0"/>
            </a:endParaRPr>
          </a:p>
        </p:txBody>
      </p:sp>
      <p:sp>
        <p:nvSpPr>
          <p:cNvPr id="50" name="TextBox 49"/>
          <p:cNvSpPr txBox="1"/>
          <p:nvPr/>
        </p:nvSpPr>
        <p:spPr>
          <a:xfrm>
            <a:off x="1303019" y="2228016"/>
            <a:ext cx="9600390" cy="4031873"/>
          </a:xfrm>
          <a:prstGeom prst="rect">
            <a:avLst/>
          </a:prstGeom>
          <a:noFill/>
        </p:spPr>
        <p:txBody>
          <a:bodyPr wrap="square" rtlCol="0">
            <a:spAutoFit/>
          </a:bodyPr>
          <a:lstStyle/>
          <a:p>
            <a:r>
              <a:rPr lang="en-US" sz="3200" dirty="0"/>
              <a:t>Step 1: </a:t>
            </a:r>
            <a:r>
              <a:rPr lang="en-US" sz="3200" dirty="0" smtClean="0"/>
              <a:t> </a:t>
            </a:r>
            <a:r>
              <a:rPr lang="en-US" sz="3200" dirty="0"/>
              <a:t>If the left associative operators (+, -, *, /) are used in the production rule, then apply left recursion in the production rule. Left recursion means that the leftmost symbol on the right side is the same as the non-terminal on the left side. </a:t>
            </a:r>
            <a:endParaRPr lang="en-US" sz="3200" dirty="0" smtClean="0"/>
          </a:p>
          <a:p>
            <a:endParaRPr lang="en-US" sz="3200" dirty="0" smtClean="0"/>
          </a:p>
          <a:p>
            <a:r>
              <a:rPr lang="en-US" sz="3200" dirty="0" smtClean="0"/>
              <a:t>For example:</a:t>
            </a:r>
          </a:p>
          <a:p>
            <a:pPr lvl="5"/>
            <a:r>
              <a:rPr lang="en-US" sz="3200" dirty="0" smtClean="0"/>
              <a:t>X </a:t>
            </a:r>
            <a:r>
              <a:rPr lang="en-US" sz="3200" dirty="0" smtClean="0">
                <a:sym typeface="Wingdings" panose="05000000000000000000" pitchFamily="2" charset="2"/>
              </a:rPr>
              <a:t> </a:t>
            </a:r>
            <a:r>
              <a:rPr lang="en-US" sz="3200" dirty="0" err="1" smtClean="0">
                <a:sym typeface="Wingdings" panose="05000000000000000000" pitchFamily="2" charset="2"/>
              </a:rPr>
              <a:t>Xa</a:t>
            </a:r>
            <a:endParaRPr lang="en-US" sz="3200" dirty="0"/>
          </a:p>
        </p:txBody>
      </p:sp>
    </p:spTree>
    <p:extLst>
      <p:ext uri="{BB962C8B-B14F-4D97-AF65-F5344CB8AC3E}">
        <p14:creationId xmlns:p14="http://schemas.microsoft.com/office/powerpoint/2010/main" val="3448536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03019" y="301914"/>
            <a:ext cx="10172093" cy="1118746"/>
          </a:xfrm>
          <a:prstGeom prst="rect">
            <a:avLst/>
          </a:prstGeom>
        </p:spPr>
        <p:txBody>
          <a:bodyPr vert="horz" wrap="square" lIns="0" tIns="10646" rIns="0" bIns="0" rtlCol="0" anchor="ctr">
            <a:spAutoFit/>
          </a:bodyPr>
          <a:lstStyle/>
          <a:p>
            <a:pPr algn="ctr"/>
            <a:r>
              <a:rPr lang="en-US" sz="4000" b="1" dirty="0" smtClean="0"/>
              <a:t>Ambiguous </a:t>
            </a:r>
            <a:r>
              <a:rPr lang="en-US" sz="4000" b="1" dirty="0"/>
              <a:t>grammar to </a:t>
            </a:r>
            <a:r>
              <a:rPr lang="en-US" sz="4000" b="1" dirty="0" smtClean="0"/>
              <a:t>Unambiguous grammar Rules</a:t>
            </a:r>
            <a:endParaRPr lang="en-US" sz="4000" b="1" dirty="0">
              <a:ea typeface="Times New Roman" panose="02020603050405020304" pitchFamily="18" charset="0"/>
            </a:endParaRPr>
          </a:p>
        </p:txBody>
      </p:sp>
      <p:sp>
        <p:nvSpPr>
          <p:cNvPr id="50" name="TextBox 49"/>
          <p:cNvSpPr txBox="1"/>
          <p:nvPr/>
        </p:nvSpPr>
        <p:spPr>
          <a:xfrm>
            <a:off x="1303019" y="2241079"/>
            <a:ext cx="9600390" cy="4031873"/>
          </a:xfrm>
          <a:prstGeom prst="rect">
            <a:avLst/>
          </a:prstGeom>
          <a:noFill/>
        </p:spPr>
        <p:txBody>
          <a:bodyPr wrap="square" rtlCol="0">
            <a:spAutoFit/>
          </a:bodyPr>
          <a:lstStyle/>
          <a:p>
            <a:r>
              <a:rPr lang="en-US" sz="3200" dirty="0"/>
              <a:t>Step </a:t>
            </a:r>
            <a:r>
              <a:rPr lang="en-US" sz="3200" dirty="0" smtClean="0"/>
              <a:t>2: </a:t>
            </a:r>
            <a:r>
              <a:rPr lang="en-US" sz="3200" dirty="0"/>
              <a:t>If the right associative operates(^) is used in the production rule then apply right recursion in the production rule. Right recursion means that the rightmost symbol on the left side is the same as the non-terminal on the right side. </a:t>
            </a:r>
            <a:endParaRPr lang="en-US" sz="3200" dirty="0" smtClean="0"/>
          </a:p>
          <a:p>
            <a:endParaRPr lang="en-US" sz="3200" dirty="0"/>
          </a:p>
          <a:p>
            <a:r>
              <a:rPr lang="en-US" sz="3200" dirty="0" smtClean="0"/>
              <a:t>For example:</a:t>
            </a:r>
          </a:p>
          <a:p>
            <a:pPr lvl="5"/>
            <a:r>
              <a:rPr lang="en-US" sz="3200" dirty="0" smtClean="0"/>
              <a:t> </a:t>
            </a:r>
            <a:r>
              <a:rPr lang="en-US" sz="3200" dirty="0"/>
              <a:t>X </a:t>
            </a:r>
            <a:r>
              <a:rPr lang="en-US" sz="3200" dirty="0" smtClean="0">
                <a:sym typeface="Wingdings" panose="05000000000000000000" pitchFamily="2" charset="2"/>
              </a:rPr>
              <a:t> </a:t>
            </a:r>
            <a:r>
              <a:rPr lang="en-US" sz="3200" dirty="0" err="1" smtClean="0">
                <a:sym typeface="Wingdings" panose="05000000000000000000" pitchFamily="2" charset="2"/>
              </a:rPr>
              <a:t>aX</a:t>
            </a:r>
            <a:endParaRPr lang="en-US" sz="3200" dirty="0"/>
          </a:p>
        </p:txBody>
      </p:sp>
    </p:spTree>
    <p:extLst>
      <p:ext uri="{BB962C8B-B14F-4D97-AF65-F5344CB8AC3E}">
        <p14:creationId xmlns:p14="http://schemas.microsoft.com/office/powerpoint/2010/main" val="387408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Grammar</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4401205"/>
          </a:xfrm>
          <a:prstGeom prst="rect">
            <a:avLst/>
          </a:prstGeom>
          <a:noFill/>
        </p:spPr>
        <p:txBody>
          <a:bodyPr wrap="square" rtlCol="0">
            <a:spAutoFit/>
          </a:bodyPr>
          <a:lstStyle/>
          <a:p>
            <a:r>
              <a:rPr lang="en-US" sz="2800" dirty="0"/>
              <a:t>Grammars offer significant benefits for both language designers and compiler writers.</a:t>
            </a:r>
          </a:p>
          <a:p>
            <a:pPr marL="457200" indent="-457200">
              <a:buFont typeface="Arial" panose="020B0604020202020204" pitchFamily="34" charset="0"/>
              <a:buChar char="•"/>
            </a:pPr>
            <a:r>
              <a:rPr lang="en-US" sz="2800" dirty="0"/>
              <a:t>A grammar gives a precise, yet easy-to-understand, syntactic </a:t>
            </a:r>
            <a:r>
              <a:rPr lang="en-US" sz="2800" dirty="0" smtClean="0"/>
              <a:t>specification of </a:t>
            </a:r>
            <a:r>
              <a:rPr lang="en-US" sz="2800" dirty="0"/>
              <a:t>a programming language.</a:t>
            </a:r>
          </a:p>
          <a:p>
            <a:pPr marL="457200" indent="-457200">
              <a:buFont typeface="Arial" panose="020B0604020202020204" pitchFamily="34" charset="0"/>
              <a:buChar char="•"/>
            </a:pPr>
            <a:r>
              <a:rPr lang="en-US" sz="2800" dirty="0"/>
              <a:t>From certain classes of grammars, we can construct automatically an efficient parser that determines the syntactic structure of a source program.</a:t>
            </a:r>
          </a:p>
          <a:p>
            <a:pPr marL="457200" indent="-457200">
              <a:buFont typeface="Arial" panose="020B0604020202020204" pitchFamily="34" charset="0"/>
              <a:buChar char="•"/>
            </a:pPr>
            <a:r>
              <a:rPr lang="en-US" sz="2800" dirty="0"/>
              <a:t>As a side benefit, the parser-construction process can reveal syntactic ambiguities and trouble spots that might have slipped through the initial design phase of a language</a:t>
            </a:r>
            <a:r>
              <a:rPr lang="en-US" sz="2800" dirty="0" smtClean="0"/>
              <a:t>.</a:t>
            </a:r>
            <a:endParaRPr lang="en-US" sz="2800" dirty="0"/>
          </a:p>
        </p:txBody>
      </p:sp>
    </p:spTree>
    <p:extLst>
      <p:ext uri="{BB962C8B-B14F-4D97-AF65-F5344CB8AC3E}">
        <p14:creationId xmlns:p14="http://schemas.microsoft.com/office/powerpoint/2010/main" val="29408842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901577" y="690422"/>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 </a:t>
            </a:r>
            <a:endParaRPr lang="en-US" sz="4000" b="1" dirty="0">
              <a:latin typeface="+mj-lt"/>
              <a:ea typeface="Times New Roman" panose="02020603050405020304" pitchFamily="18" charset="0"/>
            </a:endParaRPr>
          </a:p>
        </p:txBody>
      </p:sp>
      <p:sp>
        <p:nvSpPr>
          <p:cNvPr id="50" name="TextBox 49"/>
          <p:cNvSpPr txBox="1"/>
          <p:nvPr/>
        </p:nvSpPr>
        <p:spPr>
          <a:xfrm>
            <a:off x="1635829" y="2185639"/>
            <a:ext cx="9104367" cy="3539430"/>
          </a:xfrm>
          <a:prstGeom prst="rect">
            <a:avLst/>
          </a:prstGeom>
          <a:noFill/>
        </p:spPr>
        <p:txBody>
          <a:bodyPr wrap="square" rtlCol="0">
            <a:spAutoFit/>
          </a:bodyPr>
          <a:lstStyle/>
          <a:p>
            <a:r>
              <a:rPr lang="en-US" sz="3200" dirty="0" smtClean="0"/>
              <a:t>Consider a grammar G is given as follows:</a:t>
            </a:r>
          </a:p>
          <a:p>
            <a:r>
              <a:rPr lang="en-US" sz="3200" dirty="0" smtClean="0"/>
              <a:t> S </a:t>
            </a:r>
            <a:r>
              <a:rPr lang="en-US" sz="3200" dirty="0" smtClean="0">
                <a:sym typeface="Wingdings" panose="05000000000000000000" pitchFamily="2" charset="2"/>
              </a:rPr>
              <a:t> AB | </a:t>
            </a:r>
            <a:r>
              <a:rPr lang="en-US" sz="3200" dirty="0" err="1" smtClean="0">
                <a:sym typeface="Wingdings" panose="05000000000000000000" pitchFamily="2" charset="2"/>
              </a:rPr>
              <a:t>aaB</a:t>
            </a:r>
            <a:endParaRPr lang="en-US" sz="3200" dirty="0" smtClean="0">
              <a:sym typeface="Wingdings" panose="05000000000000000000" pitchFamily="2" charset="2"/>
            </a:endParaRPr>
          </a:p>
          <a:p>
            <a:r>
              <a:rPr lang="en-US" sz="3200" dirty="0" smtClean="0">
                <a:sym typeface="Wingdings" panose="05000000000000000000" pitchFamily="2" charset="2"/>
              </a:rPr>
              <a:t>A  a | Aa</a:t>
            </a:r>
          </a:p>
          <a:p>
            <a:r>
              <a:rPr lang="en-US" sz="3200" dirty="0" smtClean="0">
                <a:sym typeface="Wingdings" panose="05000000000000000000" pitchFamily="2" charset="2"/>
              </a:rPr>
              <a:t>B  b</a:t>
            </a:r>
          </a:p>
          <a:p>
            <a:r>
              <a:rPr lang="en-US" sz="3200" dirty="0"/>
              <a:t>Determine whether the grammar G is ambiguous or not. If G is ambiguous, construct an unambiguous grammar equivalent to G.</a:t>
            </a:r>
          </a:p>
        </p:txBody>
      </p:sp>
    </p:spTree>
    <p:extLst>
      <p:ext uri="{BB962C8B-B14F-4D97-AF65-F5344CB8AC3E}">
        <p14:creationId xmlns:p14="http://schemas.microsoft.com/office/powerpoint/2010/main" val="868651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03020" y="690422"/>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 Continues</a:t>
            </a:r>
            <a:endParaRPr lang="en-US" sz="4000" b="1" dirty="0">
              <a:latin typeface="+mj-lt"/>
              <a:ea typeface="Times New Roman" panose="02020603050405020304" pitchFamily="18" charset="0"/>
            </a:endParaRPr>
          </a:p>
        </p:txBody>
      </p:sp>
      <p:pic>
        <p:nvPicPr>
          <p:cNvPr id="51" name="Picture 50"/>
          <p:cNvPicPr>
            <a:picLocks noChangeAspect="1"/>
          </p:cNvPicPr>
          <p:nvPr/>
        </p:nvPicPr>
        <p:blipFill>
          <a:blip r:embed="rId6"/>
          <a:stretch>
            <a:fillRect/>
          </a:stretch>
        </p:blipFill>
        <p:spPr>
          <a:xfrm>
            <a:off x="1680507" y="1861714"/>
            <a:ext cx="9590360" cy="2971066"/>
          </a:xfrm>
          <a:prstGeom prst="rect">
            <a:avLst/>
          </a:prstGeom>
        </p:spPr>
      </p:pic>
      <p:sp>
        <p:nvSpPr>
          <p:cNvPr id="52" name="TextBox 51"/>
          <p:cNvSpPr txBox="1"/>
          <p:nvPr/>
        </p:nvSpPr>
        <p:spPr>
          <a:xfrm>
            <a:off x="773365" y="5388577"/>
            <a:ext cx="10701748" cy="954107"/>
          </a:xfrm>
          <a:prstGeom prst="rect">
            <a:avLst/>
          </a:prstGeom>
          <a:noFill/>
        </p:spPr>
        <p:txBody>
          <a:bodyPr wrap="square" rtlCol="0">
            <a:spAutoFit/>
          </a:bodyPr>
          <a:lstStyle/>
          <a:p>
            <a:r>
              <a:rPr lang="en-US" sz="2800" dirty="0"/>
              <a:t>As there are two different parse tree for deriving the same string, the given grammar is ambiguous.</a:t>
            </a:r>
          </a:p>
        </p:txBody>
      </p:sp>
    </p:spTree>
    <p:extLst>
      <p:ext uri="{BB962C8B-B14F-4D97-AF65-F5344CB8AC3E}">
        <p14:creationId xmlns:p14="http://schemas.microsoft.com/office/powerpoint/2010/main" val="3214950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03020" y="690422"/>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Example Continues</a:t>
            </a:r>
            <a:endParaRPr lang="en-US" sz="4000" b="1" dirty="0">
              <a:latin typeface="+mj-lt"/>
              <a:ea typeface="Times New Roman" panose="02020603050405020304" pitchFamily="18" charset="0"/>
            </a:endParaRPr>
          </a:p>
        </p:txBody>
      </p:sp>
      <p:sp>
        <p:nvSpPr>
          <p:cNvPr id="50" name="TextBox 49"/>
          <p:cNvSpPr txBox="1"/>
          <p:nvPr/>
        </p:nvSpPr>
        <p:spPr>
          <a:xfrm>
            <a:off x="2597080" y="2453267"/>
            <a:ext cx="7836827" cy="2062103"/>
          </a:xfrm>
          <a:prstGeom prst="rect">
            <a:avLst/>
          </a:prstGeom>
          <a:noFill/>
        </p:spPr>
        <p:txBody>
          <a:bodyPr wrap="square" rtlCol="0">
            <a:spAutoFit/>
          </a:bodyPr>
          <a:lstStyle/>
          <a:p>
            <a:r>
              <a:rPr lang="en-US" sz="3200" dirty="0" smtClean="0"/>
              <a:t>Unambiguous grammar will be:</a:t>
            </a:r>
          </a:p>
          <a:p>
            <a:r>
              <a:rPr lang="en-US" sz="3200" dirty="0" smtClean="0"/>
              <a:t>S </a:t>
            </a:r>
            <a:r>
              <a:rPr lang="en-US" sz="3200" dirty="0" smtClean="0">
                <a:sym typeface="Wingdings" panose="05000000000000000000" pitchFamily="2" charset="2"/>
              </a:rPr>
              <a:t> AB</a:t>
            </a:r>
          </a:p>
          <a:p>
            <a:r>
              <a:rPr lang="en-US" sz="3200" dirty="0" smtClean="0">
                <a:sym typeface="Wingdings" panose="05000000000000000000" pitchFamily="2" charset="2"/>
              </a:rPr>
              <a:t>A  Aa | a</a:t>
            </a:r>
          </a:p>
          <a:p>
            <a:r>
              <a:rPr lang="en-US" sz="3200" dirty="0" smtClean="0">
                <a:sym typeface="Wingdings" panose="05000000000000000000" pitchFamily="2" charset="2"/>
              </a:rPr>
              <a:t>B  b</a:t>
            </a:r>
            <a:endParaRPr lang="en-US" sz="3200" dirty="0"/>
          </a:p>
        </p:txBody>
      </p:sp>
    </p:spTree>
    <p:extLst>
      <p:ext uri="{BB962C8B-B14F-4D97-AF65-F5344CB8AC3E}">
        <p14:creationId xmlns:p14="http://schemas.microsoft.com/office/powerpoint/2010/main" val="2992713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094504" y="690422"/>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 2</a:t>
            </a:r>
            <a:endParaRPr lang="en-US" sz="4000" b="1" dirty="0">
              <a:latin typeface="+mj-lt"/>
              <a:ea typeface="Times New Roman" panose="02020603050405020304" pitchFamily="18" charset="0"/>
            </a:endParaRPr>
          </a:p>
        </p:txBody>
      </p:sp>
      <p:sp>
        <p:nvSpPr>
          <p:cNvPr id="50" name="TextBox 49"/>
          <p:cNvSpPr txBox="1"/>
          <p:nvPr/>
        </p:nvSpPr>
        <p:spPr>
          <a:xfrm>
            <a:off x="1680507" y="2408663"/>
            <a:ext cx="9222902" cy="3785652"/>
          </a:xfrm>
          <a:prstGeom prst="rect">
            <a:avLst/>
          </a:prstGeom>
          <a:noFill/>
        </p:spPr>
        <p:txBody>
          <a:bodyPr wrap="square" rtlCol="0">
            <a:spAutoFit/>
          </a:bodyPr>
          <a:lstStyle/>
          <a:p>
            <a:r>
              <a:rPr lang="en-US" sz="3200" dirty="0"/>
              <a:t>Show that the given grammar is ambiguous. Also, find an equivalent unambiguous grammar</a:t>
            </a:r>
            <a:r>
              <a:rPr lang="en-US" sz="3200" dirty="0" smtClean="0"/>
              <a:t>.</a:t>
            </a:r>
          </a:p>
          <a:p>
            <a:endParaRPr lang="en-US" sz="3200" dirty="0" smtClean="0"/>
          </a:p>
          <a:p>
            <a:r>
              <a:rPr lang="en-US" sz="3200" dirty="0" smtClean="0"/>
              <a:t>S </a:t>
            </a:r>
            <a:r>
              <a:rPr lang="en-US" sz="3200" dirty="0" smtClean="0">
                <a:sym typeface="Wingdings" panose="05000000000000000000" pitchFamily="2" charset="2"/>
              </a:rPr>
              <a:t> ABA</a:t>
            </a:r>
          </a:p>
          <a:p>
            <a:r>
              <a:rPr lang="en-US" sz="3200" dirty="0" smtClean="0">
                <a:sym typeface="Wingdings" panose="05000000000000000000" pitchFamily="2" charset="2"/>
              </a:rPr>
              <a:t>A  </a:t>
            </a:r>
            <a:r>
              <a:rPr lang="en-US" sz="3200" dirty="0" err="1" smtClean="0">
                <a:sym typeface="Wingdings" panose="05000000000000000000" pitchFamily="2" charset="2"/>
              </a:rPr>
              <a:t>aA</a:t>
            </a:r>
            <a:r>
              <a:rPr lang="en-US" sz="3200" dirty="0" smtClean="0">
                <a:sym typeface="Wingdings" panose="05000000000000000000" pitchFamily="2" charset="2"/>
              </a:rPr>
              <a:t> | </a:t>
            </a:r>
            <a:r>
              <a:rPr lang="en-US" sz="3200" dirty="0"/>
              <a:t>ε</a:t>
            </a:r>
          </a:p>
          <a:p>
            <a:r>
              <a:rPr lang="en-US" sz="3200" dirty="0" smtClean="0"/>
              <a:t>B </a:t>
            </a:r>
            <a:r>
              <a:rPr lang="en-US" sz="3200" dirty="0" smtClean="0">
                <a:sym typeface="Wingdings" panose="05000000000000000000" pitchFamily="2" charset="2"/>
              </a:rPr>
              <a:t> </a:t>
            </a:r>
            <a:r>
              <a:rPr lang="en-US" sz="3200" dirty="0" err="1" smtClean="0">
                <a:sym typeface="Wingdings" panose="05000000000000000000" pitchFamily="2" charset="2"/>
              </a:rPr>
              <a:t>bB</a:t>
            </a:r>
            <a:r>
              <a:rPr lang="en-US" sz="3200" dirty="0" smtClean="0">
                <a:sym typeface="Wingdings" panose="05000000000000000000" pitchFamily="2" charset="2"/>
              </a:rPr>
              <a:t> | </a:t>
            </a:r>
            <a:r>
              <a:rPr lang="en-US" sz="3200" dirty="0"/>
              <a:t>ε</a:t>
            </a:r>
          </a:p>
          <a:p>
            <a:endParaRPr lang="en-US" sz="4400" dirty="0"/>
          </a:p>
        </p:txBody>
      </p:sp>
    </p:spTree>
    <p:extLst>
      <p:ext uri="{BB962C8B-B14F-4D97-AF65-F5344CB8AC3E}">
        <p14:creationId xmlns:p14="http://schemas.microsoft.com/office/powerpoint/2010/main" val="1896474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942808" y="713034"/>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Example </a:t>
            </a:r>
            <a:r>
              <a:rPr lang="en-US" sz="4000" b="1" dirty="0" smtClean="0">
                <a:ea typeface="Times New Roman" panose="02020603050405020304" pitchFamily="18" charset="0"/>
              </a:rPr>
              <a:t>2</a:t>
            </a:r>
            <a:endParaRPr lang="en-US" sz="4000" b="1" dirty="0">
              <a:latin typeface="+mj-lt"/>
              <a:ea typeface="Times New Roman" panose="02020603050405020304" pitchFamily="18" charset="0"/>
            </a:endParaRPr>
          </a:p>
        </p:txBody>
      </p:sp>
      <p:sp>
        <p:nvSpPr>
          <p:cNvPr id="50" name="TextBox 49"/>
          <p:cNvSpPr txBox="1"/>
          <p:nvPr/>
        </p:nvSpPr>
        <p:spPr>
          <a:xfrm>
            <a:off x="1162949" y="2051828"/>
            <a:ext cx="10040709" cy="954107"/>
          </a:xfrm>
          <a:prstGeom prst="rect">
            <a:avLst/>
          </a:prstGeom>
          <a:noFill/>
        </p:spPr>
        <p:txBody>
          <a:bodyPr wrap="square" rtlCol="0">
            <a:spAutoFit/>
          </a:bodyPr>
          <a:lstStyle/>
          <a:p>
            <a:r>
              <a:rPr lang="en-US" sz="2800" dirty="0"/>
              <a:t>The given grammar is ambiguous because we can derive two different parse tree for string aa.</a:t>
            </a:r>
          </a:p>
        </p:txBody>
      </p:sp>
      <p:pic>
        <p:nvPicPr>
          <p:cNvPr id="51" name="Picture 50"/>
          <p:cNvPicPr>
            <a:picLocks noChangeAspect="1"/>
          </p:cNvPicPr>
          <p:nvPr/>
        </p:nvPicPr>
        <p:blipFill>
          <a:blip r:embed="rId6"/>
          <a:stretch>
            <a:fillRect/>
          </a:stretch>
        </p:blipFill>
        <p:spPr>
          <a:xfrm>
            <a:off x="1834143" y="3005935"/>
            <a:ext cx="8762580" cy="3595587"/>
          </a:xfrm>
          <a:prstGeom prst="rect">
            <a:avLst/>
          </a:prstGeom>
        </p:spPr>
      </p:pic>
    </p:spTree>
    <p:extLst>
      <p:ext uri="{BB962C8B-B14F-4D97-AF65-F5344CB8AC3E}">
        <p14:creationId xmlns:p14="http://schemas.microsoft.com/office/powerpoint/2010/main" val="2884284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95605" y="690422"/>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Example </a:t>
            </a:r>
            <a:r>
              <a:rPr lang="en-US" sz="4000" b="1" dirty="0" smtClean="0">
                <a:ea typeface="Times New Roman" panose="02020603050405020304" pitchFamily="18" charset="0"/>
              </a:rPr>
              <a:t>2</a:t>
            </a:r>
            <a:endParaRPr lang="en-US" sz="4000" b="1" dirty="0">
              <a:latin typeface="+mj-lt"/>
              <a:ea typeface="Times New Roman" panose="02020603050405020304" pitchFamily="18" charset="0"/>
            </a:endParaRPr>
          </a:p>
        </p:txBody>
      </p:sp>
      <p:sp>
        <p:nvSpPr>
          <p:cNvPr id="50" name="TextBox 49"/>
          <p:cNvSpPr txBox="1"/>
          <p:nvPr/>
        </p:nvSpPr>
        <p:spPr>
          <a:xfrm>
            <a:off x="1372857" y="2386366"/>
            <a:ext cx="10040709" cy="3539430"/>
          </a:xfrm>
          <a:prstGeom prst="rect">
            <a:avLst/>
          </a:prstGeom>
          <a:noFill/>
        </p:spPr>
        <p:txBody>
          <a:bodyPr wrap="square" rtlCol="0">
            <a:spAutoFit/>
          </a:bodyPr>
          <a:lstStyle/>
          <a:p>
            <a:r>
              <a:rPr lang="en-US" sz="3200" dirty="0" smtClean="0"/>
              <a:t>The unambiguous grammar is:</a:t>
            </a:r>
          </a:p>
          <a:p>
            <a:endParaRPr lang="en-US" sz="3200" dirty="0" smtClean="0"/>
          </a:p>
          <a:p>
            <a:r>
              <a:rPr lang="en-US" sz="3200" dirty="0" smtClean="0"/>
              <a:t>S </a:t>
            </a:r>
            <a:r>
              <a:rPr lang="en-US" sz="3200" dirty="0" smtClean="0">
                <a:sym typeface="Wingdings" panose="05000000000000000000" pitchFamily="2" charset="2"/>
              </a:rPr>
              <a:t> </a:t>
            </a:r>
            <a:r>
              <a:rPr lang="en-US" sz="3200" dirty="0" err="1" smtClean="0">
                <a:sym typeface="Wingdings" panose="05000000000000000000" pitchFamily="2" charset="2"/>
              </a:rPr>
              <a:t>aXY</a:t>
            </a:r>
            <a:r>
              <a:rPr lang="en-US" sz="3200" dirty="0" smtClean="0">
                <a:sym typeface="Wingdings" panose="05000000000000000000" pitchFamily="2" charset="2"/>
              </a:rPr>
              <a:t> |</a:t>
            </a:r>
            <a:r>
              <a:rPr lang="en-US" sz="3200" dirty="0" err="1" smtClean="0">
                <a:sym typeface="Wingdings" panose="05000000000000000000" pitchFamily="2" charset="2"/>
              </a:rPr>
              <a:t>bYZ</a:t>
            </a:r>
            <a:r>
              <a:rPr lang="en-US" sz="3200" dirty="0" smtClean="0">
                <a:sym typeface="Wingdings" panose="05000000000000000000" pitchFamily="2" charset="2"/>
              </a:rPr>
              <a:t> |</a:t>
            </a:r>
            <a:r>
              <a:rPr lang="en-US" sz="3200" dirty="0"/>
              <a:t>ε</a:t>
            </a:r>
          </a:p>
          <a:p>
            <a:r>
              <a:rPr lang="en-US" sz="3200" dirty="0" smtClean="0"/>
              <a:t>Z </a:t>
            </a:r>
            <a:r>
              <a:rPr lang="en-US" sz="3200" dirty="0" smtClean="0">
                <a:sym typeface="Wingdings" panose="05000000000000000000" pitchFamily="2" charset="2"/>
              </a:rPr>
              <a:t> </a:t>
            </a:r>
            <a:r>
              <a:rPr lang="en-US" sz="3200" dirty="0" err="1" smtClean="0">
                <a:sym typeface="Wingdings" panose="05000000000000000000" pitchFamily="2" charset="2"/>
              </a:rPr>
              <a:t>aZ</a:t>
            </a:r>
            <a:r>
              <a:rPr lang="en-US" sz="3200" dirty="0" smtClean="0">
                <a:sym typeface="Wingdings" panose="05000000000000000000" pitchFamily="2" charset="2"/>
              </a:rPr>
              <a:t> | a</a:t>
            </a:r>
          </a:p>
          <a:p>
            <a:r>
              <a:rPr lang="en-US" sz="3200" dirty="0" smtClean="0">
                <a:sym typeface="Wingdings" panose="05000000000000000000" pitchFamily="2" charset="2"/>
              </a:rPr>
              <a:t>X  </a:t>
            </a:r>
            <a:r>
              <a:rPr lang="en-US" sz="3200" dirty="0" err="1" smtClean="0">
                <a:sym typeface="Wingdings" panose="05000000000000000000" pitchFamily="2" charset="2"/>
              </a:rPr>
              <a:t>aXY</a:t>
            </a:r>
            <a:r>
              <a:rPr lang="en-US" sz="3200" dirty="0" smtClean="0">
                <a:sym typeface="Wingdings" panose="05000000000000000000" pitchFamily="2" charset="2"/>
              </a:rPr>
              <a:t> | a | </a:t>
            </a:r>
            <a:r>
              <a:rPr lang="en-US" sz="3200" dirty="0"/>
              <a:t>ε</a:t>
            </a:r>
          </a:p>
          <a:p>
            <a:r>
              <a:rPr lang="en-US" sz="3200" dirty="0" smtClean="0">
                <a:sym typeface="Wingdings" panose="05000000000000000000" pitchFamily="2" charset="2"/>
              </a:rPr>
              <a:t>Y </a:t>
            </a:r>
            <a:r>
              <a:rPr lang="en-US" sz="3200" dirty="0">
                <a:sym typeface="Wingdings" panose="05000000000000000000" pitchFamily="2" charset="2"/>
              </a:rPr>
              <a:t> </a:t>
            </a:r>
            <a:r>
              <a:rPr lang="en-US" sz="3200" dirty="0" err="1" smtClean="0">
                <a:sym typeface="Wingdings" panose="05000000000000000000" pitchFamily="2" charset="2"/>
              </a:rPr>
              <a:t>bYZ</a:t>
            </a:r>
            <a:r>
              <a:rPr lang="en-US" sz="3200" dirty="0" smtClean="0">
                <a:sym typeface="Wingdings" panose="05000000000000000000" pitchFamily="2" charset="2"/>
              </a:rPr>
              <a:t> </a:t>
            </a:r>
            <a:r>
              <a:rPr lang="en-US" sz="3200" dirty="0">
                <a:sym typeface="Wingdings" panose="05000000000000000000" pitchFamily="2" charset="2"/>
              </a:rPr>
              <a:t>| </a:t>
            </a:r>
            <a:r>
              <a:rPr lang="en-US" sz="3200" dirty="0" smtClean="0">
                <a:sym typeface="Wingdings" panose="05000000000000000000" pitchFamily="2" charset="2"/>
              </a:rPr>
              <a:t>b </a:t>
            </a:r>
            <a:r>
              <a:rPr lang="en-US" sz="3200" dirty="0">
                <a:sym typeface="Wingdings" panose="05000000000000000000" pitchFamily="2" charset="2"/>
              </a:rPr>
              <a:t>| </a:t>
            </a:r>
            <a:r>
              <a:rPr lang="en-US" sz="3200" dirty="0"/>
              <a:t>ε</a:t>
            </a:r>
          </a:p>
          <a:p>
            <a:endParaRPr lang="en-US" sz="3200" dirty="0" smtClean="0">
              <a:sym typeface="Wingdings" panose="05000000000000000000" pitchFamily="2" charset="2"/>
            </a:endParaRPr>
          </a:p>
        </p:txBody>
      </p:sp>
    </p:spTree>
    <p:extLst>
      <p:ext uri="{BB962C8B-B14F-4D97-AF65-F5344CB8AC3E}">
        <p14:creationId xmlns:p14="http://schemas.microsoft.com/office/powerpoint/2010/main" val="5092246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95605" y="690422"/>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Example 3</a:t>
            </a:r>
            <a:endParaRPr lang="en-US" sz="4000" b="1" dirty="0">
              <a:latin typeface="+mj-lt"/>
              <a:ea typeface="Times New Roman" panose="02020603050405020304" pitchFamily="18" charset="0"/>
            </a:endParaRPr>
          </a:p>
        </p:txBody>
      </p:sp>
      <p:sp>
        <p:nvSpPr>
          <p:cNvPr id="50" name="TextBox 49"/>
          <p:cNvSpPr txBox="1"/>
          <p:nvPr/>
        </p:nvSpPr>
        <p:spPr>
          <a:xfrm>
            <a:off x="1066944" y="2364063"/>
            <a:ext cx="10040709" cy="4031873"/>
          </a:xfrm>
          <a:prstGeom prst="rect">
            <a:avLst/>
          </a:prstGeom>
          <a:noFill/>
        </p:spPr>
        <p:txBody>
          <a:bodyPr wrap="square" rtlCol="0">
            <a:spAutoFit/>
          </a:bodyPr>
          <a:lstStyle/>
          <a:p>
            <a:r>
              <a:rPr lang="en-US" sz="3200" dirty="0"/>
              <a:t>Show that the given grammar is ambiguous. Also, find an equivalent unambiguous grammar</a:t>
            </a:r>
            <a:r>
              <a:rPr lang="en-US" sz="3200" dirty="0" smtClean="0"/>
              <a:t>.</a:t>
            </a:r>
          </a:p>
          <a:p>
            <a:endParaRPr lang="en-US" sz="3200" dirty="0" smtClean="0"/>
          </a:p>
          <a:p>
            <a:r>
              <a:rPr lang="en-US" sz="3200" dirty="0" smtClean="0"/>
              <a:t>E </a:t>
            </a:r>
            <a:r>
              <a:rPr lang="en-US" sz="3200" dirty="0" smtClean="0">
                <a:sym typeface="Wingdings" panose="05000000000000000000" pitchFamily="2" charset="2"/>
              </a:rPr>
              <a:t> E + E</a:t>
            </a:r>
          </a:p>
          <a:p>
            <a:r>
              <a:rPr lang="en-US" sz="3200" dirty="0"/>
              <a:t>E </a:t>
            </a:r>
            <a:r>
              <a:rPr lang="en-US" sz="3200" dirty="0">
                <a:sym typeface="Wingdings" panose="05000000000000000000" pitchFamily="2" charset="2"/>
              </a:rPr>
              <a:t> E </a:t>
            </a:r>
            <a:r>
              <a:rPr lang="en-US" sz="3200" dirty="0" smtClean="0">
                <a:sym typeface="Wingdings" panose="05000000000000000000" pitchFamily="2" charset="2"/>
              </a:rPr>
              <a:t>* E</a:t>
            </a:r>
          </a:p>
          <a:p>
            <a:r>
              <a:rPr lang="en-US" sz="3200" dirty="0" smtClean="0">
                <a:sym typeface="Wingdings" panose="05000000000000000000" pitchFamily="2" charset="2"/>
              </a:rPr>
              <a:t>E  id</a:t>
            </a:r>
            <a:endParaRPr lang="en-US" sz="3200" dirty="0">
              <a:sym typeface="Wingdings" panose="05000000000000000000" pitchFamily="2" charset="2"/>
            </a:endParaRPr>
          </a:p>
          <a:p>
            <a:endParaRPr lang="en-US" sz="3200" dirty="0"/>
          </a:p>
          <a:p>
            <a:endParaRPr lang="en-US" sz="3200" dirty="0" smtClean="0">
              <a:sym typeface="Wingdings" panose="05000000000000000000" pitchFamily="2" charset="2"/>
            </a:endParaRPr>
          </a:p>
        </p:txBody>
      </p:sp>
    </p:spTree>
    <p:extLst>
      <p:ext uri="{BB962C8B-B14F-4D97-AF65-F5344CB8AC3E}">
        <p14:creationId xmlns:p14="http://schemas.microsoft.com/office/powerpoint/2010/main" val="2575770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95605" y="690422"/>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Example 3</a:t>
            </a:r>
            <a:endParaRPr lang="en-US" sz="4000" b="1" dirty="0">
              <a:latin typeface="+mj-lt"/>
              <a:ea typeface="Times New Roman" panose="02020603050405020304" pitchFamily="18" charset="0"/>
            </a:endParaRPr>
          </a:p>
        </p:txBody>
      </p:sp>
      <p:sp>
        <p:nvSpPr>
          <p:cNvPr id="50" name="TextBox 49"/>
          <p:cNvSpPr txBox="1"/>
          <p:nvPr/>
        </p:nvSpPr>
        <p:spPr>
          <a:xfrm>
            <a:off x="1959043" y="2051835"/>
            <a:ext cx="10040709" cy="954107"/>
          </a:xfrm>
          <a:prstGeom prst="rect">
            <a:avLst/>
          </a:prstGeom>
          <a:noFill/>
        </p:spPr>
        <p:txBody>
          <a:bodyPr wrap="square" rtlCol="0">
            <a:spAutoFit/>
          </a:bodyPr>
          <a:lstStyle/>
          <a:p>
            <a:r>
              <a:rPr lang="en-US" sz="2800" dirty="0" smtClean="0"/>
              <a:t>Solution:</a:t>
            </a:r>
            <a:endParaRPr lang="en-US" sz="2800" dirty="0">
              <a:sym typeface="Wingdings" panose="05000000000000000000" pitchFamily="2" charset="2"/>
            </a:endParaRPr>
          </a:p>
          <a:p>
            <a:r>
              <a:rPr lang="en-US" sz="2800" dirty="0"/>
              <a:t>Let us derive the string "id + id * id"</a:t>
            </a:r>
            <a:endParaRPr lang="en-US" sz="4000" dirty="0" smtClean="0"/>
          </a:p>
        </p:txBody>
      </p:sp>
      <p:pic>
        <p:nvPicPr>
          <p:cNvPr id="51" name="Picture 50"/>
          <p:cNvPicPr>
            <a:picLocks noChangeAspect="1"/>
          </p:cNvPicPr>
          <p:nvPr/>
        </p:nvPicPr>
        <p:blipFill>
          <a:blip r:embed="rId6"/>
          <a:stretch>
            <a:fillRect/>
          </a:stretch>
        </p:blipFill>
        <p:spPr>
          <a:xfrm>
            <a:off x="2314014" y="2916906"/>
            <a:ext cx="8812189" cy="3941094"/>
          </a:xfrm>
          <a:prstGeom prst="rect">
            <a:avLst/>
          </a:prstGeom>
        </p:spPr>
      </p:pic>
    </p:spTree>
    <p:extLst>
      <p:ext uri="{BB962C8B-B14F-4D97-AF65-F5344CB8AC3E}">
        <p14:creationId xmlns:p14="http://schemas.microsoft.com/office/powerpoint/2010/main" val="1128047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95605" y="690422"/>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Example 3</a:t>
            </a:r>
            <a:endParaRPr lang="en-US" sz="4000" b="1" dirty="0">
              <a:latin typeface="+mj-lt"/>
              <a:ea typeface="Times New Roman" panose="02020603050405020304" pitchFamily="18" charset="0"/>
            </a:endParaRPr>
          </a:p>
        </p:txBody>
      </p:sp>
      <p:sp>
        <p:nvSpPr>
          <p:cNvPr id="50" name="TextBox 49"/>
          <p:cNvSpPr txBox="1"/>
          <p:nvPr/>
        </p:nvSpPr>
        <p:spPr>
          <a:xfrm>
            <a:off x="1332923" y="2230254"/>
            <a:ext cx="9407274" cy="4031873"/>
          </a:xfrm>
          <a:prstGeom prst="rect">
            <a:avLst/>
          </a:prstGeom>
          <a:noFill/>
        </p:spPr>
        <p:txBody>
          <a:bodyPr wrap="square" rtlCol="0">
            <a:spAutoFit/>
          </a:bodyPr>
          <a:lstStyle/>
          <a:p>
            <a:r>
              <a:rPr lang="en-US" sz="3200" dirty="0"/>
              <a:t>As there are two different parse tree for deriving the same string, the given grammar is ambiguous</a:t>
            </a:r>
            <a:r>
              <a:rPr lang="en-US" sz="3200" dirty="0" smtClean="0"/>
              <a:t>.</a:t>
            </a:r>
            <a:endParaRPr lang="en-US" sz="3200" dirty="0"/>
          </a:p>
          <a:p>
            <a:r>
              <a:rPr lang="en-US" sz="3200" dirty="0"/>
              <a:t>Unambiguous grammar will be</a:t>
            </a:r>
            <a:r>
              <a:rPr lang="en-US" sz="3200" dirty="0" smtClean="0"/>
              <a:t>:</a:t>
            </a:r>
          </a:p>
          <a:p>
            <a:r>
              <a:rPr lang="en-US" sz="3200" dirty="0" smtClean="0"/>
              <a:t>E </a:t>
            </a:r>
            <a:r>
              <a:rPr lang="en-US" sz="3200" dirty="0" smtClean="0">
                <a:sym typeface="Wingdings" panose="05000000000000000000" pitchFamily="2" charset="2"/>
              </a:rPr>
              <a:t> E + T</a:t>
            </a:r>
          </a:p>
          <a:p>
            <a:r>
              <a:rPr lang="en-US" sz="3200" dirty="0" smtClean="0">
                <a:sym typeface="Wingdings" panose="05000000000000000000" pitchFamily="2" charset="2"/>
              </a:rPr>
              <a:t>E  T</a:t>
            </a:r>
          </a:p>
          <a:p>
            <a:r>
              <a:rPr lang="en-US" sz="3200" dirty="0" smtClean="0">
                <a:sym typeface="Wingdings" panose="05000000000000000000" pitchFamily="2" charset="2"/>
              </a:rPr>
              <a:t>T  T * F</a:t>
            </a:r>
          </a:p>
          <a:p>
            <a:r>
              <a:rPr lang="en-US" sz="3200" dirty="0" smtClean="0">
                <a:sym typeface="Wingdings" panose="05000000000000000000" pitchFamily="2" charset="2"/>
              </a:rPr>
              <a:t>T  F</a:t>
            </a:r>
          </a:p>
          <a:p>
            <a:r>
              <a:rPr lang="en-US" sz="3200" dirty="0" smtClean="0">
                <a:sym typeface="Wingdings" panose="05000000000000000000" pitchFamily="2" charset="2"/>
              </a:rPr>
              <a:t>F  id</a:t>
            </a:r>
            <a:endParaRPr lang="en-US" sz="4400" dirty="0" smtClean="0"/>
          </a:p>
        </p:txBody>
      </p:sp>
    </p:spTree>
    <p:extLst>
      <p:ext uri="{BB962C8B-B14F-4D97-AF65-F5344CB8AC3E}">
        <p14:creationId xmlns:p14="http://schemas.microsoft.com/office/powerpoint/2010/main" val="1501321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895604" y="690422"/>
            <a:ext cx="8946463" cy="564748"/>
          </a:xfrm>
          <a:prstGeom prst="rect">
            <a:avLst/>
          </a:prstGeom>
        </p:spPr>
        <p:txBody>
          <a:bodyPr vert="horz" wrap="square" lIns="0" tIns="10646" rIns="0" bIns="0" rtlCol="0" anchor="ctr">
            <a:spAutoFit/>
          </a:bodyPr>
          <a:lstStyle/>
          <a:p>
            <a:pPr algn="ctr"/>
            <a:r>
              <a:rPr lang="en-US" sz="4000" b="1">
                <a:ea typeface="Times New Roman" panose="02020603050405020304" pitchFamily="18" charset="0"/>
              </a:rPr>
              <a:t>Inherently ambiguous Language: </a:t>
            </a:r>
            <a:endParaRPr lang="en-US" sz="4000" b="1" dirty="0">
              <a:latin typeface="+mj-lt"/>
              <a:ea typeface="Times New Roman" panose="02020603050405020304" pitchFamily="18" charset="0"/>
            </a:endParaRPr>
          </a:p>
        </p:txBody>
      </p:sp>
      <p:sp>
        <p:nvSpPr>
          <p:cNvPr id="50" name="TextBox 49"/>
          <p:cNvSpPr txBox="1"/>
          <p:nvPr/>
        </p:nvSpPr>
        <p:spPr>
          <a:xfrm>
            <a:off x="1303020" y="1908674"/>
            <a:ext cx="9407274" cy="4832092"/>
          </a:xfrm>
          <a:prstGeom prst="rect">
            <a:avLst/>
          </a:prstGeom>
          <a:noFill/>
        </p:spPr>
        <p:txBody>
          <a:bodyPr wrap="square" rtlCol="0">
            <a:spAutoFit/>
          </a:bodyPr>
          <a:lstStyle/>
          <a:p>
            <a:r>
              <a:rPr lang="en-US" sz="2800" dirty="0"/>
              <a:t>Let L be a Context Free Language (CFL). If every Context Free Grammar G with Language L = L(G) is ambiguous, then L is said to be inherently ambiguous Language. Ambiguity is a property of grammar not languages. Ambiguous grammar is unlikely to be useful for a programming language, because two parse trees structures(or more) for the same string(program) implies two different meanings (executable programs) for the program</a:t>
            </a:r>
            <a:r>
              <a:rPr lang="en-US" sz="2800" dirty="0" smtClean="0"/>
              <a:t>.</a:t>
            </a:r>
          </a:p>
          <a:p>
            <a:endParaRPr lang="en-US" sz="2800" dirty="0"/>
          </a:p>
          <a:p>
            <a:r>
              <a:rPr lang="en-US" sz="2800" dirty="0"/>
              <a:t>An inherently ambiguous language would be absolutely unsuitable as a programming language, because we would not have any way of fixing a unique structure for all its programs.</a:t>
            </a:r>
            <a:endParaRPr lang="en-US" sz="4000" dirty="0" smtClean="0"/>
          </a:p>
        </p:txBody>
      </p:sp>
    </p:spTree>
    <p:extLst>
      <p:ext uri="{BB962C8B-B14F-4D97-AF65-F5344CB8AC3E}">
        <p14:creationId xmlns:p14="http://schemas.microsoft.com/office/powerpoint/2010/main" val="573470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Grammar</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4401205"/>
          </a:xfrm>
          <a:prstGeom prst="rect">
            <a:avLst/>
          </a:prstGeom>
          <a:noFill/>
        </p:spPr>
        <p:txBody>
          <a:bodyPr wrap="square" rtlCol="0">
            <a:spAutoFit/>
          </a:bodyPr>
          <a:lstStyle/>
          <a:p>
            <a:r>
              <a:rPr lang="en-US" sz="2800" dirty="0"/>
              <a:t>Grammars offer significant benefits for both language designers and compiler writers.</a:t>
            </a:r>
          </a:p>
          <a:p>
            <a:pPr marL="457200" indent="-457200">
              <a:buFont typeface="Arial" panose="020B0604020202020204" pitchFamily="34" charset="0"/>
              <a:buChar char="•"/>
            </a:pPr>
            <a:r>
              <a:rPr lang="en-US" sz="2800" dirty="0" smtClean="0"/>
              <a:t>The </a:t>
            </a:r>
            <a:r>
              <a:rPr lang="en-US" sz="2800" dirty="0"/>
              <a:t>structure imparted to a language by a properly designed </a:t>
            </a:r>
            <a:r>
              <a:rPr lang="en-US" sz="2800" dirty="0" smtClean="0"/>
              <a:t>grammar is </a:t>
            </a:r>
            <a:r>
              <a:rPr lang="en-US" sz="2800" dirty="0"/>
              <a:t>useful for translating source programs into correct </a:t>
            </a:r>
            <a:r>
              <a:rPr lang="en-US" sz="2800" dirty="0" smtClean="0"/>
              <a:t>object </a:t>
            </a:r>
            <a:r>
              <a:rPr lang="en-US" sz="2800" dirty="0"/>
              <a:t>code and for detecting errors.</a:t>
            </a:r>
          </a:p>
          <a:p>
            <a:pPr marL="457200" indent="-457200">
              <a:buFont typeface="Arial" panose="020B0604020202020204" pitchFamily="34" charset="0"/>
              <a:buChar char="•"/>
            </a:pPr>
            <a:r>
              <a:rPr lang="en-US" sz="2800" dirty="0"/>
              <a:t>A grammar allows a language to be evolved or developed iteratively, </a:t>
            </a:r>
            <a:r>
              <a:rPr lang="en-US" sz="2800" dirty="0" smtClean="0"/>
              <a:t>by adding </a:t>
            </a:r>
            <a:r>
              <a:rPr lang="en-US" sz="2800" dirty="0"/>
              <a:t>new constructs to perform new tasks. These new constructs </a:t>
            </a:r>
            <a:r>
              <a:rPr lang="en-US" sz="2800" dirty="0" smtClean="0"/>
              <a:t>can be </a:t>
            </a:r>
            <a:r>
              <a:rPr lang="en-US" sz="2800" dirty="0"/>
              <a:t>integrated more easily into an implementation that follows the grammatical structure of the language.</a:t>
            </a:r>
          </a:p>
        </p:txBody>
      </p:sp>
    </p:spTree>
    <p:extLst>
      <p:ext uri="{BB962C8B-B14F-4D97-AF65-F5344CB8AC3E}">
        <p14:creationId xmlns:p14="http://schemas.microsoft.com/office/powerpoint/2010/main" val="54459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50" name="TextBox 49"/>
          <p:cNvSpPr txBox="1"/>
          <p:nvPr/>
        </p:nvSpPr>
        <p:spPr>
          <a:xfrm>
            <a:off x="1303020" y="1908674"/>
            <a:ext cx="9407274" cy="4401205"/>
          </a:xfrm>
          <a:prstGeom prst="rect">
            <a:avLst/>
          </a:prstGeom>
          <a:noFill/>
        </p:spPr>
        <p:txBody>
          <a:bodyPr wrap="square" rtlCol="0">
            <a:spAutoFit/>
          </a:bodyPr>
          <a:lstStyle/>
          <a:p>
            <a:r>
              <a:rPr lang="en-US" sz="2800" dirty="0"/>
              <a:t>For example</a:t>
            </a:r>
            <a:r>
              <a:rPr lang="en-US" sz="2800" dirty="0" smtClean="0"/>
              <a:t>,</a:t>
            </a:r>
            <a:endParaRPr lang="en-US" sz="2800" dirty="0"/>
          </a:p>
          <a:p>
            <a:r>
              <a:rPr lang="en-US" sz="2800" dirty="0"/>
              <a:t>L = {</a:t>
            </a:r>
            <a:r>
              <a:rPr lang="en-US" sz="2800" dirty="0" err="1" smtClean="0"/>
              <a:t>a^nb^nc^m</a:t>
            </a:r>
            <a:r>
              <a:rPr lang="en-US" sz="2800" dirty="0"/>
              <a:t>} ∪ {</a:t>
            </a:r>
            <a:r>
              <a:rPr lang="en-US" sz="2800" dirty="0" err="1" smtClean="0"/>
              <a:t>a^nb^mc^m</a:t>
            </a:r>
            <a:r>
              <a:rPr lang="en-US" sz="2800" dirty="0"/>
              <a:t>} </a:t>
            </a:r>
          </a:p>
          <a:p>
            <a:r>
              <a:rPr lang="en-US" sz="2800" dirty="0"/>
              <a:t> </a:t>
            </a:r>
          </a:p>
          <a:p>
            <a:r>
              <a:rPr lang="en-US" sz="2800" dirty="0"/>
              <a:t>Note : Ambiguity of a grammar is undecidable, i.e. there is no particular algorithm for removing the ambiguity of a grammar, but we can remove ambiguity by:  </a:t>
            </a:r>
          </a:p>
          <a:p>
            <a:r>
              <a:rPr lang="en-US" sz="2800" dirty="0"/>
              <a:t> </a:t>
            </a:r>
          </a:p>
          <a:p>
            <a:r>
              <a:rPr lang="en-US" sz="2800" dirty="0"/>
              <a:t>Disambiguate the grammar i.e., rewriting the grammar such that there is only one derivation or parse tree possible for a string of the language which the grammar represents. </a:t>
            </a:r>
            <a:endParaRPr lang="en-US" sz="4000" dirty="0" smtClean="0"/>
          </a:p>
        </p:txBody>
      </p:sp>
      <p:sp>
        <p:nvSpPr>
          <p:cNvPr id="52" name="object 49"/>
          <p:cNvSpPr txBox="1">
            <a:spLocks/>
          </p:cNvSpPr>
          <p:nvPr/>
        </p:nvSpPr>
        <p:spPr>
          <a:xfrm>
            <a:off x="1038760" y="751405"/>
            <a:ext cx="8946463" cy="564748"/>
          </a:xfrm>
          <a:prstGeom prst="rect">
            <a:avLst/>
          </a:prstGeom>
        </p:spPr>
        <p:txBody>
          <a:bodyPr vert="horz" wrap="square" lIns="0" tIns="1064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ea typeface="Times New Roman" panose="02020603050405020304" pitchFamily="18" charset="0"/>
              </a:rPr>
              <a:t>Inherently ambiguous Language: </a:t>
            </a:r>
            <a:endParaRPr lang="en-US" sz="4000" b="1" dirty="0">
              <a:ea typeface="Times New Roman" panose="02020603050405020304" pitchFamily="18" charset="0"/>
            </a:endParaRPr>
          </a:p>
        </p:txBody>
      </p:sp>
    </p:spTree>
    <p:extLst>
      <p:ext uri="{BB962C8B-B14F-4D97-AF65-F5344CB8AC3E}">
        <p14:creationId xmlns:p14="http://schemas.microsoft.com/office/powerpoint/2010/main" val="2718963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873378"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The Role of the Parser</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2677656"/>
          </a:xfrm>
          <a:prstGeom prst="rect">
            <a:avLst/>
          </a:prstGeom>
          <a:noFill/>
        </p:spPr>
        <p:txBody>
          <a:bodyPr wrap="square" rtlCol="0">
            <a:spAutoFit/>
          </a:bodyPr>
          <a:lstStyle/>
          <a:p>
            <a:r>
              <a:rPr lang="en-US" sz="2800" dirty="0"/>
              <a:t>In our compiler model, the parser obtains a string of tokens from the lexical analyzer and </a:t>
            </a:r>
            <a:r>
              <a:rPr lang="en-US" sz="2800" dirty="0" smtClean="0"/>
              <a:t>verifies </a:t>
            </a:r>
            <a:r>
              <a:rPr lang="en-US" sz="2800" dirty="0"/>
              <a:t>that the string of token names can be generated by the grammar for the source language. We expect the parser to report any syntax errors in an intelligible fashion and to recover from commonly occurring errors to continue processing the remainder of the program</a:t>
            </a:r>
            <a:r>
              <a:rPr lang="en-US" sz="2800" dirty="0" smtClean="0"/>
              <a:t>.</a:t>
            </a:r>
            <a:endParaRPr lang="en-US" sz="2800" dirty="0"/>
          </a:p>
        </p:txBody>
      </p:sp>
      <p:pic>
        <p:nvPicPr>
          <p:cNvPr id="50" name="Picture 49"/>
          <p:cNvPicPr>
            <a:picLocks noChangeAspect="1"/>
          </p:cNvPicPr>
          <p:nvPr/>
        </p:nvPicPr>
        <p:blipFill>
          <a:blip r:embed="rId6"/>
          <a:stretch>
            <a:fillRect/>
          </a:stretch>
        </p:blipFill>
        <p:spPr>
          <a:xfrm>
            <a:off x="2205813" y="4528756"/>
            <a:ext cx="8085397" cy="2329244"/>
          </a:xfrm>
          <a:prstGeom prst="rect">
            <a:avLst/>
          </a:prstGeom>
        </p:spPr>
      </p:pic>
    </p:spTree>
    <p:extLst>
      <p:ext uri="{BB962C8B-B14F-4D97-AF65-F5344CB8AC3E}">
        <p14:creationId xmlns:p14="http://schemas.microsoft.com/office/powerpoint/2010/main" val="1787711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873378"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The Role of the Parser</a:t>
            </a:r>
            <a:endParaRPr lang="en-US" sz="4000" b="1" dirty="0">
              <a:latin typeface="+mj-lt"/>
              <a:ea typeface="Times New Roman" panose="02020603050405020304" pitchFamily="18" charset="0"/>
            </a:endParaRPr>
          </a:p>
        </p:txBody>
      </p:sp>
      <p:sp>
        <p:nvSpPr>
          <p:cNvPr id="51" name="TextBox 50"/>
          <p:cNvSpPr txBox="1"/>
          <p:nvPr/>
        </p:nvSpPr>
        <p:spPr>
          <a:xfrm>
            <a:off x="1115122" y="2185630"/>
            <a:ext cx="10236897" cy="2677656"/>
          </a:xfrm>
          <a:prstGeom prst="rect">
            <a:avLst/>
          </a:prstGeom>
          <a:noFill/>
        </p:spPr>
        <p:txBody>
          <a:bodyPr wrap="square" rtlCol="0">
            <a:spAutoFit/>
          </a:bodyPr>
          <a:lstStyle/>
          <a:p>
            <a:r>
              <a:rPr lang="en-US" sz="2800" dirty="0" smtClean="0"/>
              <a:t>Conceptually</a:t>
            </a:r>
            <a:r>
              <a:rPr lang="en-US" sz="2800" dirty="0"/>
              <a:t>, for well-formed programs, the parser constructs a parse tree and passes it to the rest of the compiler for further processing. In fact, the </a:t>
            </a:r>
            <a:r>
              <a:rPr lang="en-US" sz="2800" dirty="0" smtClean="0"/>
              <a:t>parse tree </a:t>
            </a:r>
            <a:r>
              <a:rPr lang="en-US" sz="2800" dirty="0"/>
              <a:t>need not be constructed explicitly, since checking and translation actions can be interspersed with parsing, as we shall see. Thus, the parser and the </a:t>
            </a:r>
            <a:r>
              <a:rPr lang="en-US" sz="2800" dirty="0" smtClean="0"/>
              <a:t>rest of </a:t>
            </a:r>
            <a:r>
              <a:rPr lang="en-US" sz="2800" dirty="0"/>
              <a:t>the front end could well be implemented by a single module.</a:t>
            </a:r>
          </a:p>
        </p:txBody>
      </p:sp>
    </p:spTree>
    <p:extLst>
      <p:ext uri="{BB962C8B-B14F-4D97-AF65-F5344CB8AC3E}">
        <p14:creationId xmlns:p14="http://schemas.microsoft.com/office/powerpoint/2010/main" val="772414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873377" y="667745"/>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Types of Parser For Grammars</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5293757"/>
          </a:xfrm>
          <a:prstGeom prst="rect">
            <a:avLst/>
          </a:prstGeom>
          <a:noFill/>
        </p:spPr>
        <p:txBody>
          <a:bodyPr wrap="square" rtlCol="0">
            <a:spAutoFit/>
          </a:bodyPr>
          <a:lstStyle/>
          <a:p>
            <a:r>
              <a:rPr lang="en-US" sz="2500" dirty="0"/>
              <a:t>There are three general types of parsers for grammars: </a:t>
            </a:r>
            <a:endParaRPr lang="en-US" sz="2500" dirty="0" smtClean="0"/>
          </a:p>
          <a:p>
            <a:pPr marL="514350" indent="-514350">
              <a:buFont typeface="+mj-lt"/>
              <a:buAutoNum type="arabicPeriod"/>
            </a:pPr>
            <a:r>
              <a:rPr lang="en-US" sz="2500" dirty="0" smtClean="0"/>
              <a:t>universal</a:t>
            </a:r>
          </a:p>
          <a:p>
            <a:pPr marL="514350" indent="-514350">
              <a:buFont typeface="+mj-lt"/>
              <a:buAutoNum type="arabicPeriod"/>
            </a:pPr>
            <a:r>
              <a:rPr lang="en-US" sz="2500" dirty="0" smtClean="0"/>
              <a:t>top-down </a:t>
            </a:r>
          </a:p>
          <a:p>
            <a:pPr marL="514350" indent="-514350">
              <a:buFont typeface="+mj-lt"/>
              <a:buAutoNum type="arabicPeriod"/>
            </a:pPr>
            <a:r>
              <a:rPr lang="en-US" sz="2500" dirty="0" smtClean="0"/>
              <a:t>bottom-up</a:t>
            </a:r>
          </a:p>
          <a:p>
            <a:r>
              <a:rPr lang="en-US" sz="2500" dirty="0" smtClean="0"/>
              <a:t>Universal </a:t>
            </a:r>
            <a:r>
              <a:rPr lang="en-US" sz="2500" dirty="0"/>
              <a:t>parsing methods such as the </a:t>
            </a:r>
            <a:r>
              <a:rPr lang="en-US" sz="2500" dirty="0" err="1"/>
              <a:t>Cocke</a:t>
            </a:r>
            <a:r>
              <a:rPr lang="en-US" sz="2500" dirty="0"/>
              <a:t>-Younger-</a:t>
            </a:r>
            <a:r>
              <a:rPr lang="en-US" sz="2500" dirty="0" err="1"/>
              <a:t>Kasami</a:t>
            </a:r>
            <a:r>
              <a:rPr lang="en-US" sz="2500" dirty="0"/>
              <a:t> algorithm and </a:t>
            </a:r>
            <a:r>
              <a:rPr lang="en-US" sz="2500" dirty="0" err="1"/>
              <a:t>Earley's</a:t>
            </a:r>
            <a:r>
              <a:rPr lang="en-US" sz="2500" dirty="0"/>
              <a:t> algorithm can parse any grammar. These general methods are, however, too </a:t>
            </a:r>
            <a:r>
              <a:rPr lang="en-US" sz="2500" dirty="0" smtClean="0"/>
              <a:t>inefficient </a:t>
            </a:r>
            <a:r>
              <a:rPr lang="en-US" sz="2500" dirty="0"/>
              <a:t>to use in </a:t>
            </a:r>
            <a:r>
              <a:rPr lang="en-US" sz="2500" dirty="0" smtClean="0"/>
              <a:t>production compilers</a:t>
            </a:r>
            <a:r>
              <a:rPr lang="en-US" sz="2500" dirty="0"/>
              <a:t>.</a:t>
            </a:r>
          </a:p>
          <a:p>
            <a:r>
              <a:rPr lang="en-US" sz="2500" dirty="0"/>
              <a:t>The methods commonly used in compilers can be </a:t>
            </a:r>
            <a:r>
              <a:rPr lang="en-US" sz="2500" dirty="0" smtClean="0"/>
              <a:t>classified </a:t>
            </a:r>
            <a:r>
              <a:rPr lang="en-US" sz="2500" dirty="0"/>
              <a:t>as being </a:t>
            </a:r>
            <a:r>
              <a:rPr lang="en-US" sz="2500" dirty="0" smtClean="0"/>
              <a:t>either top-down </a:t>
            </a:r>
            <a:r>
              <a:rPr lang="en-US" sz="2500" dirty="0"/>
              <a:t>or bottom-up. As implied by their names, top-down methods </a:t>
            </a:r>
            <a:r>
              <a:rPr lang="en-US" sz="2500" dirty="0" smtClean="0"/>
              <a:t>build parse </a:t>
            </a:r>
            <a:r>
              <a:rPr lang="en-US" sz="2500" dirty="0"/>
              <a:t>trees from the top (root) to the bottom (leaves), while bottom-up methods start from the leaves and work their way up to the root. In either case, the input to the parser is scanned from left to right, one symbol at a time.</a:t>
            </a:r>
          </a:p>
        </p:txBody>
      </p:sp>
    </p:spTree>
    <p:extLst>
      <p:ext uri="{BB962C8B-B14F-4D97-AF65-F5344CB8AC3E}">
        <p14:creationId xmlns:p14="http://schemas.microsoft.com/office/powerpoint/2010/main" val="1433420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38123" y="667745"/>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Syntax Error Handling</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4708981"/>
          </a:xfrm>
          <a:prstGeom prst="rect">
            <a:avLst/>
          </a:prstGeom>
          <a:noFill/>
        </p:spPr>
        <p:txBody>
          <a:bodyPr wrap="square" rtlCol="0">
            <a:spAutoFit/>
          </a:bodyPr>
          <a:lstStyle/>
          <a:p>
            <a:r>
              <a:rPr lang="en-US" sz="2500" dirty="0"/>
              <a:t>If a compiler had to process only correct programs, its design and implementation would be </a:t>
            </a:r>
            <a:r>
              <a:rPr lang="en-US" sz="2500" dirty="0" smtClean="0"/>
              <a:t>simplified </a:t>
            </a:r>
            <a:r>
              <a:rPr lang="en-US" sz="2500" dirty="0"/>
              <a:t>greatly. However, a compiler is expected to assist the programmer in locating and tracking down errors that inevitably creep into programs, despite the programmer's best </a:t>
            </a:r>
            <a:r>
              <a:rPr lang="en-US" sz="2500" dirty="0" smtClean="0"/>
              <a:t>efforts</a:t>
            </a:r>
            <a:r>
              <a:rPr lang="en-US" sz="2500" dirty="0"/>
              <a:t>. Strikingly, few languages have been designed with error handling in mind, even though errors are so commonplace. </a:t>
            </a:r>
            <a:endParaRPr lang="en-US" sz="2500" dirty="0" smtClean="0"/>
          </a:p>
          <a:p>
            <a:r>
              <a:rPr lang="en-US" sz="2500" dirty="0" smtClean="0"/>
              <a:t>Our </a:t>
            </a:r>
            <a:r>
              <a:rPr lang="en-US" sz="2500" dirty="0"/>
              <a:t>civilization would be radically </a:t>
            </a:r>
            <a:r>
              <a:rPr lang="en-US" sz="2500" dirty="0" smtClean="0"/>
              <a:t>different </a:t>
            </a:r>
            <a:r>
              <a:rPr lang="en-US" sz="2500" dirty="0"/>
              <a:t>if spoken languages had the same requirements for syntactic accuracy as computer languages. Most programming language </a:t>
            </a:r>
            <a:r>
              <a:rPr lang="en-US" sz="2500" dirty="0" smtClean="0"/>
              <a:t>specifications </a:t>
            </a:r>
            <a:r>
              <a:rPr lang="en-US" sz="2500" dirty="0"/>
              <a:t>do not describe how a compiler should respond to errors error handling is left to the compiler designer. Planning the error handling right from the start can both simplify the structure of a compiler and improve its handling of errors.</a:t>
            </a:r>
          </a:p>
        </p:txBody>
      </p:sp>
    </p:spTree>
    <p:extLst>
      <p:ext uri="{BB962C8B-B14F-4D97-AF65-F5344CB8AC3E}">
        <p14:creationId xmlns:p14="http://schemas.microsoft.com/office/powerpoint/2010/main" val="9317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338123" y="667745"/>
            <a:ext cx="6703109"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Syntax Error Handling</a:t>
            </a:r>
            <a:endParaRPr lang="en-US" sz="4000" b="1" dirty="0">
              <a:latin typeface="+mj-lt"/>
              <a:ea typeface="Times New Roman" panose="02020603050405020304" pitchFamily="18" charset="0"/>
            </a:endParaRPr>
          </a:p>
        </p:txBody>
      </p:sp>
      <p:sp>
        <p:nvSpPr>
          <p:cNvPr id="51" name="TextBox 50"/>
          <p:cNvSpPr txBox="1"/>
          <p:nvPr/>
        </p:nvSpPr>
        <p:spPr>
          <a:xfrm>
            <a:off x="1115122" y="1851100"/>
            <a:ext cx="10236897" cy="4832092"/>
          </a:xfrm>
          <a:prstGeom prst="rect">
            <a:avLst/>
          </a:prstGeom>
          <a:noFill/>
        </p:spPr>
        <p:txBody>
          <a:bodyPr wrap="square" rtlCol="0">
            <a:spAutoFit/>
          </a:bodyPr>
          <a:lstStyle/>
          <a:p>
            <a:r>
              <a:rPr lang="en-US" sz="2800" dirty="0"/>
              <a:t>Common programming errors can occur at many different levels. </a:t>
            </a:r>
          </a:p>
          <a:p>
            <a:pPr marL="342900" indent="-342900">
              <a:buFont typeface="Wingdings" panose="05000000000000000000" pitchFamily="2" charset="2"/>
              <a:buChar char="v"/>
            </a:pPr>
            <a:r>
              <a:rPr lang="en-US" sz="2800" dirty="0"/>
              <a:t>Lexical errors include misspellings of identifiers, keywords, or operators </a:t>
            </a:r>
            <a:r>
              <a:rPr lang="en-US" sz="2800" dirty="0" smtClean="0"/>
              <a:t>e.g</a:t>
            </a:r>
            <a:r>
              <a:rPr lang="en-US" sz="2800" dirty="0"/>
              <a:t>. missing quotes around text intended as a string. </a:t>
            </a:r>
          </a:p>
          <a:p>
            <a:pPr marL="342900" indent="-342900">
              <a:buFont typeface="Wingdings" panose="05000000000000000000" pitchFamily="2" charset="2"/>
              <a:buChar char="v"/>
            </a:pPr>
            <a:r>
              <a:rPr lang="en-US" sz="2800" dirty="0"/>
              <a:t>Syntactic errors include misplaced semicolons or extra or missing </a:t>
            </a:r>
            <a:r>
              <a:rPr lang="en-US" sz="2800" dirty="0" smtClean="0"/>
              <a:t>braces that </a:t>
            </a:r>
            <a:r>
              <a:rPr lang="en-US" sz="2800" dirty="0"/>
              <a:t>is, \{" or \}."</a:t>
            </a:r>
          </a:p>
          <a:p>
            <a:pPr marL="342900" indent="-342900">
              <a:buFont typeface="Wingdings" panose="05000000000000000000" pitchFamily="2" charset="2"/>
              <a:buChar char="v"/>
            </a:pPr>
            <a:r>
              <a:rPr lang="en-US" sz="2800" dirty="0"/>
              <a:t>Semantic errors include type mismatches between operators and operands, e.g., the return of a value in a Java method with result type void. </a:t>
            </a:r>
          </a:p>
          <a:p>
            <a:pPr marL="342900" indent="-342900">
              <a:buFont typeface="Wingdings" panose="05000000000000000000" pitchFamily="2" charset="2"/>
              <a:buChar char="v"/>
            </a:pPr>
            <a:r>
              <a:rPr lang="en-US" sz="2800" dirty="0"/>
              <a:t>Logical errors can be anything from incorrect reasoning on the part of the programmer to the use in a C program of the assignment operator </a:t>
            </a:r>
            <a:r>
              <a:rPr lang="en-US" sz="2800" dirty="0" smtClean="0"/>
              <a:t>= instead </a:t>
            </a:r>
            <a:r>
              <a:rPr lang="en-US" sz="2800" dirty="0"/>
              <a:t>of the comparison operator ==.</a:t>
            </a:r>
          </a:p>
        </p:txBody>
      </p:sp>
    </p:spTree>
    <p:extLst>
      <p:ext uri="{BB962C8B-B14F-4D97-AF65-F5344CB8AC3E}">
        <p14:creationId xmlns:p14="http://schemas.microsoft.com/office/powerpoint/2010/main" val="3393662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2928</TotalTime>
  <Words>2656</Words>
  <Application>Microsoft Office PowerPoint</Application>
  <PresentationFormat>Widescreen</PresentationFormat>
  <Paragraphs>216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Times New Roman</vt:lpstr>
      <vt:lpstr>Wingdings</vt:lpstr>
      <vt:lpstr>Office Theme</vt:lpstr>
      <vt:lpstr>Syntax Analysis</vt:lpstr>
      <vt:lpstr>Syntax Analysis</vt:lpstr>
      <vt:lpstr>Grammar</vt:lpstr>
      <vt:lpstr>Grammar</vt:lpstr>
      <vt:lpstr>The Role of the Parser</vt:lpstr>
      <vt:lpstr>The Role of the Parser</vt:lpstr>
      <vt:lpstr>Types of Parser For Grammars</vt:lpstr>
      <vt:lpstr>Syntax Error Handling</vt:lpstr>
      <vt:lpstr>Syntax Error Handling</vt:lpstr>
      <vt:lpstr>Syntax Error Handling</vt:lpstr>
      <vt:lpstr>Error-Recovery Strategies</vt:lpstr>
      <vt:lpstr>Error-Recovery Strategies</vt:lpstr>
      <vt:lpstr>Error-Recovery Strategies</vt:lpstr>
      <vt:lpstr>Error-Recovery Strategies</vt:lpstr>
      <vt:lpstr>Error-Recovery Strategies</vt:lpstr>
      <vt:lpstr>Derivations</vt:lpstr>
      <vt:lpstr>Derivations</vt:lpstr>
      <vt:lpstr>Parse Trees And Derivations</vt:lpstr>
      <vt:lpstr>Parse Trees And Derivations</vt:lpstr>
      <vt:lpstr>Ambiguity</vt:lpstr>
      <vt:lpstr>Ambiguity</vt:lpstr>
      <vt:lpstr>Ambiguity Solution </vt:lpstr>
      <vt:lpstr>Difference Between Ambiguous and Unambiguous Grammar </vt:lpstr>
      <vt:lpstr>Difference Between Ambiguous and Unambiguous Grammar </vt:lpstr>
      <vt:lpstr>Exercise whether the given grammar G is ambiguous or not</vt:lpstr>
      <vt:lpstr>Solution</vt:lpstr>
      <vt:lpstr>Unambiguous Grammar</vt:lpstr>
      <vt:lpstr>Ambiguous grammar to Unambiguous grammar Rules</vt:lpstr>
      <vt:lpstr>Ambiguous grammar to Unambiguous grammar Rules</vt:lpstr>
      <vt:lpstr>Example </vt:lpstr>
      <vt:lpstr>Example Continues</vt:lpstr>
      <vt:lpstr>Example Continues</vt:lpstr>
      <vt:lpstr>Example 2</vt:lpstr>
      <vt:lpstr>Example 2</vt:lpstr>
      <vt:lpstr>Example 2</vt:lpstr>
      <vt:lpstr>Example 3</vt:lpstr>
      <vt:lpstr>Example 3</vt:lpstr>
      <vt:lpstr>Example 3</vt:lpstr>
      <vt:lpstr>Inherently ambiguous Language: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Itrat Jassani</cp:lastModifiedBy>
  <cp:revision>67</cp:revision>
  <dcterms:created xsi:type="dcterms:W3CDTF">2021-02-19T12:42:14Z</dcterms:created>
  <dcterms:modified xsi:type="dcterms:W3CDTF">2021-04-04T11:18:44Z</dcterms:modified>
</cp:coreProperties>
</file>