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4"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5"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6"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7"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5DE17C0-3C2A-4A6F-A4CE-CEE245FC65D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685800" y="1143000"/>
            <a:ext cx="5486040" cy="3085920"/>
          </a:xfrm>
          <a:prstGeom prst="rect">
            <a:avLst/>
          </a:prstGeom>
        </p:spPr>
      </p:sp>
      <p:sp>
        <p:nvSpPr>
          <p:cNvPr id="188"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i="1" lang="en-US" sz="1200" spc="-1" strike="noStrike">
                <a:solidFill>
                  <a:srgbClr val="000000"/>
                </a:solidFill>
                <a:latin typeface="+mn-lt"/>
                <a:ea typeface="+mn-ea"/>
              </a:rPr>
              <a:t>Simplex</a:t>
            </a:r>
            <a:br/>
            <a:r>
              <a:rPr b="0" lang="en-US" sz="1200" spc="-1" strike="noStrike">
                <a:solidFill>
                  <a:srgbClr val="000000"/>
                </a:solidFill>
                <a:latin typeface="+mn-lt"/>
                <a:ea typeface="+mn-ea"/>
              </a:rPr>
              <a:t>In simplex mode, the communication is unidirectional, as on a one-way street. Only one</a:t>
            </a:r>
            <a:br/>
            <a:r>
              <a:rPr b="0" lang="en-US" sz="1200" spc="-1" strike="noStrike">
                <a:solidFill>
                  <a:srgbClr val="000000"/>
                </a:solidFill>
                <a:latin typeface="+mn-lt"/>
                <a:ea typeface="+mn-ea"/>
              </a:rPr>
              <a:t>of the two devices on a link can transmit; the other can only receive (see Figure 1.2a).</a:t>
            </a:r>
            <a:br/>
            <a:r>
              <a:rPr b="0" lang="en-US" sz="1200" spc="-1" strike="noStrike">
                <a:solidFill>
                  <a:srgbClr val="000000"/>
                </a:solidFill>
                <a:latin typeface="+mn-lt"/>
                <a:ea typeface="+mn-ea"/>
              </a:rPr>
              <a:t>Keyboards and traditional monitors are examples of simplex devices. The keyboard can only introduce input; the monitor can only accept output. The simplex mode</a:t>
            </a:r>
            <a:br/>
            <a:r>
              <a:rPr b="0" lang="en-US" sz="1200" spc="-1" strike="noStrike">
                <a:solidFill>
                  <a:srgbClr val="000000"/>
                </a:solidFill>
                <a:latin typeface="+mn-lt"/>
                <a:ea typeface="+mn-ea"/>
              </a:rPr>
              <a:t>can use the entire capacity of the channel to send data in one direction.</a:t>
            </a:r>
            <a:br/>
            <a:r>
              <a:rPr b="0" i="1" lang="en-US" sz="1200" spc="-1" strike="noStrike">
                <a:solidFill>
                  <a:srgbClr val="000000"/>
                </a:solidFill>
                <a:latin typeface="+mn-lt"/>
                <a:ea typeface="+mn-ea"/>
              </a:rPr>
              <a:t>Half-Duplex</a:t>
            </a:r>
            <a:br/>
            <a:r>
              <a:rPr b="0" lang="en-US" sz="1200" spc="-1" strike="noStrike">
                <a:solidFill>
                  <a:srgbClr val="000000"/>
                </a:solidFill>
                <a:latin typeface="+mn-lt"/>
                <a:ea typeface="+mn-ea"/>
              </a:rPr>
              <a:t>In half-duplex mode, each station can both transmit and receive, but not at the same time. :</a:t>
            </a:r>
            <a:br/>
            <a:r>
              <a:rPr b="0" lang="en-US" sz="1200" spc="-1" strike="noStrike">
                <a:solidFill>
                  <a:srgbClr val="000000"/>
                </a:solidFill>
                <a:latin typeface="+mn-lt"/>
                <a:ea typeface="+mn-ea"/>
              </a:rPr>
              <a:t>When one device is sending, the other can only receive, and vice versa (see Figure b.</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The half-duplex mode is like a one-lane road with traffic allowed in both directions. When cars are traveling in one direction, cars going the other way must wait. In a</a:t>
            </a:r>
            <a:br/>
            <a:r>
              <a:rPr b="0" lang="en-US" sz="1200" spc="-1" strike="noStrike">
                <a:solidFill>
                  <a:srgbClr val="000000"/>
                </a:solidFill>
                <a:latin typeface="+mn-lt"/>
                <a:ea typeface="+mn-ea"/>
              </a:rPr>
              <a:t>half-duplex transmission, the entire capacity of a channel is taken over by whichever of</a:t>
            </a:r>
            <a:br/>
            <a:r>
              <a:rPr b="0" lang="en-US" sz="1200" spc="-1" strike="noStrike">
                <a:solidFill>
                  <a:srgbClr val="000000"/>
                </a:solidFill>
                <a:latin typeface="+mn-lt"/>
                <a:ea typeface="+mn-ea"/>
              </a:rPr>
              <a:t>the two devices is transmitting at the time. Walkie-talkies and CB (citizens band) radios</a:t>
            </a:r>
            <a:br/>
            <a:r>
              <a:rPr b="0" lang="en-US" sz="1200" spc="-1" strike="noStrike">
                <a:solidFill>
                  <a:srgbClr val="000000"/>
                </a:solidFill>
                <a:latin typeface="+mn-lt"/>
                <a:ea typeface="+mn-ea"/>
              </a:rPr>
              <a:t>are both half-duplex systems.</a:t>
            </a:r>
            <a:br/>
            <a:r>
              <a:rPr b="0" lang="en-US" sz="1200" spc="-1" strike="noStrike">
                <a:solidFill>
                  <a:srgbClr val="000000"/>
                </a:solidFill>
                <a:latin typeface="+mn-lt"/>
                <a:ea typeface="+mn-ea"/>
              </a:rPr>
              <a:t>The half-duplex mode is used in cases where there is no need for communication</a:t>
            </a:r>
            <a:br/>
            <a:r>
              <a:rPr b="0" lang="en-US" sz="1200" spc="-1" strike="noStrike">
                <a:solidFill>
                  <a:srgbClr val="000000"/>
                </a:solidFill>
                <a:latin typeface="+mn-lt"/>
                <a:ea typeface="+mn-ea"/>
              </a:rPr>
              <a:t>in both directions at the same time; the entire capacity of the channel can be utilized for</a:t>
            </a:r>
            <a:br/>
            <a:r>
              <a:rPr b="0" lang="en-US" sz="1200" spc="-1" strike="noStrike">
                <a:solidFill>
                  <a:srgbClr val="000000"/>
                </a:solidFill>
                <a:latin typeface="+mn-lt"/>
                <a:ea typeface="+mn-ea"/>
              </a:rPr>
              <a:t>each direction</a:t>
            </a:r>
            <a:r>
              <a:rPr b="0" lang="en-US" sz="2000" spc="-1" strike="noStrike">
                <a:solidFill>
                  <a:srgbClr val="000000"/>
                </a:solidFill>
                <a:latin typeface="+mn-lt"/>
                <a:ea typeface="+mn-ea"/>
              </a:rPr>
              <a:t> </a:t>
            </a:r>
            <a:br/>
            <a:r>
              <a:rPr b="0" i="1" lang="en-US" sz="1200" spc="-1" strike="noStrike">
                <a:solidFill>
                  <a:srgbClr val="000000"/>
                </a:solidFill>
                <a:latin typeface="+mn-lt"/>
                <a:ea typeface="+mn-ea"/>
              </a:rPr>
              <a:t>Full-Duplex</a:t>
            </a:r>
            <a:br/>
            <a:r>
              <a:rPr b="0" lang="en-US" sz="1200" spc="-1" strike="noStrike">
                <a:solidFill>
                  <a:srgbClr val="000000"/>
                </a:solidFill>
                <a:latin typeface="+mn-lt"/>
                <a:ea typeface="+mn-ea"/>
              </a:rPr>
              <a:t>In full-duplex mode (also called duplex), both stations can transmit and receive simultaneously (see Figure c).</a:t>
            </a:r>
            <a:br/>
            <a:r>
              <a:rPr b="0" lang="en-US" sz="1200" spc="-1" strike="noStrike">
                <a:solidFill>
                  <a:srgbClr val="000000"/>
                </a:solidFill>
                <a:latin typeface="+mn-lt"/>
                <a:ea typeface="+mn-ea"/>
              </a:rPr>
              <a:t>The full-duplex mode is like a two-way street with traffic flowing in both directions at the same time. In full-duplex mode, signals going in one direction share the</a:t>
            </a:r>
            <a:br/>
            <a:r>
              <a:rPr b="0" lang="en-US" sz="1200" spc="-1" strike="noStrike">
                <a:solidFill>
                  <a:srgbClr val="000000"/>
                </a:solidFill>
                <a:latin typeface="+mn-lt"/>
                <a:ea typeface="+mn-ea"/>
              </a:rPr>
              <a:t>capacity of the link: with signals going in the other direction. This sharing can occur in</a:t>
            </a:r>
            <a:br/>
            <a:r>
              <a:rPr b="0" lang="en-US" sz="1200" spc="-1" strike="noStrike">
                <a:solidFill>
                  <a:srgbClr val="000000"/>
                </a:solidFill>
                <a:latin typeface="+mn-lt"/>
                <a:ea typeface="+mn-ea"/>
              </a:rPr>
              <a:t>two ways: Either the link must contain two physically separate t:nmsmissiIDn paths, one</a:t>
            </a:r>
            <a:br/>
            <a:r>
              <a:rPr b="0" lang="en-US" sz="1200" spc="-1" strike="noStrike">
                <a:solidFill>
                  <a:srgbClr val="000000"/>
                </a:solidFill>
                <a:latin typeface="+mn-lt"/>
                <a:ea typeface="+mn-ea"/>
              </a:rPr>
              <a:t>for sending and the other for receiving; or the capacity of the ch:annel is divided</a:t>
            </a:r>
            <a:br/>
            <a:r>
              <a:rPr b="0" lang="en-US" sz="1200" spc="-1" strike="noStrike">
                <a:solidFill>
                  <a:srgbClr val="000000"/>
                </a:solidFill>
                <a:latin typeface="+mn-lt"/>
                <a:ea typeface="+mn-ea"/>
              </a:rPr>
              <a:t>between signals traveling in both directions.</a:t>
            </a:r>
            <a:br/>
            <a:r>
              <a:rPr b="0" lang="en-US" sz="1200" spc="-1" strike="noStrike">
                <a:solidFill>
                  <a:srgbClr val="000000"/>
                </a:solidFill>
                <a:latin typeface="+mn-lt"/>
                <a:ea typeface="+mn-ea"/>
              </a:rPr>
              <a:t>One common example of full-duplex communication is the telephone network.</a:t>
            </a:r>
            <a:br/>
            <a:r>
              <a:rPr b="0" lang="en-US" sz="1200" spc="-1" strike="noStrike">
                <a:solidFill>
                  <a:srgbClr val="000000"/>
                </a:solidFill>
                <a:latin typeface="+mn-lt"/>
                <a:ea typeface="+mn-ea"/>
              </a:rPr>
              <a:t>When two people are communicating by a telephone line, both can talk and listen at the</a:t>
            </a:r>
            <a:br/>
            <a:r>
              <a:rPr b="0" lang="en-US" sz="1200" spc="-1" strike="noStrike">
                <a:solidFill>
                  <a:srgbClr val="000000"/>
                </a:solidFill>
                <a:latin typeface="+mn-lt"/>
                <a:ea typeface="+mn-ea"/>
              </a:rPr>
              <a:t>same time.</a:t>
            </a:r>
            <a:br/>
            <a:r>
              <a:rPr b="0" lang="en-US" sz="1200" spc="-1" strike="noStrike">
                <a:solidFill>
                  <a:srgbClr val="000000"/>
                </a:solidFill>
                <a:latin typeface="+mn-lt"/>
                <a:ea typeface="+mn-ea"/>
              </a:rPr>
              <a:t>The full-duplex mode is used when communication in both directions is required</a:t>
            </a:r>
            <a:br/>
            <a:r>
              <a:rPr b="0" lang="en-US" sz="1200" spc="-1" strike="noStrike">
                <a:solidFill>
                  <a:srgbClr val="000000"/>
                </a:solidFill>
                <a:latin typeface="+mn-lt"/>
                <a:ea typeface="+mn-ea"/>
              </a:rPr>
              <a:t>all the time. The capacity of the channel, however, must be divided between the two</a:t>
            </a:r>
            <a:br/>
            <a:r>
              <a:rPr b="0" lang="en-US" sz="1200" spc="-1" strike="noStrike">
                <a:solidFill>
                  <a:srgbClr val="000000"/>
                </a:solidFill>
                <a:latin typeface="+mn-lt"/>
                <a:ea typeface="+mn-ea"/>
              </a:rPr>
              <a:t>directions.</a:t>
            </a:r>
            <a:r>
              <a:rPr b="0" lang="en-US" sz="2000" spc="-1" strike="noStrike">
                <a:solidFill>
                  <a:srgbClr val="000000"/>
                </a:solidFill>
                <a:latin typeface="+mn-lt"/>
                <a:ea typeface="+mn-ea"/>
              </a:rPr>
              <a:t> </a:t>
            </a:r>
            <a:br/>
            <a:endParaRPr b="0" lang="en-US" sz="2000" spc="-1" strike="noStrike">
              <a:latin typeface="Arial"/>
            </a:endParaRPr>
          </a:p>
        </p:txBody>
      </p:sp>
      <p:sp>
        <p:nvSpPr>
          <p:cNvPr id="18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1604165-001A-401E-9C3D-01EB6A6E9C5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685800" y="1143000"/>
            <a:ext cx="5486040" cy="3085920"/>
          </a:xfrm>
          <a:prstGeom prst="rect">
            <a:avLst/>
          </a:prstGeom>
        </p:spPr>
      </p:sp>
      <p:sp>
        <p:nvSpPr>
          <p:cNvPr id="191"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i="1" lang="en-US" sz="1200" spc="-1" strike="noStrike">
                <a:solidFill>
                  <a:srgbClr val="000000"/>
                </a:solidFill>
                <a:latin typeface="+mn-lt"/>
                <a:ea typeface="+mn-ea"/>
              </a:rPr>
              <a:t>Performance</a:t>
            </a:r>
            <a:br/>
            <a:r>
              <a:rPr b="0" lang="en-US" sz="1200" spc="-1" strike="noStrike">
                <a:solidFill>
                  <a:srgbClr val="000000"/>
                </a:solidFill>
                <a:latin typeface="+mn-lt"/>
                <a:ea typeface="+mn-ea"/>
              </a:rPr>
              <a:t>Performance can be measured in many ways, including transit time and response time.</a:t>
            </a:r>
            <a:br/>
            <a:r>
              <a:rPr b="0" lang="en-US" sz="1200" spc="-1" strike="noStrike">
                <a:solidFill>
                  <a:srgbClr val="000000"/>
                </a:solidFill>
                <a:latin typeface="+mn-lt"/>
                <a:ea typeface="+mn-ea"/>
              </a:rPr>
              <a:t>Transit time is the amount of time required for a message to travel from one device to</a:t>
            </a:r>
            <a:r>
              <a:rPr b="0" lang="en-US" sz="2000" spc="-1" strike="noStrike">
                <a:solidFill>
                  <a:srgbClr val="000000"/>
                </a:solidFill>
                <a:latin typeface="+mn-lt"/>
                <a:ea typeface="+mn-ea"/>
              </a:rPr>
              <a:t> </a:t>
            </a:r>
            <a:r>
              <a:rPr b="0" lang="en-US" sz="1200" spc="-1" strike="noStrike">
                <a:solidFill>
                  <a:srgbClr val="000000"/>
                </a:solidFill>
                <a:latin typeface="+mn-lt"/>
                <a:ea typeface="+mn-ea"/>
              </a:rPr>
              <a:t>another. Response time is the elapsed time between an inquiry and a response. The performance of a network depends on a number of factors, including the number of users,</a:t>
            </a:r>
            <a:br/>
            <a:r>
              <a:rPr b="0" lang="en-US" sz="1200" spc="-1" strike="noStrike">
                <a:solidFill>
                  <a:srgbClr val="000000"/>
                </a:solidFill>
                <a:latin typeface="+mn-lt"/>
                <a:ea typeface="+mn-ea"/>
              </a:rPr>
              <a:t>the type of transmission medium, the capabilities of the connected hardware, and the</a:t>
            </a:r>
            <a:br/>
            <a:r>
              <a:rPr b="0" lang="en-US" sz="1200" spc="-1" strike="noStrike">
                <a:solidFill>
                  <a:srgbClr val="000000"/>
                </a:solidFill>
                <a:latin typeface="+mn-lt"/>
                <a:ea typeface="+mn-ea"/>
              </a:rPr>
              <a:t>efficiency of the software.</a:t>
            </a:r>
            <a:br/>
            <a:r>
              <a:rPr b="0" lang="en-US" sz="1200" spc="-1" strike="noStrike">
                <a:solidFill>
                  <a:srgbClr val="000000"/>
                </a:solidFill>
                <a:latin typeface="+mn-lt"/>
                <a:ea typeface="+mn-ea"/>
              </a:rPr>
              <a:t>Performance is often evaluated by two networking metrics: throughput and delay.</a:t>
            </a:r>
            <a:br/>
            <a:r>
              <a:rPr b="0" lang="en-US" sz="1200" spc="-1" strike="noStrike">
                <a:solidFill>
                  <a:srgbClr val="000000"/>
                </a:solidFill>
                <a:latin typeface="+mn-lt"/>
                <a:ea typeface="+mn-ea"/>
              </a:rPr>
              <a:t>We often need more throughput and less delay. However, these two criteria are often</a:t>
            </a:r>
            <a:br/>
            <a:r>
              <a:rPr b="0" lang="en-US" sz="1200" spc="-1" strike="noStrike">
                <a:solidFill>
                  <a:srgbClr val="000000"/>
                </a:solidFill>
                <a:latin typeface="+mn-lt"/>
                <a:ea typeface="+mn-ea"/>
              </a:rPr>
              <a:t>contradictory. If we try to send more data to the network, we may increase throughput</a:t>
            </a:r>
            <a:br/>
            <a:r>
              <a:rPr b="0" lang="en-US" sz="1200" spc="-1" strike="noStrike">
                <a:solidFill>
                  <a:srgbClr val="000000"/>
                </a:solidFill>
                <a:latin typeface="+mn-lt"/>
                <a:ea typeface="+mn-ea"/>
              </a:rPr>
              <a:t>but we increase the delay because of traffic congestion in the network.</a:t>
            </a:r>
            <a:r>
              <a:rPr b="0" lang="en-US" sz="2000" spc="-1" strike="noStrike">
                <a:solidFill>
                  <a:srgbClr val="000000"/>
                </a:solidFill>
                <a:latin typeface="+mn-lt"/>
                <a:ea typeface="+mn-ea"/>
              </a:rPr>
              <a:t> </a:t>
            </a:r>
            <a:br/>
            <a:r>
              <a:rPr b="0" i="1" lang="en-US" sz="1200" spc="-1" strike="noStrike">
                <a:solidFill>
                  <a:srgbClr val="000000"/>
                </a:solidFill>
                <a:latin typeface="+mn-lt"/>
                <a:ea typeface="+mn-ea"/>
              </a:rPr>
              <a:t>Reliability</a:t>
            </a:r>
            <a:br/>
            <a:r>
              <a:rPr b="0" lang="en-US" sz="1200" spc="-1" strike="noStrike">
                <a:solidFill>
                  <a:srgbClr val="000000"/>
                </a:solidFill>
                <a:latin typeface="+mn-lt"/>
                <a:ea typeface="+mn-ea"/>
              </a:rPr>
              <a:t>In addition to accuracy of delivery, network reliability is measured by the frequency of</a:t>
            </a:r>
            <a:br/>
            <a:r>
              <a:rPr b="0" lang="en-US" sz="1200" spc="-1" strike="noStrike">
                <a:solidFill>
                  <a:srgbClr val="000000"/>
                </a:solidFill>
                <a:latin typeface="+mn-lt"/>
                <a:ea typeface="+mn-ea"/>
              </a:rPr>
              <a:t>failure, the time it takes a link to recover from a failure, and the network's robustness in</a:t>
            </a:r>
            <a:br/>
            <a:r>
              <a:rPr b="0" lang="en-US" sz="1200" spc="-1" strike="noStrike">
                <a:solidFill>
                  <a:srgbClr val="000000"/>
                </a:solidFill>
                <a:latin typeface="+mn-lt"/>
                <a:ea typeface="+mn-ea"/>
              </a:rPr>
              <a:t>a catastrophe.</a:t>
            </a:r>
            <a:r>
              <a:rPr b="0" lang="en-US" sz="2000" spc="-1" strike="noStrike">
                <a:solidFill>
                  <a:srgbClr val="000000"/>
                </a:solidFill>
                <a:latin typeface="+mn-lt"/>
                <a:ea typeface="+mn-ea"/>
              </a:rPr>
              <a:t> </a:t>
            </a:r>
            <a:br/>
            <a:r>
              <a:rPr b="0" i="1" lang="en-US" sz="1200" spc="-1" strike="noStrike">
                <a:solidFill>
                  <a:srgbClr val="000000"/>
                </a:solidFill>
                <a:latin typeface="+mn-lt"/>
                <a:ea typeface="+mn-ea"/>
              </a:rPr>
              <a:t>Security</a:t>
            </a:r>
            <a:br/>
            <a:r>
              <a:rPr b="0" lang="en-US" sz="1200" spc="-1" strike="noStrike">
                <a:solidFill>
                  <a:srgbClr val="000000"/>
                </a:solidFill>
                <a:latin typeface="+mn-lt"/>
                <a:ea typeface="+mn-ea"/>
              </a:rPr>
              <a:t>Network security issues include protecting data from unauthorized access, protecting</a:t>
            </a:r>
            <a:br/>
            <a:r>
              <a:rPr b="0" lang="en-US" sz="1200" spc="-1" strike="noStrike">
                <a:solidFill>
                  <a:srgbClr val="000000"/>
                </a:solidFill>
                <a:latin typeface="+mn-lt"/>
                <a:ea typeface="+mn-ea"/>
              </a:rPr>
              <a:t>data from damage and development, and implementing policies and procedures for</a:t>
            </a:r>
            <a:br/>
            <a:r>
              <a:rPr b="0" lang="en-US" sz="1200" spc="-1" strike="noStrike">
                <a:solidFill>
                  <a:srgbClr val="000000"/>
                </a:solidFill>
                <a:latin typeface="+mn-lt"/>
                <a:ea typeface="+mn-ea"/>
              </a:rPr>
              <a:t>recovery from breaches and data losses.</a:t>
            </a:r>
            <a:r>
              <a:rPr b="0" lang="en-US" sz="2000" spc="-1" strike="noStrike">
                <a:solidFill>
                  <a:srgbClr val="000000"/>
                </a:solidFill>
                <a:latin typeface="+mn-lt"/>
                <a:ea typeface="+mn-ea"/>
              </a:rPr>
              <a:t> </a:t>
            </a:r>
            <a:br/>
            <a:br/>
            <a:endParaRPr b="0" lang="en-US" sz="2000" spc="-1" strike="noStrike">
              <a:latin typeface="Arial"/>
            </a:endParaRPr>
          </a:p>
        </p:txBody>
      </p:sp>
      <p:sp>
        <p:nvSpPr>
          <p:cNvPr id="19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57EE76F-90E6-4529-A406-D279A9EFC98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685800" y="1143000"/>
            <a:ext cx="5486040" cy="3085920"/>
          </a:xfrm>
          <a:prstGeom prst="rect">
            <a:avLst/>
          </a:prstGeom>
        </p:spPr>
      </p:sp>
      <p:sp>
        <p:nvSpPr>
          <p:cNvPr id="19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i="1" lang="en-US" sz="1200" spc="-1" strike="noStrike">
                <a:solidFill>
                  <a:srgbClr val="000000"/>
                </a:solidFill>
                <a:latin typeface="+mn-lt"/>
                <a:ea typeface="+mn-ea"/>
              </a:rPr>
              <a:t>Type of Connection</a:t>
            </a:r>
            <a:br/>
            <a:r>
              <a:rPr b="0" lang="en-US" sz="1200" spc="-1" strike="noStrike">
                <a:solidFill>
                  <a:srgbClr val="000000"/>
                </a:solidFill>
                <a:latin typeface="+mn-lt"/>
                <a:ea typeface="+mn-ea"/>
              </a:rPr>
              <a:t>A network is two or more devices connected through links. A link is a communications</a:t>
            </a:r>
            <a:br/>
            <a:r>
              <a:rPr b="0" lang="en-US" sz="1200" spc="-1" strike="noStrike">
                <a:solidFill>
                  <a:srgbClr val="000000"/>
                </a:solidFill>
                <a:latin typeface="+mn-lt"/>
                <a:ea typeface="+mn-ea"/>
              </a:rPr>
              <a:t>pathway that transfers data from one device to another. For visualization purposes, it is</a:t>
            </a:r>
            <a:br/>
            <a:r>
              <a:rPr b="0" lang="en-US" sz="1200" spc="-1" strike="noStrike">
                <a:solidFill>
                  <a:srgbClr val="000000"/>
                </a:solidFill>
                <a:latin typeface="+mn-lt"/>
                <a:ea typeface="+mn-ea"/>
              </a:rPr>
              <a:t>simplest to imagine any link as a line drawn between two points. For communication to</a:t>
            </a:r>
            <a:br/>
            <a:r>
              <a:rPr b="0" lang="en-US" sz="1200" spc="-1" strike="noStrike">
                <a:solidFill>
                  <a:srgbClr val="000000"/>
                </a:solidFill>
                <a:latin typeface="+mn-lt"/>
                <a:ea typeface="+mn-ea"/>
              </a:rPr>
              <a:t>occur, two devices must be connected in some way to the same link at the same time.</a:t>
            </a:r>
            <a:br/>
            <a:r>
              <a:rPr b="0" lang="en-US" sz="1200" spc="-1" strike="noStrike">
                <a:solidFill>
                  <a:srgbClr val="000000"/>
                </a:solidFill>
                <a:latin typeface="+mn-lt"/>
                <a:ea typeface="+mn-ea"/>
              </a:rPr>
              <a:t>There are two possible types of connections: point-to-point and multipoint.</a:t>
            </a:r>
            <a:br/>
            <a:r>
              <a:rPr b="0" lang="en-US" sz="1200" spc="-1" strike="noStrike">
                <a:solidFill>
                  <a:srgbClr val="000000"/>
                </a:solidFill>
                <a:latin typeface="+mn-lt"/>
                <a:ea typeface="+mn-ea"/>
              </a:rPr>
              <a:t>Point-to-Point A point-to-point connection provides a dedicated link between two devices. The entire capacity of the link is reserved for transmission between those two</a:t>
            </a:r>
            <a:br/>
            <a:r>
              <a:rPr b="0" lang="en-US" sz="1200" spc="-1" strike="noStrike">
                <a:solidFill>
                  <a:srgbClr val="000000"/>
                </a:solidFill>
                <a:latin typeface="+mn-lt"/>
                <a:ea typeface="+mn-ea"/>
              </a:rPr>
              <a:t>devices. Most point-to-point connections use an actual length of wire or cable to connect the two ends, but other options, such as microwave or satellite links, are also possible (see Figure a). When you change television channels by infrared remote control, you are establishing a point-to-point connection between the remote control and the television's control system.</a:t>
            </a:r>
            <a:br/>
            <a:r>
              <a:rPr b="0" lang="en-US" sz="1200" spc="-1" strike="noStrike">
                <a:solidFill>
                  <a:srgbClr val="000000"/>
                </a:solidFill>
                <a:latin typeface="+mn-lt"/>
                <a:ea typeface="+mn-ea"/>
              </a:rPr>
              <a:t>Multipoint A multipoint (also called multidrop) connection is one in which more</a:t>
            </a:r>
            <a:br/>
            <a:r>
              <a:rPr b="0" lang="en-US" sz="1200" spc="-1" strike="noStrike">
                <a:solidFill>
                  <a:srgbClr val="000000"/>
                </a:solidFill>
                <a:latin typeface="+mn-lt"/>
                <a:ea typeface="+mn-ea"/>
              </a:rPr>
              <a:t>than two specific devices share a single link (see Figure b).</a:t>
            </a:r>
            <a:br/>
            <a:r>
              <a:rPr b="0" lang="en-US" sz="1200" spc="-1" strike="noStrike">
                <a:solidFill>
                  <a:srgbClr val="000000"/>
                </a:solidFill>
                <a:latin typeface="+mn-lt"/>
                <a:ea typeface="+mn-ea"/>
              </a:rPr>
              <a:t>In a multipoint environment, the capacity of the channel is shared, either spatially</a:t>
            </a:r>
            <a:br/>
            <a:r>
              <a:rPr b="0" lang="en-US" sz="1200" spc="-1" strike="noStrike">
                <a:solidFill>
                  <a:srgbClr val="000000"/>
                </a:solidFill>
                <a:latin typeface="+mn-lt"/>
                <a:ea typeface="+mn-ea"/>
              </a:rPr>
              <a:t>or temporally. If several devices can use the link simultaneously, it is a </a:t>
            </a:r>
            <a:r>
              <a:rPr b="0" i="1" lang="en-US" sz="1200" spc="-1" strike="noStrike">
                <a:solidFill>
                  <a:srgbClr val="000000"/>
                </a:solidFill>
                <a:latin typeface="+mn-lt"/>
                <a:ea typeface="+mn-ea"/>
              </a:rPr>
              <a:t>spatially shared</a:t>
            </a:r>
            <a:br/>
            <a:r>
              <a:rPr b="0" lang="en-US" sz="1200" spc="-1" strike="noStrike">
                <a:solidFill>
                  <a:srgbClr val="000000"/>
                </a:solidFill>
                <a:latin typeface="+mn-lt"/>
                <a:ea typeface="+mn-ea"/>
              </a:rPr>
              <a:t>connection. If users must take turns, it is a </a:t>
            </a:r>
            <a:r>
              <a:rPr b="0" i="1" lang="en-US" sz="1200" spc="-1" strike="noStrike">
                <a:solidFill>
                  <a:srgbClr val="000000"/>
                </a:solidFill>
                <a:latin typeface="+mn-lt"/>
                <a:ea typeface="+mn-ea"/>
              </a:rPr>
              <a:t>timeshared </a:t>
            </a:r>
            <a:r>
              <a:rPr b="0" lang="en-US" sz="1200" spc="-1" strike="noStrike">
                <a:solidFill>
                  <a:srgbClr val="000000"/>
                </a:solidFill>
                <a:latin typeface="+mn-lt"/>
                <a:ea typeface="+mn-ea"/>
              </a:rPr>
              <a:t>connection.</a:t>
            </a:r>
            <a:r>
              <a:rPr b="0" lang="en-US" sz="2000" spc="-1" strike="noStrike">
                <a:solidFill>
                  <a:srgbClr val="000000"/>
                </a:solidFill>
                <a:latin typeface="+mn-lt"/>
                <a:ea typeface="+mn-ea"/>
              </a:rPr>
              <a:t> </a:t>
            </a:r>
            <a:br/>
            <a:endParaRPr b="0" lang="en-US" sz="2000" spc="-1" strike="noStrike">
              <a:latin typeface="Arial"/>
            </a:endParaRPr>
          </a:p>
        </p:txBody>
      </p:sp>
      <p:sp>
        <p:nvSpPr>
          <p:cNvPr id="19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C22007E-09BE-4314-81F4-BCA952D7E58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685800" y="1143000"/>
            <a:ext cx="5486040" cy="3085920"/>
          </a:xfrm>
          <a:prstGeom prst="rect">
            <a:avLst/>
          </a:prstGeom>
        </p:spPr>
      </p:sp>
      <p:sp>
        <p:nvSpPr>
          <p:cNvPr id="17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mn-lt"/>
                <a:ea typeface="+mn-ea"/>
              </a:rPr>
              <a:t>1. Delivery. The system must deliver data to the correct destination. Data must be</a:t>
            </a:r>
            <a:br/>
            <a:r>
              <a:rPr b="0" lang="en-US" sz="1200" spc="-1" strike="noStrike">
                <a:solidFill>
                  <a:srgbClr val="000000"/>
                </a:solidFill>
                <a:latin typeface="+mn-lt"/>
                <a:ea typeface="+mn-ea"/>
              </a:rPr>
              <a:t>received by the intended device or user and only by that device or user.</a:t>
            </a:r>
            <a:br/>
            <a:r>
              <a:rPr b="0" lang="en-US" sz="1200" spc="-1" strike="noStrike">
                <a:solidFill>
                  <a:srgbClr val="000000"/>
                </a:solidFill>
                <a:latin typeface="+mn-lt"/>
                <a:ea typeface="+mn-ea"/>
              </a:rPr>
              <a:t>2. Accuracy. The system must deliver the data accurately. Data that have been</a:t>
            </a:r>
            <a:br/>
            <a:r>
              <a:rPr b="0" lang="en-US" sz="1200" spc="-1" strike="noStrike">
                <a:solidFill>
                  <a:srgbClr val="000000"/>
                </a:solidFill>
                <a:latin typeface="+mn-lt"/>
                <a:ea typeface="+mn-ea"/>
              </a:rPr>
              <a:t>altered in transmission and left uncorrected are unusable.</a:t>
            </a:r>
            <a:br/>
            <a:r>
              <a:rPr b="0" lang="en-US" sz="1200" spc="-1" strike="noStrike">
                <a:solidFill>
                  <a:srgbClr val="000000"/>
                </a:solidFill>
                <a:latin typeface="+mn-lt"/>
                <a:ea typeface="+mn-ea"/>
              </a:rPr>
              <a:t>3. Timeliness. The system must deliver data in a timely manner. Data delivered late are</a:t>
            </a:r>
            <a:br/>
            <a:r>
              <a:rPr b="0" lang="en-US" sz="1200" spc="-1" strike="noStrike">
                <a:solidFill>
                  <a:srgbClr val="000000"/>
                </a:solidFill>
                <a:latin typeface="+mn-lt"/>
                <a:ea typeface="+mn-ea"/>
              </a:rPr>
              <a:t>useless. In the case of video and audio, timely delivery means delivering data as</a:t>
            </a:r>
            <a:br/>
            <a:r>
              <a:rPr b="0" lang="en-US" sz="1200" spc="-1" strike="noStrike">
                <a:solidFill>
                  <a:srgbClr val="000000"/>
                </a:solidFill>
                <a:latin typeface="+mn-lt"/>
                <a:ea typeface="+mn-ea"/>
              </a:rPr>
              <a:t>they are produced, in the same order that they are produced, and without significant delay. This kind of delivery is called </a:t>
            </a:r>
            <a:r>
              <a:rPr b="0" i="1" lang="en-US" sz="1200" spc="-1" strike="noStrike">
                <a:solidFill>
                  <a:srgbClr val="000000"/>
                </a:solidFill>
                <a:latin typeface="+mn-lt"/>
                <a:ea typeface="+mn-ea"/>
              </a:rPr>
              <a:t>real-time </a:t>
            </a:r>
            <a:r>
              <a:rPr b="0" lang="en-US" sz="1200" spc="-1" strike="noStrike">
                <a:solidFill>
                  <a:srgbClr val="000000"/>
                </a:solidFill>
                <a:latin typeface="+mn-lt"/>
                <a:ea typeface="+mn-ea"/>
              </a:rPr>
              <a:t>transmission.</a:t>
            </a:r>
            <a:br/>
            <a:r>
              <a:rPr b="0" lang="en-US" sz="1200" spc="-1" strike="noStrike">
                <a:solidFill>
                  <a:srgbClr val="000000"/>
                </a:solidFill>
                <a:latin typeface="+mn-lt"/>
                <a:ea typeface="+mn-ea"/>
              </a:rPr>
              <a:t>4. Jitter. Jitter refers to the variation in the packet arrival time. It is the uneven delay in</a:t>
            </a:r>
            <a:br/>
            <a:r>
              <a:rPr b="0" lang="en-US" sz="1200" spc="-1" strike="noStrike">
                <a:solidFill>
                  <a:srgbClr val="000000"/>
                </a:solidFill>
                <a:latin typeface="+mn-lt"/>
                <a:ea typeface="+mn-ea"/>
              </a:rPr>
              <a:t>the delivery of audio or video packets. For example, let us assume that video packets</a:t>
            </a:r>
            <a:br/>
            <a:r>
              <a:rPr b="0" lang="en-US" sz="1200" spc="-1" strike="noStrike">
                <a:solidFill>
                  <a:srgbClr val="000000"/>
                </a:solidFill>
                <a:latin typeface="+mn-lt"/>
                <a:ea typeface="+mn-ea"/>
              </a:rPr>
              <a:t>are sent every 3D ms. If some of the packets arrive with 3D-ms delay and others with</a:t>
            </a:r>
            <a:br/>
            <a:r>
              <a:rPr b="0" lang="en-US" sz="1200" spc="-1" strike="noStrike">
                <a:solidFill>
                  <a:srgbClr val="000000"/>
                </a:solidFill>
                <a:latin typeface="+mn-lt"/>
                <a:ea typeface="+mn-ea"/>
              </a:rPr>
              <a:t>4D-ms delay, an uneven quality in the video is the result.</a:t>
            </a:r>
            <a:r>
              <a:rPr b="0" lang="en-US" sz="2000" spc="-1" strike="noStrike">
                <a:solidFill>
                  <a:srgbClr val="000000"/>
                </a:solidFill>
                <a:latin typeface="+mn-lt"/>
                <a:ea typeface="+mn-ea"/>
              </a:rPr>
              <a:t> </a:t>
            </a:r>
            <a:br/>
            <a:endParaRPr b="0" lang="en-US" sz="2000" spc="-1" strike="noStrike">
              <a:latin typeface="Arial"/>
            </a:endParaRPr>
          </a:p>
        </p:txBody>
      </p:sp>
      <p:sp>
        <p:nvSpPr>
          <p:cNvPr id="18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1C73E76-E457-4018-83FB-8297B1607EC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685800" y="1143000"/>
            <a:ext cx="5486040" cy="3085920"/>
          </a:xfrm>
          <a:prstGeom prst="rect">
            <a:avLst/>
          </a:prstGeom>
        </p:spPr>
      </p:sp>
      <p:sp>
        <p:nvSpPr>
          <p:cNvPr id="182"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1200" spc="-1" strike="noStrike">
                <a:solidFill>
                  <a:srgbClr val="000000"/>
                </a:solidFill>
                <a:latin typeface="+mn-lt"/>
                <a:ea typeface="+mn-ea"/>
              </a:rPr>
              <a:t>1. Message. The message is the information (data) to be communicated. Popular</a:t>
            </a:r>
            <a:br/>
            <a:r>
              <a:rPr b="0" lang="en-US" sz="1200" spc="-1" strike="noStrike">
                <a:solidFill>
                  <a:srgbClr val="000000"/>
                </a:solidFill>
                <a:latin typeface="+mn-lt"/>
                <a:ea typeface="+mn-ea"/>
              </a:rPr>
              <a:t>forms of information include text, numbers, pictures, audio, and video.</a:t>
            </a:r>
            <a:br/>
            <a:r>
              <a:rPr b="0" lang="en-US" sz="1200" spc="-1" strike="noStrike">
                <a:solidFill>
                  <a:srgbClr val="000000"/>
                </a:solidFill>
                <a:latin typeface="+mn-lt"/>
                <a:ea typeface="+mn-ea"/>
              </a:rPr>
              <a:t>2. Sender. The sender is the device that sends the data message. It can be a computer, workstation, telephone handset, video camera, and so on.</a:t>
            </a:r>
            <a:br/>
            <a:r>
              <a:rPr b="0" lang="en-US" sz="1200" spc="-1" strike="noStrike">
                <a:solidFill>
                  <a:srgbClr val="000000"/>
                </a:solidFill>
                <a:latin typeface="+mn-lt"/>
                <a:ea typeface="+mn-ea"/>
              </a:rPr>
              <a:t>3. Receiver. The receiver is the device that receives the message. It can be a computer, workstation, telephone handset, television, and so on.</a:t>
            </a:r>
            <a:br/>
            <a:r>
              <a:rPr b="0" lang="en-US" sz="1200" spc="-1" strike="noStrike">
                <a:solidFill>
                  <a:srgbClr val="000000"/>
                </a:solidFill>
                <a:latin typeface="+mn-lt"/>
                <a:ea typeface="+mn-ea"/>
              </a:rPr>
              <a:t>4. Transmission medium. The transmission medium is the physical path by which</a:t>
            </a:r>
            <a:br/>
            <a:r>
              <a:rPr b="0" lang="en-US" sz="1200" spc="-1" strike="noStrike">
                <a:solidFill>
                  <a:srgbClr val="000000"/>
                </a:solidFill>
                <a:latin typeface="+mn-lt"/>
                <a:ea typeface="+mn-ea"/>
              </a:rPr>
              <a:t>a message travels from sender to receiver. Some examples of transmission media</a:t>
            </a:r>
            <a:br/>
            <a:r>
              <a:rPr b="0" lang="en-US" sz="1200" spc="-1" strike="noStrike">
                <a:solidFill>
                  <a:srgbClr val="000000"/>
                </a:solidFill>
                <a:latin typeface="+mn-lt"/>
                <a:ea typeface="+mn-ea"/>
              </a:rPr>
              <a:t>include twisted-pair wire, coaxial cable, fiber-optic cable, and radio waves.</a:t>
            </a:r>
            <a:r>
              <a:rPr b="0" lang="en-US" sz="2000" spc="-1" strike="noStrike">
                <a:solidFill>
                  <a:srgbClr val="000000"/>
                </a:solidFill>
                <a:latin typeface="+mn-lt"/>
                <a:ea typeface="+mn-ea"/>
              </a:rPr>
              <a:t> </a:t>
            </a:r>
            <a:br/>
            <a:r>
              <a:rPr b="0" lang="en-US" sz="2000" spc="-1" strike="noStrike">
                <a:solidFill>
                  <a:srgbClr val="000000"/>
                </a:solidFill>
                <a:latin typeface="+mn-lt"/>
                <a:ea typeface="+mn-ea"/>
              </a:rPr>
              <a:t>5. </a:t>
            </a:r>
            <a:r>
              <a:rPr b="0" lang="en-US" sz="1200" spc="-1" strike="noStrike">
                <a:solidFill>
                  <a:srgbClr val="000000"/>
                </a:solidFill>
                <a:latin typeface="+mn-lt"/>
                <a:ea typeface="+mn-ea"/>
              </a:rPr>
              <a:t>Protocol. A protocol is a set of rules that govern data communications. It represents an agreement between the communicating devices. Without a protocol, two</a:t>
            </a:r>
            <a:br/>
            <a:r>
              <a:rPr b="0" lang="en-US" sz="1200" spc="-1" strike="noStrike">
                <a:solidFill>
                  <a:srgbClr val="000000"/>
                </a:solidFill>
                <a:latin typeface="+mn-lt"/>
                <a:ea typeface="+mn-ea"/>
              </a:rPr>
              <a:t>devices may be connected but not communicating, just as a person speaking French</a:t>
            </a:r>
            <a:br/>
            <a:r>
              <a:rPr b="0" lang="en-US" sz="1200" spc="-1" strike="noStrike">
                <a:solidFill>
                  <a:srgbClr val="000000"/>
                </a:solidFill>
                <a:latin typeface="+mn-lt"/>
                <a:ea typeface="+mn-ea"/>
              </a:rPr>
              <a:t>cannot be understood by a person who speaks only Japanese.</a:t>
            </a:r>
            <a:r>
              <a:rPr b="0" lang="en-US" sz="2000" spc="-1" strike="noStrike">
                <a:solidFill>
                  <a:srgbClr val="000000"/>
                </a:solidFill>
                <a:latin typeface="+mn-lt"/>
                <a:ea typeface="+mn-ea"/>
              </a:rPr>
              <a:t> </a:t>
            </a:r>
            <a:br/>
            <a:endParaRPr b="0" lang="en-US" sz="2000" spc="-1" strike="noStrike">
              <a:latin typeface="Arial"/>
            </a:endParaRPr>
          </a:p>
        </p:txBody>
      </p:sp>
      <p:sp>
        <p:nvSpPr>
          <p:cNvPr id="18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57D5C59-B776-4F88-AFDC-C64C7225459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886200" y="8831160"/>
            <a:ext cx="2971440" cy="464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3A9DB55-84F9-4514-A6A6-EA59857AD37E}" type="slidenum">
              <a:rPr b="0" lang="en-US" sz="1200" spc="-1" strike="noStrike">
                <a:solidFill>
                  <a:srgbClr val="000000"/>
                </a:solidFill>
                <a:latin typeface="Gulim"/>
                <a:ea typeface="Gulim"/>
              </a:rPr>
              <a:t>&lt;number&gt;</a:t>
            </a:fld>
            <a:endParaRPr b="0" lang="en-US" sz="1200" spc="-1" strike="noStrike">
              <a:latin typeface="Arial"/>
            </a:endParaRPr>
          </a:p>
        </p:txBody>
      </p:sp>
      <p:sp>
        <p:nvSpPr>
          <p:cNvPr id="185" name="PlaceHolder 2"/>
          <p:cNvSpPr>
            <a:spLocks noGrp="1"/>
          </p:cNvSpPr>
          <p:nvPr>
            <p:ph type="sldImg"/>
          </p:nvPr>
        </p:nvSpPr>
        <p:spPr>
          <a:xfrm>
            <a:off x="330120" y="695160"/>
            <a:ext cx="6197400" cy="3487320"/>
          </a:xfrm>
          <a:prstGeom prst="rect">
            <a:avLst/>
          </a:prstGeom>
        </p:spPr>
      </p:sp>
      <p:sp>
        <p:nvSpPr>
          <p:cNvPr id="186" name="PlaceHolder 3"/>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Times New Roman"/>
              </a:rPr>
              <a:t>The fundamental purpose of a communications system is the exchange of data between two parties. This section introduces a simple model of communication, illustrated in general and by specific example in Stallings DCC8e Figure 1.2. The key elements of this model are:</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Times New Roman"/>
              </a:rPr>
              <a:t>Source - generates data to be transmitted</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Times New Roman"/>
              </a:rPr>
              <a:t>Transmitter - converts data into transmittable signals</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Times New Roman"/>
              </a:rPr>
              <a:t>Transmission System - carries data from source to destination</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Times New Roman"/>
              </a:rPr>
              <a:t>Receiver - converts received signal into data</a:t>
            </a:r>
            <a:endParaRPr b="0" lang="en-US" sz="2000" spc="-1" strike="noStrike">
              <a:latin typeface="Arial"/>
            </a:endParaRPr>
          </a:p>
          <a:p>
            <a:pPr marL="216000" indent="-216000">
              <a:lnSpc>
                <a:spcPct val="100000"/>
              </a:lnSpc>
              <a:buClr>
                <a:srgbClr val="000000"/>
              </a:buClr>
              <a:buFont typeface="Symbol" charset="2"/>
              <a:buChar char=""/>
            </a:pPr>
            <a:r>
              <a:rPr b="0" lang="en-US" sz="2000" spc="-1" strike="noStrike">
                <a:latin typeface="Times New Roman"/>
              </a:rPr>
              <a:t>Destination - takes incoming data</a:t>
            </a: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A683DC5D-62BE-45D5-B69A-11807CA11623}" type="datetime">
              <a:rPr b="0" lang="en-US" sz="1200" spc="-1" strike="noStrike">
                <a:solidFill>
                  <a:srgbClr val="8b8b8b"/>
                </a:solidFill>
                <a:latin typeface="Calibri"/>
              </a:rPr>
              <a:t>2/21/21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129ADFC6-1EC3-4A1D-B838-BC20517B2FC9}"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234AB436-9BF5-4995-A07A-4FC84C764C84}" type="datetime">
              <a:rPr b="0" lang="en-US" sz="1200" spc="-1" strike="noStrike">
                <a:solidFill>
                  <a:srgbClr val="8b8b8b"/>
                </a:solidFill>
                <a:latin typeface="Calibri"/>
              </a:rPr>
              <a:t>2/21/21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13A0810-AC47-478E-B0D5-71757744B651}"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93A6C017-2D09-4627-8857-B404AE0CA13A}" type="datetime">
              <a:rPr b="0" lang="en-US" sz="1200" spc="-1" strike="noStrike">
                <a:solidFill>
                  <a:srgbClr val="8b8b8b"/>
                </a:solidFill>
                <a:latin typeface="Calibri"/>
              </a:rPr>
              <a:t>2/21/21</a:t>
            </a:fld>
            <a:endParaRPr b="0" lang="en-US" sz="1200" spc="-1" strike="noStrike">
              <a:latin typeface="Times New Roman"/>
            </a:endParaRPr>
          </a:p>
        </p:txBody>
      </p:sp>
      <p:sp>
        <p:nvSpPr>
          <p:cNvPr id="83" name="PlaceHolder 2"/>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84"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1A19C711-7C3F-4C69-B51F-F6C7E0B3C354}" type="slidenum">
              <a:rPr b="0" lang="en-US" sz="1200" spc="-1" strike="noStrike">
                <a:solidFill>
                  <a:srgbClr val="8b8b8b"/>
                </a:solidFill>
                <a:latin typeface="Calibri"/>
              </a:rPr>
              <a:t>&lt;number&gt;</a:t>
            </a:fld>
            <a:endParaRPr b="0" lang="en-US" sz="12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34880" y="1600200"/>
            <a:ext cx="11322000" cy="1177200"/>
          </a:xfrm>
          <a:prstGeom prst="rect">
            <a:avLst/>
          </a:prstGeom>
          <a:noFill/>
          <a:ln>
            <a:noFill/>
          </a:ln>
        </p:spPr>
        <p:txBody>
          <a:bodyPr anchor="b">
            <a:noAutofit/>
          </a:bodyPr>
          <a:p>
            <a:pPr algn="ctr">
              <a:lnSpc>
                <a:spcPct val="90000"/>
              </a:lnSpc>
            </a:pPr>
            <a:r>
              <a:rPr b="0" lang="en-US" sz="6000" spc="-1" strike="noStrike">
                <a:solidFill>
                  <a:srgbClr val="008000"/>
                </a:solidFill>
                <a:latin typeface="Calibri Light"/>
              </a:rPr>
              <a:t>Data Communication &amp; Networks</a:t>
            </a:r>
            <a:endParaRPr b="0" lang="en-US" sz="6000" spc="-1" strike="noStrike">
              <a:solidFill>
                <a:srgbClr val="000000"/>
              </a:solidFill>
              <a:latin typeface="Calibri"/>
            </a:endParaRPr>
          </a:p>
        </p:txBody>
      </p:sp>
      <p:sp>
        <p:nvSpPr>
          <p:cNvPr id="130" name="TextShape 2"/>
          <p:cNvSpPr txBox="1"/>
          <p:nvPr/>
        </p:nvSpPr>
        <p:spPr>
          <a:xfrm>
            <a:off x="1779480" y="383400"/>
            <a:ext cx="9143640" cy="873720"/>
          </a:xfrm>
          <a:prstGeom prst="rect">
            <a:avLst/>
          </a:prstGeom>
          <a:noFill/>
          <a:ln>
            <a:noFill/>
          </a:ln>
        </p:spPr>
        <p:txBody>
          <a:bodyPr>
            <a:normAutofit/>
          </a:bodyPr>
          <a:p>
            <a:pPr algn="ctr">
              <a:lnSpc>
                <a:spcPct val="90000"/>
              </a:lnSpc>
              <a:spcBef>
                <a:spcPts val="1001"/>
              </a:spcBef>
              <a:tabLst>
                <a:tab algn="l" pos="0"/>
              </a:tabLst>
            </a:pPr>
            <a:r>
              <a:rPr b="0" lang="en-US" sz="2400" spc="-1" strike="noStrike">
                <a:solidFill>
                  <a:srgbClr val="00b050"/>
                </a:solidFill>
                <a:latin typeface="Calibri"/>
              </a:rPr>
              <a:t>Spring-2021</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70c0"/>
                </a:solidFill>
                <a:latin typeface="Calibri"/>
              </a:rPr>
              <a:t>(Week-1)</a:t>
            </a:r>
            <a:endParaRPr b="0" lang="en-US" sz="2400" spc="-1" strike="noStrike">
              <a:latin typeface="Arial"/>
            </a:endParaRPr>
          </a:p>
        </p:txBody>
      </p:sp>
      <p:pic>
        <p:nvPicPr>
          <p:cNvPr id="131" name="Picture 3" descr=""/>
          <p:cNvPicPr/>
          <p:nvPr/>
        </p:nvPicPr>
        <p:blipFill>
          <a:blip r:embed="rId1"/>
          <a:srcRect l="0" t="21967" r="0" b="24401"/>
          <a:stretch/>
        </p:blipFill>
        <p:spPr>
          <a:xfrm>
            <a:off x="2989800" y="4888800"/>
            <a:ext cx="6212160" cy="1665360"/>
          </a:xfrm>
          <a:prstGeom prst="rect">
            <a:avLst/>
          </a:prstGeom>
          <a:ln>
            <a:noFill/>
          </a:ln>
        </p:spPr>
      </p:pic>
      <p:sp>
        <p:nvSpPr>
          <p:cNvPr id="132" name="CustomShape 3"/>
          <p:cNvSpPr/>
          <p:nvPr/>
        </p:nvSpPr>
        <p:spPr>
          <a:xfrm>
            <a:off x="2129040" y="3512520"/>
            <a:ext cx="9324720" cy="873720"/>
          </a:xfrm>
          <a:prstGeom prst="rect">
            <a:avLst/>
          </a:prstGeom>
          <a:noFill/>
          <a:ln>
            <a:noFill/>
          </a:ln>
        </p:spPr>
        <p:style>
          <a:lnRef idx="0"/>
          <a:fillRef idx="0"/>
          <a:effectRef idx="0"/>
          <a:fontRef idx="minor"/>
        </p:style>
        <p:txBody>
          <a:bodyPr>
            <a:normAutofit/>
          </a:bodyPr>
          <a:p>
            <a:pPr algn="ctr">
              <a:lnSpc>
                <a:spcPct val="90000"/>
              </a:lnSpc>
              <a:spcBef>
                <a:spcPts val="1001"/>
              </a:spcBef>
              <a:tabLst>
                <a:tab algn="l" pos="0"/>
              </a:tabLst>
            </a:pPr>
            <a:r>
              <a:rPr b="0" lang="en-US" sz="2400" spc="-1" strike="noStrike">
                <a:solidFill>
                  <a:srgbClr val="000000"/>
                </a:solidFill>
                <a:latin typeface="Calibri"/>
              </a:rPr>
              <a:t>Course Teachers: </a:t>
            </a:r>
            <a:r>
              <a:rPr b="0" lang="en-US" sz="2400" spc="-1" strike="noStrike">
                <a:solidFill>
                  <a:srgbClr val="0070c0"/>
                </a:solidFill>
                <a:latin typeface="Calibri"/>
              </a:rPr>
              <a:t>Mr. Waleej Haider (Asst. Prof), </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70c0"/>
                </a:solidFill>
                <a:latin typeface="Calibri"/>
              </a:rPr>
              <a:t>	</a:t>
            </a:r>
            <a:r>
              <a:rPr b="0" lang="en-US" sz="2400" spc="-1" strike="noStrike">
                <a:solidFill>
                  <a:srgbClr val="0070c0"/>
                </a:solidFill>
                <a:latin typeface="Calibri"/>
              </a:rPr>
              <a:t>	</a:t>
            </a:r>
            <a:r>
              <a:rPr b="0" lang="en-US" sz="2400" spc="-1" strike="noStrike">
                <a:solidFill>
                  <a:srgbClr val="0070c0"/>
                </a:solidFill>
                <a:latin typeface="Calibri"/>
              </a:rPr>
              <a:t>	</a:t>
            </a:r>
            <a:r>
              <a:rPr b="0" lang="en-US" sz="2400" spc="-1" strike="noStrike">
                <a:solidFill>
                  <a:srgbClr val="0070c0"/>
                </a:solidFill>
                <a:latin typeface="Calibri"/>
              </a:rPr>
              <a:t>MS Razia Nisar noorani (Asst. Prof)</a:t>
            </a:r>
            <a:endParaRPr b="0" lang="en-US" sz="2400" spc="-1" strike="noStrike">
              <a:latin typeface="Arial"/>
            </a:endParaRPr>
          </a:p>
        </p:txBody>
      </p:sp>
      <p:sp>
        <p:nvSpPr>
          <p:cNvPr id="133" name="CustomShape 4"/>
          <p:cNvSpPr/>
          <p:nvPr/>
        </p:nvSpPr>
        <p:spPr>
          <a:xfrm>
            <a:off x="4894560" y="6287040"/>
            <a:ext cx="4154760" cy="429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0000"/>
                </a:solidFill>
                <a:latin typeface="Times New Roman"/>
              </a:rPr>
              <a:t>Department of Computer Science &amp; Information Technology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Direction of Data Flow</a:t>
            </a:r>
            <a:endParaRPr b="0" lang="en-US" sz="4400" spc="-1" strike="noStrike">
              <a:solidFill>
                <a:srgbClr val="000000"/>
              </a:solidFill>
              <a:latin typeface="Calibri"/>
            </a:endParaRPr>
          </a:p>
        </p:txBody>
      </p:sp>
      <p:pic>
        <p:nvPicPr>
          <p:cNvPr id="158" name="Picture 7" descr=""/>
          <p:cNvPicPr/>
          <p:nvPr/>
        </p:nvPicPr>
        <p:blipFill>
          <a:blip r:embed="rId1"/>
          <a:stretch/>
        </p:blipFill>
        <p:spPr>
          <a:xfrm>
            <a:off x="4875840" y="1459440"/>
            <a:ext cx="6786360" cy="5149080"/>
          </a:xfrm>
          <a:prstGeom prst="rect">
            <a:avLst/>
          </a:prstGeom>
          <a:ln>
            <a:noFill/>
          </a:ln>
        </p:spPr>
      </p:pic>
      <p:sp>
        <p:nvSpPr>
          <p:cNvPr id="159" name="CustomShape 2"/>
          <p:cNvSpPr/>
          <p:nvPr/>
        </p:nvSpPr>
        <p:spPr>
          <a:xfrm>
            <a:off x="422280" y="5901120"/>
            <a:ext cx="4453200" cy="700200"/>
          </a:xfrm>
          <a:prstGeom prst="rect">
            <a:avLst/>
          </a:prstGeom>
          <a:noFill/>
          <a:ln>
            <a:noFill/>
          </a:ln>
        </p:spPr>
        <p:style>
          <a:lnRef idx="0"/>
          <a:fillRef idx="0"/>
          <a:effectRef idx="0"/>
          <a:fontRef idx="minor"/>
        </p:style>
        <p:txBody>
          <a:bodyPr lIns="90000" rIns="90000" tIns="45000" bIns="45000">
            <a:spAutoFit/>
          </a:bodyPr>
          <a:p>
            <a:pPr marL="457200">
              <a:lnSpc>
                <a:spcPct val="100000"/>
              </a:lnSpc>
            </a:pPr>
            <a:r>
              <a:rPr b="0" lang="en-US" sz="2000" spc="-1" strike="noStrike">
                <a:solidFill>
                  <a:srgbClr val="ff0000"/>
                </a:solidFill>
                <a:latin typeface="Calibri"/>
              </a:rPr>
              <a:t>See Notes, below to understand the concept.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Data Flow</a:t>
            </a:r>
            <a:endParaRPr b="0" lang="en-US" sz="4400" spc="-1" strike="noStrike">
              <a:solidFill>
                <a:srgbClr val="000000"/>
              </a:solidFill>
              <a:latin typeface="Calibri"/>
            </a:endParaRPr>
          </a:p>
        </p:txBody>
      </p:sp>
      <p:sp>
        <p:nvSpPr>
          <p:cNvPr id="161" name="TextShape 2"/>
          <p:cNvSpPr txBox="1"/>
          <p:nvPr/>
        </p:nvSpPr>
        <p:spPr>
          <a:xfrm>
            <a:off x="2208240" y="1557360"/>
            <a:ext cx="7919640" cy="475092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Simplex</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rPr>
              <a:t>Unidirectional</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rPr>
              <a:t>As on a one-way street</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Half-duplex</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AU" sz="1800" spc="-1" strike="noStrike">
                <a:solidFill>
                  <a:srgbClr val="000000"/>
                </a:solidFill>
                <a:latin typeface="Calibri"/>
                <a:ea typeface="BatangChe"/>
              </a:rPr>
              <a:t>Both transmit and receive possible, but not at the same time</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ea typeface="BatangChe"/>
              </a:rPr>
              <a:t>When there is no need for communication in both direction at the same time</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ea typeface="BatangChe"/>
              </a:rPr>
              <a:t>Like a one-lane road with two-directional traffic but at different times</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ea typeface="BatangChe"/>
              </a:rPr>
              <a:t>Entire capacity of the channel can be utilized for each direction</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ea typeface="BatangChe"/>
              </a:rPr>
              <a:t>Walkie-talkie, CB (citizens band) radio</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ea typeface="BatangChe"/>
              </a:rPr>
              <a:t>Full-duplex</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AU" sz="1800" spc="-1" strike="noStrike">
                <a:solidFill>
                  <a:srgbClr val="000000"/>
                </a:solidFill>
                <a:latin typeface="Calibri"/>
                <a:ea typeface="BatangChe"/>
              </a:rPr>
              <a:t>Transmit and receive simultaneously</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AU" sz="1800" spc="-1" strike="noStrike">
                <a:solidFill>
                  <a:srgbClr val="000000"/>
                </a:solidFill>
                <a:latin typeface="Calibri"/>
                <a:ea typeface="BatangChe"/>
              </a:rPr>
              <a:t>Like a two-way street; telephone network</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ea typeface="BatangChe"/>
              </a:rPr>
              <a:t>Channel capacity must be divided between two directions</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838080" y="108360"/>
            <a:ext cx="10515240" cy="1325160"/>
          </a:xfrm>
          <a:prstGeom prst="rect">
            <a:avLst/>
          </a:prstGeom>
          <a:noFill/>
          <a:ln>
            <a:noFill/>
          </a:ln>
        </p:spPr>
        <p:txBody>
          <a:bodyPr anchor="ctr">
            <a:noAutofit/>
          </a:bodyPr>
          <a:p>
            <a:pPr>
              <a:lnSpc>
                <a:spcPct val="90000"/>
              </a:lnSpc>
            </a:pPr>
            <a:r>
              <a:rPr b="0" lang="en-US" sz="4400" spc="-1" strike="noStrike">
                <a:solidFill>
                  <a:srgbClr val="0070c0"/>
                </a:solidFill>
                <a:latin typeface="Calibri Light"/>
              </a:rPr>
              <a:t>2.</a:t>
            </a:r>
            <a:r>
              <a:rPr b="0" lang="en-US" sz="4400" spc="-1" strike="noStrike">
                <a:solidFill>
                  <a:srgbClr val="0070c0"/>
                </a:solidFill>
                <a:latin typeface="Calibri Light"/>
              </a:rPr>
              <a:t>	</a:t>
            </a:r>
            <a:r>
              <a:rPr b="0" lang="en-US" sz="4400" spc="-1" strike="noStrike">
                <a:solidFill>
                  <a:srgbClr val="0070c0"/>
                </a:solidFill>
                <a:latin typeface="Calibri Light"/>
              </a:rPr>
              <a:t>Networks</a:t>
            </a:r>
            <a:endParaRPr b="0" lang="en-US" sz="4400" spc="-1" strike="noStrike">
              <a:solidFill>
                <a:srgbClr val="000000"/>
              </a:solidFill>
              <a:latin typeface="Calibri"/>
            </a:endParaRPr>
          </a:p>
        </p:txBody>
      </p:sp>
      <p:sp>
        <p:nvSpPr>
          <p:cNvPr id="163" name="TextShape 2"/>
          <p:cNvSpPr txBox="1"/>
          <p:nvPr/>
        </p:nvSpPr>
        <p:spPr>
          <a:xfrm>
            <a:off x="128160" y="1413000"/>
            <a:ext cx="11710440" cy="243684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1" lang="en-US" sz="2400" spc="-1" strike="noStrike">
                <a:solidFill>
                  <a:srgbClr val="000000"/>
                </a:solidFill>
                <a:latin typeface="Calibri"/>
              </a:rPr>
              <a:t>Network:</a:t>
            </a:r>
            <a:r>
              <a:rPr b="0" lang="en-US" sz="2400" spc="-1" strike="noStrike">
                <a:solidFill>
                  <a:srgbClr val="000000"/>
                </a:solidFill>
                <a:latin typeface="Calibri"/>
              </a:rPr>
              <a:t> A set of devices (nodes) connected by communication links</a:t>
            </a:r>
            <a:endParaRPr b="0" lang="en-US" sz="2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en-US" sz="2400" spc="-1" strike="noStrike">
                <a:solidFill>
                  <a:srgbClr val="000000"/>
                </a:solidFill>
                <a:latin typeface="Calibri"/>
              </a:rPr>
              <a:t>Node:</a:t>
            </a:r>
            <a:r>
              <a:rPr b="0" lang="en-US" sz="2400" spc="-1" strike="noStrike">
                <a:solidFill>
                  <a:srgbClr val="000000"/>
                </a:solidFill>
                <a:latin typeface="Calibri"/>
              </a:rPr>
              <a:t> Computer, printer, or any device capable of sending and/or receiving data</a:t>
            </a:r>
            <a:endParaRPr b="0" lang="en-US" sz="2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en-US" sz="2400" spc="-1" strike="noStrike">
                <a:solidFill>
                  <a:srgbClr val="000000"/>
                </a:solidFill>
                <a:latin typeface="Calibri"/>
              </a:rPr>
              <a:t>Network Criteria:</a:t>
            </a:r>
            <a:r>
              <a:rPr b="0" lang="en-US" sz="2400" spc="-1" strike="noStrike">
                <a:solidFill>
                  <a:srgbClr val="000000"/>
                </a:solidFill>
                <a:latin typeface="Calibri"/>
              </a:rPr>
              <a:t> To be considered effective and efficient, a network must meet a number of criteria</a:t>
            </a:r>
            <a:endParaRPr b="0" lang="en-US" sz="24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400" spc="-1" strike="noStrike">
                <a:solidFill>
                  <a:srgbClr val="000000"/>
                </a:solidFill>
                <a:latin typeface="Calibri"/>
              </a:rPr>
              <a:t>Most networks use distributed processing, in which a task is divided among multiple computers. Instead of one single large machine being responsible for all aspects of a process, separate computers (usually a personal computer or workstation) handle a subset.</a:t>
            </a:r>
            <a:endParaRPr b="0" lang="en-US" sz="2400" spc="-1" strike="noStrike">
              <a:solidFill>
                <a:srgbClr val="000000"/>
              </a:solidFill>
              <a:latin typeface="Calibri"/>
            </a:endParaRPr>
          </a:p>
        </p:txBody>
      </p:sp>
      <p:pic>
        <p:nvPicPr>
          <p:cNvPr id="164" name="Picture 4" descr=""/>
          <p:cNvPicPr/>
          <p:nvPr/>
        </p:nvPicPr>
        <p:blipFill>
          <a:blip r:embed="rId1"/>
          <a:stretch/>
        </p:blipFill>
        <p:spPr>
          <a:xfrm>
            <a:off x="5679360" y="4951080"/>
            <a:ext cx="6016320" cy="21189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US" sz="4400" spc="-1" strike="noStrike">
                <a:solidFill>
                  <a:srgbClr val="000000"/>
                </a:solidFill>
                <a:latin typeface="Calibri Light"/>
              </a:rPr>
              <a:t>Network Criteria</a:t>
            </a:r>
            <a:endParaRPr b="0" lang="en-US" sz="4400" spc="-1" strike="noStrike">
              <a:solidFill>
                <a:srgbClr val="000000"/>
              </a:solidFill>
              <a:latin typeface="Calibri"/>
            </a:endParaRPr>
          </a:p>
        </p:txBody>
      </p:sp>
      <p:sp>
        <p:nvSpPr>
          <p:cNvPr id="166"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Performance</a:t>
            </a:r>
            <a:r>
              <a:rPr b="0" lang="en-US" sz="2800" spc="-1" strike="noStrike">
                <a:solidFill>
                  <a:srgbClr val="000000"/>
                </a:solidFill>
                <a:latin typeface="Calibri"/>
              </a:rPr>
              <a:t> can be measured in: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Transit time: amount of time required for a message to travel from one device to another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Response time: elapsed time between an inquiry and a response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More throughput (no. of bits/sec)</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Less delay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Other factors: no. of users, type of medium, connected hardware, and efficiency of the software</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167" name="CustomShape 3"/>
          <p:cNvSpPr/>
          <p:nvPr/>
        </p:nvSpPr>
        <p:spPr>
          <a:xfrm>
            <a:off x="422280" y="5901120"/>
            <a:ext cx="4453200" cy="700200"/>
          </a:xfrm>
          <a:prstGeom prst="rect">
            <a:avLst/>
          </a:prstGeom>
          <a:noFill/>
          <a:ln>
            <a:noFill/>
          </a:ln>
        </p:spPr>
        <p:style>
          <a:lnRef idx="0"/>
          <a:fillRef idx="0"/>
          <a:effectRef idx="0"/>
          <a:fontRef idx="minor"/>
        </p:style>
        <p:txBody>
          <a:bodyPr lIns="90000" rIns="90000" tIns="45000" bIns="45000">
            <a:spAutoFit/>
          </a:bodyPr>
          <a:p>
            <a:pPr marL="457200">
              <a:lnSpc>
                <a:spcPct val="100000"/>
              </a:lnSpc>
            </a:pPr>
            <a:r>
              <a:rPr b="0" lang="en-US" sz="2000" spc="-1" strike="noStrike">
                <a:solidFill>
                  <a:srgbClr val="ff0000"/>
                </a:solidFill>
                <a:latin typeface="Calibri"/>
              </a:rPr>
              <a:t>See Notes, below to understand the concept.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Cont..</a:t>
            </a:r>
            <a:endParaRPr b="0" lang="en-US" sz="4400" spc="-1" strike="noStrike">
              <a:solidFill>
                <a:srgbClr val="000000"/>
              </a:solidFill>
              <a:latin typeface="Calibri"/>
            </a:endParaRPr>
          </a:p>
        </p:txBody>
      </p:sp>
      <p:sp>
        <p:nvSpPr>
          <p:cNvPr id="16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Reliability</a:t>
            </a:r>
            <a:r>
              <a:rPr b="0" lang="en-US" sz="2800" spc="-1" strike="noStrike">
                <a:solidFill>
                  <a:srgbClr val="000000"/>
                </a:solidFill>
                <a:latin typeface="Calibri"/>
              </a:rPr>
              <a:t> is measured by:</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Frequency of link failure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Recovery time from a failure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Network robustness in a crash</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Security </a:t>
            </a:r>
            <a:r>
              <a:rPr b="0" lang="en-US" sz="2800" spc="-1" strike="noStrike">
                <a:solidFill>
                  <a:srgbClr val="000000"/>
                </a:solidFill>
                <a:latin typeface="Calibri"/>
              </a:rPr>
              <a:t>issues include: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Protecting data from unauthorized access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Protecting data from damage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Implementing policies for recovery from data losses</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12320" y="318600"/>
            <a:ext cx="10619640" cy="2284920"/>
          </a:xfrm>
          <a:prstGeom prst="rect">
            <a:avLst/>
          </a:prstGeom>
          <a:noFill/>
          <a:ln>
            <a:noFill/>
          </a:ln>
        </p:spPr>
        <p:style>
          <a:lnRef idx="0"/>
          <a:fillRef idx="0"/>
          <a:effectRef idx="0"/>
          <a:fontRef idx="minor"/>
        </p:style>
        <p:txBody>
          <a:bodyPr lIns="90000" rIns="90000" tIns="45000" bIns="45000">
            <a:spAutoFit/>
          </a:bodyPr>
          <a:p>
            <a:pPr marL="457200">
              <a:lnSpc>
                <a:spcPct val="100000"/>
              </a:lnSpc>
            </a:pPr>
            <a:r>
              <a:rPr b="0" lang="en-US" sz="3600" spc="-1" strike="noStrike">
                <a:solidFill>
                  <a:srgbClr val="0070c0"/>
                </a:solidFill>
                <a:latin typeface="Calibri"/>
              </a:rPr>
              <a:t>Task-1:</a:t>
            </a:r>
            <a:endParaRPr b="0" lang="en-US" sz="3600" spc="-1" strike="noStrike">
              <a:latin typeface="Arial"/>
            </a:endParaRPr>
          </a:p>
          <a:p>
            <a:pPr lvl="1" marL="800280" indent="-342720">
              <a:lnSpc>
                <a:spcPct val="100000"/>
              </a:lnSpc>
              <a:buClr>
                <a:srgbClr val="ff0000"/>
              </a:buClr>
              <a:buFont typeface="Arial"/>
              <a:buChar char="•"/>
            </a:pPr>
            <a:r>
              <a:rPr b="0" lang="en-US" sz="3600" spc="-1" strike="noStrike">
                <a:solidFill>
                  <a:srgbClr val="ff0000"/>
                </a:solidFill>
                <a:latin typeface="Calibri"/>
              </a:rPr>
              <a:t>Write a summary of the following topics:</a:t>
            </a:r>
            <a:endParaRPr b="0" lang="en-US" sz="3600" spc="-1" strike="noStrike">
              <a:latin typeface="Arial"/>
            </a:endParaRPr>
          </a:p>
          <a:p>
            <a:pPr lvl="2" marL="1486080" indent="-571320">
              <a:lnSpc>
                <a:spcPct val="100000"/>
              </a:lnSpc>
              <a:buClr>
                <a:srgbClr val="00b050"/>
              </a:buClr>
              <a:buFont typeface="Wingdings" charset="2"/>
              <a:buChar char=""/>
            </a:pPr>
            <a:r>
              <a:rPr b="0" lang="en-US" sz="3600" spc="-1" strike="noStrike">
                <a:solidFill>
                  <a:srgbClr val="00b050"/>
                </a:solidFill>
                <a:latin typeface="Calibri"/>
              </a:rPr>
              <a:t>Direction of flow</a:t>
            </a:r>
            <a:endParaRPr b="0" lang="en-US" sz="3600" spc="-1" strike="noStrike">
              <a:latin typeface="Arial"/>
            </a:endParaRPr>
          </a:p>
          <a:p>
            <a:pPr lvl="2" marL="1486080" indent="-571320">
              <a:lnSpc>
                <a:spcPct val="100000"/>
              </a:lnSpc>
              <a:buClr>
                <a:srgbClr val="00b050"/>
              </a:buClr>
              <a:buFont typeface="Wingdings" charset="2"/>
              <a:buChar char=""/>
            </a:pPr>
            <a:r>
              <a:rPr b="0" lang="en-US" sz="3600" spc="-1" strike="noStrike">
                <a:solidFill>
                  <a:srgbClr val="00b050"/>
                </a:solidFill>
                <a:latin typeface="Calibri"/>
              </a:rPr>
              <a:t>Network Criteria </a:t>
            </a:r>
            <a:endParaRPr b="0" lang="en-US" sz="3600" spc="-1" strike="noStrike">
              <a:latin typeface="Arial"/>
            </a:endParaRPr>
          </a:p>
        </p:txBody>
      </p:sp>
      <p:sp>
        <p:nvSpPr>
          <p:cNvPr id="171" name="CustomShape 2"/>
          <p:cNvSpPr/>
          <p:nvPr/>
        </p:nvSpPr>
        <p:spPr>
          <a:xfrm>
            <a:off x="361080" y="2781000"/>
            <a:ext cx="11525760" cy="3930120"/>
          </a:xfrm>
          <a:prstGeom prst="rect">
            <a:avLst/>
          </a:prstGeom>
          <a:noFill/>
          <a:ln>
            <a:noFill/>
          </a:ln>
        </p:spPr>
        <p:style>
          <a:lnRef idx="0"/>
          <a:fillRef idx="0"/>
          <a:effectRef idx="0"/>
          <a:fontRef idx="minor"/>
        </p:style>
        <p:txBody>
          <a:bodyPr lIns="90000" rIns="90000" tIns="45000" bIns="45000">
            <a:spAutoFit/>
          </a:bodyPr>
          <a:p>
            <a:pPr marL="457200">
              <a:lnSpc>
                <a:spcPct val="100000"/>
              </a:lnSpc>
            </a:pPr>
            <a:r>
              <a:rPr b="0" lang="en-US" sz="3600" spc="-1" strike="noStrike">
                <a:solidFill>
                  <a:srgbClr val="00b050"/>
                </a:solidFill>
                <a:latin typeface="Calibri"/>
              </a:rPr>
              <a:t>------------------------------------------------------------------------------------------------------------------------------------------------------------------------------------------------------------------------------------------------------------------------------------------------------------------------------------------------------------------------------------------------------------------------------------------------------------------------------</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Type of Connection</a:t>
            </a:r>
            <a:endParaRPr b="0" lang="en-US" sz="4400" spc="-1" strike="noStrike">
              <a:solidFill>
                <a:srgbClr val="000000"/>
              </a:solidFill>
              <a:latin typeface="Calibri"/>
            </a:endParaRPr>
          </a:p>
        </p:txBody>
      </p:sp>
      <p:pic>
        <p:nvPicPr>
          <p:cNvPr id="173" name="Picture 8" descr=""/>
          <p:cNvPicPr/>
          <p:nvPr/>
        </p:nvPicPr>
        <p:blipFill>
          <a:blip r:embed="rId1"/>
          <a:stretch/>
        </p:blipFill>
        <p:spPr>
          <a:xfrm>
            <a:off x="3000240" y="1844640"/>
            <a:ext cx="6111360" cy="3578040"/>
          </a:xfrm>
          <a:prstGeom prst="rect">
            <a:avLst/>
          </a:prstGeom>
          <a:ln>
            <a:noFill/>
          </a:ln>
        </p:spPr>
      </p:pic>
      <p:sp>
        <p:nvSpPr>
          <p:cNvPr id="174" name="CustomShape 2"/>
          <p:cNvSpPr/>
          <p:nvPr/>
        </p:nvSpPr>
        <p:spPr>
          <a:xfrm>
            <a:off x="422280" y="5901120"/>
            <a:ext cx="4453200" cy="700200"/>
          </a:xfrm>
          <a:prstGeom prst="rect">
            <a:avLst/>
          </a:prstGeom>
          <a:noFill/>
          <a:ln>
            <a:noFill/>
          </a:ln>
        </p:spPr>
        <p:style>
          <a:lnRef idx="0"/>
          <a:fillRef idx="0"/>
          <a:effectRef idx="0"/>
          <a:fontRef idx="minor"/>
        </p:style>
        <p:txBody>
          <a:bodyPr lIns="90000" rIns="90000" tIns="45000" bIns="45000">
            <a:spAutoFit/>
          </a:bodyPr>
          <a:p>
            <a:pPr marL="457200">
              <a:lnSpc>
                <a:spcPct val="100000"/>
              </a:lnSpc>
            </a:pPr>
            <a:r>
              <a:rPr b="0" lang="en-US" sz="2000" spc="-1" strike="noStrike">
                <a:solidFill>
                  <a:srgbClr val="ff0000"/>
                </a:solidFill>
                <a:latin typeface="Calibri"/>
              </a:rPr>
              <a:t>See Notes, below to understand the concept.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Types of Connection</a:t>
            </a:r>
            <a:endParaRPr b="0" lang="en-US" sz="4400" spc="-1" strike="noStrike">
              <a:solidFill>
                <a:srgbClr val="000000"/>
              </a:solidFill>
              <a:latin typeface="Calibri"/>
            </a:endParaRPr>
          </a:p>
        </p:txBody>
      </p:sp>
      <p:sp>
        <p:nvSpPr>
          <p:cNvPr id="176" name="TextShape 2"/>
          <p:cNvSpPr txBox="1"/>
          <p:nvPr/>
        </p:nvSpPr>
        <p:spPr>
          <a:xfrm>
            <a:off x="2135160" y="1557360"/>
            <a:ext cx="8137080" cy="458604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Point-to-point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Dedicated link between two devices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The entire capacity of the channel is reserved</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Wired or wireless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Eg: Microwave or satellite link, link between TV and remote control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Multipoint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rPr>
              <a:t>More than two devices share a single link</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Calibri"/>
              </a:rPr>
              <a:t>Capacity of the channel is shared either</a:t>
            </a:r>
            <a:endParaRPr b="0" lang="en-US" sz="18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i="1" lang="en-US" sz="2000" spc="-1" strike="noStrike">
                <a:solidFill>
                  <a:srgbClr val="000000"/>
                </a:solidFill>
                <a:latin typeface="Calibri"/>
              </a:rPr>
              <a:t>Spatially shared</a:t>
            </a:r>
            <a:r>
              <a:rPr b="0" lang="en-US" sz="2000" spc="-1" strike="noStrike">
                <a:solidFill>
                  <a:srgbClr val="000000"/>
                </a:solidFill>
                <a:latin typeface="Calibri"/>
              </a:rPr>
              <a:t>: Several devices can use the link simultaneously (cable TV channels using diff freq. bandwidths)</a:t>
            </a:r>
            <a:endParaRPr b="0" lang="en-US" sz="20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i="1" lang="en-US" sz="2000" spc="-1" strike="noStrike">
                <a:solidFill>
                  <a:srgbClr val="000000"/>
                </a:solidFill>
                <a:latin typeface="Calibri"/>
              </a:rPr>
              <a:t>Temporally shared</a:t>
            </a:r>
            <a:r>
              <a:rPr b="0" lang="en-US" sz="2000" spc="-1" strike="noStrike">
                <a:solidFill>
                  <a:srgbClr val="000000"/>
                </a:solidFill>
                <a:latin typeface="Calibri"/>
              </a:rPr>
              <a:t>: Users must take their turns, also called timeshared (telephone networks)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61600" y="2628720"/>
            <a:ext cx="10619640" cy="2832840"/>
          </a:xfrm>
          <a:prstGeom prst="rect">
            <a:avLst/>
          </a:prstGeom>
          <a:noFill/>
          <a:ln>
            <a:noFill/>
          </a:ln>
        </p:spPr>
        <p:style>
          <a:lnRef idx="0"/>
          <a:fillRef idx="0"/>
          <a:effectRef idx="0"/>
          <a:fontRef idx="minor"/>
        </p:style>
        <p:txBody>
          <a:bodyPr lIns="90000" rIns="90000" tIns="45000" bIns="45000">
            <a:spAutoFit/>
          </a:bodyPr>
          <a:p>
            <a:pPr marL="457200">
              <a:lnSpc>
                <a:spcPct val="100000"/>
              </a:lnSpc>
            </a:pPr>
            <a:r>
              <a:rPr b="0" lang="en-US" sz="3600" spc="-1" strike="noStrike">
                <a:solidFill>
                  <a:srgbClr val="0070c0"/>
                </a:solidFill>
                <a:latin typeface="Calibri"/>
              </a:rPr>
              <a:t>NOTE:</a:t>
            </a:r>
            <a:endParaRPr b="0" lang="en-US" sz="3600" spc="-1" strike="noStrike">
              <a:latin typeface="Arial"/>
            </a:endParaRPr>
          </a:p>
          <a:p>
            <a:pPr lvl="1" marL="800280" indent="-342720">
              <a:lnSpc>
                <a:spcPct val="100000"/>
              </a:lnSpc>
              <a:buClr>
                <a:srgbClr val="ff0000"/>
              </a:buClr>
              <a:buFont typeface="Arial"/>
              <a:buChar char="•"/>
            </a:pPr>
            <a:r>
              <a:rPr b="0" lang="en-US" sz="3600" spc="-1" strike="noStrike">
                <a:solidFill>
                  <a:srgbClr val="ff0000"/>
                </a:solidFill>
                <a:latin typeface="Calibri"/>
              </a:rPr>
              <a:t>Prepare a list questions to be answered in the class</a:t>
            </a:r>
            <a:endParaRPr b="0" lang="en-US" sz="3600" spc="-1" strike="noStrike">
              <a:latin typeface="Arial"/>
            </a:endParaRPr>
          </a:p>
          <a:p>
            <a:pPr lvl="1" marL="800280" indent="-342720">
              <a:lnSpc>
                <a:spcPct val="100000"/>
              </a:lnSpc>
              <a:buClr>
                <a:srgbClr val="ff0000"/>
              </a:buClr>
              <a:buFont typeface="Arial"/>
              <a:buChar char="•"/>
            </a:pPr>
            <a:r>
              <a:rPr b="0" lang="en-US" sz="3600" spc="-1" strike="noStrike">
                <a:solidFill>
                  <a:srgbClr val="ff0000"/>
                </a:solidFill>
                <a:latin typeface="Calibri"/>
              </a:rPr>
              <a:t>Be Prepared for a short quiz from the above topics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2f5597"/>
                </a:solidFill>
                <a:latin typeface="Calibri Light"/>
              </a:rPr>
              <a:t>Blended Mode of Teaching</a:t>
            </a:r>
            <a:endParaRPr b="0" lang="en-US" sz="4400" spc="-1" strike="noStrike">
              <a:solidFill>
                <a:srgbClr val="000000"/>
              </a:solidFill>
              <a:latin typeface="Calibri"/>
            </a:endParaRPr>
          </a:p>
        </p:txBody>
      </p:sp>
      <p:sp>
        <p:nvSpPr>
          <p:cNvPr id="13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The aim is to follow guidelines of authorities for the implementation of SOPs.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Self learning using provided material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Assessment of the students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On-campus teaching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Assessment methods/modes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Attendance modes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2f5597"/>
                </a:solidFill>
                <a:latin typeface="Calibri Light"/>
              </a:rPr>
              <a:t>Course Information Sheet (CIS)</a:t>
            </a:r>
            <a:endParaRPr b="0" lang="en-US" sz="4400" spc="-1" strike="noStrike">
              <a:solidFill>
                <a:srgbClr val="000000"/>
              </a:solidFill>
              <a:latin typeface="Calibri"/>
            </a:endParaRPr>
          </a:p>
        </p:txBody>
      </p:sp>
      <p:sp>
        <p:nvSpPr>
          <p:cNvPr id="137"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tabLst>
                <a:tab algn="l" pos="0"/>
              </a:tabLst>
            </a:pPr>
            <a:r>
              <a:rPr b="0" lang="en-US" sz="2800" spc="-1" strike="noStrike">
                <a:solidFill>
                  <a:srgbClr val="00b050"/>
                </a:solidFill>
                <a:latin typeface="Calibri"/>
              </a:rPr>
              <a:t>Two Parts:</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1. Data Communication</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2. Computer Networks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2209680" y="1219320"/>
            <a:ext cx="7772040" cy="114264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Chapter 1. Introduction</a:t>
            </a:r>
            <a:endParaRPr b="0" lang="en-US" sz="4400" spc="-1" strike="noStrike">
              <a:solidFill>
                <a:srgbClr val="000000"/>
              </a:solidFill>
              <a:latin typeface="Calibri"/>
            </a:endParaRPr>
          </a:p>
        </p:txBody>
      </p:sp>
      <p:sp>
        <p:nvSpPr>
          <p:cNvPr id="139" name="TextShape 2"/>
          <p:cNvSpPr txBox="1"/>
          <p:nvPr/>
        </p:nvSpPr>
        <p:spPr>
          <a:xfrm>
            <a:off x="2895480" y="2895480"/>
            <a:ext cx="6400440" cy="2742840"/>
          </a:xfrm>
          <a:prstGeom prst="rect">
            <a:avLst/>
          </a:prstGeom>
          <a:noFill/>
          <a:ln>
            <a:noFill/>
          </a:ln>
        </p:spPr>
        <p:txBody>
          <a:bodyPr>
            <a:noAutofit/>
          </a:bodyPr>
          <a:p>
            <a:pPr marL="533520" indent="-533160">
              <a:lnSpc>
                <a:spcPct val="90000"/>
              </a:lnSpc>
              <a:spcBef>
                <a:spcPts val="1001"/>
              </a:spcBef>
              <a:buClr>
                <a:srgbClr val="000000"/>
              </a:buClr>
              <a:buFont typeface="Arial"/>
              <a:buAutoNum type="arabicPeriod"/>
            </a:pPr>
            <a:r>
              <a:rPr b="0" lang="en-US" sz="2400" spc="-1" strike="noStrike">
                <a:solidFill>
                  <a:srgbClr val="000000"/>
                </a:solidFill>
                <a:latin typeface="Calibri"/>
              </a:rPr>
              <a:t>Data communications</a:t>
            </a:r>
            <a:endParaRPr b="0" lang="en-US" sz="2400" spc="-1" strike="noStrike">
              <a:latin typeface="Arial"/>
            </a:endParaRPr>
          </a:p>
          <a:p>
            <a:pPr marL="533520" indent="-533160">
              <a:lnSpc>
                <a:spcPct val="90000"/>
              </a:lnSpc>
              <a:spcBef>
                <a:spcPts val="1001"/>
              </a:spcBef>
              <a:buClr>
                <a:srgbClr val="000000"/>
              </a:buClr>
              <a:buFont typeface="Arial"/>
              <a:buAutoNum type="arabicPeriod"/>
            </a:pPr>
            <a:r>
              <a:rPr b="0" lang="en-US" sz="2400" spc="-1" strike="noStrike">
                <a:solidFill>
                  <a:srgbClr val="000000"/>
                </a:solidFill>
                <a:latin typeface="Calibri"/>
              </a:rPr>
              <a:t>Networks</a:t>
            </a:r>
            <a:endParaRPr b="0" lang="en-US" sz="2400" spc="-1" strike="noStrike">
              <a:latin typeface="Arial"/>
            </a:endParaRPr>
          </a:p>
          <a:p>
            <a:pPr marL="533520" indent="-533160">
              <a:lnSpc>
                <a:spcPct val="90000"/>
              </a:lnSpc>
              <a:spcBef>
                <a:spcPts val="1001"/>
              </a:spcBef>
              <a:buClr>
                <a:srgbClr val="000000"/>
              </a:buClr>
              <a:buFont typeface="Arial"/>
              <a:buAutoNum type="arabicPeriod"/>
            </a:pPr>
            <a:r>
              <a:rPr b="0" lang="en-US" sz="2400" spc="-1" strike="noStrike">
                <a:solidFill>
                  <a:srgbClr val="000000"/>
                </a:solidFill>
                <a:latin typeface="Calibri"/>
              </a:rPr>
              <a:t>Network Performance Criteria </a:t>
            </a:r>
            <a:endParaRPr b="0" lang="en-US" sz="2400" spc="-1" strike="noStrike">
              <a:latin typeface="Arial"/>
            </a:endParaRPr>
          </a:p>
          <a:p>
            <a:pPr marL="533520" indent="-533160">
              <a:lnSpc>
                <a:spcPct val="90000"/>
              </a:lnSpc>
              <a:spcBef>
                <a:spcPts val="1001"/>
              </a:spcBef>
              <a:buClr>
                <a:srgbClr val="000000"/>
              </a:buClr>
              <a:buFont typeface="Arial"/>
              <a:buAutoNum type="arabicPeriod"/>
            </a:pPr>
            <a:r>
              <a:rPr b="0" lang="en-US" sz="2400" spc="-1" strike="noStrike">
                <a:solidFill>
                  <a:srgbClr val="000000"/>
                </a:solidFill>
                <a:latin typeface="Calibri"/>
              </a:rPr>
              <a:t>Types of Connections</a:t>
            </a:r>
            <a:endParaRPr b="0" lang="en-US" sz="2400" spc="-1" strike="noStrike">
              <a:latin typeface="Arial"/>
            </a:endParaRPr>
          </a:p>
        </p:txBody>
      </p:sp>
      <p:sp>
        <p:nvSpPr>
          <p:cNvPr id="140" name="CustomShape 3"/>
          <p:cNvSpPr/>
          <p:nvPr/>
        </p:nvSpPr>
        <p:spPr>
          <a:xfrm>
            <a:off x="4008600" y="6581880"/>
            <a:ext cx="4114440" cy="275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200" spc="-1" strike="noStrike">
                <a:solidFill>
                  <a:srgbClr val="ed7d31"/>
                </a:solidFill>
                <a:latin typeface="Times New Roman"/>
                <a:ea typeface="Gulim"/>
              </a:rPr>
              <a:t>Copy rights: Waleej Haider</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1.</a:t>
            </a:r>
            <a:r>
              <a:rPr b="0" lang="en-US" sz="4400" spc="-1" strike="noStrike">
                <a:solidFill>
                  <a:srgbClr val="000000"/>
                </a:solidFill>
                <a:latin typeface="Calibri Light"/>
              </a:rPr>
              <a:t>	</a:t>
            </a:r>
            <a:r>
              <a:rPr b="0" lang="en-US" sz="4400" spc="-1" strike="noStrike">
                <a:solidFill>
                  <a:srgbClr val="000000"/>
                </a:solidFill>
                <a:latin typeface="Calibri Light"/>
              </a:rPr>
              <a:t>Data Communications</a:t>
            </a:r>
            <a:endParaRPr b="0" lang="en-US" sz="4400" spc="-1" strike="noStrike">
              <a:solidFill>
                <a:srgbClr val="000000"/>
              </a:solidFill>
              <a:latin typeface="Calibri"/>
            </a:endParaRPr>
          </a:p>
        </p:txBody>
      </p:sp>
      <p:sp>
        <p:nvSpPr>
          <p:cNvPr id="142" name="TextShape 2"/>
          <p:cNvSpPr txBox="1"/>
          <p:nvPr/>
        </p:nvSpPr>
        <p:spPr>
          <a:xfrm>
            <a:off x="2209680" y="1341360"/>
            <a:ext cx="7772040" cy="4966920"/>
          </a:xfrm>
          <a:prstGeom prst="rect">
            <a:avLst/>
          </a:prstGeom>
          <a:noFill/>
          <a:ln>
            <a:noFill/>
          </a:ln>
        </p:spPr>
        <p:txBody>
          <a:bodyPr>
            <a:normAutofit fontScale="77000"/>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Data</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Information presented in whatever form, agreed upon by the parties who are creating and using the data</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Communication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Sharing information</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Sharing can be local or remote</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Local Communication: usually occurs face to face</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Remote communication: takes place over distance </a:t>
            </a:r>
            <a:r>
              <a:rPr b="0" lang="en-US" sz="2000" spc="-1" strike="noStrike">
                <a:solidFill>
                  <a:srgbClr val="ed7d31"/>
                </a:solidFill>
                <a:latin typeface="Calibri"/>
              </a:rPr>
              <a:t>(prime concern)</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Data Communication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Exchange (sharing) of data between two devices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Via some form of transmission medium (wired or wireless)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Under some protocols</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Communication System includes: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Hardware : Physical equipment/devices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Software : Programs </a:t>
            </a:r>
            <a:endParaRPr b="0" lang="en-US" sz="2000" spc="-1" strike="noStrike">
              <a:solidFill>
                <a:srgbClr val="000000"/>
              </a:solidFill>
              <a:latin typeface="Calibri"/>
            </a:endParaRPr>
          </a:p>
        </p:txBody>
      </p:sp>
      <p:sp>
        <p:nvSpPr>
          <p:cNvPr id="143" name="CustomShape 3"/>
          <p:cNvSpPr/>
          <p:nvPr/>
        </p:nvSpPr>
        <p:spPr>
          <a:xfrm>
            <a:off x="4008600" y="6500880"/>
            <a:ext cx="4114440" cy="275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200" spc="-1" strike="noStrike">
                <a:solidFill>
                  <a:srgbClr val="ed7d31"/>
                </a:solidFill>
                <a:latin typeface="Times New Roman"/>
                <a:ea typeface="Gulim"/>
              </a:rPr>
              <a:t>Copy rights: Waleej Haider</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Cont..</a:t>
            </a:r>
            <a:endParaRPr b="0" lang="en-US" sz="4400" spc="-1" strike="noStrike">
              <a:solidFill>
                <a:srgbClr val="000000"/>
              </a:solidFill>
              <a:latin typeface="Calibri"/>
            </a:endParaRPr>
          </a:p>
        </p:txBody>
      </p:sp>
      <p:sp>
        <p:nvSpPr>
          <p:cNvPr id="145" name="TextShape 2"/>
          <p:cNvSpPr txBox="1"/>
          <p:nvPr/>
        </p:nvSpPr>
        <p:spPr>
          <a:xfrm>
            <a:off x="1919160" y="1676520"/>
            <a:ext cx="8280000" cy="434304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Fundamental characteristics of effective data communication</a:t>
            </a:r>
            <a:endParaRPr b="0" lang="en-US" sz="2400" spc="-1" strike="noStrike">
              <a:solidFill>
                <a:srgbClr val="000000"/>
              </a:solidFill>
              <a:latin typeface="Calibri"/>
            </a:endParaRPr>
          </a:p>
          <a:p>
            <a:pPr marL="685800" indent="-228240">
              <a:lnSpc>
                <a:spcPct val="90000"/>
              </a:lnSpc>
              <a:spcBef>
                <a:spcPts val="499"/>
              </a:spcBef>
              <a:tabLst>
                <a:tab algn="l" pos="0"/>
              </a:tabLst>
            </a:pPr>
            <a:r>
              <a:rPr b="0" lang="en-US" sz="2000" spc="-1" strike="noStrike">
                <a:solidFill>
                  <a:srgbClr val="000000"/>
                </a:solidFill>
                <a:latin typeface="Calibri"/>
              </a:rPr>
              <a:t>The effectiveness of a data Comm. System depends on 4 fundamental chars.: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bri"/>
              </a:rPr>
              <a:t>Delivery: Delivery of data to the correct and only that destination</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bri"/>
              </a:rPr>
              <a:t>Accuracy: No loss of information/data</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bri"/>
              </a:rPr>
              <a:t>Timeliness: Without significant delay &amp; in the same order (audio/video)</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bri"/>
              </a:rPr>
              <a:t>Jitter : Variation in the packet arrival time (uneven delay)</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Telecommunication: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bri"/>
              </a:rPr>
              <a:t>Communication at a distance (‘tele’ in Greek means “far”)</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000" spc="-1" strike="noStrike">
                <a:solidFill>
                  <a:srgbClr val="000000"/>
                </a:solidFill>
                <a:latin typeface="Calibri"/>
              </a:rPr>
              <a:t>using telephony, telegraphy, television, computer.</a:t>
            </a:r>
            <a:endParaRPr b="0" lang="en-US" sz="2000" spc="-1" strike="noStrike">
              <a:solidFill>
                <a:srgbClr val="000000"/>
              </a:solidFill>
              <a:latin typeface="Calibri"/>
            </a:endParaRPr>
          </a:p>
          <a:p>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ff0000"/>
                </a:solidFill>
                <a:latin typeface="Calibri"/>
              </a:rPr>
              <a:t>See Notes Below to understand the concept.</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1219320" y="244800"/>
            <a:ext cx="8915040" cy="914040"/>
          </a:xfrm>
          <a:prstGeom prst="rect">
            <a:avLst/>
          </a:prstGeom>
          <a:noFill/>
          <a:ln>
            <a:noFill/>
          </a:ln>
        </p:spPr>
        <p:txBody>
          <a:bodyPr anchor="ctr">
            <a:normAutofit fontScale="56000"/>
          </a:bodyPr>
          <a:p>
            <a:pPr>
              <a:lnSpc>
                <a:spcPct val="90000"/>
              </a:lnSpc>
            </a:pPr>
            <a:r>
              <a:rPr b="0" lang="en-US" sz="4400" spc="-1" strike="noStrike">
                <a:solidFill>
                  <a:srgbClr val="0070c0"/>
                </a:solidFill>
                <a:latin typeface="Calibri Light"/>
              </a:rPr>
              <a:t>Five Components of Data Communication</a:t>
            </a:r>
            <a:endParaRPr b="0" lang="en-US" sz="4400" spc="-1" strike="noStrike">
              <a:solidFill>
                <a:srgbClr val="000000"/>
              </a:solidFill>
              <a:latin typeface="Calibri"/>
            </a:endParaRPr>
          </a:p>
        </p:txBody>
      </p:sp>
      <p:sp>
        <p:nvSpPr>
          <p:cNvPr id="147" name="TextShape 2"/>
          <p:cNvSpPr txBox="1"/>
          <p:nvPr/>
        </p:nvSpPr>
        <p:spPr>
          <a:xfrm>
            <a:off x="1459800" y="1107000"/>
            <a:ext cx="9878400" cy="2887200"/>
          </a:xfrm>
          <a:prstGeom prst="rect">
            <a:avLst/>
          </a:prstGeom>
          <a:noFill/>
          <a:ln>
            <a:noFill/>
          </a:ln>
        </p:spPr>
        <p:txBody>
          <a:bodyPr>
            <a:noAutofit/>
          </a:bodyPr>
          <a:p>
            <a:pPr marL="228600" indent="-228240">
              <a:lnSpc>
                <a:spcPct val="80000"/>
              </a:lnSpc>
              <a:spcBef>
                <a:spcPts val="1001"/>
              </a:spcBef>
              <a:buClr>
                <a:srgbClr val="000000"/>
              </a:buClr>
              <a:buFont typeface="Arial"/>
              <a:buChar char="•"/>
            </a:pPr>
            <a:r>
              <a:rPr b="1" lang="en-US" sz="2400" spc="-1" strike="noStrike">
                <a:solidFill>
                  <a:srgbClr val="000000"/>
                </a:solidFill>
                <a:latin typeface="Calibri"/>
              </a:rPr>
              <a:t>Message:</a:t>
            </a:r>
            <a:r>
              <a:rPr b="0" lang="en-US" sz="2400" spc="-1" strike="noStrike">
                <a:solidFill>
                  <a:srgbClr val="000000"/>
                </a:solidFill>
                <a:latin typeface="Calibri"/>
              </a:rPr>
              <a:t> Information (data) to be communicated (text, numbers, pics, audio, video)</a:t>
            </a:r>
            <a:endParaRPr b="0" lang="en-US" sz="2400" spc="-1" strike="noStrike">
              <a:solidFill>
                <a:srgbClr val="000000"/>
              </a:solidFill>
              <a:latin typeface="Calibri"/>
            </a:endParaRPr>
          </a:p>
          <a:p>
            <a:pPr marL="228600" indent="-228240">
              <a:lnSpc>
                <a:spcPct val="80000"/>
              </a:lnSpc>
              <a:spcBef>
                <a:spcPts val="1001"/>
              </a:spcBef>
              <a:buClr>
                <a:srgbClr val="000000"/>
              </a:buClr>
              <a:buFont typeface="Arial"/>
              <a:buChar char="•"/>
            </a:pPr>
            <a:r>
              <a:rPr b="1" lang="en-US" sz="2400" spc="-1" strike="noStrike">
                <a:solidFill>
                  <a:srgbClr val="000000"/>
                </a:solidFill>
                <a:latin typeface="Calibri"/>
              </a:rPr>
              <a:t>Sender:</a:t>
            </a:r>
            <a:r>
              <a:rPr b="0" lang="en-US" sz="2400" spc="-1" strike="noStrike">
                <a:solidFill>
                  <a:srgbClr val="000000"/>
                </a:solidFill>
                <a:latin typeface="Calibri"/>
              </a:rPr>
              <a:t> that sends the data message</a:t>
            </a:r>
            <a:endParaRPr b="0" lang="en-US" sz="2400" spc="-1" strike="noStrike">
              <a:solidFill>
                <a:srgbClr val="000000"/>
              </a:solidFill>
              <a:latin typeface="Calibri"/>
            </a:endParaRPr>
          </a:p>
          <a:p>
            <a:pPr marL="228600" indent="-228240">
              <a:lnSpc>
                <a:spcPct val="80000"/>
              </a:lnSpc>
              <a:spcBef>
                <a:spcPts val="1001"/>
              </a:spcBef>
              <a:buClr>
                <a:srgbClr val="000000"/>
              </a:buClr>
              <a:buFont typeface="Arial"/>
              <a:buChar char="•"/>
            </a:pPr>
            <a:r>
              <a:rPr b="1" lang="en-US" sz="2400" spc="-1" strike="noStrike">
                <a:solidFill>
                  <a:srgbClr val="000000"/>
                </a:solidFill>
                <a:latin typeface="Calibri"/>
              </a:rPr>
              <a:t>Receiver:</a:t>
            </a:r>
            <a:r>
              <a:rPr b="0" lang="en-US" sz="2400" spc="-1" strike="noStrike">
                <a:solidFill>
                  <a:srgbClr val="000000"/>
                </a:solidFill>
                <a:latin typeface="Calibri"/>
              </a:rPr>
              <a:t> that receives the message</a:t>
            </a:r>
            <a:endParaRPr b="0" lang="en-US" sz="2400" spc="-1" strike="noStrike">
              <a:solidFill>
                <a:srgbClr val="000000"/>
              </a:solidFill>
              <a:latin typeface="Calibri"/>
            </a:endParaRPr>
          </a:p>
          <a:p>
            <a:pPr marL="228600" indent="-228240">
              <a:lnSpc>
                <a:spcPct val="80000"/>
              </a:lnSpc>
              <a:spcBef>
                <a:spcPts val="1001"/>
              </a:spcBef>
              <a:buClr>
                <a:srgbClr val="000000"/>
              </a:buClr>
              <a:buFont typeface="Arial"/>
              <a:buChar char="•"/>
            </a:pPr>
            <a:r>
              <a:rPr b="1" lang="en-US" sz="2400" spc="-1" strike="noStrike">
                <a:solidFill>
                  <a:srgbClr val="000000"/>
                </a:solidFill>
                <a:latin typeface="Calibri"/>
              </a:rPr>
              <a:t>Transmission medium:</a:t>
            </a:r>
            <a:r>
              <a:rPr b="0" lang="en-US" sz="2400" spc="-1" strike="noStrike">
                <a:solidFill>
                  <a:srgbClr val="000000"/>
                </a:solidFill>
                <a:latin typeface="Calibri"/>
              </a:rPr>
              <a:t> Physical path by which a message travels</a:t>
            </a:r>
            <a:endParaRPr b="0" lang="en-US" sz="2400" spc="-1" strike="noStrike">
              <a:solidFill>
                <a:srgbClr val="000000"/>
              </a:solidFill>
              <a:latin typeface="Calibri"/>
            </a:endParaRPr>
          </a:p>
          <a:p>
            <a:pPr marL="228600" indent="-228240">
              <a:lnSpc>
                <a:spcPct val="80000"/>
              </a:lnSpc>
              <a:spcBef>
                <a:spcPts val="1001"/>
              </a:spcBef>
              <a:buClr>
                <a:srgbClr val="000000"/>
              </a:buClr>
              <a:buFont typeface="Arial"/>
              <a:buChar char="•"/>
            </a:pPr>
            <a:r>
              <a:rPr b="1" lang="en-US" sz="2400" spc="-1" strike="noStrike">
                <a:solidFill>
                  <a:srgbClr val="000000"/>
                </a:solidFill>
                <a:latin typeface="Calibri"/>
              </a:rPr>
              <a:t>Protocol:</a:t>
            </a:r>
            <a:r>
              <a:rPr b="0" lang="en-US" sz="2400" spc="-1" strike="noStrike">
                <a:solidFill>
                  <a:srgbClr val="000000"/>
                </a:solidFill>
                <a:latin typeface="Calibri"/>
              </a:rPr>
              <a:t> A set of rules that govern data communication. An agreement between the communicating devices. Without a protocol, two devices may be connected  but not communicated</a:t>
            </a:r>
            <a:endParaRPr b="0" lang="en-US" sz="2400" spc="-1" strike="noStrike">
              <a:solidFill>
                <a:srgbClr val="000000"/>
              </a:solidFill>
              <a:latin typeface="Calibri"/>
            </a:endParaRPr>
          </a:p>
        </p:txBody>
      </p:sp>
      <p:pic>
        <p:nvPicPr>
          <p:cNvPr id="148" name="Picture 5" descr=""/>
          <p:cNvPicPr/>
          <p:nvPr/>
        </p:nvPicPr>
        <p:blipFill>
          <a:blip r:embed="rId1"/>
          <a:stretch/>
        </p:blipFill>
        <p:spPr>
          <a:xfrm>
            <a:off x="4131720" y="4369680"/>
            <a:ext cx="7065720" cy="1825200"/>
          </a:xfrm>
          <a:prstGeom prst="rect">
            <a:avLst/>
          </a:prstGeom>
          <a:ln>
            <a:noFill/>
          </a:ln>
        </p:spPr>
      </p:pic>
      <p:sp>
        <p:nvSpPr>
          <p:cNvPr id="149" name="CustomShape 3"/>
          <p:cNvSpPr/>
          <p:nvPr/>
        </p:nvSpPr>
        <p:spPr>
          <a:xfrm>
            <a:off x="4008600" y="6581880"/>
            <a:ext cx="4114440" cy="275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200" spc="-1" strike="noStrike">
                <a:solidFill>
                  <a:srgbClr val="ed7d31"/>
                </a:solidFill>
                <a:latin typeface="Times New Roman"/>
                <a:ea typeface="Gulim"/>
              </a:rPr>
              <a:t>Copy rights: Waleej Haider</a:t>
            </a:r>
            <a:endParaRPr b="0" lang="en-US" sz="1200" spc="-1" strike="noStrike">
              <a:latin typeface="Arial"/>
            </a:endParaRPr>
          </a:p>
        </p:txBody>
      </p:sp>
      <p:sp>
        <p:nvSpPr>
          <p:cNvPr id="150" name="CustomShape 4"/>
          <p:cNvSpPr/>
          <p:nvPr/>
        </p:nvSpPr>
        <p:spPr>
          <a:xfrm>
            <a:off x="-354240" y="6050880"/>
            <a:ext cx="6323040" cy="395280"/>
          </a:xfrm>
          <a:prstGeom prst="rect">
            <a:avLst/>
          </a:prstGeom>
          <a:noFill/>
          <a:ln>
            <a:noFill/>
          </a:ln>
        </p:spPr>
        <p:style>
          <a:lnRef idx="0"/>
          <a:fillRef idx="0"/>
          <a:effectRef idx="0"/>
          <a:fontRef idx="minor"/>
        </p:style>
        <p:txBody>
          <a:bodyPr wrap="none" lIns="90000" rIns="90000" tIns="45000" bIns="45000">
            <a:spAutoFit/>
          </a:bodyPr>
          <a:p>
            <a:pPr marL="457200">
              <a:lnSpc>
                <a:spcPct val="100000"/>
              </a:lnSpc>
            </a:pPr>
            <a:r>
              <a:rPr b="0" lang="en-US" sz="2000" spc="-1" strike="noStrike">
                <a:solidFill>
                  <a:srgbClr val="ff0000"/>
                </a:solidFill>
                <a:latin typeface="Calibri"/>
              </a:rPr>
              <a:t>See Notes Below to understand the concept.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A Communication Model</a:t>
            </a:r>
            <a:r>
              <a:rPr b="0" lang="en-US" sz="4400" spc="-1" strike="noStrike">
                <a:solidFill>
                  <a:srgbClr val="000000"/>
                </a:solidFill>
                <a:latin typeface="Calibri Light"/>
              </a:rPr>
              <a:t>	</a:t>
            </a:r>
            <a:endParaRPr b="0" lang="en-US" sz="4400" spc="-1" strike="noStrike">
              <a:solidFill>
                <a:srgbClr val="000000"/>
              </a:solidFill>
              <a:latin typeface="Calibri"/>
            </a:endParaRPr>
          </a:p>
        </p:txBody>
      </p:sp>
      <p:pic>
        <p:nvPicPr>
          <p:cNvPr id="152" name="Picture 3" descr=""/>
          <p:cNvPicPr/>
          <p:nvPr/>
        </p:nvPicPr>
        <p:blipFill>
          <a:blip r:embed="rId1"/>
          <a:srcRect l="0" t="0" r="0" b="13545"/>
          <a:stretch/>
        </p:blipFill>
        <p:spPr>
          <a:xfrm>
            <a:off x="1703520" y="1425600"/>
            <a:ext cx="8686440" cy="5432040"/>
          </a:xfrm>
          <a:prstGeom prst="rect">
            <a:avLst/>
          </a:prstGeom>
          <a:ln>
            <a:noFill/>
          </a:ln>
        </p:spPr>
      </p:pic>
      <p:sp>
        <p:nvSpPr>
          <p:cNvPr id="153" name="CustomShape 2"/>
          <p:cNvSpPr/>
          <p:nvPr/>
        </p:nvSpPr>
        <p:spPr>
          <a:xfrm>
            <a:off x="3359160" y="6093000"/>
            <a:ext cx="1294920" cy="4554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601"/>
              </a:spcBef>
            </a:pPr>
            <a:r>
              <a:rPr b="0" lang="en-US" sz="1200" spc="-1" strike="noStrike">
                <a:solidFill>
                  <a:srgbClr val="000000"/>
                </a:solidFill>
                <a:latin typeface="Arial"/>
                <a:ea typeface="Gulim"/>
              </a:rPr>
              <a:t>(Digital bits to analog signals)</a:t>
            </a:r>
            <a:endParaRPr b="0" lang="en-US" sz="1200" spc="-1" strike="noStrike">
              <a:latin typeface="Arial"/>
            </a:endParaRPr>
          </a:p>
        </p:txBody>
      </p:sp>
      <p:sp>
        <p:nvSpPr>
          <p:cNvPr id="154" name="CustomShape 3"/>
          <p:cNvSpPr/>
          <p:nvPr/>
        </p:nvSpPr>
        <p:spPr>
          <a:xfrm>
            <a:off x="7967520" y="6093000"/>
            <a:ext cx="1582200" cy="4554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601"/>
              </a:spcBef>
            </a:pPr>
            <a:r>
              <a:rPr b="0" lang="en-US" sz="1200" spc="-1" strike="noStrike">
                <a:solidFill>
                  <a:srgbClr val="000000"/>
                </a:solidFill>
                <a:latin typeface="Arial"/>
                <a:ea typeface="Gulim"/>
              </a:rPr>
              <a:t>(Analog signals to Digital bits)</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Cont..</a:t>
            </a:r>
            <a:endParaRPr b="0" lang="en-US" sz="4400" spc="-1" strike="noStrike">
              <a:solidFill>
                <a:srgbClr val="000000"/>
              </a:solidFill>
              <a:latin typeface="Calibri"/>
            </a:endParaRPr>
          </a:p>
        </p:txBody>
      </p:sp>
      <p:sp>
        <p:nvSpPr>
          <p:cNvPr id="156"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Source -</a:t>
            </a:r>
            <a:r>
              <a:rPr b="0" lang="en-US" sz="2800" spc="-1" strike="noStrike">
                <a:solidFill>
                  <a:srgbClr val="000000"/>
                </a:solidFill>
                <a:latin typeface="Calibri"/>
              </a:rPr>
              <a:t> generates data to be transmitted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Transmitter -</a:t>
            </a:r>
            <a:r>
              <a:rPr b="0" lang="en-US" sz="2800" spc="-1" strike="noStrike">
                <a:solidFill>
                  <a:srgbClr val="000000"/>
                </a:solidFill>
                <a:latin typeface="Calibri"/>
              </a:rPr>
              <a:t> converts data into transmittable signals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Transmission System -</a:t>
            </a:r>
            <a:r>
              <a:rPr b="0" lang="en-US" sz="2800" spc="-1" strike="noStrike">
                <a:solidFill>
                  <a:srgbClr val="000000"/>
                </a:solidFill>
                <a:latin typeface="Calibri"/>
              </a:rPr>
              <a:t> carries data from source to destination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Receiver -</a:t>
            </a:r>
            <a:r>
              <a:rPr b="0" lang="en-US" sz="2800" spc="-1" strike="noStrike">
                <a:solidFill>
                  <a:srgbClr val="000000"/>
                </a:solidFill>
                <a:latin typeface="Calibri"/>
              </a:rPr>
              <a:t> converts received signals into data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Destination -</a:t>
            </a:r>
            <a:r>
              <a:rPr b="0" lang="en-US" sz="2800" spc="-1" strike="noStrike">
                <a:solidFill>
                  <a:srgbClr val="000000"/>
                </a:solidFill>
                <a:latin typeface="Calibri"/>
              </a:rPr>
              <a:t> takes incoming data</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260</TotalTime>
  <Application>LibreOffice/6.4.6.2$Linux_X86_64 LibreOffice_project/40$Build-2</Application>
  <Words>999</Words>
  <Paragraphs>145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2021-02-13T16:04:02Z</dcterms:created>
  <dc:creator>Toshi</dc:creator>
  <dc:description/>
  <dc:language>en-US</dc:language>
  <cp:lastModifiedBy/>
  <dcterms:modified xsi:type="dcterms:W3CDTF">2021-02-21T17:12:46Z</dcterms:modified>
  <cp:revision>17</cp:revision>
  <dc:subject/>
  <dc:title>Data Communication &amp; Networks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