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0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83" autoAdjust="0"/>
  </p:normalViewPr>
  <p:slideViewPr>
    <p:cSldViewPr snapToGrid="0">
      <p:cViewPr varScale="1">
        <p:scale>
          <a:sx n="71" d="100"/>
          <a:sy n="71" d="100"/>
        </p:scale>
        <p:origin x="-67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82314-C80B-4471-973C-7EA9C574191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CE4E3-8F08-4F49-A60B-22DA1A256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45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CE08D9CB-107C-4525-B8AF-2DA7DF1CF4FF}" type="slidenum">
              <a:rPr lang="ar-SA" altLang="ko-KR" sz="1200" b="0" smtClean="0">
                <a:latin typeface="굴림" pitchFamily="50" charset="-127"/>
              </a:rPr>
              <a:pPr/>
              <a:t>4</a:t>
            </a:fld>
            <a:endParaRPr lang="en-US" altLang="ko-KR" sz="1200" b="0" smtClean="0">
              <a:latin typeface="굴림" pitchFamily="50" charset="-127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262783FD-03EB-4E64-A18C-433743164575}" type="slidenum">
              <a:rPr lang="ar-SA" altLang="ko-KR" sz="1200" b="0" smtClean="0">
                <a:latin typeface="굴림" pitchFamily="50" charset="-127"/>
              </a:rPr>
              <a:pPr/>
              <a:t>21</a:t>
            </a:fld>
            <a:endParaRPr lang="en-US" altLang="ko-KR" sz="1200" b="0" smtClean="0">
              <a:latin typeface="굴림" pitchFamily="50" charset="-127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4F5D3F79-FA31-4AED-A063-D5DF033AC85B}" type="slidenum">
              <a:rPr lang="ar-SA" altLang="ko-KR" sz="1200" b="0" smtClean="0">
                <a:latin typeface="굴림" pitchFamily="50" charset="-127"/>
              </a:rPr>
              <a:pPr/>
              <a:t>25</a:t>
            </a:fld>
            <a:endParaRPr lang="en-US" altLang="ko-KR" sz="1200" b="0" smtClean="0">
              <a:latin typeface="굴림" pitchFamily="50" charset="-127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8833B457-D643-49F9-831C-053C383253AE}" type="slidenum">
              <a:rPr lang="ar-SA" altLang="ko-KR" sz="1200" b="0" smtClean="0">
                <a:latin typeface="굴림" pitchFamily="50" charset="-127"/>
              </a:rPr>
              <a:pPr/>
              <a:t>26</a:t>
            </a:fld>
            <a:endParaRPr lang="en-US" altLang="ko-KR" sz="1200" b="0" smtClean="0">
              <a:latin typeface="굴림" pitchFamily="50" charset="-127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A90B03CC-A236-4ACF-A1DE-64ABBD5698A8}" type="slidenum">
              <a:rPr lang="ar-SA" altLang="ko-KR" sz="1200" b="0" smtClean="0">
                <a:latin typeface="굴림" pitchFamily="50" charset="-127"/>
              </a:rPr>
              <a:pPr/>
              <a:t>27</a:t>
            </a:fld>
            <a:endParaRPr lang="en-US" altLang="ko-KR" sz="1200" b="0" smtClean="0">
              <a:latin typeface="굴림" pitchFamily="50" charset="-127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C62AE3DD-F156-493C-89D3-012FC594767D}" type="slidenum">
              <a:rPr lang="ar-SA" altLang="ko-KR" sz="1200" b="0" smtClean="0">
                <a:latin typeface="굴림" pitchFamily="50" charset="-127"/>
              </a:rPr>
              <a:pPr/>
              <a:t>31</a:t>
            </a:fld>
            <a:endParaRPr lang="en-US" altLang="ko-KR" sz="1200" b="0" smtClean="0">
              <a:latin typeface="굴림" pitchFamily="50" charset="-127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i="1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3A1263CD-A480-4C2D-BA31-2BAD6FCB5769}" type="slidenum">
              <a:rPr lang="ar-SA" altLang="ko-KR" sz="1200" b="0" smtClean="0">
                <a:latin typeface="굴림" pitchFamily="50" charset="-127"/>
              </a:rPr>
              <a:pPr/>
              <a:t>44</a:t>
            </a:fld>
            <a:endParaRPr lang="en-US" altLang="ko-KR" sz="1200" b="0" smtClean="0">
              <a:latin typeface="굴림" pitchFamily="50" charset="-127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r" eaLnBrk="1" latinLnBrk="1" hangingPunct="1"/>
            <a:fld id="{4A953CF5-A40B-4BFF-9294-987FB4E0CA64}" type="slidenum">
              <a:rPr lang="ar-SA" altLang="ko-KR" sz="1200" b="0">
                <a:latin typeface="굴림" pitchFamily="50" charset="-127"/>
              </a:rPr>
              <a:pPr algn="r" eaLnBrk="1" latinLnBrk="1" hangingPunct="1"/>
              <a:t>46</a:t>
            </a:fld>
            <a:endParaRPr lang="en-US" altLang="ko-KR" sz="1200" b="0">
              <a:latin typeface="굴림" pitchFamily="50" charset="-127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r" eaLnBrk="1" latinLnBrk="1" hangingPunct="1"/>
            <a:fld id="{56803315-9CF5-4D55-84AC-1DF258E79AF4}" type="slidenum">
              <a:rPr lang="ar-SA" altLang="ko-KR" sz="1200" b="0">
                <a:latin typeface="굴림" pitchFamily="50" charset="-127"/>
              </a:rPr>
              <a:pPr algn="r" eaLnBrk="1" latinLnBrk="1" hangingPunct="1"/>
              <a:t>5</a:t>
            </a:fld>
            <a:endParaRPr lang="en-US" altLang="ko-KR" sz="1200" b="0">
              <a:latin typeface="굴림" pitchFamily="50" charset="-127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r" eaLnBrk="1" latinLnBrk="1" hangingPunct="1"/>
            <a:fld id="{D4A31BA0-B1FB-4975-B0D8-773743B69F48}" type="slidenum">
              <a:rPr lang="ar-SA" altLang="ko-KR" sz="1200" b="0">
                <a:latin typeface="굴림" pitchFamily="50" charset="-127"/>
              </a:rPr>
              <a:pPr algn="r" eaLnBrk="1" latinLnBrk="1" hangingPunct="1"/>
              <a:t>7</a:t>
            </a:fld>
            <a:endParaRPr lang="en-US" altLang="ko-KR" sz="1200" b="0">
              <a:latin typeface="굴림" pitchFamily="50" charset="-127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r" eaLnBrk="1" latinLnBrk="1" hangingPunct="1"/>
            <a:fld id="{EAF22629-0855-4286-9E64-411C9992F973}" type="slidenum">
              <a:rPr lang="ar-SA" altLang="ko-KR" sz="1200" b="0">
                <a:latin typeface="굴림" pitchFamily="50" charset="-127"/>
              </a:rPr>
              <a:pPr algn="r" eaLnBrk="1" latinLnBrk="1" hangingPunct="1"/>
              <a:t>8</a:t>
            </a:fld>
            <a:endParaRPr lang="en-US" altLang="ko-KR" sz="1200" b="0">
              <a:latin typeface="굴림" pitchFamily="50" charset="-127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12B7758D-7F45-4C5E-A60D-95C92D809374}" type="slidenum">
              <a:rPr lang="ar-SA" altLang="ko-KR" sz="1200" b="0" smtClean="0">
                <a:latin typeface="굴림" pitchFamily="50" charset="-127"/>
              </a:rPr>
              <a:pPr/>
              <a:t>10</a:t>
            </a:fld>
            <a:endParaRPr lang="en-US" altLang="ko-KR" sz="1200" b="0" smtClean="0">
              <a:latin typeface="굴림" pitchFamily="50" charset="-127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1378FEE7-C269-4155-96D1-159F619C4ECF}" type="slidenum">
              <a:rPr lang="ar-SA" altLang="ko-KR" sz="1200" b="0" smtClean="0">
                <a:latin typeface="굴림" pitchFamily="50" charset="-127"/>
              </a:rPr>
              <a:pPr/>
              <a:t>11</a:t>
            </a:fld>
            <a:endParaRPr lang="en-US" altLang="ko-KR" sz="1200" b="0" smtClean="0">
              <a:latin typeface="굴림" pitchFamily="50" charset="-127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9920C538-4FC6-4C67-97DD-6A374EA4727A}" type="slidenum">
              <a:rPr lang="ar-SA" altLang="ko-KR" sz="1200" b="0" smtClean="0">
                <a:latin typeface="굴림" pitchFamily="50" charset="-127"/>
              </a:rPr>
              <a:pPr/>
              <a:t>13</a:t>
            </a:fld>
            <a:endParaRPr lang="en-US" altLang="ko-KR" sz="1200" b="0" smtClean="0">
              <a:latin typeface="굴림" pitchFamily="50" charset="-127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E037CB5A-6360-42EF-B3D8-A82E90E6F822}" type="slidenum">
              <a:rPr lang="ar-SA" altLang="ko-KR" sz="1200" b="0" smtClean="0">
                <a:latin typeface="굴림" pitchFamily="50" charset="-127"/>
              </a:rPr>
              <a:pPr/>
              <a:t>17</a:t>
            </a:fld>
            <a:endParaRPr lang="en-US" altLang="ko-KR" sz="1200" b="0" smtClean="0">
              <a:latin typeface="굴림" pitchFamily="50" charset="-127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62EDE461-72E2-451C-ABE6-F4AD24D7D318}" type="slidenum">
              <a:rPr lang="ar-SA" altLang="ko-KR" sz="1200" b="0" smtClean="0">
                <a:latin typeface="굴림" pitchFamily="50" charset="-127"/>
              </a:rPr>
              <a:pPr/>
              <a:t>20</a:t>
            </a:fld>
            <a:endParaRPr lang="en-US" altLang="ko-KR" sz="1200" b="0" smtClean="0">
              <a:latin typeface="굴림" pitchFamily="50" charset="-127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C7B9-3B3F-4B4B-BFAB-78558252776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2F28-B91A-46AF-82BA-1A69D866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C7B9-3B3F-4B4B-BFAB-78558252776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2F28-B91A-46AF-82BA-1A69D866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9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C7B9-3B3F-4B4B-BFAB-78558252776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2F28-B91A-46AF-82BA-1A69D866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9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C7B9-3B3F-4B4B-BFAB-78558252776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2F28-B91A-46AF-82BA-1A69D866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2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C7B9-3B3F-4B4B-BFAB-78558252776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2F28-B91A-46AF-82BA-1A69D866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6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C7B9-3B3F-4B4B-BFAB-78558252776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2F28-B91A-46AF-82BA-1A69D866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1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C7B9-3B3F-4B4B-BFAB-78558252776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2F28-B91A-46AF-82BA-1A69D866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1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C7B9-3B3F-4B4B-BFAB-78558252776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2F28-B91A-46AF-82BA-1A69D866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8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C7B9-3B3F-4B4B-BFAB-78558252776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2F28-B91A-46AF-82BA-1A69D866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6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C7B9-3B3F-4B4B-BFAB-78558252776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2F28-B91A-46AF-82BA-1A69D866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6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C7B9-3B3F-4B4B-BFAB-78558252776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2F28-B91A-46AF-82BA-1A69D866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0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1C7B9-3B3F-4B4B-BFAB-78558252776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82F28-B91A-46AF-82BA-1A69D866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5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787" y="1600191"/>
            <a:ext cx="11322423" cy="1177738"/>
          </a:xfrm>
        </p:spPr>
        <p:txBody>
          <a:bodyPr/>
          <a:lstStyle/>
          <a:p>
            <a:r>
              <a:rPr lang="en-US" b="1" dirty="0" smtClean="0">
                <a:solidFill>
                  <a:srgbClr val="008000"/>
                </a:solidFill>
              </a:rPr>
              <a:t>Data Communication &amp; Networks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9494" y="383242"/>
            <a:ext cx="9144000" cy="87405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Spring-2021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(Week-4)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68" b="24403"/>
          <a:stretch/>
        </p:blipFill>
        <p:spPr>
          <a:xfrm>
            <a:off x="2989729" y="4888684"/>
            <a:ext cx="6212541" cy="1665871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129115" y="3512476"/>
            <a:ext cx="9324948" cy="8740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Course Teachers: </a:t>
            </a:r>
            <a:r>
              <a:rPr lang="en-US" dirty="0" smtClean="0">
                <a:solidFill>
                  <a:srgbClr val="0070C0"/>
                </a:solidFill>
              </a:rPr>
              <a:t>Mr. </a:t>
            </a:r>
            <a:r>
              <a:rPr lang="en-US" dirty="0" err="1" smtClean="0">
                <a:solidFill>
                  <a:srgbClr val="0070C0"/>
                </a:solidFill>
              </a:rPr>
              <a:t>Waleej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Haider</a:t>
            </a:r>
            <a:r>
              <a:rPr lang="en-US" dirty="0" smtClean="0">
                <a:solidFill>
                  <a:srgbClr val="0070C0"/>
                </a:solidFill>
              </a:rPr>
              <a:t> (Asst. Prof), 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	Ms. </a:t>
            </a:r>
            <a:r>
              <a:rPr lang="en-US" dirty="0" err="1" smtClean="0">
                <a:solidFill>
                  <a:srgbClr val="0070C0"/>
                </a:solidFill>
              </a:rPr>
              <a:t>Razia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Nisar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</a:t>
            </a:r>
            <a:r>
              <a:rPr lang="en-US" dirty="0" err="1" smtClean="0">
                <a:solidFill>
                  <a:srgbClr val="0070C0"/>
                </a:solidFill>
              </a:rPr>
              <a:t>oorani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(Asst. Prof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4730" y="6287178"/>
            <a:ext cx="4155142" cy="43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Information Technology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89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19667" y="404813"/>
            <a:ext cx="10363200" cy="914400"/>
          </a:xfrm>
        </p:spPr>
        <p:txBody>
          <a:bodyPr/>
          <a:lstStyle/>
          <a:p>
            <a:pPr eaLnBrk="1" hangingPunct="1"/>
            <a:r>
              <a:rPr lang="en-US" b="1" dirty="0" smtClean="0"/>
              <a:t>Analogue &amp; Digital Signals</a:t>
            </a:r>
          </a:p>
        </p:txBody>
      </p:sp>
      <p:pic>
        <p:nvPicPr>
          <p:cNvPr id="45059" name="Picture 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42"/>
          <a:stretch>
            <a:fillRect/>
          </a:stretch>
        </p:blipFill>
        <p:spPr bwMode="auto">
          <a:xfrm>
            <a:off x="1007533" y="1268414"/>
            <a:ext cx="9956800" cy="499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3503084" y="6453188"/>
            <a:ext cx="528108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sz="1800">
                <a:latin typeface="Arial" charset="0"/>
                <a:cs typeface="Arial" charset="0"/>
              </a:rPr>
              <a:t>Analog and Digital Waveforms</a:t>
            </a: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6479117" y="3500438"/>
            <a:ext cx="269028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endParaRPr lang="en-US">
              <a:latin typeface="굴림" pitchFamily="50" charset="-127"/>
            </a:endParaRPr>
          </a:p>
        </p:txBody>
      </p:sp>
      <p:sp>
        <p:nvSpPr>
          <p:cNvPr id="45062" name="Text Box 7"/>
          <p:cNvSpPr txBox="1">
            <a:spLocks noChangeArrowheads="1"/>
          </p:cNvSpPr>
          <p:nvPr/>
        </p:nvSpPr>
        <p:spPr bwMode="auto">
          <a:xfrm>
            <a:off x="6288618" y="3357564"/>
            <a:ext cx="1536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sz="1200">
                <a:latin typeface="Arial" charset="0"/>
                <a:cs typeface="Arial" charset="0"/>
              </a:rPr>
              <a:t>(continuous)</a:t>
            </a:r>
          </a:p>
        </p:txBody>
      </p:sp>
      <p:sp>
        <p:nvSpPr>
          <p:cNvPr id="45063" name="Text Box 9"/>
          <p:cNvSpPr txBox="1">
            <a:spLocks noChangeArrowheads="1"/>
          </p:cNvSpPr>
          <p:nvPr/>
        </p:nvSpPr>
        <p:spPr bwMode="auto">
          <a:xfrm>
            <a:off x="6288617" y="6034089"/>
            <a:ext cx="134408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sz="1200">
                <a:latin typeface="Arial" charset="0"/>
                <a:cs typeface="Arial" charset="0"/>
              </a:rPr>
              <a:t>(discrete)</a:t>
            </a:r>
          </a:p>
        </p:txBody>
      </p:sp>
    </p:spTree>
    <p:extLst>
      <p:ext uri="{BB962C8B-B14F-4D97-AF65-F5344CB8AC3E}">
        <p14:creationId xmlns:p14="http://schemas.microsoft.com/office/powerpoint/2010/main" val="277957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90651" y="260351"/>
            <a:ext cx="9696449" cy="792163"/>
          </a:xfrm>
        </p:spPr>
        <p:txBody>
          <a:bodyPr/>
          <a:lstStyle/>
          <a:p>
            <a:pPr eaLnBrk="1" hangingPunct="1"/>
            <a:r>
              <a:rPr lang="en-US" b="1" dirty="0" smtClean="0"/>
              <a:t>Periodic and Non-periodic Signals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black">
          <a:xfrm>
            <a:off x="304800" y="3962400"/>
            <a:ext cx="5181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Tx/>
              <a:buChar char="•"/>
            </a:pPr>
            <a:endParaRPr lang="en-US" sz="2800" b="0" i="1"/>
          </a:p>
          <a:p>
            <a:pPr marL="342900" indent="-342900" eaLnBrk="1" latinLnBrk="1" hangingPunct="1">
              <a:spcBef>
                <a:spcPct val="20000"/>
              </a:spcBef>
              <a:buFontTx/>
              <a:buChar char="•"/>
            </a:pPr>
            <a:endParaRPr lang="en-US" sz="2800" b="0"/>
          </a:p>
          <a:p>
            <a:pPr marL="342900" indent="-342900" eaLnBrk="1" latinLnBrk="1" hangingPunct="1">
              <a:spcBef>
                <a:spcPct val="20000"/>
              </a:spcBef>
              <a:buFontTx/>
              <a:buChar char="•"/>
            </a:pPr>
            <a:endParaRPr lang="en-US" sz="2800" b="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black">
          <a:xfrm>
            <a:off x="527051" y="1052514"/>
            <a:ext cx="11381316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latinLnBrk="1">
              <a:spcBef>
                <a:spcPct val="20000"/>
              </a:spcBef>
              <a:buFontTx/>
              <a:buChar char="•"/>
            </a:pPr>
            <a:r>
              <a:rPr lang="en-US" sz="2800" b="0"/>
              <a:t>Periodic signal</a:t>
            </a:r>
            <a:endParaRPr lang="en-US" b="0"/>
          </a:p>
          <a:p>
            <a:pPr marL="742950" lvl="1" indent="-285750" latinLnBrk="1">
              <a:spcBef>
                <a:spcPct val="20000"/>
              </a:spcBef>
              <a:buFontTx/>
              <a:buChar char="–"/>
            </a:pPr>
            <a:r>
              <a:rPr lang="en-US" b="0"/>
              <a:t>A signal completes a pattern within a measurable time frame called a Period</a:t>
            </a:r>
          </a:p>
          <a:p>
            <a:pPr marL="742950" lvl="1" indent="-285750" latinLnBrk="1">
              <a:spcBef>
                <a:spcPct val="20000"/>
              </a:spcBef>
              <a:buFontTx/>
              <a:buChar char="–"/>
            </a:pPr>
            <a:r>
              <a:rPr lang="en-US" b="0"/>
              <a:t>one full pattern is called a cycle</a:t>
            </a:r>
          </a:p>
          <a:p>
            <a:pPr marL="742950" lvl="1" indent="-285750" latinLnBrk="1">
              <a:spcBef>
                <a:spcPct val="20000"/>
              </a:spcBef>
              <a:buFontTx/>
              <a:buChar char="–"/>
            </a:pPr>
            <a:r>
              <a:rPr lang="en-US" b="0"/>
              <a:t>If same signal pattern repeats over subsequent identical periods called periodic signal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0"/>
              <a:t>Non-periodic signal</a:t>
            </a:r>
          </a:p>
          <a:p>
            <a:pPr marL="742950" lvl="1" indent="-285750" eaLnBrk="1" latin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b="0"/>
              <a:t>pattern not repeated over time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b="0"/>
              <a:t>  Both analog and digital signals can be periodic or non-periodic</a:t>
            </a:r>
          </a:p>
          <a:p>
            <a:pPr marL="742950" lvl="1" indent="-285750" latinLnBrk="1">
              <a:spcBef>
                <a:spcPct val="20000"/>
              </a:spcBef>
              <a:buFontTx/>
              <a:buChar char="–"/>
            </a:pPr>
            <a:r>
              <a:rPr lang="en-US" b="0"/>
              <a:t>(a) shows periodic continuous signal (sine wave)</a:t>
            </a:r>
          </a:p>
          <a:p>
            <a:pPr marL="742950" lvl="1" indent="-285750" latinLnBrk="1">
              <a:spcBef>
                <a:spcPct val="20000"/>
              </a:spcBef>
              <a:buFontTx/>
              <a:buChar char="–"/>
            </a:pPr>
            <a:r>
              <a:rPr lang="en-US" b="0"/>
              <a:t>(b) shows periodic discrete signal (square wave)</a:t>
            </a:r>
          </a:p>
          <a:p>
            <a:pPr marL="342900" indent="-342900" latinLnBrk="1">
              <a:spcBef>
                <a:spcPct val="20000"/>
              </a:spcBef>
              <a:buFontTx/>
              <a:buChar char="•"/>
            </a:pPr>
            <a:r>
              <a:rPr lang="en-US" b="0"/>
              <a:t>In data comm., we commonly use periodic analog signals and non-periodic digital signals</a:t>
            </a:r>
          </a:p>
        </p:txBody>
      </p:sp>
    </p:spTree>
    <p:extLst>
      <p:ext uri="{BB962C8B-B14F-4D97-AF65-F5344CB8AC3E}">
        <p14:creationId xmlns:p14="http://schemas.microsoft.com/office/powerpoint/2010/main" val="323983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1" y="533401"/>
            <a:ext cx="3644900" cy="663575"/>
          </a:xfrm>
        </p:spPr>
        <p:txBody>
          <a:bodyPr/>
          <a:lstStyle/>
          <a:p>
            <a:r>
              <a:rPr lang="en-US" sz="3200" smtClean="0"/>
              <a:t>Cont.. example</a:t>
            </a:r>
          </a:p>
        </p:txBody>
      </p:sp>
      <p:pic>
        <p:nvPicPr>
          <p:cNvPr id="47107" name="Picture 3"/>
          <p:cNvPicPr preferRelativeResize="0"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88"/>
          <a:stretch>
            <a:fillRect/>
          </a:stretch>
        </p:blipFill>
        <p:spPr>
          <a:xfrm>
            <a:off x="4762501" y="428626"/>
            <a:ext cx="6489700" cy="6048375"/>
          </a:xfrm>
          <a:noFill/>
        </p:spPr>
      </p:pic>
    </p:spTree>
    <p:extLst>
      <p:ext uri="{BB962C8B-B14F-4D97-AF65-F5344CB8AC3E}">
        <p14:creationId xmlns:p14="http://schemas.microsoft.com/office/powerpoint/2010/main" val="190356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38939"/>
            <a:ext cx="10363200" cy="6635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Sine Wave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61378"/>
            <a:ext cx="10363200" cy="5898538"/>
          </a:xfrm>
        </p:spPr>
        <p:txBody>
          <a:bodyPr>
            <a:spAutoFit/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000" dirty="0" smtClean="0"/>
              <a:t>Sine wave is the fundamental periodic analog signal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000" dirty="0" smtClean="0"/>
              <a:t>Its change over the course of a cycle is smooth and consistent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000" dirty="0" smtClean="0"/>
              <a:t>It is a continuous rolling flow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000" dirty="0" smtClean="0"/>
              <a:t>Each cycle consists of a single are above the time axis followed by a single are below it (shown in previous fig.)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000" dirty="0" smtClean="0"/>
              <a:t>It is represented by three parameters: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arenR"/>
            </a:pPr>
            <a:r>
              <a:rPr lang="en-US" sz="2000" dirty="0" smtClean="0"/>
              <a:t>Peak amplitude (A)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Char char="•"/>
            </a:pPr>
            <a:r>
              <a:rPr lang="en-US" sz="1800" dirty="0" smtClean="0"/>
              <a:t>Highest intensity (value) of a signal over time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Char char="•"/>
            </a:pPr>
            <a:r>
              <a:rPr lang="en-US" sz="1800" dirty="0" smtClean="0"/>
              <a:t>Proportional to the energy it carries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Char char="•"/>
            </a:pPr>
            <a:r>
              <a:rPr lang="en-US" sz="1800" dirty="0" smtClean="0"/>
              <a:t>Measured in volts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arenR"/>
            </a:pPr>
            <a:r>
              <a:rPr lang="en-US" sz="2000" dirty="0" smtClean="0"/>
              <a:t>frequency (f)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Char char="•"/>
            </a:pPr>
            <a:r>
              <a:rPr lang="en-US" sz="1800" dirty="0" smtClean="0"/>
              <a:t>Number of cycles per second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Char char="•"/>
            </a:pPr>
            <a:r>
              <a:rPr lang="en-US" sz="1800" dirty="0" smtClean="0"/>
              <a:t>Rate of change of signal (rate at which signal repeats)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Char char="•"/>
            </a:pPr>
            <a:r>
              <a:rPr lang="en-US" sz="1800" dirty="0" smtClean="0"/>
              <a:t>Measured in Hertz (Hz)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Char char="•"/>
            </a:pPr>
            <a:r>
              <a:rPr lang="en-US" sz="1800" dirty="0" smtClean="0"/>
              <a:t>period = time required for one repetition (one cycle) =T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Char char="•"/>
            </a:pPr>
            <a:r>
              <a:rPr lang="en-US" sz="1800" dirty="0" smtClean="0"/>
              <a:t>T = 1/f 	or	f = 1/T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Char char="•"/>
            </a:pPr>
            <a:r>
              <a:rPr lang="en-US" sz="1800" dirty="0" smtClean="0"/>
              <a:t>Period and frequency are the inverse of each other</a:t>
            </a:r>
          </a:p>
        </p:txBody>
      </p:sp>
    </p:spTree>
    <p:extLst>
      <p:ext uri="{BB962C8B-B14F-4D97-AF65-F5344CB8AC3E}">
        <p14:creationId xmlns:p14="http://schemas.microsoft.com/office/powerpoint/2010/main" val="3159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18" y="200025"/>
            <a:ext cx="9825567" cy="645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5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485" y="285751"/>
            <a:ext cx="9704916" cy="645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97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/>
              <a:t>Cont..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76400"/>
            <a:ext cx="10557933" cy="4343400"/>
          </a:xfrm>
        </p:spPr>
        <p:txBody>
          <a:bodyPr/>
          <a:lstStyle/>
          <a:p>
            <a:r>
              <a:rPr lang="en-US" smtClean="0"/>
              <a:t>Frequency is the rate of change with respect to time</a:t>
            </a:r>
          </a:p>
          <a:p>
            <a:r>
              <a:rPr lang="en-US" smtClean="0"/>
              <a:t>Change in a short span of time means high freq</a:t>
            </a:r>
          </a:p>
          <a:p>
            <a:r>
              <a:rPr lang="en-US" smtClean="0"/>
              <a:t>Change over a long span of time means low freq</a:t>
            </a:r>
          </a:p>
          <a:p>
            <a:r>
              <a:rPr lang="en-US" smtClean="0"/>
              <a:t>If signal does not change at all, its freq is zero</a:t>
            </a:r>
          </a:p>
          <a:p>
            <a:r>
              <a:rPr lang="en-US" smtClean="0">
                <a:cs typeface="Times New Roman" pitchFamily="18" charset="0"/>
              </a:rPr>
              <a:t>Any electromagnetic signal consists of a collection of periodic analog signals (sine waves) at different amplitude, frequencies, and phases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31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sz="1400" smtClean="0">
                <a:solidFill>
                  <a:schemeClr val="accent2"/>
                </a:solidFill>
              </a:rPr>
              <a:t>2</a:t>
            </a:r>
            <a:r>
              <a:rPr lang="en-US" altLang="ko-KR" sz="1400" smtClean="0">
                <a:solidFill>
                  <a:schemeClr val="accent2"/>
                </a:solidFill>
                <a:latin typeface="굴림" pitchFamily="50" charset="-127"/>
              </a:rPr>
              <a:t>-</a:t>
            </a:r>
            <a:fld id="{77EB23C7-1012-40A9-B8D7-5E991BAD494D}" type="slidenum">
              <a:rPr lang="ar-SA" altLang="ko-KR" sz="1400" smtClean="0">
                <a:solidFill>
                  <a:schemeClr val="accent2"/>
                </a:solidFill>
                <a:latin typeface="굴림" pitchFamily="50" charset="-127"/>
                <a:cs typeface="Arial" charset="0"/>
              </a:rPr>
              <a:pPr/>
              <a:t>17</a:t>
            </a:fld>
            <a:endParaRPr lang="en-US" altLang="ko-KR" sz="1400" smtClean="0">
              <a:solidFill>
                <a:schemeClr val="accent2"/>
              </a:solidFill>
              <a:latin typeface="굴림" pitchFamily="50" charset="-127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912284" y="476251"/>
            <a:ext cx="10363200" cy="5191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 smtClean="0"/>
              <a:t>Cont..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1" y="1125539"/>
            <a:ext cx="11137900" cy="3643562"/>
          </a:xfrm>
        </p:spPr>
        <p:txBody>
          <a:bodyPr>
            <a:spAutoFit/>
          </a:bodyPr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3)	Phase (</a:t>
            </a:r>
            <a:r>
              <a:rPr lang="en-US" sz="2400" smtClean="0">
                <a:sym typeface="Symbol" pitchFamily="18" charset="2"/>
              </a:rPr>
              <a:t>)</a:t>
            </a:r>
          </a:p>
          <a:p>
            <a:pPr marL="914400" lvl="1" indent="-457200" algn="just" eaLnBrk="1" hangingPunct="1">
              <a:lnSpc>
                <a:spcPct val="90000"/>
              </a:lnSpc>
              <a:buFontTx/>
              <a:buChar char="•"/>
            </a:pPr>
            <a:r>
              <a:rPr lang="en-US" sz="2000" smtClean="0"/>
              <a:t>Phase describes the position of the waveform relative to time 0</a:t>
            </a:r>
          </a:p>
          <a:p>
            <a:pPr marL="914400" lvl="1" indent="-457200" algn="just" eaLnBrk="1" hangingPunct="1">
              <a:lnSpc>
                <a:spcPct val="90000"/>
              </a:lnSpc>
              <a:buFontTx/>
              <a:buChar char="•"/>
            </a:pPr>
            <a:r>
              <a:rPr lang="en-US" sz="2000" smtClean="0"/>
              <a:t>Measure of the relative position in time within a single period of signal</a:t>
            </a:r>
          </a:p>
          <a:p>
            <a:pPr marL="914400" lvl="1" indent="-457200" algn="just" eaLnBrk="1" hangingPunct="1">
              <a:lnSpc>
                <a:spcPct val="90000"/>
              </a:lnSpc>
              <a:buFontTx/>
              <a:buChar char="•"/>
            </a:pPr>
            <a:r>
              <a:rPr lang="en-US" sz="2000" smtClean="0"/>
              <a:t>Phase is the fractional part t/T of the period T through which t has advanced relative to an arbitrary origin</a:t>
            </a:r>
          </a:p>
          <a:p>
            <a:pPr marL="914400" lvl="1" indent="-457200" algn="just" eaLnBrk="1" hangingPunct="1">
              <a:lnSpc>
                <a:spcPct val="90000"/>
              </a:lnSpc>
              <a:buFontTx/>
              <a:buChar char="•"/>
            </a:pPr>
            <a:r>
              <a:rPr lang="en-US" sz="2000" smtClean="0"/>
              <a:t>If we think of the wave as something that can be shifted backward or forward along the time axis, phase describes the amount of that shift</a:t>
            </a:r>
          </a:p>
          <a:p>
            <a:pPr marL="914400" lvl="1" indent="-457200" algn="just" eaLnBrk="1" hangingPunct="1">
              <a:lnSpc>
                <a:spcPct val="90000"/>
              </a:lnSpc>
              <a:buFontTx/>
              <a:buChar char="•"/>
            </a:pPr>
            <a:r>
              <a:rPr lang="en-US" sz="2000" smtClean="0"/>
              <a:t>The origin is usually taken as the last previous passage through zero</a:t>
            </a:r>
          </a:p>
          <a:p>
            <a:pPr marL="914400" lvl="1" indent="-457200" algn="just" eaLnBrk="1" hangingPunct="1">
              <a:lnSpc>
                <a:spcPct val="90000"/>
              </a:lnSpc>
              <a:buFontTx/>
              <a:buChar char="•"/>
            </a:pPr>
            <a:r>
              <a:rPr lang="en-US" sz="2000" smtClean="0">
                <a:sym typeface="Symbol" pitchFamily="18" charset="2"/>
              </a:rPr>
              <a:t> </a:t>
            </a:r>
            <a:r>
              <a:rPr lang="en-US" sz="2000" smtClean="0"/>
              <a:t>is sometimes referred to as a phase-shift, because it represents a "shift" from zero phase.</a:t>
            </a:r>
          </a:p>
          <a:p>
            <a:pPr marL="914400" lvl="1" indent="-457200" algn="just" eaLnBrk="1" hangingPunct="1">
              <a:lnSpc>
                <a:spcPct val="90000"/>
              </a:lnSpc>
              <a:buFontTx/>
              <a:buChar char="•"/>
            </a:pPr>
            <a:r>
              <a:rPr lang="en-US" sz="2000" b="1" smtClean="0"/>
              <a:t>Phase shift</a:t>
            </a:r>
            <a:r>
              <a:rPr lang="en-US" sz="2000" smtClean="0"/>
              <a:t> is any change that occurs in the phase of one signal, or in the phase difference between two or more signals.</a:t>
            </a:r>
          </a:p>
        </p:txBody>
      </p:sp>
    </p:spTree>
    <p:extLst>
      <p:ext uri="{BB962C8B-B14F-4D97-AF65-F5344CB8AC3E}">
        <p14:creationId xmlns:p14="http://schemas.microsoft.com/office/powerpoint/2010/main" val="31622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/>
              <a:t>Cont..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Phase is measured in degrees or radians</a:t>
            </a:r>
          </a:p>
          <a:p>
            <a:r>
              <a:rPr lang="en-US" smtClean="0">
                <a:cs typeface="Times New Roman" pitchFamily="18" charset="0"/>
              </a:rPr>
              <a:t>360° is </a:t>
            </a:r>
            <a:r>
              <a:rPr lang="en-US" i="1" smtClean="0">
                <a:cs typeface="Times New Roman" pitchFamily="18" charset="0"/>
              </a:rPr>
              <a:t>2</a:t>
            </a:r>
            <a:r>
              <a:rPr lang="el-GR" smtClean="0">
                <a:cs typeface="Times New Roman" pitchFamily="18" charset="0"/>
              </a:rPr>
              <a:t>π</a:t>
            </a:r>
            <a:r>
              <a:rPr lang="en-US" smtClean="0">
                <a:cs typeface="Times New Roman" pitchFamily="18" charset="0"/>
              </a:rPr>
              <a:t> rad; 1° is </a:t>
            </a:r>
            <a:r>
              <a:rPr lang="en-US" i="1" smtClean="0">
                <a:cs typeface="Times New Roman" pitchFamily="18" charset="0"/>
              </a:rPr>
              <a:t>2</a:t>
            </a:r>
            <a:r>
              <a:rPr lang="el-GR" smtClean="0">
                <a:cs typeface="Times New Roman" pitchFamily="18" charset="0"/>
              </a:rPr>
              <a:t>π</a:t>
            </a:r>
            <a:r>
              <a:rPr lang="en-US" smtClean="0">
                <a:cs typeface="Times New Roman" pitchFamily="18" charset="0"/>
              </a:rPr>
              <a:t>/360</a:t>
            </a:r>
            <a:r>
              <a:rPr lang="en-US" i="1" smtClean="0">
                <a:cs typeface="Times New Roman" pitchFamily="18" charset="0"/>
              </a:rPr>
              <a:t> </a:t>
            </a:r>
            <a:r>
              <a:rPr lang="en-US" smtClean="0">
                <a:cs typeface="Times New Roman" pitchFamily="18" charset="0"/>
              </a:rPr>
              <a:t>rad; and 1 rad is 360/(2 </a:t>
            </a:r>
            <a:r>
              <a:rPr lang="el-GR" smtClean="0">
                <a:cs typeface="Times New Roman" pitchFamily="18" charset="0"/>
              </a:rPr>
              <a:t>π</a:t>
            </a:r>
            <a:r>
              <a:rPr lang="en-US" smtClean="0">
                <a:cs typeface="Times New Roman" pitchFamily="18" charset="0"/>
              </a:rPr>
              <a:t>)</a:t>
            </a:r>
          </a:p>
          <a:p>
            <a:r>
              <a:rPr lang="en-US" smtClean="0">
                <a:cs typeface="Times New Roman" pitchFamily="18" charset="0"/>
              </a:rPr>
              <a:t>A phase shift of 360° corresponds to a shift of a complete period</a:t>
            </a:r>
          </a:p>
          <a:p>
            <a:r>
              <a:rPr lang="en-US" smtClean="0">
                <a:cs typeface="Times New Roman" pitchFamily="18" charset="0"/>
              </a:rPr>
              <a:t>a phase shift of 180° corresponds to a shift of one-half of a period; and</a:t>
            </a:r>
          </a:p>
          <a:p>
            <a:r>
              <a:rPr lang="en-US" smtClean="0">
                <a:cs typeface="Times New Roman" pitchFamily="18" charset="0"/>
              </a:rPr>
              <a:t>a phase shift of 90° corresponds to a shift of one-quarter of a period (see Figure).</a:t>
            </a:r>
          </a:p>
        </p:txBody>
      </p:sp>
    </p:spTree>
    <p:extLst>
      <p:ext uri="{BB962C8B-B14F-4D97-AF65-F5344CB8AC3E}">
        <p14:creationId xmlns:p14="http://schemas.microsoft.com/office/powerpoint/2010/main" val="25790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18" y="285750"/>
            <a:ext cx="10485967" cy="657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65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708" y="29223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Data Transmission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346388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357188"/>
            <a:ext cx="103632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Varying Sine Waves</a:t>
            </a:r>
            <a:br>
              <a:rPr lang="en-US" dirty="0" smtClean="0"/>
            </a:br>
            <a:r>
              <a:rPr lang="en-US" sz="3200" dirty="0" smtClean="0"/>
              <a:t>s(t) = A sin(2</a:t>
            </a:r>
            <a:r>
              <a:rPr lang="en-US" sz="3200" dirty="0" smtClean="0">
                <a:sym typeface="Symbol" pitchFamily="18" charset="2"/>
              </a:rPr>
              <a:t></a:t>
            </a:r>
            <a:r>
              <a:rPr lang="en-US" sz="3200" dirty="0" smtClean="0"/>
              <a:t>ft +</a:t>
            </a:r>
            <a:r>
              <a:rPr lang="en-US" sz="3200" dirty="0" smtClean="0">
                <a:sym typeface="Symbol" pitchFamily="18" charset="2"/>
              </a:rPr>
              <a:t></a:t>
            </a:r>
            <a:r>
              <a:rPr lang="en-US" sz="3200" dirty="0" smtClean="0"/>
              <a:t>)</a:t>
            </a:r>
            <a:endParaRPr lang="en-US" dirty="0" smtClean="0"/>
          </a:p>
        </p:txBody>
      </p:sp>
      <p:pic>
        <p:nvPicPr>
          <p:cNvPr id="55299" name="Picture 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3"/>
          <a:stretch>
            <a:fillRect/>
          </a:stretch>
        </p:blipFill>
        <p:spPr bwMode="auto">
          <a:xfrm>
            <a:off x="1047751" y="1285876"/>
            <a:ext cx="104775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2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Wavelength (</a:t>
            </a:r>
            <a:r>
              <a:rPr lang="en-US" b="1" dirty="0" smtClean="0">
                <a:sym typeface="Symbol" pitchFamily="18" charset="2"/>
              </a:rPr>
              <a:t>)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10653184" cy="4343400"/>
          </a:xfrm>
        </p:spPr>
        <p:txBody>
          <a:bodyPr/>
          <a:lstStyle/>
          <a:p>
            <a:pPr eaLnBrk="1" hangingPunct="1"/>
            <a:r>
              <a:rPr lang="en-US" sz="2400" smtClean="0"/>
              <a:t>Wavelength of a signal is the distance traveled by one cycle</a:t>
            </a:r>
          </a:p>
          <a:p>
            <a:pPr eaLnBrk="1" hangingPunct="1"/>
            <a:r>
              <a:rPr lang="en-US" sz="2400" smtClean="0"/>
              <a:t>Distance between two points of corresponding phase of two consecutive cycles</a:t>
            </a:r>
            <a:endParaRPr lang="en-US" sz="2400" smtClean="0">
              <a:sym typeface="Symbol" pitchFamily="18" charset="2"/>
            </a:endParaRPr>
          </a:p>
          <a:p>
            <a:r>
              <a:rPr lang="en-US" sz="2400" smtClean="0">
                <a:sym typeface="Symbol" pitchFamily="18" charset="2"/>
              </a:rPr>
              <a:t>Wavelength can be calculated if one is given the propagation speed and the period of the signal.</a:t>
            </a:r>
          </a:p>
          <a:p>
            <a:pPr eaLnBrk="1" hangingPunct="1"/>
            <a:r>
              <a:rPr lang="en-US" sz="2400" smtClean="0">
                <a:sym typeface="Symbol" pitchFamily="18" charset="2"/>
              </a:rPr>
              <a:t>Assume signal is traveling with velocity </a:t>
            </a:r>
            <a:r>
              <a:rPr lang="en-US" sz="2400" i="1" smtClean="0">
                <a:sym typeface="Symbol" pitchFamily="18" charset="2"/>
              </a:rPr>
              <a:t>v </a:t>
            </a:r>
            <a:r>
              <a:rPr lang="en-US" sz="2400" smtClean="0">
                <a:sym typeface="Symbol" pitchFamily="18" charset="2"/>
              </a:rPr>
              <a:t>then 			</a:t>
            </a:r>
            <a:r>
              <a:rPr lang="en-US" sz="2400" i="1" smtClean="0">
                <a:sym typeface="Symbol" pitchFamily="18" charset="2"/>
              </a:rPr>
              <a:t> = vT</a:t>
            </a:r>
          </a:p>
          <a:p>
            <a:pPr eaLnBrk="1" hangingPunct="1"/>
            <a:r>
              <a:rPr lang="en-US" sz="2400" smtClean="0">
                <a:sym typeface="Symbol" pitchFamily="18" charset="2"/>
              </a:rPr>
              <a:t>or equivalently </a:t>
            </a:r>
            <a:r>
              <a:rPr lang="en-US" sz="2400" i="1" smtClean="0">
                <a:sym typeface="Symbol" pitchFamily="18" charset="2"/>
              </a:rPr>
              <a:t> = v/ f</a:t>
            </a:r>
          </a:p>
          <a:p>
            <a:pPr eaLnBrk="1" hangingPunct="1"/>
            <a:r>
              <a:rPr lang="en-US" sz="2400" smtClean="0">
                <a:sym typeface="Symbol" pitchFamily="18" charset="2"/>
              </a:rPr>
              <a:t>wavelength is normally measured in micrometers (</a:t>
            </a:r>
            <a:r>
              <a:rPr lang="el-GR" sz="2400" smtClean="0">
                <a:cs typeface="Times New Roman" pitchFamily="18" charset="0"/>
                <a:sym typeface="Symbol" pitchFamily="18" charset="2"/>
              </a:rPr>
              <a:t>μ</a:t>
            </a:r>
            <a:r>
              <a:rPr lang="en-US" sz="2400" smtClean="0">
                <a:sym typeface="Symbol" pitchFamily="18" charset="2"/>
              </a:rPr>
              <a:t>m)</a:t>
            </a:r>
          </a:p>
        </p:txBody>
      </p:sp>
    </p:spTree>
    <p:extLst>
      <p:ext uri="{BB962C8B-B14F-4D97-AF65-F5344CB8AC3E}">
        <p14:creationId xmlns:p14="http://schemas.microsoft.com/office/powerpoint/2010/main" val="23787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/>
              <a:t>Frequency Domain Concept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400" smtClean="0"/>
              <a:t>Time-domain plot shows changes in signal amplitude with respect to time</a:t>
            </a:r>
          </a:p>
          <a:p>
            <a:r>
              <a:rPr lang="en-US" sz="2400" smtClean="0"/>
              <a:t>A frequency-domain plot is </a:t>
            </a:r>
            <a:r>
              <a:rPr lang="en-US" sz="2400" smtClean="0">
                <a:solidFill>
                  <a:srgbClr val="0070C0"/>
                </a:solidFill>
              </a:rPr>
              <a:t>concerned with only the peak value and the frequency </a:t>
            </a:r>
            <a:r>
              <a:rPr lang="en-US" sz="2400" smtClean="0"/>
              <a:t>of the signal as a whole.</a:t>
            </a:r>
          </a:p>
          <a:p>
            <a:r>
              <a:rPr lang="en-US" sz="2400" smtClean="0"/>
              <a:t>Changes of amplitude during one period are not shown.</a:t>
            </a:r>
          </a:p>
          <a:p>
            <a:r>
              <a:rPr lang="en-US" sz="2400" smtClean="0"/>
              <a:t>A complete sine wave in the time domain can be represented by one single spike in the frequency domain. (see fig)</a:t>
            </a:r>
          </a:p>
          <a:p>
            <a:r>
              <a:rPr lang="en-US" sz="2400" smtClean="0"/>
              <a:t>The position of the spike shows the frequency and its height shows the peak amplitude</a:t>
            </a:r>
          </a:p>
        </p:txBody>
      </p:sp>
    </p:spTree>
    <p:extLst>
      <p:ext uri="{BB962C8B-B14F-4D97-AF65-F5344CB8AC3E}">
        <p14:creationId xmlns:p14="http://schemas.microsoft.com/office/powerpoint/2010/main" val="303047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4" y="492126"/>
            <a:ext cx="11444817" cy="587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Line 5"/>
          <p:cNvSpPr>
            <a:spLocks noChangeShapeType="1"/>
          </p:cNvSpPr>
          <p:nvPr/>
        </p:nvSpPr>
        <p:spPr bwMode="auto">
          <a:xfrm flipV="1">
            <a:off x="10033000" y="4797425"/>
            <a:ext cx="0" cy="2873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33401"/>
            <a:ext cx="10363200" cy="6635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Cont..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1" y="1412876"/>
            <a:ext cx="10750551" cy="1584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The frequency domain is more compact and useful when we are dealing with more than one sine wave. 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Figure below shows three sine waves, each with different amplitude and frequency.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All can be represented by three spikes in the frequency domain</a:t>
            </a:r>
          </a:p>
        </p:txBody>
      </p:sp>
      <p:pic>
        <p:nvPicPr>
          <p:cNvPr id="593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67" y="3213100"/>
            <a:ext cx="12225867" cy="343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Freeform 6"/>
          <p:cNvSpPr>
            <a:spLocks/>
          </p:cNvSpPr>
          <p:nvPr/>
        </p:nvSpPr>
        <p:spPr bwMode="auto">
          <a:xfrm flipH="1">
            <a:off x="9935634" y="4797426"/>
            <a:ext cx="97367" cy="369332"/>
          </a:xfrm>
          <a:custGeom>
            <a:avLst/>
            <a:gdLst>
              <a:gd name="T0" fmla="*/ 0 w 1"/>
              <a:gd name="T1" fmla="*/ 2147483647 h 317"/>
              <a:gd name="T2" fmla="*/ 0 w 1"/>
              <a:gd name="T3" fmla="*/ 0 h 317"/>
              <a:gd name="T4" fmla="*/ 0 60000 65536"/>
              <a:gd name="T5" fmla="*/ 0 60000 65536"/>
              <a:gd name="T6" fmla="*/ 0 w 1"/>
              <a:gd name="T7" fmla="*/ 0 h 317"/>
              <a:gd name="T8" fmla="*/ 1 w 1"/>
              <a:gd name="T9" fmla="*/ 317 h 3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17">
                <a:moveTo>
                  <a:pt x="0" y="317"/>
                </a:moveTo>
                <a:cubicBezTo>
                  <a:pt x="0" y="264"/>
                  <a:pt x="0" y="66"/>
                  <a:pt x="0" y="0"/>
                </a:cubicBezTo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7823201" y="4221163"/>
            <a:ext cx="192617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7920567" y="4221163"/>
            <a:ext cx="0" cy="863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1"/>
            <a:ext cx="10363200" cy="6635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Composite Signals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1268414"/>
            <a:ext cx="10462684" cy="47513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smtClean="0"/>
              <a:t>A single frequency sine wave is not useful in data communications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If we had only one single sine wave to convey a conversation over the phone, it would make no sense and carry no information. We would just hear a buzz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we need to send a composite signal to communicate data.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Any composite signal is a combination of simple sine waves with different frequencies, amplitudes, and phases as shown in fig (c)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The fig (a) fig (b) shows the components of fig (c) which are just simple sine waves of frequencies f and 3f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Their sine waves are: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Fig (a): s(t) = sin(2</a:t>
            </a:r>
            <a:r>
              <a:rPr lang="en-US" sz="1800" smtClean="0">
                <a:sym typeface="Symbol" pitchFamily="18" charset="2"/>
              </a:rPr>
              <a:t></a:t>
            </a:r>
            <a:r>
              <a:rPr lang="en-US" sz="1800" smtClean="0"/>
              <a:t>ft)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Fig (b): s(t) = (1/3) sin(2</a:t>
            </a:r>
            <a:r>
              <a:rPr lang="en-US" sz="1800" smtClean="0">
                <a:sym typeface="Symbol" pitchFamily="18" charset="2"/>
              </a:rPr>
              <a:t>(3</a:t>
            </a:r>
            <a:r>
              <a:rPr lang="en-US" sz="1800" smtClean="0"/>
              <a:t>f)t)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The second freq is the integer multiple of the first freq.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Thus first freq component is called Fundamental freq.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The period of the composite signal is equal to the period of the fundamental freq as in fig (c)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The composite signal generated from fig (a) &amp; (b) will be: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Fig (c): s(t) = (4/ </a:t>
            </a:r>
            <a:r>
              <a:rPr lang="en-US" sz="1800" smtClean="0">
                <a:sym typeface="Symbol" pitchFamily="18" charset="2"/>
              </a:rPr>
              <a:t></a:t>
            </a:r>
            <a:r>
              <a:rPr lang="en-US" sz="1800" smtClean="0"/>
              <a:t>) [sin(2</a:t>
            </a:r>
            <a:r>
              <a:rPr lang="en-US" sz="1800" smtClean="0">
                <a:sym typeface="Symbol" pitchFamily="18" charset="2"/>
              </a:rPr>
              <a:t></a:t>
            </a:r>
            <a:r>
              <a:rPr lang="en-US" sz="1800" smtClean="0"/>
              <a:t>ft) + (1/3) sin(2</a:t>
            </a:r>
            <a:r>
              <a:rPr lang="en-US" sz="1800" smtClean="0">
                <a:sym typeface="Symbol" pitchFamily="18" charset="2"/>
              </a:rPr>
              <a:t>(3</a:t>
            </a:r>
            <a:r>
              <a:rPr lang="en-US" sz="1800" smtClean="0"/>
              <a:t>f)t)]</a:t>
            </a:r>
          </a:p>
        </p:txBody>
      </p:sp>
    </p:spTree>
    <p:extLst>
      <p:ext uri="{BB962C8B-B14F-4D97-AF65-F5344CB8AC3E}">
        <p14:creationId xmlns:p14="http://schemas.microsoft.com/office/powerpoint/2010/main" val="16107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11887200" cy="679450"/>
          </a:xfrm>
        </p:spPr>
        <p:txBody>
          <a:bodyPr/>
          <a:lstStyle/>
          <a:p>
            <a:pPr algn="l" eaLnBrk="1" hangingPunct="1"/>
            <a:r>
              <a:rPr lang="en-US" sz="3200" b="1" dirty="0" smtClean="0"/>
              <a:t>Decomposition of a composite signal in time domain</a:t>
            </a:r>
          </a:p>
        </p:txBody>
      </p:sp>
      <p:pic>
        <p:nvPicPr>
          <p:cNvPr id="61443" name="Picture 4"/>
          <p:cNvPicPr>
            <a:picLocks noChangeAspect="1" noChangeArrowheads="1"/>
          </p:cNvPicPr>
          <p:nvPr/>
        </p:nvPicPr>
        <p:blipFill>
          <a:blip r:embed="rId3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785814"/>
            <a:ext cx="9810751" cy="592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1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333376"/>
            <a:ext cx="11135784" cy="1008063"/>
          </a:xfrm>
        </p:spPr>
        <p:txBody>
          <a:bodyPr/>
          <a:lstStyle/>
          <a:p>
            <a:pPr eaLnBrk="1" hangingPunct="1"/>
            <a:r>
              <a:rPr lang="en-US" b="1" dirty="0" smtClean="0"/>
              <a:t>Frequency Domain Representations </a:t>
            </a:r>
          </a:p>
        </p:txBody>
      </p:sp>
      <p:sp>
        <p:nvSpPr>
          <p:cNvPr id="62467" name="Rectangle 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04801" y="4868863"/>
            <a:ext cx="11360151" cy="1223962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Fig (d): Frequency-domain decomposition of the composite signal of Fig (c) </a:t>
            </a:r>
          </a:p>
        </p:txBody>
      </p:sp>
      <p:pic>
        <p:nvPicPr>
          <p:cNvPr id="624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134" y="1484314"/>
            <a:ext cx="7393517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48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 b="1" dirty="0" smtClean="0"/>
              <a:t>Periodic/ Non- Periodic Composite signals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A composite signal can be periodic or non-periodic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A periodic composite signal can be decomposed into a series of simple sine waves with discrete frequencies.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Discrete Frequencies have integer values (1, 2, 3, ……)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A non-periodic composite signal can be decomposed into a combination of an infinite number of simple sine waves with continuous frequencies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Continuous Frequencies have real values.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For composite periodic signal see previous fig (c)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Fig (a) &amp; (b) shows decomposition of fig (c) 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For its freq-domain decomposition see fig (d), it shows discrete frequencies</a:t>
            </a:r>
          </a:p>
        </p:txBody>
      </p:sp>
    </p:spTree>
    <p:extLst>
      <p:ext uri="{BB962C8B-B14F-4D97-AF65-F5344CB8AC3E}">
        <p14:creationId xmlns:p14="http://schemas.microsoft.com/office/powerpoint/2010/main" val="24649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33400"/>
            <a:ext cx="10363200" cy="592138"/>
          </a:xfrm>
        </p:spPr>
        <p:txBody>
          <a:bodyPr/>
          <a:lstStyle/>
          <a:p>
            <a:r>
              <a:rPr lang="en-US" sz="3200" b="1" dirty="0" smtClean="0"/>
              <a:t>Example: Non-periodic Composite Signal</a:t>
            </a:r>
          </a:p>
        </p:txBody>
      </p:sp>
      <p:pic>
        <p:nvPicPr>
          <p:cNvPr id="645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34" y="1819276"/>
            <a:ext cx="9505951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78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 of Today’s Lecture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AU" dirty="0" smtClean="0"/>
              <a:t>We will learn about :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err="1" smtClean="0"/>
              <a:t>Analog</a:t>
            </a:r>
            <a:r>
              <a:rPr lang="en-AU" dirty="0" smtClean="0"/>
              <a:t> </a:t>
            </a:r>
            <a:r>
              <a:rPr lang="en-AU" dirty="0" err="1" smtClean="0"/>
              <a:t>vs</a:t>
            </a:r>
            <a:r>
              <a:rPr lang="en-AU" dirty="0" smtClean="0"/>
              <a:t> Digital signals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/>
              <a:t>Simple </a:t>
            </a:r>
            <a:r>
              <a:rPr lang="en-AU" dirty="0" err="1" smtClean="0"/>
              <a:t>vs</a:t>
            </a:r>
            <a:r>
              <a:rPr lang="en-AU" dirty="0" smtClean="0"/>
              <a:t> Composite signals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/>
              <a:t>Periodic </a:t>
            </a:r>
            <a:r>
              <a:rPr lang="en-AU" dirty="0" err="1" smtClean="0"/>
              <a:t>vs</a:t>
            </a:r>
            <a:r>
              <a:rPr lang="en-AU" dirty="0" smtClean="0"/>
              <a:t> Non-Periodic signals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/>
              <a:t>Frequency, wavelength, spectrum &amp; bandwidth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/>
              <a:t>Transmission of digital signals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/>
              <a:t>Bit rate, bit length, Baud rate 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/>
              <a:t>Channel Capacity</a:t>
            </a:r>
          </a:p>
          <a:p>
            <a:pPr lvl="1" eaLnBrk="1" hangingPunct="1">
              <a:lnSpc>
                <a:spcPct val="90000"/>
              </a:lnSpc>
            </a:pPr>
            <a:r>
              <a:rPr lang="en-AU" dirty="0" smtClean="0"/>
              <a:t>Bandwidth Categories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2-</a:t>
            </a:r>
            <a:fld id="{65CBB082-C12D-43BE-A4AB-8E6ACB0F6BD9}" type="slidenum">
              <a:rPr lang="ar-SA" altLang="ko-KR" smtClean="0">
                <a:cs typeface="Arial" charset="0"/>
              </a:rPr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3688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/>
              <a:t>Example (Cont..)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9667" y="1676400"/>
            <a:ext cx="10557933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There are an infinite number of simple sine frequencies (waves) in a non-periodic composite signal created by a microphone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 normal human being can create a continuous range of frequencies between 0 and 4 kHz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Frequency decomposition of this signal produces a continuous curve.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There are an infinite number of frequencies between 0.0 and 4000.0 (real values).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The height of the vertical line is the amplitude of the corresponding frequency</a:t>
            </a:r>
          </a:p>
        </p:txBody>
      </p:sp>
    </p:spTree>
    <p:extLst>
      <p:ext uri="{BB962C8B-B14F-4D97-AF65-F5344CB8AC3E}">
        <p14:creationId xmlns:p14="http://schemas.microsoft.com/office/powerpoint/2010/main" val="25084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1"/>
            <a:ext cx="10363200" cy="735013"/>
          </a:xfrm>
        </p:spPr>
        <p:txBody>
          <a:bodyPr/>
          <a:lstStyle/>
          <a:p>
            <a:pPr eaLnBrk="1" hangingPunct="1"/>
            <a:r>
              <a:rPr lang="en-US" b="1" dirty="0" smtClean="0"/>
              <a:t>Spectrum &amp; Bandwidth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284" y="1268414"/>
            <a:ext cx="10363200" cy="4848225"/>
          </a:xfrm>
        </p:spPr>
        <p:txBody>
          <a:bodyPr/>
          <a:lstStyle/>
          <a:p>
            <a:pPr eaLnBrk="1" hangingPunct="1"/>
            <a:r>
              <a:rPr lang="en-US" sz="2400" smtClean="0"/>
              <a:t>Spectrum of a signal</a:t>
            </a:r>
          </a:p>
          <a:p>
            <a:pPr lvl="1" eaLnBrk="1" hangingPunct="1"/>
            <a:r>
              <a:rPr lang="en-US" sz="2000" smtClean="0"/>
              <a:t>range of frequencies contained in a composite signal</a:t>
            </a:r>
          </a:p>
          <a:p>
            <a:pPr lvl="1" eaLnBrk="1" hangingPunct="1"/>
            <a:r>
              <a:rPr lang="en-US" sz="2000" smtClean="0"/>
              <a:t>For the signal of fig (c), the spectrum extends from f to 3f</a:t>
            </a:r>
          </a:p>
          <a:p>
            <a:pPr eaLnBrk="1" hangingPunct="1"/>
            <a:r>
              <a:rPr lang="en-US" sz="2400" smtClean="0"/>
              <a:t>Bandwidth of a signal</a:t>
            </a:r>
          </a:p>
          <a:p>
            <a:pPr lvl="1" eaLnBrk="1" hangingPunct="1"/>
            <a:r>
              <a:rPr lang="en-US" sz="2000" smtClean="0"/>
              <a:t>Width of the spectrum (diff. b/w max &amp; min freq of the spectrum)</a:t>
            </a:r>
          </a:p>
          <a:p>
            <a:pPr lvl="1" eaLnBrk="1" hangingPunct="1"/>
            <a:r>
              <a:rPr lang="en-US" sz="2000" smtClean="0"/>
              <a:t>In case of fig (c), the bandwidth is 2f</a:t>
            </a:r>
          </a:p>
          <a:p>
            <a:pPr eaLnBrk="1" hangingPunct="1"/>
            <a:r>
              <a:rPr lang="en-US" sz="2400" smtClean="0"/>
              <a:t>Effective bandwidth</a:t>
            </a:r>
          </a:p>
          <a:p>
            <a:pPr lvl="1" eaLnBrk="1" hangingPunct="1"/>
            <a:r>
              <a:rPr lang="en-US" sz="2000" smtClean="0"/>
              <a:t>Most of the composite signal energy is contained in a relatively narrow band of frequencies</a:t>
            </a:r>
            <a:endParaRPr lang="en-US" smtClean="0"/>
          </a:p>
          <a:p>
            <a:pPr lvl="1" eaLnBrk="1" hangingPunct="1"/>
            <a:r>
              <a:rPr lang="en-US" smtClean="0"/>
              <a:t>This band is called </a:t>
            </a:r>
            <a:r>
              <a:rPr lang="en-US" i="1" smtClean="0"/>
              <a:t>effective bandwidth</a:t>
            </a:r>
          </a:p>
          <a:p>
            <a:pPr lvl="1" eaLnBrk="1" hangingPunct="1"/>
            <a:r>
              <a:rPr lang="en-US" smtClean="0"/>
              <a:t>often called </a:t>
            </a:r>
            <a:r>
              <a:rPr lang="en-US" i="1" smtClean="0"/>
              <a:t>bandwidth</a:t>
            </a: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1505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934" y="1612900"/>
            <a:ext cx="844550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7" name="Picture 5"/>
          <p:cNvPicPr>
            <a:picLocks noGrp="1" noChangeAspect="1" noChangeArrowheads="1"/>
          </p:cNvPicPr>
          <p:nvPr>
            <p:ph type="title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866776"/>
            <a:ext cx="10176933" cy="442913"/>
          </a:xfrm>
          <a:noFill/>
        </p:spPr>
      </p:pic>
      <p:sp>
        <p:nvSpPr>
          <p:cNvPr id="67588" name="Text Box 8"/>
          <p:cNvSpPr txBox="1">
            <a:spLocks noChangeArrowheads="1"/>
          </p:cNvSpPr>
          <p:nvPr/>
        </p:nvSpPr>
        <p:spPr bwMode="auto">
          <a:xfrm>
            <a:off x="239184" y="1484313"/>
            <a:ext cx="3649133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0">
                <a:solidFill>
                  <a:schemeClr val="accent2"/>
                </a:solidFill>
              </a:rPr>
              <a:t>Fig. shows the spectrum and bandwidth</a:t>
            </a:r>
          </a:p>
          <a:p>
            <a:pPr eaLnBrk="1" latin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0">
                <a:solidFill>
                  <a:schemeClr val="accent2"/>
                </a:solidFill>
              </a:rPr>
              <a:t> (a) All integer frequencies between 1000 and 5000</a:t>
            </a:r>
          </a:p>
          <a:p>
            <a:pPr eaLnBrk="1" latin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0">
                <a:solidFill>
                  <a:schemeClr val="accent2"/>
                </a:solidFill>
              </a:rPr>
              <a:t>(b) frequencies are continuous between 1000 and 5000</a:t>
            </a:r>
          </a:p>
          <a:p>
            <a:pPr eaLnBrk="1" latin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0">
                <a:solidFill>
                  <a:schemeClr val="accent2"/>
                </a:solidFill>
              </a:rPr>
              <a:t> High amplitude at the center of both figs shows effective bandwidth</a:t>
            </a:r>
          </a:p>
        </p:txBody>
      </p:sp>
    </p:spTree>
    <p:extLst>
      <p:ext uri="{BB962C8B-B14F-4D97-AF65-F5344CB8AC3E}">
        <p14:creationId xmlns:p14="http://schemas.microsoft.com/office/powerpoint/2010/main" val="318452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07533" y="404814"/>
            <a:ext cx="10363200" cy="6826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Digital Signal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7051" y="1052514"/>
            <a:ext cx="11233149" cy="4967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An electronic signal transmitted as binary code that can be either the presence or absence of current, high and low voltages or short pulses at a particular frequency 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An arbitrary bit stream; 1 can be encoded as a high (positive) voltage and 0 as low (non-positive) voltage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Digital format is ideal for electronic communication as the string of 1s and 0s can be transmitted by a series of "on/off" signals represented by pulses of electricity or light. 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 pulse "on" can represent a 1, and the lack of a pulse "off" can represent a 0 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Most digital signals are non periodic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 digital signal can have more than two levels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In this case, we can send more than 1 bit for each level (see fig)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(a) shows 1 bit per level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(b) shows 2 bits per level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If a signal has L levels then no. of bits per level = log</a:t>
            </a:r>
            <a:r>
              <a:rPr lang="en-US" sz="2000" baseline="-25000" smtClean="0"/>
              <a:t>2</a:t>
            </a:r>
            <a:r>
              <a:rPr lang="en-US" sz="2000" smtClean="0"/>
              <a:t> L</a:t>
            </a:r>
          </a:p>
        </p:txBody>
      </p:sp>
    </p:spTree>
    <p:extLst>
      <p:ext uri="{BB962C8B-B14F-4D97-AF65-F5344CB8AC3E}">
        <p14:creationId xmlns:p14="http://schemas.microsoft.com/office/powerpoint/2010/main" val="354174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/>
              <a:t>Signal Element Versus Data Element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In data communications, our goal is to send data elements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 </a:t>
            </a:r>
            <a:r>
              <a:rPr lang="en-US" sz="2400" b="1" smtClean="0"/>
              <a:t>data element</a:t>
            </a:r>
            <a:r>
              <a:rPr lang="en-US" sz="2400" smtClean="0"/>
              <a:t> is the smallest entity that can represent a  piece of information: this is the bit.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In digital data communications, a signal element carries    data elements.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 </a:t>
            </a:r>
            <a:r>
              <a:rPr lang="en-US" sz="2400" b="1" smtClean="0"/>
              <a:t>signal element</a:t>
            </a:r>
            <a:r>
              <a:rPr lang="en-US" sz="2400" smtClean="0"/>
              <a:t> is the shortest unit (time wise) of a digital signal.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data elements are what we need to send; signal elements    are what we can send.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Data elements are being carried; signal elements are the     carriers.</a:t>
            </a:r>
          </a:p>
        </p:txBody>
      </p:sp>
    </p:spTree>
    <p:extLst>
      <p:ext uri="{BB962C8B-B14F-4D97-AF65-F5344CB8AC3E}">
        <p14:creationId xmlns:p14="http://schemas.microsoft.com/office/powerpoint/2010/main" val="82694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/>
              <a:t>Data Rate or Bit Rate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b="1" smtClean="0"/>
              <a:t>data rate</a:t>
            </a:r>
            <a:r>
              <a:rPr lang="en-US" smtClean="0"/>
              <a:t> defines the number of data elements (bits) sent in 1 sec. </a:t>
            </a:r>
          </a:p>
          <a:p>
            <a:r>
              <a:rPr lang="en-US" smtClean="0"/>
              <a:t>The unit is bits per second (bps)</a:t>
            </a:r>
          </a:p>
          <a:p>
            <a:r>
              <a:rPr lang="en-US" smtClean="0"/>
              <a:t>The data rate is sometimes called the bit rate</a:t>
            </a:r>
            <a:endParaRPr lang="en-US" sz="3200" smtClean="0"/>
          </a:p>
          <a:p>
            <a:r>
              <a:rPr lang="en-US" smtClean="0"/>
              <a:t>Frequency is not appropriate characteristic for digital signal </a:t>
            </a:r>
          </a:p>
          <a:p>
            <a:r>
              <a:rPr lang="en-US" smtClean="0"/>
              <a:t>The term-</a:t>
            </a:r>
            <a:r>
              <a:rPr lang="en-US" i="1" smtClean="0"/>
              <a:t>bit rate </a:t>
            </a:r>
            <a:r>
              <a:rPr lang="en-US" smtClean="0"/>
              <a:t>is</a:t>
            </a:r>
            <a:r>
              <a:rPr lang="en-US" i="1" smtClean="0"/>
              <a:t> </a:t>
            </a:r>
            <a:r>
              <a:rPr lang="en-US" smtClean="0"/>
              <a:t>used to describe digital signals</a:t>
            </a:r>
          </a:p>
        </p:txBody>
      </p:sp>
    </p:spTree>
    <p:extLst>
      <p:ext uri="{BB962C8B-B14F-4D97-AF65-F5344CB8AC3E}">
        <p14:creationId xmlns:p14="http://schemas.microsoft.com/office/powerpoint/2010/main" val="19553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85" y="404814"/>
            <a:ext cx="9986433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04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/>
              <a:t>Bit Length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The concept of wavelength is for an analog signal: that is the distance one cycle occupies on the transmission medium.</a:t>
            </a:r>
          </a:p>
          <a:p>
            <a:r>
              <a:rPr lang="en-US" smtClean="0"/>
              <a:t>For a digital signal Bit length is used instead of wavelength.</a:t>
            </a:r>
          </a:p>
          <a:p>
            <a:r>
              <a:rPr lang="en-US" smtClean="0"/>
              <a:t>Bit length is the distance one bit occupies on the transmission medium.</a:t>
            </a:r>
          </a:p>
        </p:txBody>
      </p:sp>
    </p:spTree>
    <p:extLst>
      <p:ext uri="{BB962C8B-B14F-4D97-AF65-F5344CB8AC3E}">
        <p14:creationId xmlns:p14="http://schemas.microsoft.com/office/powerpoint/2010/main" val="24466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1" y="533400"/>
            <a:ext cx="10462684" cy="914400"/>
          </a:xfrm>
        </p:spPr>
        <p:txBody>
          <a:bodyPr/>
          <a:lstStyle/>
          <a:p>
            <a:r>
              <a:rPr lang="en-US" sz="3200" b="1" smtClean="0"/>
              <a:t>Digital Signal as a Composite Analog Signal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484314"/>
            <a:ext cx="10363200" cy="45354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Based on Fourier analysis, a digital signal is a composite analog signal.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Having only infinite bandwidth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A digital signal, in the time domain (see fig), comprises connected vertical and horizontal line segments.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A vertical line in the time domain means a frequency of infinity (sudden change in time)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A horizontal line in the time domain means a frequency of zero (no change in time).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Going from a frequency of zero to a frequency of infinity (and vice versa) implies all frequencies in between are part of the domain. Hence infinite bandwidth 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If the digital signal is periodic, which is rare in data communications,   the decomposed signal has a frequency domain representation with an infinite bandwidth and discrete frequencies (see fig).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If the digital signal is non-periodic, the decomposed signal still has an infinite bandwidth, but the frequencies are continuous (see fig)</a:t>
            </a:r>
          </a:p>
        </p:txBody>
      </p:sp>
    </p:spTree>
    <p:extLst>
      <p:ext uri="{BB962C8B-B14F-4D97-AF65-F5344CB8AC3E}">
        <p14:creationId xmlns:p14="http://schemas.microsoft.com/office/powerpoint/2010/main" val="143804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7" y="692150"/>
            <a:ext cx="10750551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04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10363200" cy="5921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Signals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284" y="1268413"/>
            <a:ext cx="10174816" cy="5171159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Signal is the electric or electromagnetic representation of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An electromagnetic signal is generated by the transmitter and then transmitted over a medium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Signals can also be analog or digital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/>
              <a:t>Analog signal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Signal intensity varies in a smooth way over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It has infinitely many levels of intensity (values) along its path over a period of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There are no breaks or discontinuities in the signal </a:t>
            </a:r>
            <a:r>
              <a:rPr lang="en-US" sz="1800" dirty="0" err="1" smtClean="0"/>
              <a:t>e.g</a:t>
            </a:r>
            <a:r>
              <a:rPr lang="en-US" sz="1800" dirty="0" smtClean="0"/>
              <a:t>; speech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/>
              <a:t>Digital signal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Signal intensity maintains a constant level for some period of time and then changes to another constant level </a:t>
            </a:r>
            <a:r>
              <a:rPr lang="en-US" sz="1800" dirty="0" err="1" smtClean="0"/>
              <a:t>e.g</a:t>
            </a:r>
            <a:r>
              <a:rPr lang="en-US" sz="1800" dirty="0" smtClean="0"/>
              <a:t>; binary 1s and 0s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A digital signal can have only a limited number of defined values (often 0 and 1)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70C0"/>
                </a:solidFill>
              </a:rPr>
              <a:t>A Signal is a function of time, but it can also be expressed as a function of frequency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There are two concepts of data transmission </a:t>
            </a:r>
            <a:r>
              <a:rPr lang="en-US" sz="2000" b="1" dirty="0" smtClean="0"/>
              <a:t>Time domain view</a:t>
            </a:r>
            <a:r>
              <a:rPr lang="en-US" sz="2000" dirty="0" smtClean="0"/>
              <a:t> and </a:t>
            </a:r>
            <a:r>
              <a:rPr lang="en-US" sz="2000" b="1" dirty="0" smtClean="0"/>
              <a:t>frequency domain view</a:t>
            </a:r>
            <a:r>
              <a:rPr lang="en-US" sz="2000" dirty="0" smtClean="0"/>
              <a:t> of a signal</a:t>
            </a:r>
          </a:p>
        </p:txBody>
      </p:sp>
    </p:spTree>
    <p:extLst>
      <p:ext uri="{BB962C8B-B14F-4D97-AF65-F5344CB8AC3E}">
        <p14:creationId xmlns:p14="http://schemas.microsoft.com/office/powerpoint/2010/main" val="32476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smtClean="0"/>
              <a:t>Transmission of Digital Signals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Thus a digital signal, periodic or non-periodic, is a composite analog signal with frequencies between zero and infinity.</a:t>
            </a:r>
          </a:p>
          <a:p>
            <a:r>
              <a:rPr lang="en-US" smtClean="0"/>
              <a:t>In data communications, we consider the case of a non-periodic digital signal.</a:t>
            </a:r>
          </a:p>
          <a:p>
            <a:r>
              <a:rPr lang="en-US" smtClean="0"/>
              <a:t>A digital signal can be transmitted by using one of two different approaches:</a:t>
            </a:r>
          </a:p>
          <a:p>
            <a:pPr lvl="1"/>
            <a:r>
              <a:rPr lang="en-US" smtClean="0"/>
              <a:t>baseband transmission or </a:t>
            </a:r>
          </a:p>
          <a:p>
            <a:pPr lvl="1"/>
            <a:r>
              <a:rPr lang="en-US" smtClean="0"/>
              <a:t>broadband transmission (using modulation).</a:t>
            </a:r>
          </a:p>
        </p:txBody>
      </p:sp>
    </p:spTree>
    <p:extLst>
      <p:ext uri="{BB962C8B-B14F-4D97-AF65-F5344CB8AC3E}">
        <p14:creationId xmlns:p14="http://schemas.microsoft.com/office/powerpoint/2010/main" val="61579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2284" y="333376"/>
            <a:ext cx="10363200" cy="663575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Baseband Transmission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7051" y="1052514"/>
            <a:ext cx="11137900" cy="367188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sz="2200" smtClean="0"/>
              <a:t>Means sending a digital signal over a channel without changing to an analog signal. See Fig below</a:t>
            </a:r>
          </a:p>
          <a:p>
            <a:pPr algn="just">
              <a:lnSpc>
                <a:spcPct val="90000"/>
              </a:lnSpc>
            </a:pPr>
            <a:r>
              <a:rPr lang="en-US" sz="2200" smtClean="0"/>
              <a:t>Baseband transmission requires a low-pass channel</a:t>
            </a:r>
          </a:p>
          <a:p>
            <a:pPr algn="just">
              <a:lnSpc>
                <a:spcPct val="90000"/>
              </a:lnSpc>
            </a:pPr>
            <a:r>
              <a:rPr lang="en-US" sz="2200" smtClean="0"/>
              <a:t>It is a channel with a bandwidth that starts from zero freq..</a:t>
            </a:r>
          </a:p>
          <a:p>
            <a:pPr algn="just">
              <a:lnSpc>
                <a:spcPct val="90000"/>
              </a:lnSpc>
            </a:pPr>
            <a:r>
              <a:rPr lang="en-US" sz="2200" smtClean="0"/>
              <a:t>This is, the entire bandwidth of a cable connecting two computers is one single channel (a dedicated medium)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Baseband transmission of a digital signal that preserves the entire shape (bandwidth) of the digital signal is possible only if we have a low-pass channel with an infinite or very wide bandwidth e.g; coaxial cable or fiber optic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It will also be needed to send bits faster</a:t>
            </a: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133" y="4748213"/>
            <a:ext cx="8138584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5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 i="1" smtClean="0"/>
              <a:t>Broadband Transmission (Using Modulation)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412876"/>
            <a:ext cx="10363200" cy="2663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Broadband transmission means changing the digital signal to an analog signal for transmission.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Modulation allows us to use a Bandpass channel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It is a channel with a bandwidth that does not start from zero freq.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we cannot send the digital signal directly to this channel; we need to convert the digital signal to an analog signal before transmission</a:t>
            </a:r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885" y="4371976"/>
            <a:ext cx="8741833" cy="229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64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07533" y="404813"/>
            <a:ext cx="10363200" cy="539750"/>
          </a:xfrm>
        </p:spPr>
        <p:txBody>
          <a:bodyPr/>
          <a:lstStyle/>
          <a:p>
            <a:r>
              <a:rPr lang="en-US" sz="3200" smtClean="0"/>
              <a:t>Example</a:t>
            </a:r>
          </a:p>
        </p:txBody>
      </p:sp>
      <p:pic>
        <p:nvPicPr>
          <p:cNvPr id="788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8" y="1052514"/>
            <a:ext cx="10991849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Relationship b/w Data Rate and Bandwidth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484313"/>
            <a:ext cx="10972800" cy="5103812"/>
          </a:xfrm>
        </p:spPr>
        <p:txBody>
          <a:bodyPr/>
          <a:lstStyle/>
          <a:p>
            <a:pPr eaLnBrk="1" hangingPunct="1"/>
            <a:r>
              <a:rPr lang="en-US" sz="2400" smtClean="0"/>
              <a:t>Any transmission system ( transmitter + medium + receiver)   accommodates only a limited band of frequencies</a:t>
            </a:r>
          </a:p>
          <a:p>
            <a:pPr eaLnBrk="1" hangingPunct="1"/>
            <a:r>
              <a:rPr lang="en-US" sz="2400" smtClean="0"/>
              <a:t>This limits the data rate that can be carried on the medium</a:t>
            </a:r>
          </a:p>
          <a:p>
            <a:pPr eaLnBrk="1" hangingPunct="1"/>
            <a:r>
              <a:rPr lang="en-US" sz="2400" smtClean="0"/>
              <a:t>A square waveform (digital) has an infinite no. of frequency   components and hence an infinite bandwidth</a:t>
            </a:r>
          </a:p>
          <a:p>
            <a:pPr eaLnBrk="1" hangingPunct="1"/>
            <a:r>
              <a:rPr lang="en-US" sz="2400" smtClean="0"/>
              <a:t>Furthermore, the greater the bandwidth of a channel, the          greater the cost</a:t>
            </a:r>
          </a:p>
          <a:p>
            <a:pPr eaLnBrk="1" hangingPunct="1"/>
            <a:r>
              <a:rPr lang="en-US" sz="2400" smtClean="0"/>
              <a:t>On the other hand limiting the bandwidth of a channel increases distortion</a:t>
            </a:r>
          </a:p>
          <a:p>
            <a:pPr eaLnBrk="1" hangingPunct="1"/>
            <a:r>
              <a:rPr lang="en-US" sz="2400" smtClean="0"/>
              <a:t>The higher the data rate of a signal, the greater is its required effective bandwidth </a:t>
            </a:r>
          </a:p>
          <a:p>
            <a:pPr eaLnBrk="1" hangingPunct="1"/>
            <a:r>
              <a:rPr lang="en-US" sz="2400" smtClean="0"/>
              <a:t>There is </a:t>
            </a:r>
            <a:r>
              <a:rPr lang="en-US" sz="2400" smtClean="0">
                <a:solidFill>
                  <a:srgbClr val="0070C0"/>
                </a:solidFill>
              </a:rPr>
              <a:t>a direct relationship between data rate &amp; bandwidth</a:t>
            </a:r>
          </a:p>
        </p:txBody>
      </p:sp>
    </p:spTree>
    <p:extLst>
      <p:ext uri="{BB962C8B-B14F-4D97-AF65-F5344CB8AC3E}">
        <p14:creationId xmlns:p14="http://schemas.microsoft.com/office/powerpoint/2010/main" val="40201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sz="1400" smtClean="0">
                <a:solidFill>
                  <a:schemeClr val="accent2"/>
                </a:solidFill>
              </a:rPr>
              <a:t>2</a:t>
            </a:r>
            <a:r>
              <a:rPr lang="en-US" altLang="ko-KR" sz="1400" smtClean="0">
                <a:solidFill>
                  <a:schemeClr val="accent2"/>
                </a:solidFill>
                <a:latin typeface="굴림" pitchFamily="50" charset="-127"/>
              </a:rPr>
              <a:t>-</a:t>
            </a:r>
            <a:fld id="{4F1658A2-6E60-4730-BF08-3309CCC9FB8C}" type="slidenum">
              <a:rPr lang="ar-SA" altLang="ko-KR" sz="1400" smtClean="0">
                <a:solidFill>
                  <a:schemeClr val="accent2"/>
                </a:solidFill>
                <a:latin typeface="굴림" pitchFamily="50" charset="-127"/>
                <a:cs typeface="Arial" charset="0"/>
              </a:rPr>
              <a:pPr/>
              <a:t>45</a:t>
            </a:fld>
            <a:endParaRPr lang="en-US" altLang="ko-KR" sz="1400" smtClean="0">
              <a:solidFill>
                <a:schemeClr val="accent2"/>
              </a:solidFill>
              <a:latin typeface="굴림" pitchFamily="50" charset="-127"/>
            </a:endParaRPr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10363200" cy="681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Bandwidth</a:t>
            </a:r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4438"/>
            <a:ext cx="10653184" cy="4805362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sz="2400" smtClean="0"/>
              <a:t>Used in two context</a:t>
            </a:r>
          </a:p>
          <a:p>
            <a:pPr marL="457200" indent="-457200">
              <a:lnSpc>
                <a:spcPct val="90000"/>
              </a:lnSpc>
              <a:buFontTx/>
              <a:buAutoNum type="arabicParenR"/>
            </a:pPr>
            <a:r>
              <a:rPr lang="en-US" sz="2400" smtClean="0"/>
              <a:t>Bandwidth in hertz, refers to the range of frequencies in a   composite signal or the range of frequencies that a channel can pass.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mtClean="0"/>
              <a:t>If a telephone channel can transmit frequencies from 300Hz to 3400Hz, it has a BW of 3100 Hz.</a:t>
            </a:r>
          </a:p>
          <a:p>
            <a:pPr marL="457200" indent="-457200">
              <a:lnSpc>
                <a:spcPct val="90000"/>
              </a:lnSpc>
              <a:buFontTx/>
              <a:buAutoNum type="arabicParenR" startAt="2"/>
            </a:pPr>
            <a:r>
              <a:rPr lang="en-US" sz="2400" smtClean="0"/>
              <a:t>Bandwidth in bits per second, refers to the speed of bit        transmission in a channel or link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mtClean="0"/>
              <a:t>The bandwidth of a Fast Ethernet network is a maximum of 100 Mbps. This means that this network can send 100 Mbps.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 smtClean="0"/>
              <a:t>An increase in bandwidth in hertz means an increase in       bandwidth in bits per second</a:t>
            </a:r>
          </a:p>
        </p:txBody>
      </p:sp>
    </p:spTree>
    <p:extLst>
      <p:ext uri="{BB962C8B-B14F-4D97-AF65-F5344CB8AC3E}">
        <p14:creationId xmlns:p14="http://schemas.microsoft.com/office/powerpoint/2010/main" val="16038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Channel and Channel Capacity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76400"/>
            <a:ext cx="11247967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A path that connects the sender and recipient, and could take the form of cables, circuits or even satellite transmission links is called a Channel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Max bit rate at which data can be transmitted on communication channel/path is called Channel Capacity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Channel capacity is a function of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data rate: rate in bits per second (bps)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Bandwidth: bandwidth in hertz or in bps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noise : average noise over communications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error rate: rate at which errors occur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Error is the reception of 1 when 0 transmitted or 0 when 1 transmitted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We want the most efficient use of the capacity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Because the greater the bandwidth of a facility, the greater the cost</a:t>
            </a:r>
          </a:p>
        </p:txBody>
      </p:sp>
    </p:spTree>
    <p:extLst>
      <p:ext uri="{BB962C8B-B14F-4D97-AF65-F5344CB8AC3E}">
        <p14:creationId xmlns:p14="http://schemas.microsoft.com/office/powerpoint/2010/main" val="7343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sz="1400" smtClean="0">
                <a:solidFill>
                  <a:schemeClr val="accent2"/>
                </a:solidFill>
              </a:rPr>
              <a:t>2</a:t>
            </a:r>
            <a:r>
              <a:rPr lang="en-US" altLang="ko-KR" sz="1400" smtClean="0">
                <a:solidFill>
                  <a:schemeClr val="accent2"/>
                </a:solidFill>
                <a:latin typeface="굴림" pitchFamily="50" charset="-127"/>
              </a:rPr>
              <a:t>-</a:t>
            </a:r>
            <a:fld id="{D1610E35-AD8B-4A70-9304-04587C8A0F76}" type="slidenum">
              <a:rPr lang="ar-SA" altLang="ko-KR" sz="1400" smtClean="0">
                <a:solidFill>
                  <a:schemeClr val="accent2"/>
                </a:solidFill>
                <a:latin typeface="굴림" pitchFamily="50" charset="-127"/>
                <a:cs typeface="Arial" charset="0"/>
              </a:rPr>
              <a:pPr/>
              <a:t>47</a:t>
            </a:fld>
            <a:endParaRPr lang="en-US" altLang="ko-KR" sz="1400" smtClean="0">
              <a:solidFill>
                <a:schemeClr val="accent2"/>
              </a:solidFill>
              <a:latin typeface="굴림" pitchFamily="50" charset="-127"/>
            </a:endParaRPr>
          </a:p>
        </p:txBody>
      </p:sp>
      <p:sp>
        <p:nvSpPr>
          <p:cNvPr id="829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Bandwidth categories of a Channel</a:t>
            </a:r>
          </a:p>
        </p:txBody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Narrowband</a:t>
            </a:r>
            <a:r>
              <a:rPr lang="en-US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This is for the channels with BW less than 4000 Hz.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E.g. a telegraph channel has a BW of 200 Hz.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Voiceband</a:t>
            </a:r>
            <a:r>
              <a:rPr lang="en-US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This is the range of frequencies transmitted over a        normal telephone network channel i.e. 4000 Hz.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Wideband</a:t>
            </a:r>
            <a:r>
              <a:rPr lang="en-US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Channels which have a BW exceeding 4000 Hz are      usually placed under this category.</a:t>
            </a:r>
          </a:p>
        </p:txBody>
      </p:sp>
    </p:spTree>
    <p:extLst>
      <p:ext uri="{BB962C8B-B14F-4D97-AF65-F5344CB8AC3E}">
        <p14:creationId xmlns:p14="http://schemas.microsoft.com/office/powerpoint/2010/main" val="3719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sz="1400" smtClean="0">
                <a:solidFill>
                  <a:schemeClr val="accent2"/>
                </a:solidFill>
              </a:rPr>
              <a:t>2</a:t>
            </a:r>
            <a:r>
              <a:rPr lang="en-US" altLang="ko-KR" sz="1400" smtClean="0">
                <a:solidFill>
                  <a:schemeClr val="accent2"/>
                </a:solidFill>
                <a:latin typeface="굴림" pitchFamily="50" charset="-127"/>
              </a:rPr>
              <a:t>-</a:t>
            </a:r>
            <a:fld id="{390CB103-71EE-4B96-B4A8-0FC69697BDDF}" type="slidenum">
              <a:rPr lang="ar-SA" altLang="ko-KR" sz="1400" smtClean="0">
                <a:solidFill>
                  <a:schemeClr val="accent2"/>
                </a:solidFill>
                <a:latin typeface="굴림" pitchFamily="50" charset="-127"/>
                <a:cs typeface="Arial" charset="0"/>
              </a:rPr>
              <a:pPr/>
              <a:t>48</a:t>
            </a:fld>
            <a:endParaRPr lang="en-US" altLang="ko-KR" sz="1400" smtClean="0">
              <a:solidFill>
                <a:schemeClr val="accent2"/>
              </a:solidFill>
              <a:latin typeface="굴림" pitchFamily="50" charset="-127"/>
            </a:endParaRPr>
          </a:p>
        </p:txBody>
      </p:sp>
      <p:sp>
        <p:nvSpPr>
          <p:cNvPr id="83973" name="Slide Number Placeholder 5"/>
          <p:cNvSpPr txBox="1">
            <a:spLocks noGrp="1"/>
          </p:cNvSpPr>
          <p:nvPr/>
        </p:nvSpPr>
        <p:spPr bwMode="auto">
          <a:xfrm>
            <a:off x="8940800" y="6248400"/>
            <a:ext cx="233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r" eaLnBrk="1" latinLnBrk="1" hangingPunct="1"/>
            <a:endParaRPr lang="en-US" altLang="ko-KR" sz="1400" b="0">
              <a:latin typeface="굴림" pitchFamily="50" charset="-127"/>
            </a:endParaRPr>
          </a:p>
        </p:txBody>
      </p:sp>
      <p:sp>
        <p:nvSpPr>
          <p:cNvPr id="839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Other Terms</a:t>
            </a:r>
          </a:p>
        </p:txBody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12876"/>
            <a:ext cx="10270067" cy="4606925"/>
          </a:xfrm>
        </p:spPr>
        <p:txBody>
          <a:bodyPr/>
          <a:lstStyle/>
          <a:p>
            <a:pPr eaLnBrk="1" hangingPunct="1"/>
            <a:r>
              <a:rPr lang="en-US" sz="2400" b="1" smtClean="0"/>
              <a:t>Pass Band</a:t>
            </a:r>
            <a:r>
              <a:rPr lang="en-US" sz="2400" smtClean="0"/>
              <a:t>:</a:t>
            </a:r>
          </a:p>
          <a:p>
            <a:pPr lvl="1" eaLnBrk="1" hangingPunct="1"/>
            <a:r>
              <a:rPr lang="en-US" sz="2000" smtClean="0"/>
              <a:t>a particular range of frequencies which can be passed through the transmission equipment.</a:t>
            </a:r>
          </a:p>
          <a:p>
            <a:pPr lvl="1" eaLnBrk="1" hangingPunct="1"/>
            <a:r>
              <a:rPr lang="en-US" sz="2000" smtClean="0"/>
              <a:t>e.g a telegraph circuit could have a pass band between 1200 to 1400Hz, and a BW of 200Hz.</a:t>
            </a:r>
          </a:p>
          <a:p>
            <a:pPr eaLnBrk="1" hangingPunct="1"/>
            <a:r>
              <a:rPr lang="en-US" sz="2400" b="1" smtClean="0"/>
              <a:t>Cut-off frequencies</a:t>
            </a:r>
            <a:r>
              <a:rPr lang="en-US" sz="2400" smtClean="0"/>
              <a:t>: </a:t>
            </a:r>
          </a:p>
          <a:p>
            <a:pPr lvl="1" eaLnBrk="1" hangingPunct="1"/>
            <a:r>
              <a:rPr lang="en-US" sz="2000" smtClean="0"/>
              <a:t>The cut-off frequencies of the telegraph channel above are 1200  Hz and 1400 Hz.</a:t>
            </a:r>
          </a:p>
          <a:p>
            <a:pPr lvl="1" eaLnBrk="1" hangingPunct="1"/>
            <a:r>
              <a:rPr lang="en-US" sz="2000" smtClean="0"/>
              <a:t>A frequency at which the attenuation of a device begins to increase sharply, such as the limiting frequency below which a traveling wave in a given mode cannot be maintained in a waveguide, or the frequency above which an electron tube loses efficiency rapidly.</a:t>
            </a:r>
          </a:p>
          <a:p>
            <a:pPr lvl="1" eaLnBrk="1" hangingPunct="1"/>
            <a:r>
              <a:rPr lang="en-US" sz="2000" smtClean="0"/>
              <a:t>Also known as critical frequency or corner frequency. </a:t>
            </a:r>
          </a:p>
        </p:txBody>
      </p:sp>
    </p:spTree>
    <p:extLst>
      <p:ext uri="{BB962C8B-B14F-4D97-AF65-F5344CB8AC3E}">
        <p14:creationId xmlns:p14="http://schemas.microsoft.com/office/powerpoint/2010/main" val="15145580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6810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Throughput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914401" y="1214438"/>
            <a:ext cx="10462684" cy="4805362"/>
          </a:xfrm>
        </p:spPr>
        <p:txBody>
          <a:bodyPr/>
          <a:lstStyle/>
          <a:p>
            <a:pPr algn="just"/>
            <a:r>
              <a:rPr lang="en-US" sz="2600" smtClean="0"/>
              <a:t>It is a measure of how fast we can actually send data    through a network.</a:t>
            </a:r>
          </a:p>
          <a:p>
            <a:pPr algn="just"/>
            <a:r>
              <a:rPr lang="en-US" sz="2600" smtClean="0"/>
              <a:t>Although, bandwidth in bits per second and throughput seem the same, but they are different. </a:t>
            </a:r>
          </a:p>
          <a:p>
            <a:pPr algn="just"/>
            <a:r>
              <a:rPr lang="en-US" sz="2600" smtClean="0"/>
              <a:t>In other words, the bandwidth is a potential measurement of a link; the throughput is an actual measurement of how fast we can send data.</a:t>
            </a:r>
          </a:p>
          <a:p>
            <a:pPr algn="just"/>
            <a:r>
              <a:rPr lang="en-US" sz="2600" smtClean="0"/>
              <a:t>E.g; we may have a link with a bandwidth of 1 Mbps, but the devices connected to the end of the link may    handle only 256 kbps. This means that we cannot send more than 256 kbps through this link.</a:t>
            </a:r>
          </a:p>
        </p:txBody>
      </p:sp>
      <p:sp>
        <p:nvSpPr>
          <p:cNvPr id="849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sz="1400" smtClean="0">
                <a:solidFill>
                  <a:schemeClr val="accent2"/>
                </a:solidFill>
              </a:rPr>
              <a:t>2-</a:t>
            </a:r>
            <a:fld id="{F980F855-102E-4C23-9ED8-1A50D9726016}" type="slidenum">
              <a:rPr lang="ar-SA" altLang="ko-KR" sz="1400" smtClean="0">
                <a:solidFill>
                  <a:schemeClr val="accent2"/>
                </a:solidFill>
                <a:cs typeface="Arial" charset="0"/>
              </a:rPr>
              <a:pPr/>
              <a:t>49</a:t>
            </a:fld>
            <a:endParaRPr lang="en-US" altLang="ko-KR" sz="140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30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2284" y="404813"/>
            <a:ext cx="10363200" cy="647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b="1" dirty="0" err="1" smtClean="0"/>
              <a:t>Analog</a:t>
            </a:r>
            <a:r>
              <a:rPr lang="en-GB" b="1" dirty="0" smtClean="0"/>
              <a:t> Data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4418" y="1125539"/>
            <a:ext cx="11135783" cy="3076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smtClean="0"/>
              <a:t>Analog data take on continuous values in some interval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E.g. </a:t>
            </a:r>
            <a:r>
              <a:rPr lang="en-GB" sz="2000" smtClean="0">
                <a:solidFill>
                  <a:srgbClr val="0070C0"/>
                </a:solidFill>
              </a:rPr>
              <a:t>voice, video, temperature, and pressure </a:t>
            </a:r>
            <a:r>
              <a:rPr lang="en-GB" sz="2000" smtClean="0"/>
              <a:t>are continuously varying patterns of intensity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freq range of sound wave is 20Hz-20kHz 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human speech spectrum range is 100Hz-7kHz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Audio signals are easily and directly converted into electromagnetic signals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All sound freqs, whose amplitude is measured in terms of loudness, are converted into electromagnetic freqs, whose amplitude is measured in volts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The standard spectrum for a voice channel is 300-3400Hz</a:t>
            </a:r>
          </a:p>
        </p:txBody>
      </p:sp>
      <p:pic>
        <p:nvPicPr>
          <p:cNvPr id="39940" name="Picture 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63"/>
          <a:stretch>
            <a:fillRect/>
          </a:stretch>
        </p:blipFill>
        <p:spPr bwMode="auto">
          <a:xfrm>
            <a:off x="2235200" y="4267200"/>
            <a:ext cx="8238067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07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035" y="2489761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END OF WEEK 04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585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6"/>
          <p:cNvSpPr txBox="1">
            <a:spLocks noGrp="1" noChangeArrowheads="1"/>
          </p:cNvSpPr>
          <p:nvPr/>
        </p:nvSpPr>
        <p:spPr bwMode="auto">
          <a:xfrm>
            <a:off x="8940800" y="6248400"/>
            <a:ext cx="233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r" eaLnBrk="1" latinLnBrk="1" hangingPunct="1"/>
            <a:r>
              <a:rPr lang="en-US" altLang="ko-KR" sz="1400">
                <a:solidFill>
                  <a:schemeClr val="accent2"/>
                </a:solidFill>
                <a:cs typeface="Times New Roman" pitchFamily="18" charset="0"/>
              </a:rPr>
              <a:t>2</a:t>
            </a:r>
            <a:r>
              <a:rPr lang="en-US" altLang="ko-KR" sz="1400">
                <a:solidFill>
                  <a:schemeClr val="accent2"/>
                </a:solidFill>
                <a:latin typeface="굴림" pitchFamily="50" charset="-127"/>
                <a:cs typeface="Times New Roman" pitchFamily="18" charset="0"/>
              </a:rPr>
              <a:t>-</a:t>
            </a:r>
            <a:fld id="{A455E354-05DF-4700-B5E2-C62EA315921E}" type="slidenum">
              <a:rPr lang="ar-SA" altLang="ko-KR" sz="1400">
                <a:solidFill>
                  <a:schemeClr val="accent2"/>
                </a:solidFill>
                <a:latin typeface="굴림" pitchFamily="50" charset="-127"/>
                <a:cs typeface="Arial" charset="0"/>
              </a:rPr>
              <a:pPr algn="r" eaLnBrk="1" latinLnBrk="1" hangingPunct="1"/>
              <a:t>6</a:t>
            </a:fld>
            <a:endParaRPr lang="en-US" altLang="ko-KR" sz="1400">
              <a:solidFill>
                <a:schemeClr val="accent2"/>
              </a:solidFill>
              <a:latin typeface="굴림" pitchFamily="50" charset="-127"/>
              <a:cs typeface="Times New Roman" pitchFamily="18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02785" y="333375"/>
            <a:ext cx="9986433" cy="755650"/>
          </a:xfrm>
        </p:spPr>
        <p:txBody>
          <a:bodyPr/>
          <a:lstStyle/>
          <a:p>
            <a:r>
              <a:rPr lang="en-GB" b="1" dirty="0" smtClean="0"/>
              <a:t>Digital Data</a:t>
            </a:r>
            <a:endParaRPr lang="en-US" b="1" dirty="0" smtClean="0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4418" y="1268414"/>
            <a:ext cx="10847916" cy="4751387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200" smtClean="0"/>
              <a:t>Digital data take on discrete values e.g. text, integers, etc</a:t>
            </a:r>
          </a:p>
          <a:p>
            <a:pPr algn="just">
              <a:lnSpc>
                <a:spcPct val="90000"/>
              </a:lnSpc>
            </a:pPr>
            <a:r>
              <a:rPr lang="en-US" sz="2200" smtClean="0"/>
              <a:t>Textual data  cannot be easily stored or transmitted by data processing and communication systems</a:t>
            </a:r>
          </a:p>
          <a:p>
            <a:pPr algn="just">
              <a:lnSpc>
                <a:spcPct val="90000"/>
              </a:lnSpc>
            </a:pPr>
            <a:r>
              <a:rPr lang="en-US" sz="2200" smtClean="0"/>
              <a:t>Communication systems are designed for binary data</a:t>
            </a:r>
          </a:p>
          <a:p>
            <a:pPr algn="just">
              <a:lnSpc>
                <a:spcPct val="90000"/>
              </a:lnSpc>
            </a:pPr>
            <a:r>
              <a:rPr lang="en-US" sz="2200" smtClean="0"/>
              <a:t>Therefore some text codes have been devised by which characters are represented by a sequence of bits</a:t>
            </a:r>
          </a:p>
          <a:p>
            <a:pPr algn="just">
              <a:lnSpc>
                <a:spcPct val="90000"/>
              </a:lnSpc>
            </a:pPr>
            <a:r>
              <a:rPr lang="en-US" sz="2200" smtClean="0"/>
              <a:t>Commonly used text code: IRA (international reference alphabet)</a:t>
            </a:r>
          </a:p>
          <a:p>
            <a:pPr algn="just">
              <a:lnSpc>
                <a:spcPct val="90000"/>
              </a:lnSpc>
            </a:pPr>
            <a:r>
              <a:rPr lang="en-US" sz="2200" smtClean="0"/>
              <a:t>IRA-encoded characters are using 8 bits per character</a:t>
            </a:r>
          </a:p>
          <a:p>
            <a:pPr algn="just">
              <a:lnSpc>
                <a:spcPct val="90000"/>
              </a:lnSpc>
            </a:pPr>
            <a:r>
              <a:rPr lang="en-US" sz="2200" smtClean="0"/>
              <a:t>8</a:t>
            </a:r>
            <a:r>
              <a:rPr lang="en-US" sz="2200" baseline="30000" smtClean="0"/>
              <a:t>th</a:t>
            </a:r>
            <a:r>
              <a:rPr lang="en-US" sz="2200" smtClean="0"/>
              <a:t> bit is a parity bit used for error detection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sz="2200" smtClean="0"/>
              <a:t>Thus binary data is generated by terminals and computers etc and then converted into digital voltage pulses for transmission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sz="2200" smtClean="0"/>
              <a:t>The signal uses two constant dc components (voltage levels) 0 or 1</a:t>
            </a:r>
            <a:endParaRPr lang="en-US" sz="2200" smtClean="0"/>
          </a:p>
        </p:txBody>
      </p:sp>
    </p:spTree>
    <p:extLst>
      <p:ext uri="{BB962C8B-B14F-4D97-AF65-F5344CB8AC3E}">
        <p14:creationId xmlns:p14="http://schemas.microsoft.com/office/powerpoint/2010/main" val="191321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Analog Signals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" r="6477" b="57768"/>
          <a:stretch>
            <a:fillRect/>
          </a:stretch>
        </p:blipFill>
        <p:spPr bwMode="auto">
          <a:xfrm>
            <a:off x="332318" y="1693863"/>
            <a:ext cx="11669183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285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Digital Signals</a:t>
            </a:r>
          </a:p>
        </p:txBody>
      </p:sp>
      <p:pic>
        <p:nvPicPr>
          <p:cNvPr id="43011" name="Picture 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8" t="49016" r="4750" b="8752"/>
          <a:stretch>
            <a:fillRect/>
          </a:stretch>
        </p:blipFill>
        <p:spPr bwMode="auto">
          <a:xfrm>
            <a:off x="243417" y="1519238"/>
            <a:ext cx="11811000" cy="507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88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r>
              <a:rPr lang="en-US" altLang="ko-KR" sz="1400" smtClean="0">
                <a:solidFill>
                  <a:schemeClr val="accent2"/>
                </a:solidFill>
              </a:rPr>
              <a:t>2</a:t>
            </a:r>
            <a:r>
              <a:rPr lang="en-US" altLang="ko-KR" sz="1400" smtClean="0">
                <a:solidFill>
                  <a:schemeClr val="accent2"/>
                </a:solidFill>
                <a:latin typeface="굴림" pitchFamily="50" charset="-127"/>
              </a:rPr>
              <a:t>-</a:t>
            </a:r>
            <a:fld id="{8457BA34-2322-4571-9D6E-829FE119C7A1}" type="slidenum">
              <a:rPr lang="ar-SA" altLang="ko-KR" sz="1400" smtClean="0">
                <a:solidFill>
                  <a:schemeClr val="accent2"/>
                </a:solidFill>
                <a:latin typeface="굴림" pitchFamily="50" charset="-127"/>
                <a:cs typeface="Arial" charset="0"/>
              </a:rPr>
              <a:pPr/>
              <a:t>9</a:t>
            </a:fld>
            <a:endParaRPr lang="en-US" altLang="ko-KR" sz="1400" smtClean="0">
              <a:solidFill>
                <a:schemeClr val="accent2"/>
              </a:solidFill>
              <a:latin typeface="굴림" pitchFamily="50" charset="-127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Time Domain Concepts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10557933" cy="4343400"/>
          </a:xfrm>
        </p:spPr>
        <p:txBody>
          <a:bodyPr/>
          <a:lstStyle/>
          <a:p>
            <a:pPr eaLnBrk="1" hangingPunct="1"/>
            <a:r>
              <a:rPr lang="en-US" b="1" smtClean="0"/>
              <a:t>Time Domain Concepts:</a:t>
            </a:r>
          </a:p>
          <a:p>
            <a:pPr lvl="1" eaLnBrk="1" hangingPunct="1"/>
            <a:r>
              <a:rPr lang="en-US" smtClean="0"/>
              <a:t>Electromagnetic signals are viewed as a function of time</a:t>
            </a:r>
          </a:p>
          <a:p>
            <a:pPr lvl="1" eaLnBrk="1" hangingPunct="1"/>
            <a:r>
              <a:rPr lang="en-US" smtClean="0"/>
              <a:t>The time-domain plot shows changes in signal amplitude with respect to time</a:t>
            </a:r>
          </a:p>
          <a:p>
            <a:pPr lvl="1" eaLnBrk="1" hangingPunct="1"/>
            <a:r>
              <a:rPr lang="en-US" smtClean="0"/>
              <a:t>It is an amplitude-versus-time plot</a:t>
            </a:r>
          </a:p>
        </p:txBody>
      </p:sp>
    </p:spTree>
    <p:extLst>
      <p:ext uri="{BB962C8B-B14F-4D97-AF65-F5344CB8AC3E}">
        <p14:creationId xmlns:p14="http://schemas.microsoft.com/office/powerpoint/2010/main" val="381521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3332</TotalTime>
  <Words>3049</Words>
  <Application>Microsoft Office PowerPoint</Application>
  <PresentationFormat>Custom</PresentationFormat>
  <Paragraphs>304</Paragraphs>
  <Slides>50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Data Communication &amp; Networks</vt:lpstr>
      <vt:lpstr>Data Transmission</vt:lpstr>
      <vt:lpstr>Objectives of Today’s Lecture</vt:lpstr>
      <vt:lpstr>Signals</vt:lpstr>
      <vt:lpstr>Analog Data</vt:lpstr>
      <vt:lpstr>Digital Data</vt:lpstr>
      <vt:lpstr>Analog Signals</vt:lpstr>
      <vt:lpstr>Digital Signals</vt:lpstr>
      <vt:lpstr>Time Domain Concepts</vt:lpstr>
      <vt:lpstr>Analogue &amp; Digital Signals</vt:lpstr>
      <vt:lpstr>Periodic and Non-periodic Signals</vt:lpstr>
      <vt:lpstr>Cont.. example</vt:lpstr>
      <vt:lpstr>Sine Wave</vt:lpstr>
      <vt:lpstr>PowerPoint Presentation</vt:lpstr>
      <vt:lpstr>PowerPoint Presentation</vt:lpstr>
      <vt:lpstr>Cont..</vt:lpstr>
      <vt:lpstr>Cont..</vt:lpstr>
      <vt:lpstr>Cont..</vt:lpstr>
      <vt:lpstr>PowerPoint Presentation</vt:lpstr>
      <vt:lpstr>Varying Sine Waves s(t) = A sin(2ft +)</vt:lpstr>
      <vt:lpstr>Wavelength ()</vt:lpstr>
      <vt:lpstr>Frequency Domain Concept</vt:lpstr>
      <vt:lpstr>PowerPoint Presentation</vt:lpstr>
      <vt:lpstr>Cont..</vt:lpstr>
      <vt:lpstr>Composite Signals</vt:lpstr>
      <vt:lpstr>Decomposition of a composite signal in time domain</vt:lpstr>
      <vt:lpstr>Frequency Domain Representations </vt:lpstr>
      <vt:lpstr>Periodic/ Non- Periodic Composite signals</vt:lpstr>
      <vt:lpstr>Example: Non-periodic Composite Signal</vt:lpstr>
      <vt:lpstr>Example (Cont..)</vt:lpstr>
      <vt:lpstr>Spectrum &amp; Bandwidth</vt:lpstr>
      <vt:lpstr>PowerPoint Presentation</vt:lpstr>
      <vt:lpstr>Digital Signal</vt:lpstr>
      <vt:lpstr>Signal Element Versus Data Element</vt:lpstr>
      <vt:lpstr>Data Rate or Bit Rate</vt:lpstr>
      <vt:lpstr>PowerPoint Presentation</vt:lpstr>
      <vt:lpstr>Bit Length</vt:lpstr>
      <vt:lpstr>Digital Signal as a Composite Analog Signal</vt:lpstr>
      <vt:lpstr>PowerPoint Presentation</vt:lpstr>
      <vt:lpstr>Transmission of Digital Signals</vt:lpstr>
      <vt:lpstr>Baseband Transmission</vt:lpstr>
      <vt:lpstr>Broadband Transmission (Using Modulation)</vt:lpstr>
      <vt:lpstr>Example</vt:lpstr>
      <vt:lpstr>Relationship b/w Data Rate and Bandwidth</vt:lpstr>
      <vt:lpstr>Bandwidth</vt:lpstr>
      <vt:lpstr>Channel and Channel Capacity</vt:lpstr>
      <vt:lpstr>Bandwidth categories of a Channel</vt:lpstr>
      <vt:lpstr>Other Terms</vt:lpstr>
      <vt:lpstr>Throughput</vt:lpstr>
      <vt:lpstr>END OF WEEK 04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 &amp; Networks</dc:title>
  <dc:creator>Toshi</dc:creator>
  <cp:lastModifiedBy>Razia Nisar</cp:lastModifiedBy>
  <cp:revision>39</cp:revision>
  <dcterms:created xsi:type="dcterms:W3CDTF">2021-02-13T16:04:02Z</dcterms:created>
  <dcterms:modified xsi:type="dcterms:W3CDTF">2021-03-05T08:56:50Z</dcterms:modified>
</cp:coreProperties>
</file>