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97" r:id="rId6"/>
    <p:sldId id="296" r:id="rId7"/>
    <p:sldId id="298" r:id="rId8"/>
    <p:sldId id="261" r:id="rId9"/>
    <p:sldId id="262" r:id="rId10"/>
    <p:sldId id="295" r:id="rId11"/>
    <p:sldId id="263" r:id="rId12"/>
    <p:sldId id="264" r:id="rId13"/>
    <p:sldId id="265" r:id="rId14"/>
    <p:sldId id="267" r:id="rId15"/>
    <p:sldId id="268" r:id="rId16"/>
    <p:sldId id="269" r:id="rId17"/>
    <p:sldId id="299" r:id="rId18"/>
    <p:sldId id="280" r:id="rId19"/>
  </p:sldIdLst>
  <p:sldSz cx="9144000" cy="5143500" type="screen16x9"/>
  <p:notesSz cx="6858000" cy="9144000"/>
  <p:embeddedFontLst>
    <p:embeddedFont>
      <p:font typeface="Keep Calm Med" panose="020B0604020202020204" charset="0"/>
      <p:regular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217A09A-8CF9-43BB-86E9-E57425777128}">
          <p14:sldIdLst>
            <p14:sldId id="256"/>
            <p14:sldId id="258"/>
            <p14:sldId id="259"/>
            <p14:sldId id="260"/>
            <p14:sldId id="297"/>
            <p14:sldId id="296"/>
            <p14:sldId id="298"/>
            <p14:sldId id="261"/>
            <p14:sldId id="262"/>
            <p14:sldId id="295"/>
            <p14:sldId id="263"/>
            <p14:sldId id="264"/>
            <p14:sldId id="265"/>
            <p14:sldId id="267"/>
            <p14:sldId id="268"/>
            <p14:sldId id="269"/>
            <p14:sldId id="29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D65BA1-6D69-4548-B479-736EBF70C33D}">
  <a:tblStyle styleId="{B9D65BA1-6D69-4548-B479-736EBF70C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065233-25E1-4989-AD35-E11AE04927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744" y="96"/>
      </p:cViewPr>
      <p:guideLst>
        <p:guide orient="horz" pos="17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30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935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 i="1">
                <a:solidFill>
                  <a:srgbClr val="CCCCCC"/>
                </a:solidFill>
              </a:defRPr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 i="1">
                <a:solidFill>
                  <a:srgbClr val="CCCCCC"/>
                </a:solidFill>
              </a:defRPr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>
                <a:solidFill>
                  <a:srgbClr val="CCCCCC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675457" y="1991850"/>
            <a:ext cx="5793086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Keep Calm Med" pitchFamily="2" charset="0"/>
              </a:rPr>
              <a:t>DISTANCE VECTOR ROUTING PROTOCOL</a:t>
            </a:r>
            <a:endParaRPr lang="en-US" dirty="0">
              <a:latin typeface="Keep Calm Med" pitchFamily="2" charset="0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4255105" y="512098"/>
            <a:ext cx="633840" cy="57650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83EF-9E6E-4C5B-995D-CC1FD95A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9242F-171C-4FD2-B8F3-A3EB54FCC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887" y="805027"/>
            <a:ext cx="7521975" cy="3533446"/>
          </a:xfrm>
        </p:spPr>
        <p:txBody>
          <a:bodyPr/>
          <a:lstStyle/>
          <a:p>
            <a:pPr marL="101600" indent="0" algn="ctr"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pPr>
              <a:buNone/>
            </a:pPr>
            <a:r>
              <a:rPr lang="en-US" dirty="0">
                <a:latin typeface="Montserrat" panose="00000500000000000000" pitchFamily="2" charset="0"/>
              </a:rPr>
              <a:t>A distance vector routing algorithm is an </a:t>
            </a:r>
          </a:p>
          <a:p>
            <a:pPr>
              <a:buNone/>
            </a:pPr>
            <a:r>
              <a:rPr lang="en-US" dirty="0">
                <a:latin typeface="Montserrat" panose="00000500000000000000" pitchFamily="2" charset="0"/>
              </a:rPr>
              <a:t>intra-domain(within a network) routing protocol</a:t>
            </a:r>
          </a:p>
          <a:p>
            <a:pPr>
              <a:buNone/>
            </a:pPr>
            <a:r>
              <a:rPr lang="en-US" dirty="0">
                <a:latin typeface="Montserrat" panose="00000500000000000000" pitchFamily="2" charset="0"/>
              </a:rPr>
              <a:t>which is: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latin typeface="Montserrat" panose="00000500000000000000" pitchFamily="2" charset="0"/>
              </a:rPr>
              <a:t>Iterative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latin typeface="Montserrat" panose="00000500000000000000" pitchFamily="2" charset="0"/>
              </a:rPr>
              <a:t>Asynchronous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latin typeface="Montserrat" panose="00000500000000000000" pitchFamily="2" charset="0"/>
              </a:rPr>
              <a:t>Distributed</a:t>
            </a:r>
          </a:p>
          <a:p>
            <a:pPr marL="571500" indent="-571500">
              <a:buNone/>
            </a:pPr>
            <a:r>
              <a:rPr lang="en-US" dirty="0">
                <a:latin typeface="Montserrat" panose="00000500000000000000" pitchFamily="2" charset="0"/>
              </a:rPr>
              <a:t>It is based on the Bellman-Ford Equation.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338F1-4420-48D7-8D41-24A8A84970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560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INFORMATION</a:t>
            </a:r>
            <a:endParaRPr dirty="0"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775367" y="560091"/>
            <a:ext cx="3621900" cy="3376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Information kept by router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Associated with each link connected to a router(neighboring), 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There is a link cost (vector distance).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Each router has an ID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Destination, Distance, Next are stored in its routing table.</a:t>
            </a:r>
          </a:p>
          <a:p>
            <a:pPr marL="0" indent="0"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2"/>
          </p:nvPr>
        </p:nvSpPr>
        <p:spPr>
          <a:xfrm>
            <a:off x="4688985" y="560091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Distance Vector Table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Distance to itself = 0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Distance to neighboring router varies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Distance to other routers = ∞</a:t>
            </a:r>
          </a:p>
          <a:p>
            <a:pPr marL="0" indent="0">
              <a:lnSpc>
                <a:spcPct val="150000"/>
              </a:lnSpc>
              <a:buNone/>
            </a:pPr>
            <a:endParaRPr sz="1600"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97479D-F20B-426C-A2BE-E4D4CCFFE27E}"/>
              </a:ext>
            </a:extLst>
          </p:cNvPr>
          <p:cNvSpPr/>
          <p:nvPr/>
        </p:nvSpPr>
        <p:spPr>
          <a:xfrm>
            <a:off x="5803649" y="4093588"/>
            <a:ext cx="580676" cy="533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1</a:t>
            </a:r>
            <a:endParaRPr lang="en-US" dirty="0">
              <a:solidFill>
                <a:schemeClr val="tx1">
                  <a:lumMod val="75000"/>
                </a:schemeClr>
              </a:solidFill>
              <a:latin typeface="Keep Calm Med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0F7914-C9DF-4662-9E43-FEA5A8D93ABB}"/>
              </a:ext>
            </a:extLst>
          </p:cNvPr>
          <p:cNvSpPr/>
          <p:nvPr/>
        </p:nvSpPr>
        <p:spPr>
          <a:xfrm>
            <a:off x="6718937" y="3084726"/>
            <a:ext cx="580676" cy="533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2</a:t>
            </a:r>
            <a:endParaRPr lang="en-US" dirty="0">
              <a:solidFill>
                <a:schemeClr val="tx1">
                  <a:lumMod val="75000"/>
                </a:schemeClr>
              </a:solidFill>
              <a:latin typeface="Keep Calm Med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6E9CF0-5EAA-4C4C-8C7E-2A65AD44DDB9}"/>
              </a:ext>
            </a:extLst>
          </p:cNvPr>
          <p:cNvSpPr/>
          <p:nvPr/>
        </p:nvSpPr>
        <p:spPr>
          <a:xfrm>
            <a:off x="8005940" y="3079427"/>
            <a:ext cx="580676" cy="533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5</a:t>
            </a:r>
            <a:endParaRPr lang="en-US" dirty="0">
              <a:solidFill>
                <a:schemeClr val="tx1">
                  <a:lumMod val="75000"/>
                </a:schemeClr>
              </a:solidFill>
              <a:latin typeface="Keep Calm Med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ED51AF-4DE0-41C0-A68F-6C231C89F8D9}"/>
              </a:ext>
            </a:extLst>
          </p:cNvPr>
          <p:cNvSpPr/>
          <p:nvPr/>
        </p:nvSpPr>
        <p:spPr>
          <a:xfrm>
            <a:off x="6713376" y="4115356"/>
            <a:ext cx="580676" cy="533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3</a:t>
            </a:r>
            <a:endParaRPr lang="en-US" dirty="0">
              <a:solidFill>
                <a:schemeClr val="tx1">
                  <a:lumMod val="75000"/>
                </a:schemeClr>
              </a:solidFill>
              <a:latin typeface="Keep Calm Med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FF2AA3-1776-47DB-A48D-34F917358150}"/>
              </a:ext>
            </a:extLst>
          </p:cNvPr>
          <p:cNvSpPr/>
          <p:nvPr/>
        </p:nvSpPr>
        <p:spPr>
          <a:xfrm>
            <a:off x="8020547" y="4115356"/>
            <a:ext cx="580676" cy="533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4</a:t>
            </a:r>
            <a:endParaRPr lang="en-US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9BCCE4C-156F-4294-A369-A792F266A652}"/>
              </a:ext>
            </a:extLst>
          </p:cNvPr>
          <p:cNvCxnSpPr>
            <a:cxnSpLocks/>
            <a:stCxn id="13" idx="0"/>
            <a:endCxn id="14" idx="1"/>
          </p:cNvCxnSpPr>
          <p:nvPr/>
        </p:nvCxnSpPr>
        <p:spPr>
          <a:xfrm rot="5400000" flipH="1" flipV="1">
            <a:off x="6035520" y="3410171"/>
            <a:ext cx="741884" cy="624950"/>
          </a:xfrm>
          <a:prstGeom prst="curvedConnector2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59684D-8DD3-4DB4-B275-BE5312878A1A}"/>
              </a:ext>
            </a:extLst>
          </p:cNvPr>
          <p:cNvCxnSpPr>
            <a:cxnSpLocks/>
          </p:cNvCxnSpPr>
          <p:nvPr/>
        </p:nvCxnSpPr>
        <p:spPr>
          <a:xfrm>
            <a:off x="7294052" y="4382892"/>
            <a:ext cx="726495" cy="13348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739A38-82F4-4D50-80C9-3CF9512AD028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7003714" y="3618682"/>
            <a:ext cx="5561" cy="496674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35BC8E-1044-453F-B773-07C58DB4820A}"/>
              </a:ext>
            </a:extLst>
          </p:cNvPr>
          <p:cNvCxnSpPr>
            <a:cxnSpLocks/>
          </p:cNvCxnSpPr>
          <p:nvPr/>
        </p:nvCxnSpPr>
        <p:spPr>
          <a:xfrm>
            <a:off x="7277596" y="3362630"/>
            <a:ext cx="726495" cy="13348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20CACA-6721-405D-B478-71753EAD326D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8296278" y="3613383"/>
            <a:ext cx="14607" cy="501973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D872C0E-B523-4659-AE9C-98126BD3C843}"/>
              </a:ext>
            </a:extLst>
          </p:cNvPr>
          <p:cNvSpPr txBox="1"/>
          <p:nvPr/>
        </p:nvSpPr>
        <p:spPr>
          <a:xfrm>
            <a:off x="7457720" y="3054853"/>
            <a:ext cx="29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eep Calm Med" pitchFamily="2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6F9744-318B-49CD-9761-EB3BCEA8F3D6}"/>
              </a:ext>
            </a:extLst>
          </p:cNvPr>
          <p:cNvSpPr txBox="1"/>
          <p:nvPr/>
        </p:nvSpPr>
        <p:spPr>
          <a:xfrm>
            <a:off x="7512174" y="4396240"/>
            <a:ext cx="29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eep Calm Med" pitchFamily="2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6D3AC-0F88-440F-8B12-08388A6336F4}"/>
              </a:ext>
            </a:extLst>
          </p:cNvPr>
          <p:cNvSpPr txBox="1"/>
          <p:nvPr/>
        </p:nvSpPr>
        <p:spPr>
          <a:xfrm>
            <a:off x="6698914" y="3706474"/>
            <a:ext cx="29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eep Calm Med" pitchFamily="2" charset="0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C413A3-CCE4-4CA2-A42C-D929E5748050}"/>
              </a:ext>
            </a:extLst>
          </p:cNvPr>
          <p:cNvSpPr txBox="1"/>
          <p:nvPr/>
        </p:nvSpPr>
        <p:spPr>
          <a:xfrm>
            <a:off x="8296425" y="3649359"/>
            <a:ext cx="29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eep Calm Med" pitchFamily="2" charset="0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544A9-F646-401D-8753-F0508B58818C}"/>
              </a:ext>
            </a:extLst>
          </p:cNvPr>
          <p:cNvSpPr txBox="1"/>
          <p:nvPr/>
        </p:nvSpPr>
        <p:spPr>
          <a:xfrm>
            <a:off x="5985862" y="3347329"/>
            <a:ext cx="29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eep Calm Med" pitchFamily="2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23" grpId="0"/>
      <p:bldP spid="24" grpId="0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GRAPHICAL REPRESENTATION</a:t>
            </a:r>
            <a:endParaRPr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80168D-B146-4B0F-BF22-BB82263CD4F3}"/>
              </a:ext>
            </a:extLst>
          </p:cNvPr>
          <p:cNvSpPr/>
          <p:nvPr/>
        </p:nvSpPr>
        <p:spPr>
          <a:xfrm>
            <a:off x="2873131" y="485785"/>
            <a:ext cx="580676" cy="533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1</a:t>
            </a:r>
            <a:endParaRPr lang="en-US" dirty="0">
              <a:solidFill>
                <a:schemeClr val="tx1">
                  <a:lumMod val="75000"/>
                </a:schemeClr>
              </a:solidFill>
              <a:latin typeface="Keep Calm Med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A46A8D-5296-4197-8CE1-30D24D8EB7A6}"/>
              </a:ext>
            </a:extLst>
          </p:cNvPr>
          <p:cNvSpPr/>
          <p:nvPr/>
        </p:nvSpPr>
        <p:spPr>
          <a:xfrm>
            <a:off x="3773069" y="1275092"/>
            <a:ext cx="580676" cy="533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2</a:t>
            </a:r>
            <a:endParaRPr lang="en-US" dirty="0">
              <a:solidFill>
                <a:schemeClr val="tx1">
                  <a:lumMod val="75000"/>
                </a:schemeClr>
              </a:solidFill>
              <a:latin typeface="Keep Calm Med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73DB53-D08D-4EB5-90A0-BAB5EF2A044A}"/>
              </a:ext>
            </a:extLst>
          </p:cNvPr>
          <p:cNvSpPr/>
          <p:nvPr/>
        </p:nvSpPr>
        <p:spPr>
          <a:xfrm>
            <a:off x="5080240" y="1288440"/>
            <a:ext cx="580676" cy="533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5</a:t>
            </a:r>
            <a:endParaRPr lang="en-US" dirty="0">
              <a:solidFill>
                <a:schemeClr val="tx1">
                  <a:lumMod val="75000"/>
                </a:schemeClr>
              </a:solidFill>
              <a:latin typeface="Keep Calm Med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BDF699A-4A8C-48A0-AC29-97EC9BE55F56}"/>
              </a:ext>
            </a:extLst>
          </p:cNvPr>
          <p:cNvSpPr/>
          <p:nvPr/>
        </p:nvSpPr>
        <p:spPr>
          <a:xfrm>
            <a:off x="3773069" y="2432606"/>
            <a:ext cx="580676" cy="533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3</a:t>
            </a:r>
            <a:endParaRPr lang="en-US" dirty="0">
              <a:solidFill>
                <a:schemeClr val="tx1">
                  <a:lumMod val="75000"/>
                </a:schemeClr>
              </a:solidFill>
              <a:latin typeface="Keep Calm Med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D68DC8-FEE1-4A4F-8EA8-C827E92922E6}"/>
              </a:ext>
            </a:extLst>
          </p:cNvPr>
          <p:cNvSpPr/>
          <p:nvPr/>
        </p:nvSpPr>
        <p:spPr>
          <a:xfrm>
            <a:off x="5080240" y="2432606"/>
            <a:ext cx="580676" cy="533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4</a:t>
            </a:r>
            <a:endParaRPr lang="en-US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A4DA09-74A6-4890-9ACB-F2E5493A7766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>
            <a:off x="3453807" y="752763"/>
            <a:ext cx="609600" cy="522329"/>
          </a:xfrm>
          <a:prstGeom prst="curvedConnector2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1180B9-1C67-4135-BEB1-DB766A4D717A}"/>
              </a:ext>
            </a:extLst>
          </p:cNvPr>
          <p:cNvCxnSpPr>
            <a:cxnSpLocks/>
          </p:cNvCxnSpPr>
          <p:nvPr/>
        </p:nvCxnSpPr>
        <p:spPr>
          <a:xfrm>
            <a:off x="4353745" y="2700142"/>
            <a:ext cx="726495" cy="13348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CAF613-678C-4055-BE5C-272F7598CAA3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4063407" y="1809048"/>
            <a:ext cx="0" cy="623558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379244-8ABA-43BA-ADBB-AB45CF74F00A}"/>
              </a:ext>
            </a:extLst>
          </p:cNvPr>
          <p:cNvCxnSpPr>
            <a:cxnSpLocks/>
          </p:cNvCxnSpPr>
          <p:nvPr/>
        </p:nvCxnSpPr>
        <p:spPr>
          <a:xfrm>
            <a:off x="4353744" y="1507998"/>
            <a:ext cx="726495" cy="13348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3F6B47-F624-4709-BAF7-9C0D50B9B6B5}"/>
              </a:ext>
            </a:extLst>
          </p:cNvPr>
          <p:cNvCxnSpPr>
            <a:cxnSpLocks/>
          </p:cNvCxnSpPr>
          <p:nvPr/>
        </p:nvCxnSpPr>
        <p:spPr>
          <a:xfrm>
            <a:off x="5365016" y="1809048"/>
            <a:ext cx="0" cy="623558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2355F9-35B1-437A-ACA1-CEBF111A5FA1}"/>
              </a:ext>
            </a:extLst>
          </p:cNvPr>
          <p:cNvSpPr txBox="1"/>
          <p:nvPr/>
        </p:nvSpPr>
        <p:spPr>
          <a:xfrm>
            <a:off x="4571867" y="1206895"/>
            <a:ext cx="29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eep Calm Med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02EA7A-DF57-4EC4-BD68-B7768255076F}"/>
              </a:ext>
            </a:extLst>
          </p:cNvPr>
          <p:cNvSpPr txBox="1"/>
          <p:nvPr/>
        </p:nvSpPr>
        <p:spPr>
          <a:xfrm>
            <a:off x="4571867" y="2713490"/>
            <a:ext cx="29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eep Calm Med" pitchFamily="2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26E2B1-25A7-4404-A519-67961CC8E7C5}"/>
              </a:ext>
            </a:extLst>
          </p:cNvPr>
          <p:cNvSpPr txBox="1"/>
          <p:nvPr/>
        </p:nvSpPr>
        <p:spPr>
          <a:xfrm>
            <a:off x="3758607" y="1966610"/>
            <a:ext cx="29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eep Calm Med" pitchFamily="2" charset="0"/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2A9D7F-DF8A-4BFC-A731-89D2C1403C91}"/>
              </a:ext>
            </a:extLst>
          </p:cNvPr>
          <p:cNvSpPr txBox="1"/>
          <p:nvPr/>
        </p:nvSpPr>
        <p:spPr>
          <a:xfrm>
            <a:off x="5356118" y="1966609"/>
            <a:ext cx="29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eep Calm Med" pitchFamily="2" charset="0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5A3171-BF38-4425-8888-FBA522D7C71E}"/>
              </a:ext>
            </a:extLst>
          </p:cNvPr>
          <p:cNvSpPr txBox="1"/>
          <p:nvPr/>
        </p:nvSpPr>
        <p:spPr>
          <a:xfrm>
            <a:off x="3773069" y="600566"/>
            <a:ext cx="29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eep Calm Med" pitchFamily="2" charset="0"/>
              </a:rPr>
              <a:t>1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57A99582-60E2-4152-97C1-A22BCC754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4099"/>
              </p:ext>
            </p:extLst>
          </p:nvPr>
        </p:nvGraphicFramePr>
        <p:xfrm>
          <a:off x="502821" y="485785"/>
          <a:ext cx="2048295" cy="140474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82765">
                  <a:extLst>
                    <a:ext uri="{9D8B030D-6E8A-4147-A177-3AD203B41FA5}">
                      <a16:colId xmlns:a16="http://schemas.microsoft.com/office/drawing/2014/main" val="890066421"/>
                    </a:ext>
                  </a:extLst>
                </a:gridCol>
                <a:gridCol w="612635">
                  <a:extLst>
                    <a:ext uri="{9D8B030D-6E8A-4147-A177-3AD203B41FA5}">
                      <a16:colId xmlns:a16="http://schemas.microsoft.com/office/drawing/2014/main" val="314891196"/>
                    </a:ext>
                  </a:extLst>
                </a:gridCol>
                <a:gridCol w="752895">
                  <a:extLst>
                    <a:ext uri="{9D8B030D-6E8A-4147-A177-3AD203B41FA5}">
                      <a16:colId xmlns:a16="http://schemas.microsoft.com/office/drawing/2014/main" val="82514278"/>
                    </a:ext>
                  </a:extLst>
                </a:gridCol>
              </a:tblGrid>
              <a:tr h="145468"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DESTINATION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DISTANCE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NEXT</a:t>
                      </a: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3727951504"/>
                  </a:ext>
                </a:extLst>
              </a:tr>
              <a:tr h="229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1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0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1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1423120790"/>
                  </a:ext>
                </a:extLst>
              </a:tr>
              <a:tr h="2226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2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1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2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848249055"/>
                  </a:ext>
                </a:extLst>
              </a:tr>
              <a:tr h="2226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3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∞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-</a:t>
                      </a: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420325435"/>
                  </a:ext>
                </a:extLst>
              </a:tr>
              <a:tr h="2226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4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∞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-</a:t>
                      </a: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862871465"/>
                  </a:ext>
                </a:extLst>
              </a:tr>
              <a:tr h="173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5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∞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-</a:t>
                      </a: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2492109971"/>
                  </a:ext>
                </a:extLst>
              </a:tr>
            </a:tbl>
          </a:graphicData>
        </a:graphic>
      </p:graphicFrame>
      <p:graphicFrame>
        <p:nvGraphicFramePr>
          <p:cNvPr id="44" name="Table 29">
            <a:extLst>
              <a:ext uri="{FF2B5EF4-FFF2-40B4-BE49-F238E27FC236}">
                <a16:creationId xmlns:a16="http://schemas.microsoft.com/office/drawing/2014/main" id="{DA227F5C-BD3E-466C-998A-E7E3ED665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80542"/>
              </p:ext>
            </p:extLst>
          </p:nvPr>
        </p:nvGraphicFramePr>
        <p:xfrm>
          <a:off x="6626366" y="519763"/>
          <a:ext cx="2048295" cy="140474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82765">
                  <a:extLst>
                    <a:ext uri="{9D8B030D-6E8A-4147-A177-3AD203B41FA5}">
                      <a16:colId xmlns:a16="http://schemas.microsoft.com/office/drawing/2014/main" val="890066421"/>
                    </a:ext>
                  </a:extLst>
                </a:gridCol>
                <a:gridCol w="612635">
                  <a:extLst>
                    <a:ext uri="{9D8B030D-6E8A-4147-A177-3AD203B41FA5}">
                      <a16:colId xmlns:a16="http://schemas.microsoft.com/office/drawing/2014/main" val="314891196"/>
                    </a:ext>
                  </a:extLst>
                </a:gridCol>
                <a:gridCol w="752895">
                  <a:extLst>
                    <a:ext uri="{9D8B030D-6E8A-4147-A177-3AD203B41FA5}">
                      <a16:colId xmlns:a16="http://schemas.microsoft.com/office/drawing/2014/main" val="82514278"/>
                    </a:ext>
                  </a:extLst>
                </a:gridCol>
              </a:tblGrid>
              <a:tr h="145468"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DESTINATION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DISTANCE</a:t>
                      </a:r>
                      <a:endParaRPr lang="en-US" sz="50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NEXT</a:t>
                      </a: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3727951504"/>
                  </a:ext>
                </a:extLst>
              </a:tr>
              <a:tr h="229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1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∞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-</a:t>
                      </a: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1423120790"/>
                  </a:ext>
                </a:extLst>
              </a:tr>
              <a:tr h="2226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2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3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2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848249055"/>
                  </a:ext>
                </a:extLst>
              </a:tr>
              <a:tr h="2226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3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∞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-</a:t>
                      </a: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420325435"/>
                  </a:ext>
                </a:extLst>
              </a:tr>
              <a:tr h="2226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4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4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3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862871465"/>
                  </a:ext>
                </a:extLst>
              </a:tr>
              <a:tr h="173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5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0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4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2492109971"/>
                  </a:ext>
                </a:extLst>
              </a:tr>
            </a:tbl>
          </a:graphicData>
        </a:graphic>
      </p:graphicFrame>
      <p:graphicFrame>
        <p:nvGraphicFramePr>
          <p:cNvPr id="45" name="Table 29">
            <a:extLst>
              <a:ext uri="{FF2B5EF4-FFF2-40B4-BE49-F238E27FC236}">
                <a16:creationId xmlns:a16="http://schemas.microsoft.com/office/drawing/2014/main" id="{611E2E18-4A0C-432C-A3EB-4FCF2B759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842612"/>
              </p:ext>
            </p:extLst>
          </p:nvPr>
        </p:nvGraphicFramePr>
        <p:xfrm>
          <a:off x="6626366" y="3118361"/>
          <a:ext cx="2048295" cy="140474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82765">
                  <a:extLst>
                    <a:ext uri="{9D8B030D-6E8A-4147-A177-3AD203B41FA5}">
                      <a16:colId xmlns:a16="http://schemas.microsoft.com/office/drawing/2014/main" val="890066421"/>
                    </a:ext>
                  </a:extLst>
                </a:gridCol>
                <a:gridCol w="612635">
                  <a:extLst>
                    <a:ext uri="{9D8B030D-6E8A-4147-A177-3AD203B41FA5}">
                      <a16:colId xmlns:a16="http://schemas.microsoft.com/office/drawing/2014/main" val="314891196"/>
                    </a:ext>
                  </a:extLst>
                </a:gridCol>
                <a:gridCol w="752895">
                  <a:extLst>
                    <a:ext uri="{9D8B030D-6E8A-4147-A177-3AD203B41FA5}">
                      <a16:colId xmlns:a16="http://schemas.microsoft.com/office/drawing/2014/main" val="82514278"/>
                    </a:ext>
                  </a:extLst>
                </a:gridCol>
              </a:tblGrid>
              <a:tr h="145468"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DESTINATION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DISTANCE</a:t>
                      </a:r>
                      <a:endParaRPr lang="en-US" sz="50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NEXT</a:t>
                      </a: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3727951504"/>
                  </a:ext>
                </a:extLst>
              </a:tr>
              <a:tr h="229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1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∞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-</a:t>
                      </a: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1423120790"/>
                  </a:ext>
                </a:extLst>
              </a:tr>
              <a:tr h="2226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2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∞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-</a:t>
                      </a: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848249055"/>
                  </a:ext>
                </a:extLst>
              </a:tr>
              <a:tr h="2226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3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2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3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420325435"/>
                  </a:ext>
                </a:extLst>
              </a:tr>
              <a:tr h="2226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4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0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4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862871465"/>
                  </a:ext>
                </a:extLst>
              </a:tr>
              <a:tr h="173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5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4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5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2492109971"/>
                  </a:ext>
                </a:extLst>
              </a:tr>
            </a:tbl>
          </a:graphicData>
        </a:graphic>
      </p:graphicFrame>
      <p:graphicFrame>
        <p:nvGraphicFramePr>
          <p:cNvPr id="46" name="Table 29">
            <a:extLst>
              <a:ext uri="{FF2B5EF4-FFF2-40B4-BE49-F238E27FC236}">
                <a16:creationId xmlns:a16="http://schemas.microsoft.com/office/drawing/2014/main" id="{603FE49C-4639-4F2C-B0B1-681E9A9A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22908"/>
              </p:ext>
            </p:extLst>
          </p:nvPr>
        </p:nvGraphicFramePr>
        <p:xfrm>
          <a:off x="502821" y="3099308"/>
          <a:ext cx="2048295" cy="140474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82765">
                  <a:extLst>
                    <a:ext uri="{9D8B030D-6E8A-4147-A177-3AD203B41FA5}">
                      <a16:colId xmlns:a16="http://schemas.microsoft.com/office/drawing/2014/main" val="890066421"/>
                    </a:ext>
                  </a:extLst>
                </a:gridCol>
                <a:gridCol w="612635">
                  <a:extLst>
                    <a:ext uri="{9D8B030D-6E8A-4147-A177-3AD203B41FA5}">
                      <a16:colId xmlns:a16="http://schemas.microsoft.com/office/drawing/2014/main" val="314891196"/>
                    </a:ext>
                  </a:extLst>
                </a:gridCol>
                <a:gridCol w="752895">
                  <a:extLst>
                    <a:ext uri="{9D8B030D-6E8A-4147-A177-3AD203B41FA5}">
                      <a16:colId xmlns:a16="http://schemas.microsoft.com/office/drawing/2014/main" val="82514278"/>
                    </a:ext>
                  </a:extLst>
                </a:gridCol>
              </a:tblGrid>
              <a:tr h="145468"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DESTINATION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DISTANCE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NEXT</a:t>
                      </a: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3727951504"/>
                  </a:ext>
                </a:extLst>
              </a:tr>
              <a:tr h="229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1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1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1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1423120790"/>
                  </a:ext>
                </a:extLst>
              </a:tr>
              <a:tr h="2226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2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0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2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848249055"/>
                  </a:ext>
                </a:extLst>
              </a:tr>
              <a:tr h="2226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3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4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3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420325435"/>
                  </a:ext>
                </a:extLst>
              </a:tr>
              <a:tr h="2226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4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∞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-</a:t>
                      </a: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862871465"/>
                  </a:ext>
                </a:extLst>
              </a:tr>
              <a:tr h="173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5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3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3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2492109971"/>
                  </a:ext>
                </a:extLst>
              </a:tr>
            </a:tbl>
          </a:graphicData>
        </a:graphic>
      </p:graphicFrame>
      <p:graphicFrame>
        <p:nvGraphicFramePr>
          <p:cNvPr id="47" name="Table 29">
            <a:extLst>
              <a:ext uri="{FF2B5EF4-FFF2-40B4-BE49-F238E27FC236}">
                <a16:creationId xmlns:a16="http://schemas.microsoft.com/office/drawing/2014/main" id="{B5411355-7F4B-40B3-AB0B-271647C19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17218"/>
              </p:ext>
            </p:extLst>
          </p:nvPr>
        </p:nvGraphicFramePr>
        <p:xfrm>
          <a:off x="3692843" y="3092961"/>
          <a:ext cx="2048295" cy="140474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82765">
                  <a:extLst>
                    <a:ext uri="{9D8B030D-6E8A-4147-A177-3AD203B41FA5}">
                      <a16:colId xmlns:a16="http://schemas.microsoft.com/office/drawing/2014/main" val="890066421"/>
                    </a:ext>
                  </a:extLst>
                </a:gridCol>
                <a:gridCol w="612635">
                  <a:extLst>
                    <a:ext uri="{9D8B030D-6E8A-4147-A177-3AD203B41FA5}">
                      <a16:colId xmlns:a16="http://schemas.microsoft.com/office/drawing/2014/main" val="314891196"/>
                    </a:ext>
                  </a:extLst>
                </a:gridCol>
                <a:gridCol w="752895">
                  <a:extLst>
                    <a:ext uri="{9D8B030D-6E8A-4147-A177-3AD203B41FA5}">
                      <a16:colId xmlns:a16="http://schemas.microsoft.com/office/drawing/2014/main" val="82514278"/>
                    </a:ext>
                  </a:extLst>
                </a:gridCol>
              </a:tblGrid>
              <a:tr h="145468"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DESTINATION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DISTANCE</a:t>
                      </a:r>
                      <a:endParaRPr lang="en-US" sz="50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NEXT</a:t>
                      </a: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3727951504"/>
                  </a:ext>
                </a:extLst>
              </a:tr>
              <a:tr h="229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1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∞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-</a:t>
                      </a: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1423120790"/>
                  </a:ext>
                </a:extLst>
              </a:tr>
              <a:tr h="2226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2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6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2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848249055"/>
                  </a:ext>
                </a:extLst>
              </a:tr>
              <a:tr h="2226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3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0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3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420325435"/>
                  </a:ext>
                </a:extLst>
              </a:tr>
              <a:tr h="2226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4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2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4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862871465"/>
                  </a:ext>
                </a:extLst>
              </a:tr>
              <a:tr h="173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5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∞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-</a:t>
                      </a: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249210997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B986D30-EB8A-4F25-8E64-B62870D97740}"/>
              </a:ext>
            </a:extLst>
          </p:cNvPr>
          <p:cNvSpPr txBox="1"/>
          <p:nvPr/>
        </p:nvSpPr>
        <p:spPr>
          <a:xfrm>
            <a:off x="950970" y="1895373"/>
            <a:ext cx="132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For 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7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1</a:t>
            </a:r>
            <a:r>
              <a:rPr lang="en-US" sz="1200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0518C9-B604-4951-B55A-FBAFE4547A0F}"/>
              </a:ext>
            </a:extLst>
          </p:cNvPr>
          <p:cNvSpPr txBox="1"/>
          <p:nvPr/>
        </p:nvSpPr>
        <p:spPr>
          <a:xfrm>
            <a:off x="950970" y="4569678"/>
            <a:ext cx="132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For 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7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2</a:t>
            </a:r>
            <a:r>
              <a:rPr lang="en-US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37CC20-7C2B-491F-AB60-FEEB3030E343}"/>
              </a:ext>
            </a:extLst>
          </p:cNvPr>
          <p:cNvSpPr txBox="1"/>
          <p:nvPr/>
        </p:nvSpPr>
        <p:spPr>
          <a:xfrm>
            <a:off x="4175805" y="4573358"/>
            <a:ext cx="132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Table For </a:t>
            </a:r>
            <a:r>
              <a:rPr lang="en-US" sz="120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70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3</a:t>
            </a:r>
            <a:r>
              <a:rPr lang="en-US" sz="1200"/>
              <a:t> 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8ECEA7-1DD1-4435-B83C-8B3F00BFA8A5}"/>
              </a:ext>
            </a:extLst>
          </p:cNvPr>
          <p:cNvSpPr txBox="1"/>
          <p:nvPr/>
        </p:nvSpPr>
        <p:spPr>
          <a:xfrm>
            <a:off x="7161270" y="4573358"/>
            <a:ext cx="132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For 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7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4</a:t>
            </a:r>
            <a:r>
              <a:rPr lang="en-US" sz="1200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68DE74-606C-4616-8AF7-6D7CC7096C1B}"/>
              </a:ext>
            </a:extLst>
          </p:cNvPr>
          <p:cNvSpPr txBox="1"/>
          <p:nvPr/>
        </p:nvSpPr>
        <p:spPr>
          <a:xfrm>
            <a:off x="7161270" y="1912895"/>
            <a:ext cx="132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For 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7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5</a:t>
            </a:r>
            <a:r>
              <a:rPr lang="en-US" sz="1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17" grpId="0" animBg="1"/>
      <p:bldP spid="28" grpId="0"/>
      <p:bldP spid="36" grpId="0"/>
      <p:bldP spid="37" grpId="0"/>
      <p:bldP spid="38" grpId="0"/>
      <p:bldP spid="39" grpId="0"/>
      <p:bldP spid="41" grpId="0"/>
      <p:bldP spid="53" grpId="0"/>
      <p:bldP spid="54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GRAPHICAL REPRESENTATION</a:t>
            </a:r>
            <a:endParaRPr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B102BA-7604-4950-8E1D-5725CB79526D}"/>
              </a:ext>
            </a:extLst>
          </p:cNvPr>
          <p:cNvSpPr/>
          <p:nvPr/>
        </p:nvSpPr>
        <p:spPr>
          <a:xfrm>
            <a:off x="5216281" y="1129596"/>
            <a:ext cx="580676" cy="533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1</a:t>
            </a:r>
            <a:endParaRPr lang="en-US" dirty="0">
              <a:solidFill>
                <a:schemeClr val="tx1">
                  <a:lumMod val="75000"/>
                </a:schemeClr>
              </a:solidFill>
              <a:latin typeface="Keep Calm Med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B4BD86-A406-4629-B7C5-52CBC4C249C9}"/>
              </a:ext>
            </a:extLst>
          </p:cNvPr>
          <p:cNvSpPr/>
          <p:nvPr/>
        </p:nvSpPr>
        <p:spPr>
          <a:xfrm>
            <a:off x="6116219" y="1918903"/>
            <a:ext cx="580676" cy="533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2</a:t>
            </a:r>
            <a:endParaRPr lang="en-US" dirty="0">
              <a:solidFill>
                <a:schemeClr val="tx1">
                  <a:lumMod val="75000"/>
                </a:schemeClr>
              </a:solidFill>
              <a:latin typeface="Keep Calm Med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B5D9E2-47B7-4404-8DBA-7E7D785894ED}"/>
              </a:ext>
            </a:extLst>
          </p:cNvPr>
          <p:cNvSpPr/>
          <p:nvPr/>
        </p:nvSpPr>
        <p:spPr>
          <a:xfrm>
            <a:off x="7423390" y="1932251"/>
            <a:ext cx="580676" cy="533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5</a:t>
            </a:r>
            <a:endParaRPr lang="en-US" dirty="0">
              <a:solidFill>
                <a:schemeClr val="tx1">
                  <a:lumMod val="75000"/>
                </a:schemeClr>
              </a:solidFill>
              <a:latin typeface="Keep Calm Med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DC5C4F-59D9-46C7-A76C-BA521C588E27}"/>
              </a:ext>
            </a:extLst>
          </p:cNvPr>
          <p:cNvSpPr/>
          <p:nvPr/>
        </p:nvSpPr>
        <p:spPr>
          <a:xfrm>
            <a:off x="6116219" y="3076417"/>
            <a:ext cx="580676" cy="533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3</a:t>
            </a:r>
            <a:endParaRPr lang="en-US" dirty="0">
              <a:solidFill>
                <a:schemeClr val="tx1">
                  <a:lumMod val="75000"/>
                </a:schemeClr>
              </a:solidFill>
              <a:latin typeface="Keep Calm Med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D25FC7-F2FF-4EA9-92BE-7FB5663B6090}"/>
              </a:ext>
            </a:extLst>
          </p:cNvPr>
          <p:cNvSpPr/>
          <p:nvPr/>
        </p:nvSpPr>
        <p:spPr>
          <a:xfrm>
            <a:off x="7423390" y="3076417"/>
            <a:ext cx="580676" cy="533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4</a:t>
            </a:r>
            <a:endParaRPr lang="en-US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3D67EC5-8360-4B1E-BD21-A26D5ADA619B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5796957" y="1396574"/>
            <a:ext cx="609600" cy="522329"/>
          </a:xfrm>
          <a:prstGeom prst="curvedConnector2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E52D2-2CDB-4CAB-8292-712C057BBCE4}"/>
              </a:ext>
            </a:extLst>
          </p:cNvPr>
          <p:cNvCxnSpPr>
            <a:cxnSpLocks/>
          </p:cNvCxnSpPr>
          <p:nvPr/>
        </p:nvCxnSpPr>
        <p:spPr>
          <a:xfrm>
            <a:off x="6696895" y="3343953"/>
            <a:ext cx="726495" cy="13348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841B9E-1645-4A6B-B1F3-21C576CA574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406557" y="2452859"/>
            <a:ext cx="0" cy="623558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DF5BFB-2F83-407D-A13B-DD19181BC175}"/>
              </a:ext>
            </a:extLst>
          </p:cNvPr>
          <p:cNvCxnSpPr>
            <a:cxnSpLocks/>
          </p:cNvCxnSpPr>
          <p:nvPr/>
        </p:nvCxnSpPr>
        <p:spPr>
          <a:xfrm>
            <a:off x="6696894" y="2151809"/>
            <a:ext cx="726495" cy="13348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0C4FCF-CE47-49BA-B3C7-B3B0F53F3128}"/>
              </a:ext>
            </a:extLst>
          </p:cNvPr>
          <p:cNvCxnSpPr>
            <a:cxnSpLocks/>
          </p:cNvCxnSpPr>
          <p:nvPr/>
        </p:nvCxnSpPr>
        <p:spPr>
          <a:xfrm>
            <a:off x="7708166" y="2452859"/>
            <a:ext cx="0" cy="623558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A80A54-BB36-449E-891E-D71A4AB4CCC4}"/>
              </a:ext>
            </a:extLst>
          </p:cNvPr>
          <p:cNvSpPr txBox="1"/>
          <p:nvPr/>
        </p:nvSpPr>
        <p:spPr>
          <a:xfrm>
            <a:off x="6915017" y="1850706"/>
            <a:ext cx="29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eep Calm Med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B8607A-7B4D-4AEC-8F06-A7E3DB4D29B9}"/>
              </a:ext>
            </a:extLst>
          </p:cNvPr>
          <p:cNvSpPr txBox="1"/>
          <p:nvPr/>
        </p:nvSpPr>
        <p:spPr>
          <a:xfrm>
            <a:off x="6915017" y="3357301"/>
            <a:ext cx="29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eep Calm Med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188E20-DD8E-4F22-9ED9-E892A35196C3}"/>
              </a:ext>
            </a:extLst>
          </p:cNvPr>
          <p:cNvSpPr txBox="1"/>
          <p:nvPr/>
        </p:nvSpPr>
        <p:spPr>
          <a:xfrm>
            <a:off x="6101757" y="2610421"/>
            <a:ext cx="29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eep Calm Med" pitchFamily="2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00B3CC-E3A5-44BF-9575-76F6CC33E78D}"/>
              </a:ext>
            </a:extLst>
          </p:cNvPr>
          <p:cNvSpPr txBox="1"/>
          <p:nvPr/>
        </p:nvSpPr>
        <p:spPr>
          <a:xfrm>
            <a:off x="7699268" y="2610420"/>
            <a:ext cx="29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eep Calm Med" pitchFamily="2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3BCFB-55A2-4F8F-8A33-1E1B2BB95623}"/>
              </a:ext>
            </a:extLst>
          </p:cNvPr>
          <p:cNvSpPr txBox="1"/>
          <p:nvPr/>
        </p:nvSpPr>
        <p:spPr>
          <a:xfrm>
            <a:off x="6116219" y="1244377"/>
            <a:ext cx="29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eep Calm Med" pitchFamily="2" charset="0"/>
              </a:rPr>
              <a:t>1</a:t>
            </a:r>
          </a:p>
        </p:txBody>
      </p:sp>
      <p:graphicFrame>
        <p:nvGraphicFramePr>
          <p:cNvPr id="23" name="Table 29">
            <a:extLst>
              <a:ext uri="{FF2B5EF4-FFF2-40B4-BE49-F238E27FC236}">
                <a16:creationId xmlns:a16="http://schemas.microsoft.com/office/drawing/2014/main" id="{C13D646F-FBAC-4CB9-88D3-142F0B092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65904"/>
              </p:ext>
            </p:extLst>
          </p:nvPr>
        </p:nvGraphicFramePr>
        <p:xfrm>
          <a:off x="654493" y="1244377"/>
          <a:ext cx="3269078" cy="250506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089693">
                  <a:extLst>
                    <a:ext uri="{9D8B030D-6E8A-4147-A177-3AD203B41FA5}">
                      <a16:colId xmlns:a16="http://schemas.microsoft.com/office/drawing/2014/main" val="890066421"/>
                    </a:ext>
                  </a:extLst>
                </a:gridCol>
                <a:gridCol w="977765">
                  <a:extLst>
                    <a:ext uri="{9D8B030D-6E8A-4147-A177-3AD203B41FA5}">
                      <a16:colId xmlns:a16="http://schemas.microsoft.com/office/drawing/2014/main" val="314891196"/>
                    </a:ext>
                  </a:extLst>
                </a:gridCol>
                <a:gridCol w="1201620">
                  <a:extLst>
                    <a:ext uri="{9D8B030D-6E8A-4147-A177-3AD203B41FA5}">
                      <a16:colId xmlns:a16="http://schemas.microsoft.com/office/drawing/2014/main" val="82514278"/>
                    </a:ext>
                  </a:extLst>
                </a:gridCol>
              </a:tblGrid>
              <a:tr h="281624">
                <a:tc>
                  <a:txBody>
                    <a:bodyPr/>
                    <a:lstStyle/>
                    <a:p>
                      <a:pPr algn="ctr" rtl="0"/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DESTINATION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DISTANCE</a:t>
                      </a:r>
                    </a:p>
                  </a:txBody>
                  <a:tcPr marL="81725" marR="81725" marT="40862" marB="40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NEXT</a:t>
                      </a:r>
                    </a:p>
                  </a:txBody>
                  <a:tcPr marL="81725" marR="81725" marT="40862" marB="40862"/>
                </a:tc>
                <a:extLst>
                  <a:ext uri="{0D108BD9-81ED-4DB2-BD59-A6C34878D82A}">
                    <a16:rowId xmlns:a16="http://schemas.microsoft.com/office/drawing/2014/main" val="3727951504"/>
                  </a:ext>
                </a:extLst>
              </a:tr>
              <a:tr h="444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1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0</a:t>
                      </a:r>
                    </a:p>
                  </a:txBody>
                  <a:tcPr marL="81725" marR="81725" marT="40862" marB="4086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1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 anchor="ctr"/>
                </a:tc>
                <a:extLst>
                  <a:ext uri="{0D108BD9-81ED-4DB2-BD59-A6C34878D82A}">
                    <a16:rowId xmlns:a16="http://schemas.microsoft.com/office/drawing/2014/main" val="1423120790"/>
                  </a:ext>
                </a:extLst>
              </a:tr>
              <a:tr h="444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2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1</a:t>
                      </a:r>
                    </a:p>
                  </a:txBody>
                  <a:tcPr marL="81725" marR="81725" marT="40862" marB="4086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2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 anchor="ctr"/>
                </a:tc>
                <a:extLst>
                  <a:ext uri="{0D108BD9-81ED-4DB2-BD59-A6C34878D82A}">
                    <a16:rowId xmlns:a16="http://schemas.microsoft.com/office/drawing/2014/main" val="848249055"/>
                  </a:ext>
                </a:extLst>
              </a:tr>
              <a:tr h="444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3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∞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-</a:t>
                      </a:r>
                    </a:p>
                  </a:txBody>
                  <a:tcPr marL="81725" marR="81725" marT="40862" marB="40862" anchor="ctr"/>
                </a:tc>
                <a:extLst>
                  <a:ext uri="{0D108BD9-81ED-4DB2-BD59-A6C34878D82A}">
                    <a16:rowId xmlns:a16="http://schemas.microsoft.com/office/drawing/2014/main" val="420325435"/>
                  </a:ext>
                </a:extLst>
              </a:tr>
              <a:tr h="444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4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∞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-</a:t>
                      </a:r>
                    </a:p>
                  </a:txBody>
                  <a:tcPr marL="81725" marR="81725" marT="40862" marB="40862" anchor="ctr"/>
                </a:tc>
                <a:extLst>
                  <a:ext uri="{0D108BD9-81ED-4DB2-BD59-A6C34878D82A}">
                    <a16:rowId xmlns:a16="http://schemas.microsoft.com/office/drawing/2014/main" val="862871465"/>
                  </a:ext>
                </a:extLst>
              </a:tr>
              <a:tr h="444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N</a:t>
                      </a:r>
                      <a:r>
                        <a:rPr lang="en-US" sz="5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5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∞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Keep Calm Med" pitchFamily="2" charset="0"/>
                      </a:endParaRPr>
                    </a:p>
                  </a:txBody>
                  <a:tcPr marL="81725" marR="81725" marT="40862" marB="408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Keep Calm Med" pitchFamily="2" charset="0"/>
                        </a:rPr>
                        <a:t>-</a:t>
                      </a:r>
                    </a:p>
                  </a:txBody>
                  <a:tcPr marL="81725" marR="81725" marT="40862" marB="40862" anchor="ctr"/>
                </a:tc>
                <a:extLst>
                  <a:ext uri="{0D108BD9-81ED-4DB2-BD59-A6C34878D82A}">
                    <a16:rowId xmlns:a16="http://schemas.microsoft.com/office/drawing/2014/main" val="249210997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680D39A-5125-459B-BDD0-EB46D771E067}"/>
              </a:ext>
            </a:extLst>
          </p:cNvPr>
          <p:cNvSpPr txBox="1"/>
          <p:nvPr/>
        </p:nvSpPr>
        <p:spPr>
          <a:xfrm>
            <a:off x="1699541" y="3899123"/>
            <a:ext cx="211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For 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7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1</a:t>
            </a:r>
            <a:r>
              <a:rPr lang="en-US" sz="1200" dirty="0"/>
              <a:t>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67F5796-F06A-40C6-A8F5-19F9F77F8BBB}"/>
              </a:ext>
            </a:extLst>
          </p:cNvPr>
          <p:cNvSpPr/>
          <p:nvPr/>
        </p:nvSpPr>
        <p:spPr>
          <a:xfrm>
            <a:off x="5206594" y="1123782"/>
            <a:ext cx="580676" cy="53395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1</a:t>
            </a:r>
            <a:endParaRPr lang="en-US" dirty="0">
              <a:solidFill>
                <a:schemeClr val="tx1">
                  <a:lumMod val="75000"/>
                </a:schemeClr>
              </a:solidFill>
              <a:latin typeface="Keep Calm Med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9CB961-BE79-4F19-8483-02C4A0EFE1DE}"/>
              </a:ext>
            </a:extLst>
          </p:cNvPr>
          <p:cNvSpPr/>
          <p:nvPr/>
        </p:nvSpPr>
        <p:spPr>
          <a:xfrm>
            <a:off x="6125117" y="1928932"/>
            <a:ext cx="580676" cy="53395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2</a:t>
            </a:r>
            <a:endParaRPr lang="en-US" dirty="0">
              <a:solidFill>
                <a:schemeClr val="tx1">
                  <a:lumMod val="75000"/>
                </a:schemeClr>
              </a:solidFill>
              <a:latin typeface="Keep Calm Med" pitchFamily="2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0822369-FD41-4E0A-9B1E-AC6E7774D1A5}"/>
              </a:ext>
            </a:extLst>
          </p:cNvPr>
          <p:cNvCxnSpPr>
            <a:cxnSpLocks/>
          </p:cNvCxnSpPr>
          <p:nvPr/>
        </p:nvCxnSpPr>
        <p:spPr>
          <a:xfrm>
            <a:off x="5796455" y="1399536"/>
            <a:ext cx="609600" cy="52232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EF0C1B3-C206-480D-9AB3-5C9E7481697E}"/>
              </a:ext>
            </a:extLst>
          </p:cNvPr>
          <p:cNvSpPr/>
          <p:nvPr/>
        </p:nvSpPr>
        <p:spPr>
          <a:xfrm>
            <a:off x="7426814" y="1932251"/>
            <a:ext cx="580676" cy="53395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5</a:t>
            </a:r>
            <a:endParaRPr lang="en-US" dirty="0">
              <a:solidFill>
                <a:schemeClr val="tx1">
                  <a:lumMod val="75000"/>
                </a:schemeClr>
              </a:solidFill>
              <a:latin typeface="Keep Calm Med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81AC349-BA30-4C26-8955-9398C273BC4D}"/>
              </a:ext>
            </a:extLst>
          </p:cNvPr>
          <p:cNvSpPr/>
          <p:nvPr/>
        </p:nvSpPr>
        <p:spPr>
          <a:xfrm>
            <a:off x="6125117" y="3066388"/>
            <a:ext cx="580676" cy="53395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3</a:t>
            </a:r>
            <a:endParaRPr lang="en-US" dirty="0">
              <a:solidFill>
                <a:schemeClr val="tx1">
                  <a:lumMod val="75000"/>
                </a:schemeClr>
              </a:solidFill>
              <a:latin typeface="Keep Calm Med" pitchFamily="2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6A2BF80-4D3C-47C6-8B19-03C08BEF8801}"/>
              </a:ext>
            </a:extLst>
          </p:cNvPr>
          <p:cNvSpPr/>
          <p:nvPr/>
        </p:nvSpPr>
        <p:spPr>
          <a:xfrm>
            <a:off x="7426814" y="3066388"/>
            <a:ext cx="580676" cy="53395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4</a:t>
            </a:r>
            <a:endParaRPr lang="en-US" dirty="0">
              <a:solidFill>
                <a:schemeClr val="tx1">
                  <a:lumMod val="75000"/>
                </a:schemeClr>
              </a:solidFill>
              <a:latin typeface="Keep Calm Med" pitchFamily="2" charset="0"/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6F7935DA-A564-45D4-9014-00DB572F135D}"/>
              </a:ext>
            </a:extLst>
          </p:cNvPr>
          <p:cNvCxnSpPr>
            <a:cxnSpLocks/>
            <a:stCxn id="25" idx="1"/>
            <a:endCxn id="25" idx="2"/>
          </p:cNvCxnSpPr>
          <p:nvPr/>
        </p:nvCxnSpPr>
        <p:spPr>
          <a:xfrm rot="10800000" flipH="1" flipV="1">
            <a:off x="5206594" y="1390760"/>
            <a:ext cx="290338" cy="266978"/>
          </a:xfrm>
          <a:prstGeom prst="curvedConnector4">
            <a:avLst>
              <a:gd name="adj1" fmla="val -78736"/>
              <a:gd name="adj2" fmla="val 185625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0F2F7F-E757-4BCB-B9CD-EF39AB52C737}"/>
              </a:ext>
            </a:extLst>
          </p:cNvPr>
          <p:cNvSpPr txBox="1"/>
          <p:nvPr/>
        </p:nvSpPr>
        <p:spPr>
          <a:xfrm>
            <a:off x="4579114" y="2624351"/>
            <a:ext cx="99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1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HelveticaNeue-CondensedBold"/>
              </a:rPr>
              <a:t>➜</a:t>
            </a:r>
            <a:r>
              <a:rPr lang="en-US" b="1" i="0" dirty="0">
                <a:solidFill>
                  <a:srgbClr val="007EE6"/>
                </a:solidFill>
                <a:effectLst/>
                <a:latin typeface="HelveticaNeue-CondensedBold"/>
              </a:rPr>
              <a:t>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1</a:t>
            </a:r>
            <a:endParaRPr lang="en-US" b="1" i="0" dirty="0">
              <a:solidFill>
                <a:srgbClr val="007EE6"/>
              </a:solidFill>
              <a:effectLst/>
              <a:latin typeface="HelveticaNeue-CondensedBold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41AC6C-A816-4B36-8174-C3EBED7BFA24}"/>
              </a:ext>
            </a:extLst>
          </p:cNvPr>
          <p:cNvSpPr txBox="1"/>
          <p:nvPr/>
        </p:nvSpPr>
        <p:spPr>
          <a:xfrm>
            <a:off x="4576355" y="2906907"/>
            <a:ext cx="99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1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HelveticaNeue-CondensedBold"/>
              </a:rPr>
              <a:t>➜</a:t>
            </a:r>
            <a:r>
              <a:rPr lang="en-US" b="1" i="0" dirty="0">
                <a:solidFill>
                  <a:srgbClr val="007EE6"/>
                </a:solidFill>
                <a:effectLst/>
                <a:latin typeface="HelveticaNeue-CondensedBold"/>
              </a:rPr>
              <a:t>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2</a:t>
            </a:r>
            <a:endParaRPr lang="en-US" b="1" i="0" dirty="0">
              <a:solidFill>
                <a:srgbClr val="007EE6"/>
              </a:solidFill>
              <a:effectLst/>
              <a:latin typeface="HelveticaNeue-CondensedBold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4C0E75-436B-49A6-8CC1-C87173885C89}"/>
              </a:ext>
            </a:extLst>
          </p:cNvPr>
          <p:cNvSpPr txBox="1"/>
          <p:nvPr/>
        </p:nvSpPr>
        <p:spPr>
          <a:xfrm>
            <a:off x="4575923" y="3203412"/>
            <a:ext cx="99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1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HelveticaNeue-CondensedBold"/>
              </a:rPr>
              <a:t>➜</a:t>
            </a:r>
            <a:r>
              <a:rPr lang="en-US" b="1" i="0" dirty="0">
                <a:solidFill>
                  <a:srgbClr val="007EE6"/>
                </a:solidFill>
                <a:effectLst/>
                <a:latin typeface="HelveticaNeue-CondensedBold"/>
              </a:rPr>
              <a:t>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3</a:t>
            </a:r>
            <a:endParaRPr lang="en-US" b="1" i="0" dirty="0">
              <a:solidFill>
                <a:srgbClr val="007EE6"/>
              </a:solidFill>
              <a:effectLst/>
              <a:latin typeface="HelveticaNeue-CondensedBold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543B63-7220-4FB3-B0CE-7C821A899BDF}"/>
              </a:ext>
            </a:extLst>
          </p:cNvPr>
          <p:cNvSpPr txBox="1"/>
          <p:nvPr/>
        </p:nvSpPr>
        <p:spPr>
          <a:xfrm>
            <a:off x="4575923" y="3500726"/>
            <a:ext cx="99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1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HelveticaNeue-CondensedBold"/>
              </a:rPr>
              <a:t>➜</a:t>
            </a:r>
            <a:r>
              <a:rPr lang="en-US" b="1" i="0" dirty="0">
                <a:solidFill>
                  <a:srgbClr val="007EE6"/>
                </a:solidFill>
                <a:effectLst/>
                <a:latin typeface="HelveticaNeue-CondensedBold"/>
              </a:rPr>
              <a:t>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4</a:t>
            </a:r>
            <a:endParaRPr lang="en-US" b="1" i="0" dirty="0">
              <a:solidFill>
                <a:srgbClr val="007EE6"/>
              </a:solidFill>
              <a:effectLst/>
              <a:latin typeface="HelveticaNeue-CondensedBold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41AF89-FFE9-4EFC-96B6-A02D08F7D4F2}"/>
              </a:ext>
            </a:extLst>
          </p:cNvPr>
          <p:cNvSpPr txBox="1"/>
          <p:nvPr/>
        </p:nvSpPr>
        <p:spPr>
          <a:xfrm>
            <a:off x="4578350" y="3773364"/>
            <a:ext cx="99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1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HelveticaNeue-CondensedBold"/>
              </a:rPr>
              <a:t>➜</a:t>
            </a:r>
            <a:r>
              <a:rPr lang="en-US" b="1" i="0" dirty="0">
                <a:solidFill>
                  <a:srgbClr val="007EE6"/>
                </a:solidFill>
                <a:effectLst/>
                <a:latin typeface="HelveticaNeue-CondensedBold"/>
              </a:rPr>
              <a:t>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N</a:t>
            </a: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Keep Calm Med" pitchFamily="2" charset="0"/>
              </a:rPr>
              <a:t>5</a:t>
            </a:r>
            <a:endParaRPr lang="en-US" b="1" i="0" dirty="0">
              <a:solidFill>
                <a:srgbClr val="007EE6"/>
              </a:solidFill>
              <a:effectLst/>
              <a:latin typeface="HelveticaNeue-CondensedBold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73BD0-3C57-44D6-BCCD-DEFA8BDD0D6A}"/>
              </a:ext>
            </a:extLst>
          </p:cNvPr>
          <p:cNvSpPr/>
          <p:nvPr/>
        </p:nvSpPr>
        <p:spPr>
          <a:xfrm>
            <a:off x="1985314" y="1626375"/>
            <a:ext cx="1682750" cy="27151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E4439F-0EE1-4579-9B30-E005CB3EFAAD}"/>
              </a:ext>
            </a:extLst>
          </p:cNvPr>
          <p:cNvSpPr/>
          <p:nvPr/>
        </p:nvSpPr>
        <p:spPr>
          <a:xfrm>
            <a:off x="1985314" y="2047392"/>
            <a:ext cx="1682750" cy="27151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C20A10-44E1-477A-A594-A1F68E5567E5}"/>
              </a:ext>
            </a:extLst>
          </p:cNvPr>
          <p:cNvSpPr/>
          <p:nvPr/>
        </p:nvSpPr>
        <p:spPr>
          <a:xfrm>
            <a:off x="1985314" y="2487672"/>
            <a:ext cx="1682750" cy="27151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DB7659-28AB-4223-86A0-7C137DDB891F}"/>
              </a:ext>
            </a:extLst>
          </p:cNvPr>
          <p:cNvSpPr/>
          <p:nvPr/>
        </p:nvSpPr>
        <p:spPr>
          <a:xfrm>
            <a:off x="1985314" y="2940364"/>
            <a:ext cx="1682750" cy="27151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40A1B7-F4D2-4C62-81FE-61667ECBCEC0}"/>
              </a:ext>
            </a:extLst>
          </p:cNvPr>
          <p:cNvSpPr/>
          <p:nvPr/>
        </p:nvSpPr>
        <p:spPr>
          <a:xfrm>
            <a:off x="1985314" y="3391034"/>
            <a:ext cx="1682750" cy="27151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8" grpId="0"/>
      <p:bldP spid="19" grpId="0"/>
      <p:bldP spid="20" grpId="0"/>
      <p:bldP spid="21" grpId="0"/>
      <p:bldP spid="22" grpId="0"/>
      <p:bldP spid="24" grpId="0"/>
      <p:bldP spid="25" grpId="0" animBg="1"/>
      <p:bldP spid="26" grpId="0" animBg="1"/>
      <p:bldP spid="26" grpId="1" animBg="1"/>
      <p:bldP spid="28" grpId="0" animBg="1"/>
      <p:bldP spid="29" grpId="0" animBg="1"/>
      <p:bldP spid="29" grpId="1" animBg="1"/>
      <p:bldP spid="30" grpId="0" animBg="1"/>
      <p:bldP spid="30" grpId="1" animBg="1"/>
      <p:bldP spid="7" grpId="0"/>
      <p:bldP spid="37" grpId="0"/>
      <p:bldP spid="38" grpId="0"/>
      <p:bldP spid="39" grpId="0"/>
      <p:bldP spid="40" grpId="0"/>
      <p:bldP spid="33" grpId="0" animBg="1"/>
      <p:bldP spid="33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BELLMAN-FORD EQUATION</a:t>
            </a:r>
          </a:p>
        </p:txBody>
      </p:sp>
      <p:sp>
        <p:nvSpPr>
          <p:cNvPr id="151" name="Google Shape;151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0798AA-B210-47CA-B371-02D6E882887F}"/>
              </a:ext>
            </a:extLst>
          </p:cNvPr>
          <p:cNvSpPr/>
          <p:nvPr/>
        </p:nvSpPr>
        <p:spPr>
          <a:xfrm>
            <a:off x="1376000" y="580256"/>
            <a:ext cx="6392000" cy="19637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The Bellman-Ford Equation is based on:-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Defining distances at each node X :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    </a:t>
            </a:r>
            <a:r>
              <a:rPr lang="en-US" sz="1600" b="1" i="1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0"/>
              </a:rPr>
              <a:t>dx(y)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= cost of least-cost path from X to Y.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Updating distances based on neighbors 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    </a:t>
            </a:r>
            <a:r>
              <a:rPr lang="en-US" sz="1600" b="1" i="1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0"/>
              </a:rPr>
              <a:t>dx(y) = min {c(</a:t>
            </a:r>
            <a:r>
              <a:rPr lang="en-US" sz="1600" b="1" i="1" dirty="0" err="1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0"/>
              </a:rPr>
              <a:t>x,v</a:t>
            </a:r>
            <a:r>
              <a:rPr lang="en-US" sz="1600" b="1" i="1" dirty="0">
                <a:solidFill>
                  <a:schemeClr val="accent2">
                    <a:lumMod val="75000"/>
                  </a:schemeClr>
                </a:solidFill>
                <a:latin typeface="Montserrat" panose="00000500000000000000" pitchFamily="2" charset="0"/>
              </a:rPr>
              <a:t>) + dv(y)}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over all neighbors V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0FE70A-6B63-4260-892F-AA0F6C7EAEA4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2347726" y="3788199"/>
            <a:ext cx="581073" cy="745967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8" name="Picture 2" descr="C:\Users\Seema\AppData\Local\Microsoft\Windows\INetCache\IE\MXWUZ2X2\medium-Router-33.3-8731[1].gif">
            <a:extLst>
              <a:ext uri="{FF2B5EF4-FFF2-40B4-BE49-F238E27FC236}">
                <a16:creationId xmlns:a16="http://schemas.microsoft.com/office/drawing/2014/main" id="{41D4C5C8-FCDE-4BF3-B3E0-C04027C4F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21892" y="3545044"/>
            <a:ext cx="725834" cy="486309"/>
          </a:xfrm>
          <a:prstGeom prst="rect">
            <a:avLst/>
          </a:prstGeom>
          <a:noFill/>
        </p:spPr>
      </p:pic>
      <p:pic>
        <p:nvPicPr>
          <p:cNvPr id="29" name="Picture 3" descr="C:\Users\Seema\AppData\Local\Microsoft\Windows\INetCache\IE\MXWUZ2X2\medium-Router-33.3-8731[1].gif">
            <a:extLst>
              <a:ext uri="{FF2B5EF4-FFF2-40B4-BE49-F238E27FC236}">
                <a16:creationId xmlns:a16="http://schemas.microsoft.com/office/drawing/2014/main" id="{5554079C-E56D-4C30-ADE2-CE91D1570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928799" y="4291011"/>
            <a:ext cx="725834" cy="486309"/>
          </a:xfrm>
          <a:prstGeom prst="rect">
            <a:avLst/>
          </a:prstGeom>
          <a:noFill/>
        </p:spPr>
      </p:pic>
      <p:pic>
        <p:nvPicPr>
          <p:cNvPr id="30" name="Picture 4" descr="C:\Users\Seema\AppData\Local\Microsoft\Windows\INetCache\IE\MXWUZ2X2\medium-Router-33.3-8731[1].gif">
            <a:extLst>
              <a:ext uri="{FF2B5EF4-FFF2-40B4-BE49-F238E27FC236}">
                <a16:creationId xmlns:a16="http://schemas.microsoft.com/office/drawing/2014/main" id="{C5D43231-1007-4DA9-9502-4BC41AA3E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906653" y="2972232"/>
            <a:ext cx="665347" cy="445782"/>
          </a:xfrm>
          <a:prstGeom prst="rect">
            <a:avLst/>
          </a:prstGeom>
          <a:noFill/>
        </p:spPr>
      </p:pic>
      <p:pic>
        <p:nvPicPr>
          <p:cNvPr id="31" name="Picture 6" descr="C:\Users\Seema\AppData\Local\Microsoft\Windows\INetCache\IE\MXWUZ2X2\medium-Router-33.3-8731[1].gif">
            <a:extLst>
              <a:ext uri="{FF2B5EF4-FFF2-40B4-BE49-F238E27FC236}">
                <a16:creationId xmlns:a16="http://schemas.microsoft.com/office/drawing/2014/main" id="{0186BB5C-BEC2-4F1A-96D8-A6CD771BB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570893" y="4291011"/>
            <a:ext cx="725834" cy="486309"/>
          </a:xfrm>
          <a:prstGeom prst="rect">
            <a:avLst/>
          </a:prstGeom>
          <a:noFill/>
        </p:spPr>
      </p:pic>
      <p:pic>
        <p:nvPicPr>
          <p:cNvPr id="32" name="Picture 7" descr="C:\Users\Seema\AppData\Local\Microsoft\Windows\INetCache\IE\MXWUZ2X2\medium-Router-33.3-8731[1].gif">
            <a:extLst>
              <a:ext uri="{FF2B5EF4-FFF2-40B4-BE49-F238E27FC236}">
                <a16:creationId xmlns:a16="http://schemas.microsoft.com/office/drawing/2014/main" id="{807C2AFA-CE05-4886-9F8A-58AFB62B2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900709" y="2981847"/>
            <a:ext cx="626770" cy="419936"/>
          </a:xfrm>
          <a:prstGeom prst="rect">
            <a:avLst/>
          </a:prstGeom>
          <a:noFill/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0054F7-48EB-49F9-9139-071F54147427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2347726" y="3195123"/>
            <a:ext cx="1558927" cy="593076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F6D623-CB98-447C-8855-77E7459E43DB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3654633" y="4534166"/>
            <a:ext cx="1916260" cy="0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893CA0-F55A-4AA7-A4D3-5C082C6D5A2D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 flipV="1">
            <a:off x="4572000" y="3191815"/>
            <a:ext cx="2328709" cy="3308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95F336-5472-40F8-8B42-DD655A6C9299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572000" y="3195123"/>
            <a:ext cx="998893" cy="1339043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1909FC-A76E-4CEC-AF86-568C061E9930}"/>
              </a:ext>
            </a:extLst>
          </p:cNvPr>
          <p:cNvSpPr txBox="1"/>
          <p:nvPr/>
        </p:nvSpPr>
        <p:spPr>
          <a:xfrm>
            <a:off x="2907760" y="3145682"/>
            <a:ext cx="270645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5B6BF4-0A5E-4D96-A152-4AAF8E238746}"/>
              </a:ext>
            </a:extLst>
          </p:cNvPr>
          <p:cNvSpPr txBox="1"/>
          <p:nvPr/>
        </p:nvSpPr>
        <p:spPr>
          <a:xfrm>
            <a:off x="5736354" y="2859732"/>
            <a:ext cx="270645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2039E6-99D4-4F72-A983-D14DA17C3A6B}"/>
              </a:ext>
            </a:extLst>
          </p:cNvPr>
          <p:cNvSpPr txBox="1"/>
          <p:nvPr/>
        </p:nvSpPr>
        <p:spPr>
          <a:xfrm>
            <a:off x="4235706" y="4169639"/>
            <a:ext cx="270645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03A85D-B87E-469F-A8B5-0541B8D68EF4}"/>
              </a:ext>
            </a:extLst>
          </p:cNvPr>
          <p:cNvSpPr txBox="1"/>
          <p:nvPr/>
        </p:nvSpPr>
        <p:spPr>
          <a:xfrm>
            <a:off x="2242693" y="4169639"/>
            <a:ext cx="270645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1B382D-468D-4643-838E-A7D92352E21D}"/>
              </a:ext>
            </a:extLst>
          </p:cNvPr>
          <p:cNvSpPr txBox="1"/>
          <p:nvPr/>
        </p:nvSpPr>
        <p:spPr>
          <a:xfrm>
            <a:off x="5122566" y="3605066"/>
            <a:ext cx="270645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377556-4E84-4BB6-83AE-4ABFB44C90D1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6296727" y="3191815"/>
            <a:ext cx="603982" cy="1342351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0972058-8B41-4568-9995-6CD57B9E00DA}"/>
              </a:ext>
            </a:extLst>
          </p:cNvPr>
          <p:cNvSpPr txBox="1"/>
          <p:nvPr/>
        </p:nvSpPr>
        <p:spPr>
          <a:xfrm>
            <a:off x="6765386" y="3788198"/>
            <a:ext cx="270645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E7F3A0-E540-405C-926A-5D88B33D51B3}"/>
              </a:ext>
            </a:extLst>
          </p:cNvPr>
          <p:cNvSpPr txBox="1"/>
          <p:nvPr/>
        </p:nvSpPr>
        <p:spPr>
          <a:xfrm>
            <a:off x="1813512" y="3223786"/>
            <a:ext cx="45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323B9B-C7F8-4300-8477-9B316875FE0A}"/>
              </a:ext>
            </a:extLst>
          </p:cNvPr>
          <p:cNvSpPr txBox="1"/>
          <p:nvPr/>
        </p:nvSpPr>
        <p:spPr>
          <a:xfrm>
            <a:off x="4118579" y="2702896"/>
            <a:ext cx="45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B6ABC4-FD7F-40CF-A665-9C1C04EF6EBA}"/>
              </a:ext>
            </a:extLst>
          </p:cNvPr>
          <p:cNvSpPr txBox="1"/>
          <p:nvPr/>
        </p:nvSpPr>
        <p:spPr>
          <a:xfrm>
            <a:off x="3206791" y="3983234"/>
            <a:ext cx="45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B6D2B4-3FC5-4899-BC7F-8CCEFADDA1B5}"/>
              </a:ext>
            </a:extLst>
          </p:cNvPr>
          <p:cNvSpPr txBox="1"/>
          <p:nvPr/>
        </p:nvSpPr>
        <p:spPr>
          <a:xfrm>
            <a:off x="5852542" y="3981456"/>
            <a:ext cx="45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8E0FFCD-C86E-4489-AFBF-5D45E6A2FB1A}"/>
              </a:ext>
            </a:extLst>
          </p:cNvPr>
          <p:cNvCxnSpPr>
            <a:cxnSpLocks/>
            <a:stCxn id="53" idx="3"/>
            <a:endCxn id="30" idx="2"/>
          </p:cNvCxnSpPr>
          <p:nvPr/>
        </p:nvCxnSpPr>
        <p:spPr>
          <a:xfrm flipV="1">
            <a:off x="3659134" y="3418014"/>
            <a:ext cx="580193" cy="719109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8DA9EDD-BDBC-44A0-B052-FB331075BA5B}"/>
              </a:ext>
            </a:extLst>
          </p:cNvPr>
          <p:cNvSpPr txBox="1"/>
          <p:nvPr/>
        </p:nvSpPr>
        <p:spPr>
          <a:xfrm>
            <a:off x="3558373" y="3466905"/>
            <a:ext cx="270645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BELLMAN-FORD EQUATION</a:t>
            </a:r>
            <a:endParaRPr dirty="0"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79EE20-2E49-496E-9D7B-F64128DC0F14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347726" y="1773129"/>
            <a:ext cx="581073" cy="745967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6" name="Picture 2" descr="C:\Users\Seema\AppData\Local\Microsoft\Windows\INetCache\IE\MXWUZ2X2\medium-Router-33.3-8731[1].gif">
            <a:extLst>
              <a:ext uri="{FF2B5EF4-FFF2-40B4-BE49-F238E27FC236}">
                <a16:creationId xmlns:a16="http://schemas.microsoft.com/office/drawing/2014/main" id="{565353EA-7F57-4785-B444-0145B0D3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21892" y="1529974"/>
            <a:ext cx="725834" cy="486309"/>
          </a:xfrm>
          <a:prstGeom prst="rect">
            <a:avLst/>
          </a:prstGeom>
          <a:noFill/>
        </p:spPr>
      </p:pic>
      <p:pic>
        <p:nvPicPr>
          <p:cNvPr id="27" name="Picture 3" descr="C:\Users\Seema\AppData\Local\Microsoft\Windows\INetCache\IE\MXWUZ2X2\medium-Router-33.3-8731[1].gif">
            <a:extLst>
              <a:ext uri="{FF2B5EF4-FFF2-40B4-BE49-F238E27FC236}">
                <a16:creationId xmlns:a16="http://schemas.microsoft.com/office/drawing/2014/main" id="{3A58AE83-C840-4FDC-9338-DE6FC0CEE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928799" y="2275941"/>
            <a:ext cx="725834" cy="486309"/>
          </a:xfrm>
          <a:prstGeom prst="rect">
            <a:avLst/>
          </a:prstGeom>
          <a:noFill/>
        </p:spPr>
      </p:pic>
      <p:pic>
        <p:nvPicPr>
          <p:cNvPr id="28" name="Picture 4" descr="C:\Users\Seema\AppData\Local\Microsoft\Windows\INetCache\IE\MXWUZ2X2\medium-Router-33.3-8731[1].gif">
            <a:extLst>
              <a:ext uri="{FF2B5EF4-FFF2-40B4-BE49-F238E27FC236}">
                <a16:creationId xmlns:a16="http://schemas.microsoft.com/office/drawing/2014/main" id="{A0644C70-941A-45EC-AA3A-99791551A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906653" y="957162"/>
            <a:ext cx="665347" cy="445782"/>
          </a:xfrm>
          <a:prstGeom prst="rect">
            <a:avLst/>
          </a:prstGeom>
          <a:noFill/>
        </p:spPr>
      </p:pic>
      <p:pic>
        <p:nvPicPr>
          <p:cNvPr id="29" name="Picture 6" descr="C:\Users\Seema\AppData\Local\Microsoft\Windows\INetCache\IE\MXWUZ2X2\medium-Router-33.3-8731[1].gif">
            <a:extLst>
              <a:ext uri="{FF2B5EF4-FFF2-40B4-BE49-F238E27FC236}">
                <a16:creationId xmlns:a16="http://schemas.microsoft.com/office/drawing/2014/main" id="{ED3EF520-CD95-4CF4-A5CE-4D09CE867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570893" y="2275941"/>
            <a:ext cx="725834" cy="486309"/>
          </a:xfrm>
          <a:prstGeom prst="rect">
            <a:avLst/>
          </a:prstGeom>
          <a:noFill/>
        </p:spPr>
      </p:pic>
      <p:pic>
        <p:nvPicPr>
          <p:cNvPr id="30" name="Picture 7" descr="C:\Users\Seema\AppData\Local\Microsoft\Windows\INetCache\IE\MXWUZ2X2\medium-Router-33.3-8731[1].gif">
            <a:extLst>
              <a:ext uri="{FF2B5EF4-FFF2-40B4-BE49-F238E27FC236}">
                <a16:creationId xmlns:a16="http://schemas.microsoft.com/office/drawing/2014/main" id="{1D8CB85C-3214-4E4F-A43C-A5D79A884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900709" y="966777"/>
            <a:ext cx="626770" cy="419936"/>
          </a:xfrm>
          <a:prstGeom prst="rect">
            <a:avLst/>
          </a:prstGeom>
          <a:noFill/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C72F55-130B-4C6B-8D03-701B7DF610F5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2347726" y="1180053"/>
            <a:ext cx="1558927" cy="593076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18493E-5AD1-4567-A7E7-0791AA332B29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3654633" y="2519096"/>
            <a:ext cx="1916260" cy="0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CFA190-5FA7-477D-B7E0-FE4DB600C012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4572000" y="1176745"/>
            <a:ext cx="2328709" cy="3308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B7926C-0E58-49BB-AEB9-EA9DD048800B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4572000" y="1180053"/>
            <a:ext cx="998893" cy="1339043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1CA95DD-BF97-44AC-B4DA-8B29DAC9CDF3}"/>
              </a:ext>
            </a:extLst>
          </p:cNvPr>
          <p:cNvSpPr txBox="1"/>
          <p:nvPr/>
        </p:nvSpPr>
        <p:spPr>
          <a:xfrm>
            <a:off x="2907760" y="1130612"/>
            <a:ext cx="270645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DF1E9B-D61D-4CCA-8DF0-F73EE21272B1}"/>
              </a:ext>
            </a:extLst>
          </p:cNvPr>
          <p:cNvSpPr txBox="1"/>
          <p:nvPr/>
        </p:nvSpPr>
        <p:spPr>
          <a:xfrm>
            <a:off x="5736354" y="844662"/>
            <a:ext cx="270645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B76D11-8CE5-4A86-B5EA-D20E4B9A649F}"/>
              </a:ext>
            </a:extLst>
          </p:cNvPr>
          <p:cNvSpPr txBox="1"/>
          <p:nvPr/>
        </p:nvSpPr>
        <p:spPr>
          <a:xfrm>
            <a:off x="4235706" y="2154569"/>
            <a:ext cx="270645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A12403-F46C-4CF3-87CF-E466D886633C}"/>
              </a:ext>
            </a:extLst>
          </p:cNvPr>
          <p:cNvSpPr txBox="1"/>
          <p:nvPr/>
        </p:nvSpPr>
        <p:spPr>
          <a:xfrm>
            <a:off x="2242693" y="2154569"/>
            <a:ext cx="270645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CAFD1D-D75A-4593-BBEE-6772D07EF00D}"/>
              </a:ext>
            </a:extLst>
          </p:cNvPr>
          <p:cNvSpPr txBox="1"/>
          <p:nvPr/>
        </p:nvSpPr>
        <p:spPr>
          <a:xfrm>
            <a:off x="5122566" y="1589996"/>
            <a:ext cx="270645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89EA8EA-0AB4-430C-B03B-2CF0F803B83A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6296727" y="1176745"/>
            <a:ext cx="603982" cy="1342351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58E196C-F6E7-4E9E-A082-79C75FFFFB90}"/>
              </a:ext>
            </a:extLst>
          </p:cNvPr>
          <p:cNvSpPr txBox="1"/>
          <p:nvPr/>
        </p:nvSpPr>
        <p:spPr>
          <a:xfrm>
            <a:off x="6765386" y="1773128"/>
            <a:ext cx="270645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1B59F3-6005-4483-995A-1ED194C787A9}"/>
              </a:ext>
            </a:extLst>
          </p:cNvPr>
          <p:cNvSpPr txBox="1"/>
          <p:nvPr/>
        </p:nvSpPr>
        <p:spPr>
          <a:xfrm>
            <a:off x="1813512" y="1208716"/>
            <a:ext cx="45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0949D5-4528-4D7F-BB2F-D6988F1379EA}"/>
              </a:ext>
            </a:extLst>
          </p:cNvPr>
          <p:cNvSpPr txBox="1"/>
          <p:nvPr/>
        </p:nvSpPr>
        <p:spPr>
          <a:xfrm>
            <a:off x="4118579" y="687826"/>
            <a:ext cx="45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F25C8A-5DA6-4E5A-B2F4-78FB0D11B21B}"/>
              </a:ext>
            </a:extLst>
          </p:cNvPr>
          <p:cNvSpPr txBox="1"/>
          <p:nvPr/>
        </p:nvSpPr>
        <p:spPr>
          <a:xfrm>
            <a:off x="3206791" y="1968164"/>
            <a:ext cx="45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98DF58-E67C-4620-A23E-684E37E4BE86}"/>
              </a:ext>
            </a:extLst>
          </p:cNvPr>
          <p:cNvSpPr txBox="1"/>
          <p:nvPr/>
        </p:nvSpPr>
        <p:spPr>
          <a:xfrm>
            <a:off x="7075136" y="674687"/>
            <a:ext cx="45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DCA0B5-3AEE-4214-B9F6-26F2E4C7B2B4}"/>
              </a:ext>
            </a:extLst>
          </p:cNvPr>
          <p:cNvSpPr txBox="1"/>
          <p:nvPr/>
        </p:nvSpPr>
        <p:spPr>
          <a:xfrm>
            <a:off x="5852542" y="1966386"/>
            <a:ext cx="45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F474C7-985F-4186-939F-060C003BFC17}"/>
              </a:ext>
            </a:extLst>
          </p:cNvPr>
          <p:cNvSpPr/>
          <p:nvPr/>
        </p:nvSpPr>
        <p:spPr>
          <a:xfrm>
            <a:off x="1376000" y="3073752"/>
            <a:ext cx="6392000" cy="12890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None/>
            </a:pPr>
            <a:r>
              <a:rPr lang="es-ES" sz="1600" b="1" dirty="0" err="1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dx</a:t>
            </a:r>
            <a:r>
              <a:rPr lang="es-ES" sz="1600" b="1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(y) = min{c(</a:t>
            </a:r>
            <a:r>
              <a:rPr lang="es-ES" sz="1600" b="1" dirty="0" err="1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x,y</a:t>
            </a:r>
            <a:r>
              <a:rPr lang="es-ES" sz="1600" b="1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) + </a:t>
            </a:r>
            <a:r>
              <a:rPr lang="es-ES" sz="1600" b="1" dirty="0" err="1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dy</a:t>
            </a:r>
            <a:r>
              <a:rPr lang="es-ES" sz="1600" b="1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(y), c(</a:t>
            </a:r>
            <a:r>
              <a:rPr lang="es-ES" sz="1600" b="1" dirty="0" err="1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x,v</a:t>
            </a:r>
            <a:r>
              <a:rPr lang="es-ES" sz="1600" b="1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) + </a:t>
            </a:r>
            <a:r>
              <a:rPr lang="es-ES" sz="1600" b="1" dirty="0" err="1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dv</a:t>
            </a:r>
            <a:r>
              <a:rPr lang="es-ES" sz="1600" b="1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(y)}</a:t>
            </a:r>
          </a:p>
          <a:p>
            <a:pPr algn="ctr">
              <a:lnSpc>
                <a:spcPct val="150000"/>
              </a:lnSpc>
              <a:buNone/>
            </a:pPr>
            <a:r>
              <a:rPr lang="es-ES" sz="1600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          = min{3+0, 4+2} = min{3, 7} = </a:t>
            </a:r>
            <a:r>
              <a:rPr lang="es-ES" sz="1600" b="1" u="sng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3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A57AFD-42C4-4409-AF4B-E58427975C14}"/>
              </a:ext>
            </a:extLst>
          </p:cNvPr>
          <p:cNvCxnSpPr>
            <a:cxnSpLocks/>
            <a:stCxn id="44" idx="3"/>
            <a:endCxn id="28" idx="2"/>
          </p:cNvCxnSpPr>
          <p:nvPr/>
        </p:nvCxnSpPr>
        <p:spPr>
          <a:xfrm flipV="1">
            <a:off x="3659134" y="1402944"/>
            <a:ext cx="580193" cy="719109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B6CFC6-FA47-4FE6-93C7-48B141BF421A}"/>
              </a:ext>
            </a:extLst>
          </p:cNvPr>
          <p:cNvSpPr txBox="1"/>
          <p:nvPr/>
        </p:nvSpPr>
        <p:spPr>
          <a:xfrm>
            <a:off x="3558373" y="1451835"/>
            <a:ext cx="270645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 AND CONS</a:t>
            </a:r>
            <a:endParaRPr dirty="0"/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" name="Google Shape;115;p19">
            <a:extLst>
              <a:ext uri="{FF2B5EF4-FFF2-40B4-BE49-F238E27FC236}">
                <a16:creationId xmlns:a16="http://schemas.microsoft.com/office/drawing/2014/main" id="{2646840D-B1C2-49BC-A9B8-B1074C6F4969}"/>
              </a:ext>
            </a:extLst>
          </p:cNvPr>
          <p:cNvSpPr txBox="1">
            <a:spLocks/>
          </p:cNvSpPr>
          <p:nvPr/>
        </p:nvSpPr>
        <p:spPr>
          <a:xfrm>
            <a:off x="4438385" y="779235"/>
            <a:ext cx="4331720" cy="3376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CONS</a:t>
            </a:r>
          </a:p>
          <a:p>
            <a:pPr>
              <a:spcBef>
                <a:spcPts val="600"/>
              </a:spcBef>
            </a:pPr>
            <a:endParaRPr lang="en-US"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Slow convergence (periodic updates)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 Limited scalability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Routing loops (due to slow convergence)</a:t>
            </a:r>
          </a:p>
          <a:p>
            <a:endParaRPr lang="en-US"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115;p19">
            <a:extLst>
              <a:ext uri="{FF2B5EF4-FFF2-40B4-BE49-F238E27FC236}">
                <a16:creationId xmlns:a16="http://schemas.microsoft.com/office/drawing/2014/main" id="{2C3D102C-A6A0-4C53-9539-1767F3A21C52}"/>
              </a:ext>
            </a:extLst>
          </p:cNvPr>
          <p:cNvSpPr txBox="1">
            <a:spLocks/>
          </p:cNvSpPr>
          <p:nvPr/>
        </p:nvSpPr>
        <p:spPr>
          <a:xfrm>
            <a:off x="540649" y="779235"/>
            <a:ext cx="3621900" cy="3376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PROS</a:t>
            </a:r>
          </a:p>
          <a:p>
            <a:pPr>
              <a:spcBef>
                <a:spcPts val="600"/>
              </a:spcBef>
            </a:pPr>
            <a:endParaRPr lang="en-US"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Simple implementation and maintenance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 Low resource requirements (memory, CPU)</a:t>
            </a:r>
          </a:p>
          <a:p>
            <a:endParaRPr lang="en-US"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8" name="Google Shape;115;p19">
            <a:extLst>
              <a:ext uri="{FF2B5EF4-FFF2-40B4-BE49-F238E27FC236}">
                <a16:creationId xmlns:a16="http://schemas.microsoft.com/office/drawing/2014/main" id="{2C3D102C-A6A0-4C53-9539-1767F3A21C52}"/>
              </a:ext>
            </a:extLst>
          </p:cNvPr>
          <p:cNvSpPr txBox="1">
            <a:spLocks/>
          </p:cNvSpPr>
          <p:nvPr/>
        </p:nvSpPr>
        <p:spPr>
          <a:xfrm>
            <a:off x="537302" y="791293"/>
            <a:ext cx="8069395" cy="3746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latin typeface="Montserrat" panose="00000500000000000000" pitchFamily="2" charset="0"/>
              </a:rPr>
              <a:t>D.V. routing protocols maintains routing tables through it’s characteristics such that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Montserrat" panose="00000500000000000000" pitchFamily="2" charset="0"/>
              </a:rPr>
              <a:t>-  Periodic updates which include the entire routing table.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Montserrat" panose="00000500000000000000" pitchFamily="2" charset="0"/>
              </a:rPr>
              <a:t>Calculate the best path.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1600" dirty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Neighbors are defined as routers that share a link and are configured to use the same protocol.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Detect and react to the topology changes.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ontserrat" panose="00000500000000000000" pitchFamily="2" charset="0"/>
            </a:endParaRPr>
          </a:p>
          <a:p>
            <a:endParaRPr lang="en-US"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72640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32" name="Google Shape;432;p36"/>
          <p:cNvSpPr txBox="1">
            <a:spLocks noGrp="1"/>
          </p:cNvSpPr>
          <p:nvPr>
            <p:ph type="ctrTitle" idx="4294967295"/>
          </p:nvPr>
        </p:nvSpPr>
        <p:spPr>
          <a:xfrm>
            <a:off x="3913187" y="323644"/>
            <a:ext cx="1317625" cy="45243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THANK YOU</a:t>
            </a:r>
            <a:endParaRPr sz="1800" dirty="0"/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4294967295"/>
          </p:nvPr>
        </p:nvSpPr>
        <p:spPr>
          <a:xfrm>
            <a:off x="1274637" y="2571750"/>
            <a:ext cx="6594475" cy="784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Keep Calm Med" pitchFamily="2" charset="0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ctrTitle" idx="4294967295"/>
          </p:nvPr>
        </p:nvSpPr>
        <p:spPr>
          <a:xfrm>
            <a:off x="3913062" y="336447"/>
            <a:ext cx="1317625" cy="44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HELLO!</a:t>
            </a:r>
            <a:endParaRPr sz="18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4294967295"/>
          </p:nvPr>
        </p:nvSpPr>
        <p:spPr>
          <a:xfrm>
            <a:off x="1274762" y="1390650"/>
            <a:ext cx="6594475" cy="785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Keep Calm Med" pitchFamily="2" charset="0"/>
              </a:rPr>
              <a:t>GROUP MEMBERS</a:t>
            </a:r>
            <a:endParaRPr b="1" dirty="0">
              <a:latin typeface="Keep Calm Med" pitchFamily="2" charset="0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1274762" y="2208419"/>
            <a:ext cx="6594475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Keep Calm Med" pitchFamily="2" charset="0"/>
              </a:rPr>
              <a:t>MUHAMMAD MAAZ MOHIUDDIN (2019-CS-042)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Keep Calm Med" pitchFamily="2" charset="0"/>
              </a:rPr>
              <a:t>SYED ASJAD HUSSAIN RIZVI (2019-CS-005)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Keep Calm Med" pitchFamily="2" charset="0"/>
              </a:rPr>
              <a:t>NAMIRA ZUBAIR (2019-CS-018)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Keep Calm Med" pitchFamily="2" charset="0"/>
              </a:rPr>
              <a:t>MUNIB-UL-HASSAN (2019-CS-037)</a:t>
            </a:r>
            <a:endParaRPr sz="1400" dirty="0">
              <a:latin typeface="Keep Calm Med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1933200" y="2238450"/>
            <a:ext cx="5277600" cy="70644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</a:t>
            </a:r>
            <a:r>
              <a:rPr lang="en-US" b="1" dirty="0"/>
              <a:t>DISTANCE VECTOR ROUTING PROTOCOL</a:t>
            </a:r>
            <a:r>
              <a:rPr lang="en-US" dirty="0"/>
              <a:t>?</a:t>
            </a: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2037600" y="1751850"/>
            <a:ext cx="5068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 Distance Vector Routing Protocol, each node shares its routes in the network only to the neighbors and does not broadcast it. (not to all) </a:t>
            </a:r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2BC3DB-4C73-429A-A562-F84D0F845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311910" y="3422367"/>
            <a:ext cx="444500" cy="540985"/>
          </a:xfrm>
          <a:prstGeom prst="rect">
            <a:avLst/>
          </a:prstGeom>
          <a:noFill/>
        </p:spPr>
      </p:pic>
      <p:sp>
        <p:nvSpPr>
          <p:cNvPr id="14" name="Rounded Rectangular Callout 9">
            <a:extLst>
              <a:ext uri="{FF2B5EF4-FFF2-40B4-BE49-F238E27FC236}">
                <a16:creationId xmlns:a16="http://schemas.microsoft.com/office/drawing/2014/main" id="{729FBF5C-EEFD-4BAF-88C0-F279516C8108}"/>
              </a:ext>
            </a:extLst>
          </p:cNvPr>
          <p:cNvSpPr/>
          <p:nvPr/>
        </p:nvSpPr>
        <p:spPr>
          <a:xfrm>
            <a:off x="3619500" y="2782301"/>
            <a:ext cx="2438400" cy="437633"/>
          </a:xfrm>
          <a:prstGeom prst="wedgeRoundRectCallout">
            <a:avLst>
              <a:gd name="adj1" fmla="val 417"/>
              <a:gd name="adj2" fmla="val 103998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Montserrat" panose="00000500000000000000" pitchFamily="2" charset="0"/>
              </a:rPr>
              <a:t>I will guide you by telling the shortest distance and direction.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E66FCC81-AD30-4A52-8A1E-56AE10F8AAAA}"/>
              </a:ext>
            </a:extLst>
          </p:cNvPr>
          <p:cNvSpPr txBox="1"/>
          <p:nvPr/>
        </p:nvSpPr>
        <p:spPr>
          <a:xfrm>
            <a:off x="1162050" y="39886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Input Link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2E039B-BAFA-4EE0-836F-D0D794E97542}"/>
              </a:ext>
            </a:extLst>
          </p:cNvPr>
          <p:cNvCxnSpPr>
            <a:cxnSpLocks/>
          </p:cNvCxnSpPr>
          <p:nvPr/>
        </p:nvCxnSpPr>
        <p:spPr>
          <a:xfrm>
            <a:off x="2343150" y="36838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C785F8-B87F-4782-82D0-7DEBD02FE8DA}"/>
              </a:ext>
            </a:extLst>
          </p:cNvPr>
          <p:cNvCxnSpPr>
            <a:cxnSpLocks/>
          </p:cNvCxnSpPr>
          <p:nvPr/>
        </p:nvCxnSpPr>
        <p:spPr>
          <a:xfrm>
            <a:off x="5302250" y="36838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7AE8DBD-DEB9-42C1-AB38-537EF77BE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7825" y="3093880"/>
            <a:ext cx="1308100" cy="1308100"/>
          </a:xfrm>
          <a:prstGeom prst="rect">
            <a:avLst/>
          </a:prstGeom>
        </p:spPr>
      </p:pic>
      <p:pic>
        <p:nvPicPr>
          <p:cNvPr id="4098" name="Picture 2" descr="278,296 Destination Vectors, Royalty-free Vector Destination Images |  Depositphotos®">
            <a:extLst>
              <a:ext uri="{FF2B5EF4-FFF2-40B4-BE49-F238E27FC236}">
                <a16:creationId xmlns:a16="http://schemas.microsoft.com/office/drawing/2014/main" id="{9A4FEE6A-037F-4D51-8737-2C4BB45CC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167" b="97167" l="10000" r="90000">
                        <a14:foregroundMark x1="31833" y1="35333" x2="34667" y2="43000"/>
                        <a14:foregroundMark x1="29167" y1="69667" x2="21667" y2="77667"/>
                        <a14:foregroundMark x1="50500" y1="50333" x2="50500" y2="50333"/>
                        <a14:backgroundMark x1="16833" y1="13667" x2="14667" y2="31000"/>
                        <a14:backgroundMark x1="80167" y1="31000" x2="80167" y2="44333"/>
                        <a14:backgroundMark x1="44833" y1="27167" x2="48667" y2="33167"/>
                        <a14:backgroundMark x1="38333" y1="75000" x2="48000" y2="84833"/>
                        <a14:backgroundMark x1="59667" y1="80333" x2="60833" y2="7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3376455"/>
            <a:ext cx="7429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ed Rectangular Callout 9">
            <a:extLst>
              <a:ext uri="{FF2B5EF4-FFF2-40B4-BE49-F238E27FC236}">
                <a16:creationId xmlns:a16="http://schemas.microsoft.com/office/drawing/2014/main" id="{A4C48EE7-2363-4A46-8103-8596C867CAA2}"/>
              </a:ext>
            </a:extLst>
          </p:cNvPr>
          <p:cNvSpPr/>
          <p:nvPr/>
        </p:nvSpPr>
        <p:spPr>
          <a:xfrm>
            <a:off x="6883400" y="2782302"/>
            <a:ext cx="1265045" cy="437633"/>
          </a:xfrm>
          <a:prstGeom prst="wedgeRoundRectCallout">
            <a:avLst>
              <a:gd name="adj1" fmla="val 8079"/>
              <a:gd name="adj2" fmla="val 88328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Montserrat" panose="00000500000000000000" pitchFamily="2" charset="0"/>
              </a:rPr>
              <a:t>DESTINATION</a:t>
            </a:r>
          </a:p>
        </p:txBody>
      </p:sp>
      <p:sp>
        <p:nvSpPr>
          <p:cNvPr id="23" name="Rounded Rectangular Callout 9">
            <a:extLst>
              <a:ext uri="{FF2B5EF4-FFF2-40B4-BE49-F238E27FC236}">
                <a16:creationId xmlns:a16="http://schemas.microsoft.com/office/drawing/2014/main" id="{8F835B80-6750-40A8-BA26-BBD244784906}"/>
              </a:ext>
            </a:extLst>
          </p:cNvPr>
          <p:cNvSpPr/>
          <p:nvPr/>
        </p:nvSpPr>
        <p:spPr>
          <a:xfrm>
            <a:off x="995555" y="2781529"/>
            <a:ext cx="1647190" cy="437633"/>
          </a:xfrm>
          <a:prstGeom prst="wedgeRoundRectCallout">
            <a:avLst>
              <a:gd name="adj1" fmla="val 214"/>
              <a:gd name="adj2" fmla="val 103999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Montserrat" panose="00000500000000000000" pitchFamily="2" charset="0"/>
              </a:rPr>
              <a:t>Hi, I am a packet data. Where should I go?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Montserrat" panose="00000500000000000000" pitchFamily="2" charset="0"/>
              </a:rPr>
              <a:t>WORKING PRINCIPLE</a:t>
            </a:r>
            <a:endParaRPr sz="1100" dirty="0">
              <a:latin typeface="Montserrat" panose="00000500000000000000" pitchFamily="2" charset="0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latin typeface="Montserrat" panose="00000500000000000000" pitchFamily="2" charset="0"/>
              </a:rPr>
              <a:t>5</a:t>
            </a:fld>
            <a:endParaRPr sz="1100">
              <a:latin typeface="Montserrat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78705D-FCEF-4AAB-B329-0D8400B4E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912" y="2078250"/>
            <a:ext cx="469220" cy="6096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387EF3-34D2-4869-9AF9-8CD96CCDF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8505" y="2040149"/>
            <a:ext cx="430303" cy="685800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2228CF-2C3C-4BEB-8396-7E870EC11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38877" y="859050"/>
            <a:ext cx="393432" cy="548640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FBB097-1EB7-46C1-A250-E3D224D06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81677" y="3678450"/>
            <a:ext cx="491790" cy="606000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218DA9-9ECB-438E-AF0B-DD2136850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9877" y="2154450"/>
            <a:ext cx="439454" cy="609600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29CFF6-737D-4CED-AF40-3B3EC493B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48677" y="2992650"/>
            <a:ext cx="442611" cy="609599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BDFA71-097A-4A6C-8F15-6FC45BB03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48677" y="1240050"/>
            <a:ext cx="459004" cy="609600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017155-64B1-4662-98FE-B4714F7D0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01277" y="1925851"/>
            <a:ext cx="762000" cy="787597"/>
          </a:xfrm>
          <a:prstGeom prst="rect">
            <a:avLst/>
          </a:prstGeom>
          <a:noFill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26C20F-8924-432D-898D-D7D3CA6B27F4}"/>
              </a:ext>
            </a:extLst>
          </p:cNvPr>
          <p:cNvCxnSpPr>
            <a:cxnSpLocks/>
          </p:cNvCxnSpPr>
          <p:nvPr/>
        </p:nvCxnSpPr>
        <p:spPr>
          <a:xfrm>
            <a:off x="1030874" y="2383049"/>
            <a:ext cx="891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207386-5ECD-4A98-94A3-783468E6C1E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391077" y="1133370"/>
            <a:ext cx="1447800" cy="132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4821F2-6DB3-4600-8082-9514FC44D809}"/>
              </a:ext>
            </a:extLst>
          </p:cNvPr>
          <p:cNvCxnSpPr/>
          <p:nvPr/>
        </p:nvCxnSpPr>
        <p:spPr>
          <a:xfrm>
            <a:off x="2391077" y="2459250"/>
            <a:ext cx="10668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9F98D-DC5F-4F30-BC56-B325EB34254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952875" y="3297450"/>
            <a:ext cx="2095802" cy="69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E2AC37-0482-453A-8457-365A9902091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53804" y="2764050"/>
            <a:ext cx="685800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3DBF09-9A69-442B-938F-AD4A2F5CAD5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253085" y="1133370"/>
            <a:ext cx="1795592" cy="41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606F50-5CF2-407F-883F-15636F30890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553513" y="1581150"/>
            <a:ext cx="1247764" cy="73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344603-FD23-4709-80AD-EE1AFC6EFD6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540467" y="2319650"/>
            <a:ext cx="126081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53">
            <a:extLst>
              <a:ext uri="{FF2B5EF4-FFF2-40B4-BE49-F238E27FC236}">
                <a16:creationId xmlns:a16="http://schemas.microsoft.com/office/drawing/2014/main" id="{08238C61-8247-43E0-B4F1-9D9BBF254A6A}"/>
              </a:ext>
            </a:extLst>
          </p:cNvPr>
          <p:cNvSpPr txBox="1"/>
          <p:nvPr/>
        </p:nvSpPr>
        <p:spPr>
          <a:xfrm>
            <a:off x="447559" y="1740439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Montserrat" panose="00000500000000000000" pitchFamily="2" charset="0"/>
              </a:rPr>
              <a:t>Source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826CC5F9-F183-4BB7-ADC2-E3898692999A}"/>
              </a:ext>
            </a:extLst>
          </p:cNvPr>
          <p:cNvSpPr txBox="1"/>
          <p:nvPr/>
        </p:nvSpPr>
        <p:spPr>
          <a:xfrm>
            <a:off x="7648877" y="146865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Montserrat" panose="00000500000000000000" pitchFamily="2" charset="0"/>
              </a:rPr>
              <a:t>Destination</a:t>
            </a:r>
          </a:p>
        </p:txBody>
      </p:sp>
      <p:sp>
        <p:nvSpPr>
          <p:cNvPr id="25" name="TextBox 55">
            <a:extLst>
              <a:ext uri="{FF2B5EF4-FFF2-40B4-BE49-F238E27FC236}">
                <a16:creationId xmlns:a16="http://schemas.microsoft.com/office/drawing/2014/main" id="{8F9E603F-FBFE-4CE7-A21D-0ED7CA57E178}"/>
              </a:ext>
            </a:extLst>
          </p:cNvPr>
          <p:cNvSpPr txBox="1"/>
          <p:nvPr/>
        </p:nvSpPr>
        <p:spPr>
          <a:xfrm rot="3045858">
            <a:off x="2420249" y="3036818"/>
            <a:ext cx="678549" cy="2616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Montserrat" panose="00000500000000000000" pitchFamily="2" charset="0"/>
              </a:rPr>
              <a:t>4 mins</a:t>
            </a:r>
          </a:p>
        </p:txBody>
      </p:sp>
      <p:sp>
        <p:nvSpPr>
          <p:cNvPr id="26" name="TextBox 56">
            <a:extLst>
              <a:ext uri="{FF2B5EF4-FFF2-40B4-BE49-F238E27FC236}">
                <a16:creationId xmlns:a16="http://schemas.microsoft.com/office/drawing/2014/main" id="{AC91EBA4-E003-4B65-8013-A405E18C8FAF}"/>
              </a:ext>
            </a:extLst>
          </p:cNvPr>
          <p:cNvSpPr txBox="1"/>
          <p:nvPr/>
        </p:nvSpPr>
        <p:spPr>
          <a:xfrm rot="19024643">
            <a:off x="2937915" y="1734079"/>
            <a:ext cx="712208" cy="2616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Montserrat" panose="00000500000000000000" pitchFamily="2" charset="0"/>
              </a:rPr>
              <a:t>10 </a:t>
            </a:r>
            <a:r>
              <a:rPr lang="en-US" sz="1100" dirty="0" err="1">
                <a:latin typeface="Montserrat" panose="00000500000000000000" pitchFamily="2" charset="0"/>
              </a:rPr>
              <a:t>mins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27" name="TextBox 59">
            <a:extLst>
              <a:ext uri="{FF2B5EF4-FFF2-40B4-BE49-F238E27FC236}">
                <a16:creationId xmlns:a16="http://schemas.microsoft.com/office/drawing/2014/main" id="{3838474D-8649-40F8-91A5-6141AE13C4DA}"/>
              </a:ext>
            </a:extLst>
          </p:cNvPr>
          <p:cNvSpPr txBox="1"/>
          <p:nvPr/>
        </p:nvSpPr>
        <p:spPr>
          <a:xfrm>
            <a:off x="3086879" y="2499055"/>
            <a:ext cx="675798" cy="2616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Montserrat" panose="00000500000000000000" pitchFamily="2" charset="0"/>
              </a:rPr>
              <a:t>8 </a:t>
            </a:r>
            <a:r>
              <a:rPr lang="en-US" sz="1100" dirty="0" err="1">
                <a:latin typeface="Montserrat" panose="00000500000000000000" pitchFamily="2" charset="0"/>
              </a:rPr>
              <a:t>mins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15746D-B1C2-46BD-AA52-776DCDC356D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391077" y="245925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1F16CD-D467-4D8B-8F8A-B94407934866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4659331" y="1544850"/>
            <a:ext cx="1389346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69">
            <a:extLst>
              <a:ext uri="{FF2B5EF4-FFF2-40B4-BE49-F238E27FC236}">
                <a16:creationId xmlns:a16="http://schemas.microsoft.com/office/drawing/2014/main" id="{B76B2029-375C-42C6-B1C5-C486D7042BA3}"/>
              </a:ext>
            </a:extLst>
          </p:cNvPr>
          <p:cNvSpPr txBox="1"/>
          <p:nvPr/>
        </p:nvSpPr>
        <p:spPr>
          <a:xfrm rot="18542686">
            <a:off x="3925459" y="3116304"/>
            <a:ext cx="690239" cy="2616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Montserrat" panose="00000500000000000000" pitchFamily="2" charset="0"/>
              </a:rPr>
              <a:t>3 </a:t>
            </a:r>
            <a:r>
              <a:rPr lang="en-US" sz="1100" dirty="0" err="1">
                <a:latin typeface="Montserrat" panose="00000500000000000000" pitchFamily="2" charset="0"/>
              </a:rPr>
              <a:t>mins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31" name="TextBox 70">
            <a:extLst>
              <a:ext uri="{FF2B5EF4-FFF2-40B4-BE49-F238E27FC236}">
                <a16:creationId xmlns:a16="http://schemas.microsoft.com/office/drawing/2014/main" id="{41E652E9-05BB-42E4-93CC-9D496F79A49E}"/>
              </a:ext>
            </a:extLst>
          </p:cNvPr>
          <p:cNvSpPr txBox="1"/>
          <p:nvPr/>
        </p:nvSpPr>
        <p:spPr>
          <a:xfrm rot="20370717">
            <a:off x="4799491" y="3682088"/>
            <a:ext cx="666968" cy="2616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Montserrat" panose="00000500000000000000" pitchFamily="2" charset="0"/>
              </a:rPr>
              <a:t>7 </a:t>
            </a:r>
            <a:r>
              <a:rPr lang="en-US" sz="1100" dirty="0" err="1">
                <a:latin typeface="Montserrat" panose="00000500000000000000" pitchFamily="2" charset="0"/>
              </a:rPr>
              <a:t>mins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32" name="TextBox 71">
            <a:extLst>
              <a:ext uri="{FF2B5EF4-FFF2-40B4-BE49-F238E27FC236}">
                <a16:creationId xmlns:a16="http://schemas.microsoft.com/office/drawing/2014/main" id="{14232945-9853-4D3F-A599-FF9FDA1D2CA3}"/>
              </a:ext>
            </a:extLst>
          </p:cNvPr>
          <p:cNvSpPr txBox="1"/>
          <p:nvPr/>
        </p:nvSpPr>
        <p:spPr>
          <a:xfrm rot="861132">
            <a:off x="4721413" y="1348609"/>
            <a:ext cx="696103" cy="2616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Montserrat" panose="00000500000000000000" pitchFamily="2" charset="0"/>
              </a:rPr>
              <a:t>5 </a:t>
            </a:r>
            <a:r>
              <a:rPr lang="en-US" sz="1100" dirty="0" err="1">
                <a:latin typeface="Montserrat" panose="00000500000000000000" pitchFamily="2" charset="0"/>
              </a:rPr>
              <a:t>mins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33" name="TextBox 72">
            <a:extLst>
              <a:ext uri="{FF2B5EF4-FFF2-40B4-BE49-F238E27FC236}">
                <a16:creationId xmlns:a16="http://schemas.microsoft.com/office/drawing/2014/main" id="{D5FC3118-04A7-4254-B572-7BD16B5A770C}"/>
              </a:ext>
            </a:extLst>
          </p:cNvPr>
          <p:cNvSpPr txBox="1"/>
          <p:nvPr/>
        </p:nvSpPr>
        <p:spPr>
          <a:xfrm rot="19572310">
            <a:off x="5138166" y="1998820"/>
            <a:ext cx="672902" cy="2616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Montserrat" panose="00000500000000000000" pitchFamily="2" charset="0"/>
              </a:rPr>
              <a:t>5 </a:t>
            </a:r>
            <a:r>
              <a:rPr lang="en-US" sz="1100" dirty="0" err="1">
                <a:latin typeface="Montserrat" panose="00000500000000000000" pitchFamily="2" charset="0"/>
              </a:rPr>
              <a:t>mins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34" name="TextBox 73">
            <a:extLst>
              <a:ext uri="{FF2B5EF4-FFF2-40B4-BE49-F238E27FC236}">
                <a16:creationId xmlns:a16="http://schemas.microsoft.com/office/drawing/2014/main" id="{F5F25EA8-FB51-4F06-8037-FB6E1BC81BD8}"/>
              </a:ext>
            </a:extLst>
          </p:cNvPr>
          <p:cNvSpPr txBox="1"/>
          <p:nvPr/>
        </p:nvSpPr>
        <p:spPr>
          <a:xfrm rot="1811878">
            <a:off x="6754001" y="1969263"/>
            <a:ext cx="675671" cy="2616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Montserrat" panose="00000500000000000000" pitchFamily="2" charset="0"/>
              </a:rPr>
              <a:t>2 </a:t>
            </a:r>
            <a:r>
              <a:rPr lang="en-US" sz="1100" dirty="0" err="1">
                <a:latin typeface="Montserrat" panose="00000500000000000000" pitchFamily="2" charset="0"/>
              </a:rPr>
              <a:t>mins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sp>
        <p:nvSpPr>
          <p:cNvPr id="35" name="TextBox 74">
            <a:extLst>
              <a:ext uri="{FF2B5EF4-FFF2-40B4-BE49-F238E27FC236}">
                <a16:creationId xmlns:a16="http://schemas.microsoft.com/office/drawing/2014/main" id="{AC67A529-59FD-4EA3-BD32-D1737C4F7548}"/>
              </a:ext>
            </a:extLst>
          </p:cNvPr>
          <p:cNvSpPr txBox="1"/>
          <p:nvPr/>
        </p:nvSpPr>
        <p:spPr>
          <a:xfrm rot="19397995">
            <a:off x="6882497" y="2835892"/>
            <a:ext cx="661723" cy="2616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Montserrat" panose="00000500000000000000" pitchFamily="2" charset="0"/>
              </a:rPr>
              <a:t>3 </a:t>
            </a:r>
            <a:r>
              <a:rPr lang="en-US" sz="1100" dirty="0" err="1">
                <a:latin typeface="Montserrat" panose="00000500000000000000" pitchFamily="2" charset="0"/>
              </a:rPr>
              <a:t>mins</a:t>
            </a:r>
            <a:endParaRPr lang="en-US" sz="1100" dirty="0">
              <a:latin typeface="Montserrat" panose="00000500000000000000" pitchFamily="2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9C7283-F51A-4156-A30A-E89875815D40}"/>
              </a:ext>
            </a:extLst>
          </p:cNvPr>
          <p:cNvCxnSpPr/>
          <p:nvPr/>
        </p:nvCxnSpPr>
        <p:spPr>
          <a:xfrm>
            <a:off x="2772077" y="268785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D7670E9-3960-4996-9BF5-9DD6BC2917A0}"/>
              </a:ext>
            </a:extLst>
          </p:cNvPr>
          <p:cNvCxnSpPr/>
          <p:nvPr/>
        </p:nvCxnSpPr>
        <p:spPr>
          <a:xfrm flipV="1">
            <a:off x="3610277" y="291645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97A3FB-1462-497A-98AB-E94488C59333}"/>
              </a:ext>
            </a:extLst>
          </p:cNvPr>
          <p:cNvCxnSpPr>
            <a:cxnSpLocks/>
          </p:cNvCxnSpPr>
          <p:nvPr/>
        </p:nvCxnSpPr>
        <p:spPr>
          <a:xfrm flipV="1">
            <a:off x="4846269" y="1697250"/>
            <a:ext cx="745208" cy="505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F9041B-B271-4CD7-AA5D-3A5DBDDAFF00}"/>
              </a:ext>
            </a:extLst>
          </p:cNvPr>
          <p:cNvCxnSpPr>
            <a:cxnSpLocks/>
          </p:cNvCxnSpPr>
          <p:nvPr/>
        </p:nvCxnSpPr>
        <p:spPr>
          <a:xfrm>
            <a:off x="6828424" y="1526588"/>
            <a:ext cx="879384" cy="508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Rounded Rectangular Callout 87">
            <a:extLst>
              <a:ext uri="{FF2B5EF4-FFF2-40B4-BE49-F238E27FC236}">
                <a16:creationId xmlns:a16="http://schemas.microsoft.com/office/drawing/2014/main" id="{55F5ED4D-26BC-4D0C-9B4F-71270108CC87}"/>
              </a:ext>
            </a:extLst>
          </p:cNvPr>
          <p:cNvSpPr/>
          <p:nvPr/>
        </p:nvSpPr>
        <p:spPr>
          <a:xfrm>
            <a:off x="1329169" y="1369589"/>
            <a:ext cx="1575872" cy="289560"/>
          </a:xfrm>
          <a:prstGeom prst="wedgeRoundRectCallout">
            <a:avLst>
              <a:gd name="adj1" fmla="val 1893"/>
              <a:gd name="adj2" fmla="val 144079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Let me think!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4294FD0-8366-4502-86CA-D4C6D9BAF96E}"/>
              </a:ext>
            </a:extLst>
          </p:cNvPr>
          <p:cNvSpPr/>
          <p:nvPr/>
        </p:nvSpPr>
        <p:spPr>
          <a:xfrm>
            <a:off x="3581699" y="4436584"/>
            <a:ext cx="781513" cy="2938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85">
            <a:extLst>
              <a:ext uri="{FF2B5EF4-FFF2-40B4-BE49-F238E27FC236}">
                <a16:creationId xmlns:a16="http://schemas.microsoft.com/office/drawing/2014/main" id="{23DD928C-3B42-4E5A-88C8-B48C133321AD}"/>
              </a:ext>
            </a:extLst>
          </p:cNvPr>
          <p:cNvSpPr txBox="1"/>
          <p:nvPr/>
        </p:nvSpPr>
        <p:spPr>
          <a:xfrm>
            <a:off x="347964" y="4440509"/>
            <a:ext cx="4058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Montserrat" panose="00000500000000000000" pitchFamily="2" charset="0"/>
              </a:rPr>
              <a:t>Total minimal distance is 4+3+5+2 = 14 </a:t>
            </a:r>
            <a:r>
              <a:rPr lang="en-US" sz="1400" dirty="0" err="1">
                <a:latin typeface="Montserrat" panose="00000500000000000000" pitchFamily="2" charset="0"/>
              </a:rPr>
              <a:t>mins</a:t>
            </a:r>
            <a:endParaRPr lang="en-US" sz="1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9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F270B5-63A8-41C8-95E1-7C1FF0CBB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7600" y="2047500"/>
            <a:ext cx="5068800" cy="8199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Distance is a measure of number of Hops the Packet requires to reach the Destination.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Here Vector is defined as (Distance, Direction) next Hop router to which the packet is to be forwarded.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1FC6D9-CBF6-4B97-82E7-91E66ECF7E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6617A7FF-2E2F-47FD-BD34-73349B9E550E}"/>
              </a:ext>
            </a:extLst>
          </p:cNvPr>
          <p:cNvSpPr txBox="1"/>
          <p:nvPr/>
        </p:nvSpPr>
        <p:spPr>
          <a:xfrm>
            <a:off x="6889750" y="401268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 Link</a:t>
            </a:r>
          </a:p>
        </p:txBody>
      </p:sp>
    </p:spTree>
    <p:extLst>
      <p:ext uri="{BB962C8B-B14F-4D97-AF65-F5344CB8AC3E}">
        <p14:creationId xmlns:p14="http://schemas.microsoft.com/office/powerpoint/2010/main" val="68791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A577-49E6-461F-B127-6F59B9C9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C3C03-4B29-45C3-9F77-4D3076B6D4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3EEEDA9A-D112-4BC9-A737-0F3FCE20ADC3}"/>
              </a:ext>
            </a:extLst>
          </p:cNvPr>
          <p:cNvSpPr/>
          <p:nvPr/>
        </p:nvSpPr>
        <p:spPr>
          <a:xfrm>
            <a:off x="5911160" y="1029142"/>
            <a:ext cx="767562" cy="360301"/>
          </a:xfrm>
          <a:prstGeom prst="flowChartMagneticDisk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ABF1F13B-A337-4A3C-828F-3114230461C7}"/>
              </a:ext>
            </a:extLst>
          </p:cNvPr>
          <p:cNvSpPr/>
          <p:nvPr/>
        </p:nvSpPr>
        <p:spPr>
          <a:xfrm>
            <a:off x="4955783" y="2368576"/>
            <a:ext cx="767562" cy="360301"/>
          </a:xfrm>
          <a:prstGeom prst="flowChartMagneticDisk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E2DCAFE0-0F02-422C-B070-198C644F5925}"/>
              </a:ext>
            </a:extLst>
          </p:cNvPr>
          <p:cNvSpPr/>
          <p:nvPr/>
        </p:nvSpPr>
        <p:spPr>
          <a:xfrm>
            <a:off x="6866539" y="2352856"/>
            <a:ext cx="767562" cy="360301"/>
          </a:xfrm>
          <a:prstGeom prst="flowChartMagneticDisk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BE3DA430-6A06-4696-9502-115EB2550C52}"/>
              </a:ext>
            </a:extLst>
          </p:cNvPr>
          <p:cNvSpPr/>
          <p:nvPr/>
        </p:nvSpPr>
        <p:spPr>
          <a:xfrm>
            <a:off x="5911160" y="3715208"/>
            <a:ext cx="767562" cy="360301"/>
          </a:xfrm>
          <a:prstGeom prst="flowChartMagneticDisk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62FEBC94-CB31-42A1-8932-DC6078F4A3F4}"/>
              </a:ext>
            </a:extLst>
          </p:cNvPr>
          <p:cNvSpPr/>
          <p:nvPr/>
        </p:nvSpPr>
        <p:spPr>
          <a:xfrm>
            <a:off x="7634101" y="3715207"/>
            <a:ext cx="767562" cy="360301"/>
          </a:xfrm>
          <a:prstGeom prst="flowChartMagneticDisk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20EE056B-D913-4F6D-BF56-600322E5FE12}"/>
              </a:ext>
            </a:extLst>
          </p:cNvPr>
          <p:cNvSpPr/>
          <p:nvPr/>
        </p:nvSpPr>
        <p:spPr>
          <a:xfrm>
            <a:off x="4188219" y="3715206"/>
            <a:ext cx="767562" cy="360301"/>
          </a:xfrm>
          <a:prstGeom prst="flowChartMagneticDisk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4E926C-C92F-4991-B2C8-CA684C5D01A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294941" y="1389443"/>
            <a:ext cx="955379" cy="963413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4BBE43-0E9F-4E51-820B-BF5C9B87DFA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250320" y="2713157"/>
            <a:ext cx="767562" cy="1002050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36A63D-D090-46E8-B96F-0A9D5CAB78B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339564" y="2728877"/>
            <a:ext cx="955377" cy="986331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896F93-8846-4EC2-B59A-AC9E70B995F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H="1">
            <a:off x="5339564" y="1389443"/>
            <a:ext cx="955377" cy="979133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3B8B06-F3A3-4BE4-AF6C-00DDF543D7C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H="1">
            <a:off x="6294941" y="2713157"/>
            <a:ext cx="955379" cy="1002051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F0C4F1-90A0-460C-B588-20197632E208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H="1">
            <a:off x="4572000" y="2728877"/>
            <a:ext cx="767564" cy="986329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8DD551-556A-446F-8B83-BA0CB6CD552C}"/>
              </a:ext>
            </a:extLst>
          </p:cNvPr>
          <p:cNvCxnSpPr>
            <a:cxnSpLocks/>
            <a:stCxn id="12" idx="4"/>
            <a:endCxn id="10" idx="2"/>
          </p:cNvCxnSpPr>
          <p:nvPr/>
        </p:nvCxnSpPr>
        <p:spPr>
          <a:xfrm>
            <a:off x="4955781" y="3895357"/>
            <a:ext cx="955379" cy="2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5371FB-162F-4B8A-AAD8-1990769EA780}"/>
              </a:ext>
            </a:extLst>
          </p:cNvPr>
          <p:cNvCxnSpPr>
            <a:cxnSpLocks/>
            <a:stCxn id="10" idx="4"/>
            <a:endCxn id="11" idx="2"/>
          </p:cNvCxnSpPr>
          <p:nvPr/>
        </p:nvCxnSpPr>
        <p:spPr>
          <a:xfrm flipV="1">
            <a:off x="6678722" y="3895358"/>
            <a:ext cx="955379" cy="1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9D08062-CA03-45A3-A9EB-8463D3DCDB7D}"/>
              </a:ext>
            </a:extLst>
          </p:cNvPr>
          <p:cNvCxnSpPr>
            <a:cxnSpLocks/>
            <a:stCxn id="8" idx="4"/>
            <a:endCxn id="9" idx="2"/>
          </p:cNvCxnSpPr>
          <p:nvPr/>
        </p:nvCxnSpPr>
        <p:spPr>
          <a:xfrm flipV="1">
            <a:off x="5723345" y="2533007"/>
            <a:ext cx="1143194" cy="15720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A840438B-E6EE-429F-946C-36F6F8A9B427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0800000" flipV="1">
            <a:off x="4955784" y="1209293"/>
            <a:ext cx="955377" cy="1339434"/>
          </a:xfrm>
          <a:prstGeom prst="curvedConnector3">
            <a:avLst>
              <a:gd name="adj1" fmla="val 137202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F980A750-1C3D-4783-91B8-2DFFC6E16AFC}"/>
              </a:ext>
            </a:extLst>
          </p:cNvPr>
          <p:cNvCxnSpPr>
            <a:cxnSpLocks/>
            <a:stCxn id="12" idx="2"/>
            <a:endCxn id="8" idx="2"/>
          </p:cNvCxnSpPr>
          <p:nvPr/>
        </p:nvCxnSpPr>
        <p:spPr>
          <a:xfrm rot="10800000" flipH="1">
            <a:off x="4188219" y="2548727"/>
            <a:ext cx="767564" cy="1346630"/>
          </a:xfrm>
          <a:prstGeom prst="curvedConnector3">
            <a:avLst>
              <a:gd name="adj1" fmla="val -29783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CE165231-CF38-4DE1-88A2-E3EBABC42619}"/>
              </a:ext>
            </a:extLst>
          </p:cNvPr>
          <p:cNvCxnSpPr>
            <a:cxnSpLocks/>
            <a:stCxn id="10" idx="3"/>
            <a:endCxn id="12" idx="3"/>
          </p:cNvCxnSpPr>
          <p:nvPr/>
        </p:nvCxnSpPr>
        <p:spPr>
          <a:xfrm rot="5400000" flipH="1">
            <a:off x="5433470" y="3214038"/>
            <a:ext cx="2" cy="1722941"/>
          </a:xfrm>
          <a:prstGeom prst="curvedConnector3">
            <a:avLst>
              <a:gd name="adj1" fmla="val -11430000000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AAE3498-0E01-4A19-8EB9-D3805CAF27CD}"/>
              </a:ext>
            </a:extLst>
          </p:cNvPr>
          <p:cNvSpPr txBox="1"/>
          <p:nvPr/>
        </p:nvSpPr>
        <p:spPr>
          <a:xfrm>
            <a:off x="7181636" y="1065513"/>
            <a:ext cx="1428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Montserrat" panose="00000500000000000000" pitchFamily="2" charset="0"/>
              </a:rPr>
              <a:t>NETWORKING DEVICES OR ROUTERS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FB4C19B-BA6B-413B-BC48-F23ED29DD2FC}"/>
              </a:ext>
            </a:extLst>
          </p:cNvPr>
          <p:cNvCxnSpPr>
            <a:cxnSpLocks/>
            <a:stCxn id="7" idx="4"/>
            <a:endCxn id="65" idx="1"/>
          </p:cNvCxnSpPr>
          <p:nvPr/>
        </p:nvCxnSpPr>
        <p:spPr>
          <a:xfrm>
            <a:off x="6678722" y="1209293"/>
            <a:ext cx="502914" cy="25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66555F9-F252-4EAD-A0AE-1A8BE3EECB6C}"/>
              </a:ext>
            </a:extLst>
          </p:cNvPr>
          <p:cNvCxnSpPr>
            <a:cxnSpLocks/>
            <a:stCxn id="9" idx="4"/>
            <a:endCxn id="65" idx="1"/>
          </p:cNvCxnSpPr>
          <p:nvPr/>
        </p:nvCxnSpPr>
        <p:spPr>
          <a:xfrm flipH="1" flipV="1">
            <a:off x="7181636" y="1234790"/>
            <a:ext cx="452465" cy="1298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8224D4F-9949-497D-B868-7D2765EBD41A}"/>
              </a:ext>
            </a:extLst>
          </p:cNvPr>
          <p:cNvSpPr txBox="1"/>
          <p:nvPr/>
        </p:nvSpPr>
        <p:spPr>
          <a:xfrm>
            <a:off x="452467" y="489608"/>
            <a:ext cx="4572000" cy="2183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Montserrat" panose="00000500000000000000" pitchFamily="2" charset="0"/>
              </a:rPr>
              <a:t>Distance is defined in terms of hop count and direction.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Montserrat" panose="00000500000000000000" pitchFamily="2" charset="0"/>
              </a:rPr>
              <a:t>For example:-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Montserrat" panose="00000500000000000000" pitchFamily="2" charset="0"/>
              </a:rPr>
              <a:t>Infinity value is 16 hops.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Montserrat" panose="00000500000000000000" pitchFamily="2" charset="0"/>
              </a:rPr>
              <a:t>Routers send vectors every 30 seconds.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5FF9BC-40B7-4F7F-BFD9-D802131A1BC9}"/>
              </a:ext>
            </a:extLst>
          </p:cNvPr>
          <p:cNvSpPr txBox="1"/>
          <p:nvPr/>
        </p:nvSpPr>
        <p:spPr>
          <a:xfrm>
            <a:off x="5647519" y="4312205"/>
            <a:ext cx="1428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Montserrat" panose="00000500000000000000" pitchFamily="2" charset="0"/>
              </a:rPr>
              <a:t>HOP COUNT</a:t>
            </a:r>
          </a:p>
        </p:txBody>
      </p:sp>
    </p:spTree>
    <p:extLst>
      <p:ext uri="{BB962C8B-B14F-4D97-AF65-F5344CB8AC3E}">
        <p14:creationId xmlns:p14="http://schemas.microsoft.com/office/powerpoint/2010/main" val="244080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65" grpId="0"/>
      <p:bldP spid="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PRINCIPLE</a:t>
            </a:r>
            <a:endParaRPr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869804" y="653356"/>
            <a:ext cx="7310700" cy="3771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en-US" sz="1800" dirty="0">
                <a:latin typeface="Montserrat" panose="00000500000000000000" pitchFamily="2" charset="0"/>
              </a:rPr>
              <a:t>Firstly each node enters the cost of the neighboring node </a:t>
            </a:r>
          </a:p>
          <a:p>
            <a:pPr algn="l" fontAlgn="base"/>
            <a:endParaRPr lang="en-US" sz="1800" dirty="0">
              <a:latin typeface="Montserrat" panose="00000500000000000000" pitchFamily="2" charset="0"/>
            </a:endParaRPr>
          </a:p>
          <a:p>
            <a:pPr algn="l" fontAlgn="base"/>
            <a:r>
              <a:rPr lang="en-US" sz="1800" dirty="0">
                <a:latin typeface="Montserrat" panose="00000500000000000000" pitchFamily="2" charset="0"/>
              </a:rPr>
              <a:t>A link that is down (not a direct neighbor) is assigned a cost is assigned to Infinity </a:t>
            </a:r>
          </a:p>
          <a:p>
            <a:pPr algn="l" fontAlgn="base"/>
            <a:endParaRPr lang="en-US" sz="1800" dirty="0">
              <a:latin typeface="Montserrat" panose="00000500000000000000" pitchFamily="2" charset="0"/>
            </a:endParaRPr>
          </a:p>
          <a:p>
            <a:pPr algn="l" fontAlgn="base"/>
            <a:r>
              <a:rPr lang="en-US" sz="1800" dirty="0">
                <a:latin typeface="Montserrat" panose="00000500000000000000" pitchFamily="2" charset="0"/>
              </a:rPr>
              <a:t>Every node that sends a message directly connected to the adjacent node about the adjacent neighbors and their cost.</a:t>
            </a:r>
          </a:p>
          <a:p>
            <a:pPr algn="l" fontAlgn="base"/>
            <a:endParaRPr lang="en-US" sz="1800" dirty="0">
              <a:latin typeface="Montserrat" panose="00000500000000000000" pitchFamily="2" charset="0"/>
            </a:endParaRPr>
          </a:p>
          <a:p>
            <a:pPr algn="l" fontAlgn="base"/>
            <a:r>
              <a:rPr lang="en-US" sz="1800" dirty="0">
                <a:latin typeface="Montserrat" panose="00000500000000000000" pitchFamily="2" charset="0"/>
              </a:rPr>
              <a:t> After exchanging the nodes information it will find the least cost to reach the other nodes information.</a:t>
            </a:r>
            <a:endParaRPr lang="en-US" sz="1800" b="0" i="0" dirty="0">
              <a:solidFill>
                <a:srgbClr val="40424E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375" y="1761972"/>
            <a:ext cx="5937250" cy="11604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</a:rPr>
              <a:t>DID YOU KNOW?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294967295"/>
          </p:nvPr>
        </p:nvSpPr>
        <p:spPr>
          <a:xfrm>
            <a:off x="1603375" y="2628900"/>
            <a:ext cx="5937250" cy="183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None/>
            </a:pPr>
            <a:endParaRPr lang="en-US" sz="1100" b="0" dirty="0">
              <a:solidFill>
                <a:schemeClr val="bg1"/>
              </a:solidFill>
              <a:effectLst/>
              <a:latin typeface="Keep Calm Med" pitchFamily="2" charset="0"/>
            </a:endParaRPr>
          </a:p>
          <a:p>
            <a:pPr marL="76200" indent="0" algn="ctr">
              <a:buNone/>
            </a:pPr>
            <a:endParaRPr lang="en-US" sz="1100" dirty="0">
              <a:solidFill>
                <a:schemeClr val="bg1"/>
              </a:solidFill>
              <a:latin typeface="Keep Calm Med" pitchFamily="2" charset="0"/>
            </a:endParaRPr>
          </a:p>
          <a:p>
            <a:pPr marL="76200" indent="0" algn="ctr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Keep Calm Med" pitchFamily="2" charset="0"/>
              </a:rPr>
              <a:t>The Distance vector algorithm is a dynamic algorithm. </a:t>
            </a:r>
          </a:p>
          <a:p>
            <a:pPr marL="76200" indent="0" algn="ctr">
              <a:buNone/>
            </a:pPr>
            <a:endParaRPr lang="en-US" sz="1100" b="0" dirty="0">
              <a:solidFill>
                <a:schemeClr val="bg1"/>
              </a:solidFill>
              <a:effectLst/>
              <a:latin typeface="Keep Calm Med" pitchFamily="2" charset="0"/>
            </a:endParaRPr>
          </a:p>
          <a:p>
            <a:pPr marL="76200" indent="0" algn="ctr">
              <a:buNone/>
            </a:pPr>
            <a:r>
              <a:rPr lang="en-US" sz="1100" b="0" dirty="0">
                <a:solidFill>
                  <a:schemeClr val="bg1"/>
                </a:solidFill>
                <a:effectLst/>
                <a:latin typeface="Keep Calm Med" pitchFamily="2" charset="0"/>
              </a:rPr>
              <a:t>It is mainly used in ARPANET, and RIP.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Keep Calm Med" pitchFamily="2" charset="0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443F3D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856</TotalTime>
  <Words>813</Words>
  <Application>Microsoft Office PowerPoint</Application>
  <PresentationFormat>On-screen Show (16:9)</PresentationFormat>
  <Paragraphs>296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Montserrat</vt:lpstr>
      <vt:lpstr>Droid Serif</vt:lpstr>
      <vt:lpstr>Arial</vt:lpstr>
      <vt:lpstr>Keep Calm Med</vt:lpstr>
      <vt:lpstr>HelveticaNeue-CondensedBold</vt:lpstr>
      <vt:lpstr>Perdita template</vt:lpstr>
      <vt:lpstr>DISTANCE VECTOR ROUTING PROTOCOL</vt:lpstr>
      <vt:lpstr>HELLO!</vt:lpstr>
      <vt:lpstr>WHAT IS DISTANCE VECTOR ROUTING PROTOCOL?</vt:lpstr>
      <vt:lpstr>PowerPoint Presentation</vt:lpstr>
      <vt:lpstr>WORKING PRINCIPLE</vt:lpstr>
      <vt:lpstr>PowerPoint Presentation</vt:lpstr>
      <vt:lpstr>HOP COUNT</vt:lpstr>
      <vt:lpstr>WORKING PRINCIPLE</vt:lpstr>
      <vt:lpstr>DID YOU KNOW?</vt:lpstr>
      <vt:lpstr>WORKING PRINCIPAL</vt:lpstr>
      <vt:lpstr>BASIC INFORMATION</vt:lpstr>
      <vt:lpstr>GRAPHICAL REPRESENTATION</vt:lpstr>
      <vt:lpstr>GRAPHICAL REPRESENTATION</vt:lpstr>
      <vt:lpstr>BELLMAN-FORD EQUATION</vt:lpstr>
      <vt:lpstr>BELLMAN-FORD EQUATION</vt:lpstr>
      <vt:lpstr>PROS AND CONS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VECTOR ROUTING PROTOCOL</dc:title>
  <dc:creator>Daisuke 寛大なMaaz</dc:creator>
  <cp:lastModifiedBy>munib khatri</cp:lastModifiedBy>
  <cp:revision>36</cp:revision>
  <dcterms:modified xsi:type="dcterms:W3CDTF">2021-05-27T10:34:52Z</dcterms:modified>
</cp:coreProperties>
</file>