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E48398A-ED08-4BA4-883E-C99C5D78BC15}"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175C518-EC3D-4B39-B607-02CDA649A2B0}"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48398A-ED08-4BA4-883E-C99C5D78BC15}"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5C518-EC3D-4B39-B607-02CDA649A2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8398A-ED08-4BA4-883E-C99C5D78BC15}"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5C518-EC3D-4B39-B607-02CDA649A2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48398A-ED08-4BA4-883E-C99C5D78BC15}"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5C518-EC3D-4B39-B607-02CDA649A2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E48398A-ED08-4BA4-883E-C99C5D78BC15}" type="datetimeFigureOut">
              <a:rPr lang="en-US" smtClean="0"/>
              <a:t>3/12/2021</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5C518-EC3D-4B39-B607-02CDA649A2B0}"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48398A-ED08-4BA4-883E-C99C5D78BC15}"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5C518-EC3D-4B39-B607-02CDA649A2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8398A-ED08-4BA4-883E-C99C5D78BC15}"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5C518-EC3D-4B39-B607-02CDA649A2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48398A-ED08-4BA4-883E-C99C5D78BC15}"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5C518-EC3D-4B39-B607-02CDA649A2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E48398A-ED08-4BA4-883E-C99C5D78BC15}"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5C518-EC3D-4B39-B607-02CDA649A2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48398A-ED08-4BA4-883E-C99C5D78BC15}"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5C518-EC3D-4B39-B607-02CDA649A2B0}"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AE48398A-ED08-4BA4-883E-C99C5D78BC15}" type="datetimeFigureOut">
              <a:rPr lang="en-US" smtClean="0"/>
              <a:t>3/12/2021</a:t>
            </a:fld>
            <a:endParaRPr lang="en-US"/>
          </a:p>
        </p:txBody>
      </p:sp>
      <p:sp>
        <p:nvSpPr>
          <p:cNvPr id="7" name="Slide Number Placeholder 6"/>
          <p:cNvSpPr>
            <a:spLocks noGrp="1"/>
          </p:cNvSpPr>
          <p:nvPr>
            <p:ph type="sldNum" sz="quarter" idx="12"/>
          </p:nvPr>
        </p:nvSpPr>
        <p:spPr/>
        <p:txBody>
          <a:bodyPr/>
          <a:lstStyle/>
          <a:p>
            <a:fld id="{A175C518-EC3D-4B39-B607-02CDA649A2B0}"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E48398A-ED08-4BA4-883E-C99C5D78BC15}" type="datetimeFigureOut">
              <a:rPr lang="en-US" smtClean="0"/>
              <a:t>3/12/2021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175C518-EC3D-4B39-B607-02CDA649A2B0}"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 </a:t>
            </a:r>
            <a:r>
              <a:rPr lang="en-US" dirty="0" smtClean="0"/>
              <a:t>04</a:t>
            </a:r>
            <a:endParaRPr lang="en-US" dirty="0"/>
          </a:p>
        </p:txBody>
      </p:sp>
      <p:sp>
        <p:nvSpPr>
          <p:cNvPr id="4" name="Subtitle 2"/>
          <p:cNvSpPr>
            <a:spLocks noGrp="1"/>
          </p:cNvSpPr>
          <p:nvPr>
            <p:ph type="subTitle" idx="1"/>
          </p:nvPr>
        </p:nvSpPr>
        <p:spPr/>
        <p:txBody>
          <a:bodyPr/>
          <a:lstStyle/>
          <a:p>
            <a:r>
              <a:rPr lang="en-US" dirty="0"/>
              <a:t>Prepared by: tahmina khan</a:t>
            </a:r>
          </a:p>
        </p:txBody>
      </p:sp>
    </p:spTree>
    <p:extLst>
      <p:ext uri="{BB962C8B-B14F-4D97-AF65-F5344CB8AC3E}">
        <p14:creationId xmlns:p14="http://schemas.microsoft.com/office/powerpoint/2010/main" val="238265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C81315-B81F-41EA-8017-4BBD3BD8C342}"/>
              </a:ext>
            </a:extLst>
          </p:cNvPr>
          <p:cNvSpPr>
            <a:spLocks noGrp="1"/>
          </p:cNvSpPr>
          <p:nvPr>
            <p:ph idx="1"/>
          </p:nvPr>
        </p:nvSpPr>
        <p:spPr/>
        <p:txBody>
          <a:bodyPr>
            <a:normAutofit fontScale="92500" lnSpcReduction="20000"/>
          </a:bodyPr>
          <a:lstStyle/>
          <a:p>
            <a:r>
              <a:rPr lang="en-US" dirty="0"/>
              <a:t>This mode only contains the index registers (SI or DI) with some displacement, which is used to calculate the effective address.</a:t>
            </a:r>
          </a:p>
          <a:p>
            <a:r>
              <a:rPr lang="en-US" dirty="0"/>
              <a:t>Some examples to execute this mode are:</a:t>
            </a:r>
          </a:p>
          <a:p>
            <a:pPr algn="ctr"/>
            <a:r>
              <a:rPr lang="en-US" dirty="0"/>
              <a:t>MOV CX, [SI]+100</a:t>
            </a:r>
          </a:p>
          <a:p>
            <a:pPr algn="ctr"/>
            <a:r>
              <a:rPr lang="en-US" dirty="0"/>
              <a:t>MOV AL, [DI]+25</a:t>
            </a:r>
          </a:p>
          <a:p>
            <a:pPr algn="ctr"/>
            <a:r>
              <a:rPr lang="en-US" dirty="0"/>
              <a:t>MOV [SI]+500, DL</a:t>
            </a:r>
          </a:p>
          <a:p>
            <a:r>
              <a:rPr lang="en-US" dirty="0"/>
              <a:t>The above command can also be written as:</a:t>
            </a:r>
          </a:p>
          <a:p>
            <a:pPr marL="114300" indent="0" algn="ctr">
              <a:buNone/>
            </a:pPr>
            <a:r>
              <a:rPr lang="en-US" dirty="0"/>
              <a:t>MOV [SI+500], DL</a:t>
            </a:r>
          </a:p>
          <a:p>
            <a:r>
              <a:rPr lang="en-US" dirty="0"/>
              <a:t>Physical address for this mode can be calculated as: </a:t>
            </a:r>
          </a:p>
          <a:p>
            <a:pPr marL="114300" indent="0">
              <a:buNone/>
            </a:pPr>
            <a:r>
              <a:rPr lang="en-US" dirty="0"/>
              <a:t>Physical Address = (DS x 10H) + [SI] + displacement</a:t>
            </a:r>
          </a:p>
          <a:p>
            <a:pPr marL="114300" indent="0" algn="ctr">
              <a:buNone/>
            </a:pPr>
            <a:r>
              <a:rPr lang="en-US" dirty="0"/>
              <a:t>or</a:t>
            </a:r>
          </a:p>
          <a:p>
            <a:pPr marL="114300" indent="0">
              <a:buNone/>
            </a:pPr>
            <a:r>
              <a:rPr lang="en-US" dirty="0"/>
              <a:t>Physical Address = (DS x 10H) + [DI] + displacement</a:t>
            </a:r>
          </a:p>
          <a:p>
            <a:pPr marL="114300" indent="0">
              <a:buNone/>
            </a:pPr>
            <a:endParaRPr lang="en-US" dirty="0"/>
          </a:p>
        </p:txBody>
      </p:sp>
      <p:sp>
        <p:nvSpPr>
          <p:cNvPr id="4" name="Title 1">
            <a:extLst>
              <a:ext uri="{FF2B5EF4-FFF2-40B4-BE49-F238E27FC236}">
                <a16:creationId xmlns:a16="http://schemas.microsoft.com/office/drawing/2014/main" xmlns="" id="{71B2E47A-F26B-4080-83B0-E95ABA994F13}"/>
              </a:ext>
            </a:extLst>
          </p:cNvPr>
          <p:cNvSpPr>
            <a:spLocks noGrp="1"/>
          </p:cNvSpPr>
          <p:nvPr>
            <p:ph type="title"/>
          </p:nvPr>
        </p:nvSpPr>
        <p:spPr>
          <a:xfrm>
            <a:off x="425450" y="407988"/>
            <a:ext cx="8261350" cy="1039812"/>
          </a:xfrm>
        </p:spPr>
        <p:txBody>
          <a:bodyPr/>
          <a:lstStyle/>
          <a:p>
            <a:pPr algn="l"/>
            <a:r>
              <a:rPr lang="en-US" cap="none" dirty="0">
                <a:latin typeface="Cambria" pitchFamily="18" charset="0"/>
                <a:ea typeface="Cambria" pitchFamily="18" charset="0"/>
              </a:rPr>
              <a:t>Indexed Relative Addressing Mode:</a:t>
            </a:r>
          </a:p>
        </p:txBody>
      </p:sp>
    </p:spTree>
    <p:extLst>
      <p:ext uri="{BB962C8B-B14F-4D97-AF65-F5344CB8AC3E}">
        <p14:creationId xmlns:p14="http://schemas.microsoft.com/office/powerpoint/2010/main" val="357162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C81315-B81F-41EA-8017-4BBD3BD8C342}"/>
              </a:ext>
            </a:extLst>
          </p:cNvPr>
          <p:cNvSpPr>
            <a:spLocks noGrp="1"/>
          </p:cNvSpPr>
          <p:nvPr>
            <p:ph idx="1"/>
          </p:nvPr>
        </p:nvSpPr>
        <p:spPr/>
        <p:txBody>
          <a:bodyPr>
            <a:normAutofit fontScale="92500" lnSpcReduction="10000"/>
          </a:bodyPr>
          <a:lstStyle/>
          <a:p>
            <a:r>
              <a:rPr lang="en-US" dirty="0"/>
              <a:t>This mode contains the base registers (BX or BP) as well as index registers (SI or DI) with some displacement, which is used to calculate the effective address.</a:t>
            </a:r>
          </a:p>
          <a:p>
            <a:r>
              <a:rPr lang="en-US" dirty="0"/>
              <a:t>Some examples to execute this mode are:</a:t>
            </a:r>
          </a:p>
          <a:p>
            <a:pPr algn="ctr"/>
            <a:r>
              <a:rPr lang="en-US" dirty="0"/>
              <a:t>MOV CX, [BX][SI]+30</a:t>
            </a:r>
          </a:p>
          <a:p>
            <a:pPr algn="ctr"/>
            <a:r>
              <a:rPr lang="en-US" dirty="0"/>
              <a:t>MOV [BX][DI]+250, DL</a:t>
            </a:r>
          </a:p>
          <a:p>
            <a:r>
              <a:rPr lang="en-US" dirty="0"/>
              <a:t>The above command can also be written as:</a:t>
            </a:r>
          </a:p>
          <a:p>
            <a:pPr marL="114300" indent="0" algn="ctr">
              <a:buNone/>
            </a:pPr>
            <a:r>
              <a:rPr lang="en-US" dirty="0"/>
              <a:t>MOV [BX+DI+250], DL</a:t>
            </a:r>
          </a:p>
          <a:p>
            <a:r>
              <a:rPr lang="en-US" dirty="0"/>
              <a:t>Physical address for this mode can be calculated as: </a:t>
            </a:r>
          </a:p>
          <a:p>
            <a:pPr marL="114300" indent="0">
              <a:buNone/>
            </a:pPr>
            <a:r>
              <a:rPr lang="en-US" dirty="0"/>
              <a:t>Physical Address = (DS x 10H) + BX + SI + displacement</a:t>
            </a:r>
          </a:p>
          <a:p>
            <a:pPr marL="114300" indent="0" algn="ctr">
              <a:buNone/>
            </a:pPr>
            <a:r>
              <a:rPr lang="en-US" dirty="0"/>
              <a:t>or</a:t>
            </a:r>
          </a:p>
          <a:p>
            <a:pPr marL="114300" indent="0">
              <a:buNone/>
            </a:pPr>
            <a:r>
              <a:rPr lang="en-US" dirty="0"/>
              <a:t>Physical Address = (DS x 10H) + BX + DI + displacement</a:t>
            </a:r>
          </a:p>
          <a:p>
            <a:pPr marL="114300" indent="0">
              <a:buNone/>
            </a:pPr>
            <a:endParaRPr lang="en-US" dirty="0"/>
          </a:p>
        </p:txBody>
      </p:sp>
      <p:sp>
        <p:nvSpPr>
          <p:cNvPr id="4" name="Title 1">
            <a:extLst>
              <a:ext uri="{FF2B5EF4-FFF2-40B4-BE49-F238E27FC236}">
                <a16:creationId xmlns:a16="http://schemas.microsoft.com/office/drawing/2014/main" xmlns="" id="{71B2E47A-F26B-4080-83B0-E95ABA994F13}"/>
              </a:ext>
            </a:extLst>
          </p:cNvPr>
          <p:cNvSpPr>
            <a:spLocks noGrp="1"/>
          </p:cNvSpPr>
          <p:nvPr>
            <p:ph type="title"/>
          </p:nvPr>
        </p:nvSpPr>
        <p:spPr>
          <a:xfrm>
            <a:off x="425450" y="407988"/>
            <a:ext cx="8261350" cy="1039812"/>
          </a:xfrm>
        </p:spPr>
        <p:txBody>
          <a:bodyPr/>
          <a:lstStyle/>
          <a:p>
            <a:pPr algn="l"/>
            <a:r>
              <a:rPr lang="en-US" cap="none" dirty="0">
                <a:latin typeface="Cambria" pitchFamily="18" charset="0"/>
                <a:ea typeface="Cambria" pitchFamily="18" charset="0"/>
              </a:rPr>
              <a:t>Based Indexed Relative Addressing Mode:</a:t>
            </a:r>
          </a:p>
        </p:txBody>
      </p:sp>
    </p:spTree>
    <p:extLst>
      <p:ext uri="{BB962C8B-B14F-4D97-AF65-F5344CB8AC3E}">
        <p14:creationId xmlns:p14="http://schemas.microsoft.com/office/powerpoint/2010/main" val="346032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A19762-EEC1-49DE-865A-4D822B6092C7}"/>
              </a:ext>
            </a:extLst>
          </p:cNvPr>
          <p:cNvSpPr>
            <a:spLocks noGrp="1"/>
          </p:cNvSpPr>
          <p:nvPr>
            <p:ph idx="1"/>
          </p:nvPr>
        </p:nvSpPr>
        <p:spPr/>
        <p:txBody>
          <a:bodyPr>
            <a:normAutofit fontScale="77500" lnSpcReduction="20000"/>
          </a:bodyPr>
          <a:lstStyle/>
          <a:p>
            <a:pPr marL="114300" indent="0">
              <a:buNone/>
            </a:pPr>
            <a:r>
              <a:rPr lang="en-US" dirty="0"/>
              <a:t>Assume that DS = 4500H, SS = 2000H, BX = 2100H, SI = 1486H, DI = 8500H, BP = 7814 and AX = 2512H. Show the exact physical memory location where AX is stores in each of the following.</a:t>
            </a:r>
          </a:p>
          <a:p>
            <a:pPr marL="571500" indent="-457200">
              <a:buAutoNum type="alphaLcParenBoth"/>
            </a:pPr>
            <a:r>
              <a:rPr lang="en-US" dirty="0"/>
              <a:t>MOV [BX]+20, AX</a:t>
            </a:r>
          </a:p>
          <a:p>
            <a:pPr marL="571500" indent="-457200">
              <a:buAutoNum type="alphaLcParenBoth"/>
            </a:pPr>
            <a:r>
              <a:rPr lang="en-US" dirty="0"/>
              <a:t>MOV [SI]+10, AX</a:t>
            </a:r>
          </a:p>
          <a:p>
            <a:pPr marL="571500" indent="-457200">
              <a:buAutoNum type="alphaLcParenBoth"/>
            </a:pPr>
            <a:r>
              <a:rPr lang="en-US" dirty="0"/>
              <a:t>MOV [DI]+4, AX</a:t>
            </a:r>
          </a:p>
          <a:p>
            <a:pPr marL="571500" indent="-457200">
              <a:buAutoNum type="alphaLcParenBoth"/>
            </a:pPr>
            <a:r>
              <a:rPr lang="en-US" dirty="0"/>
              <a:t>MOV [BP]+12, AX</a:t>
            </a:r>
          </a:p>
          <a:p>
            <a:pPr marL="571500" indent="-457200">
              <a:buAutoNum type="alphaLcParenBoth"/>
            </a:pPr>
            <a:endParaRPr lang="en-US" dirty="0"/>
          </a:p>
          <a:p>
            <a:pPr marL="114300" indent="0">
              <a:buNone/>
            </a:pPr>
            <a:r>
              <a:rPr lang="en-US" b="1" dirty="0"/>
              <a:t>Solution:</a:t>
            </a:r>
          </a:p>
          <a:p>
            <a:pPr marL="114300" indent="0">
              <a:buNone/>
            </a:pPr>
            <a:r>
              <a:rPr lang="en-US" dirty="0"/>
              <a:t>In each case PA = (segment register x 10H) + offset register + displacement.</a:t>
            </a:r>
          </a:p>
          <a:p>
            <a:pPr marL="571500" indent="-457200">
              <a:buAutoNum type="alphaLcParenBoth"/>
            </a:pPr>
            <a:r>
              <a:rPr lang="en-US" dirty="0"/>
              <a:t>DS:BX+20		location 47120 = 12 and 47121 = 25</a:t>
            </a:r>
          </a:p>
          <a:p>
            <a:pPr marL="571500" indent="-457200">
              <a:buFont typeface="Arial" pitchFamily="34" charset="0"/>
              <a:buAutoNum type="alphaLcParenBoth"/>
            </a:pPr>
            <a:r>
              <a:rPr lang="en-US" dirty="0"/>
              <a:t>DS:SI+10		location 46496 = 12 and 46497 = 25</a:t>
            </a:r>
          </a:p>
          <a:p>
            <a:pPr marL="571500" indent="-457200">
              <a:buFont typeface="Arial" pitchFamily="34" charset="0"/>
              <a:buAutoNum type="alphaLcParenBoth"/>
            </a:pPr>
            <a:r>
              <a:rPr lang="en-US" dirty="0"/>
              <a:t>DS:DI+4		location 4D504 = 12 and 4D505 = 25</a:t>
            </a:r>
          </a:p>
          <a:p>
            <a:pPr marL="571500" indent="-457200">
              <a:buFont typeface="Arial" pitchFamily="34" charset="0"/>
              <a:buAutoNum type="alphaLcParenBoth"/>
            </a:pPr>
            <a:r>
              <a:rPr lang="en-US" dirty="0"/>
              <a:t>SS:BP+12		location 27826 = 12 and 27827 = 25</a:t>
            </a:r>
          </a:p>
          <a:p>
            <a:pPr marL="571500" indent="-457200">
              <a:buAutoNum type="alphaLcParenBoth"/>
            </a:pPr>
            <a:endParaRPr lang="en-US" dirty="0"/>
          </a:p>
        </p:txBody>
      </p:sp>
      <p:sp>
        <p:nvSpPr>
          <p:cNvPr id="4" name="Title 1">
            <a:extLst>
              <a:ext uri="{FF2B5EF4-FFF2-40B4-BE49-F238E27FC236}">
                <a16:creationId xmlns:a16="http://schemas.microsoft.com/office/drawing/2014/main" xmlns="" id="{319AD563-C618-4BC0-B313-4C1967B47C18}"/>
              </a:ext>
            </a:extLst>
          </p:cNvPr>
          <p:cNvSpPr>
            <a:spLocks noGrp="1"/>
          </p:cNvSpPr>
          <p:nvPr>
            <p:ph type="title"/>
          </p:nvPr>
        </p:nvSpPr>
        <p:spPr>
          <a:xfrm>
            <a:off x="425450" y="407988"/>
            <a:ext cx="8261350" cy="1039812"/>
          </a:xfrm>
        </p:spPr>
        <p:txBody>
          <a:bodyPr/>
          <a:lstStyle/>
          <a:p>
            <a:pPr algn="l"/>
            <a:r>
              <a:rPr lang="en-US" cap="none" dirty="0">
                <a:latin typeface="Cambria" pitchFamily="18" charset="0"/>
                <a:ea typeface="Cambria" pitchFamily="18" charset="0"/>
              </a:rPr>
              <a:t>Example:</a:t>
            </a:r>
          </a:p>
        </p:txBody>
      </p:sp>
    </p:spTree>
    <p:extLst>
      <p:ext uri="{BB962C8B-B14F-4D97-AF65-F5344CB8AC3E}">
        <p14:creationId xmlns:p14="http://schemas.microsoft.com/office/powerpoint/2010/main" val="336337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8086 Addressing modes</a:t>
            </a:r>
          </a:p>
        </p:txBody>
      </p:sp>
      <p:sp>
        <p:nvSpPr>
          <p:cNvPr id="3" name="Content Placeholder 2"/>
          <p:cNvSpPr>
            <a:spLocks noGrp="1"/>
          </p:cNvSpPr>
          <p:nvPr>
            <p:ph idx="1"/>
          </p:nvPr>
        </p:nvSpPr>
        <p:spPr/>
        <p:txBody>
          <a:bodyPr>
            <a:normAutofit lnSpcReduction="10000"/>
          </a:bodyPr>
          <a:lstStyle/>
          <a:p>
            <a:r>
              <a:rPr lang="en-US" dirty="0"/>
              <a:t>The CPU can access data in various ways called addressing modes.</a:t>
            </a:r>
          </a:p>
          <a:p>
            <a:pPr algn="just"/>
            <a:r>
              <a:rPr lang="en-US" dirty="0"/>
              <a:t>There are seven types of addressing modes which are:</a:t>
            </a:r>
          </a:p>
          <a:p>
            <a:pPr marL="571500" indent="-457200">
              <a:buFont typeface="+mj-lt"/>
              <a:buAutoNum type="arabicPeriod"/>
            </a:pPr>
            <a:r>
              <a:rPr lang="en-US" dirty="0"/>
              <a:t>Register</a:t>
            </a:r>
          </a:p>
          <a:p>
            <a:pPr marL="571500" indent="-457200">
              <a:buFont typeface="+mj-lt"/>
              <a:buAutoNum type="arabicPeriod"/>
            </a:pPr>
            <a:r>
              <a:rPr lang="en-US" dirty="0"/>
              <a:t>Immediate</a:t>
            </a:r>
          </a:p>
          <a:p>
            <a:pPr marL="571500" indent="-457200">
              <a:buFont typeface="+mj-lt"/>
              <a:buAutoNum type="arabicPeriod"/>
            </a:pPr>
            <a:r>
              <a:rPr lang="en-US" dirty="0"/>
              <a:t>Direct</a:t>
            </a:r>
          </a:p>
          <a:p>
            <a:pPr marL="571500" indent="-457200">
              <a:buFont typeface="+mj-lt"/>
              <a:buAutoNum type="arabicPeriod"/>
            </a:pPr>
            <a:r>
              <a:rPr lang="en-US" dirty="0"/>
              <a:t>Register indirect</a:t>
            </a:r>
          </a:p>
          <a:p>
            <a:pPr marL="571500" indent="-457200">
              <a:buFont typeface="+mj-lt"/>
              <a:buAutoNum type="arabicPeriod"/>
            </a:pPr>
            <a:r>
              <a:rPr lang="en-US" dirty="0"/>
              <a:t>Based relative</a:t>
            </a:r>
          </a:p>
          <a:p>
            <a:pPr marL="571500" indent="-457200">
              <a:buFont typeface="+mj-lt"/>
              <a:buAutoNum type="arabicPeriod"/>
            </a:pPr>
            <a:r>
              <a:rPr lang="en-US" dirty="0"/>
              <a:t>Indexed relative</a:t>
            </a:r>
          </a:p>
          <a:p>
            <a:pPr marL="571500" indent="-457200">
              <a:buFont typeface="+mj-lt"/>
              <a:buAutoNum type="arabicPeriod"/>
            </a:pPr>
            <a:r>
              <a:rPr lang="en-US" dirty="0"/>
              <a:t>Based indexed relative	</a:t>
            </a:r>
          </a:p>
        </p:txBody>
      </p:sp>
    </p:spTree>
    <p:extLst>
      <p:ext uri="{BB962C8B-B14F-4D97-AF65-F5344CB8AC3E}">
        <p14:creationId xmlns:p14="http://schemas.microsoft.com/office/powerpoint/2010/main" val="384593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cap="none" dirty="0">
                <a:latin typeface="Cambria" pitchFamily="18" charset="0"/>
                <a:ea typeface="Cambria" pitchFamily="18" charset="0"/>
              </a:rPr>
              <a:t>Register Addressing Mode:</a:t>
            </a:r>
          </a:p>
        </p:txBody>
      </p:sp>
      <p:sp>
        <p:nvSpPr>
          <p:cNvPr id="3" name="Content Placeholder 2"/>
          <p:cNvSpPr>
            <a:spLocks noGrp="1"/>
          </p:cNvSpPr>
          <p:nvPr>
            <p:ph idx="1"/>
          </p:nvPr>
        </p:nvSpPr>
        <p:spPr/>
        <p:txBody>
          <a:bodyPr/>
          <a:lstStyle/>
          <a:p>
            <a:pPr algn="just"/>
            <a:r>
              <a:rPr lang="en-US" dirty="0"/>
              <a:t>It means that the register is the source of an operand for an instruction.</a:t>
            </a:r>
          </a:p>
          <a:p>
            <a:r>
              <a:rPr lang="en-US" dirty="0"/>
              <a:t>Examples for using this mode are:</a:t>
            </a:r>
          </a:p>
          <a:p>
            <a:pPr algn="ctr"/>
            <a:r>
              <a:rPr lang="en-US" dirty="0"/>
              <a:t>MOV CX,AX</a:t>
            </a:r>
          </a:p>
          <a:p>
            <a:pPr algn="ctr"/>
            <a:r>
              <a:rPr lang="en-US" dirty="0"/>
              <a:t>MOV DS,CX</a:t>
            </a:r>
          </a:p>
          <a:p>
            <a:pPr algn="ctr"/>
            <a:r>
              <a:rPr lang="en-US" dirty="0"/>
              <a:t>MOV BX,DX</a:t>
            </a:r>
          </a:p>
          <a:p>
            <a:pPr algn="ctr"/>
            <a:r>
              <a:rPr lang="en-US" dirty="0"/>
              <a:t>MOV SI,CX</a:t>
            </a:r>
          </a:p>
          <a:p>
            <a:pPr algn="ctr"/>
            <a:r>
              <a:rPr lang="en-US" dirty="0"/>
              <a:t>MOV AH,BL</a:t>
            </a:r>
          </a:p>
          <a:p>
            <a:pPr algn="ctr"/>
            <a:r>
              <a:rPr lang="en-US" dirty="0"/>
              <a:t>MOV DL,CH</a:t>
            </a:r>
          </a:p>
          <a:p>
            <a:pPr marL="114300" indent="0" algn="ctr">
              <a:buNone/>
            </a:pPr>
            <a:endParaRPr lang="en-US" dirty="0"/>
          </a:p>
        </p:txBody>
      </p:sp>
    </p:spTree>
    <p:extLst>
      <p:ext uri="{BB962C8B-B14F-4D97-AF65-F5344CB8AC3E}">
        <p14:creationId xmlns:p14="http://schemas.microsoft.com/office/powerpoint/2010/main" val="39598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In this mode, the source operand is a constant.</a:t>
            </a:r>
          </a:p>
          <a:p>
            <a:r>
              <a:rPr lang="en-US" dirty="0"/>
              <a:t>This mode can be used to load information into any of the registers except the segment register and flag register.</a:t>
            </a:r>
          </a:p>
          <a:p>
            <a:pPr algn="just"/>
            <a:r>
              <a:rPr lang="en-US" dirty="0"/>
              <a:t>Examples for using this mode are:</a:t>
            </a:r>
          </a:p>
          <a:p>
            <a:pPr algn="ctr"/>
            <a:r>
              <a:rPr lang="en-US" dirty="0"/>
              <a:t>MOV AX,2550H</a:t>
            </a:r>
          </a:p>
          <a:p>
            <a:pPr algn="ctr"/>
            <a:r>
              <a:rPr lang="en-US" dirty="0"/>
              <a:t>MOV SI,6254H</a:t>
            </a:r>
          </a:p>
          <a:p>
            <a:pPr algn="ctr"/>
            <a:r>
              <a:rPr lang="en-US" dirty="0"/>
              <a:t>MOV BP,A34CH</a:t>
            </a:r>
          </a:p>
          <a:p>
            <a:pPr algn="ctr"/>
            <a:r>
              <a:rPr lang="en-US" dirty="0"/>
              <a:t>MOV CL,64H</a:t>
            </a:r>
          </a:p>
          <a:p>
            <a:r>
              <a:rPr lang="en-US" dirty="0"/>
              <a:t>To move information to the segment registers, the data must first be moved to a general purpose register and then to the segment register. Example:</a:t>
            </a:r>
          </a:p>
          <a:p>
            <a:pPr algn="ctr"/>
            <a:r>
              <a:rPr lang="en-US" dirty="0"/>
              <a:t>MOV AX,9865H</a:t>
            </a:r>
          </a:p>
          <a:p>
            <a:pPr algn="ctr"/>
            <a:r>
              <a:rPr lang="en-US" dirty="0"/>
              <a:t>MOV DS,AX</a:t>
            </a:r>
          </a:p>
          <a:p>
            <a:pPr algn="ctr"/>
            <a:r>
              <a:rPr lang="en-US" dirty="0"/>
              <a:t>MOV DS,9865H is illegal</a:t>
            </a:r>
          </a:p>
          <a:p>
            <a:endParaRPr lang="en-US" dirty="0"/>
          </a:p>
          <a:p>
            <a:endParaRPr lang="en-US" dirty="0"/>
          </a:p>
        </p:txBody>
      </p:sp>
      <p:sp>
        <p:nvSpPr>
          <p:cNvPr id="4" name="Title 1"/>
          <p:cNvSpPr>
            <a:spLocks noGrp="1"/>
          </p:cNvSpPr>
          <p:nvPr>
            <p:ph type="title"/>
          </p:nvPr>
        </p:nvSpPr>
        <p:spPr/>
        <p:txBody>
          <a:bodyPr/>
          <a:lstStyle/>
          <a:p>
            <a:pPr algn="l"/>
            <a:r>
              <a:rPr lang="en-US" cap="none" dirty="0">
                <a:latin typeface="Cambria" pitchFamily="18" charset="0"/>
                <a:ea typeface="Cambria" pitchFamily="18" charset="0"/>
              </a:rPr>
              <a:t>Immediate Addressing Mode:</a:t>
            </a:r>
          </a:p>
        </p:txBody>
      </p:sp>
    </p:spTree>
    <p:extLst>
      <p:ext uri="{BB962C8B-B14F-4D97-AF65-F5344CB8AC3E}">
        <p14:creationId xmlns:p14="http://schemas.microsoft.com/office/powerpoint/2010/main" val="122365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In this mode, the data is in some memory location and the address of the data in memory comes immediately after the instruction.</a:t>
            </a:r>
          </a:p>
          <a:p>
            <a:r>
              <a:rPr lang="en-US" dirty="0"/>
              <a:t>Note that in immediate addressing, the operand itself is provided with the instruction, whereas in direct addressing, the address of the operand is provided with the instruction. This address is the offset address.</a:t>
            </a:r>
          </a:p>
          <a:p>
            <a:r>
              <a:rPr lang="en-US" dirty="0"/>
              <a:t>Some examples are:</a:t>
            </a:r>
          </a:p>
          <a:p>
            <a:pPr algn="ctr"/>
            <a:r>
              <a:rPr lang="en-US" dirty="0"/>
              <a:t>MOV DL,[2400]</a:t>
            </a:r>
          </a:p>
          <a:p>
            <a:pPr algn="ctr"/>
            <a:r>
              <a:rPr lang="en-US" dirty="0"/>
              <a:t>MOV [3457],AL</a:t>
            </a:r>
          </a:p>
          <a:p>
            <a:pPr algn="ctr"/>
            <a:r>
              <a:rPr lang="en-US"/>
              <a:t>MOV AH,[ADEF]</a:t>
            </a:r>
            <a:endParaRPr lang="en-US" dirty="0"/>
          </a:p>
        </p:txBody>
      </p:sp>
      <p:sp>
        <p:nvSpPr>
          <p:cNvPr id="4" name="Title 1"/>
          <p:cNvSpPr>
            <a:spLocks noGrp="1"/>
          </p:cNvSpPr>
          <p:nvPr>
            <p:ph type="title"/>
          </p:nvPr>
        </p:nvSpPr>
        <p:spPr/>
        <p:txBody>
          <a:bodyPr/>
          <a:lstStyle/>
          <a:p>
            <a:pPr algn="l"/>
            <a:r>
              <a:rPr lang="en-US" cap="none" dirty="0">
                <a:latin typeface="Cambria" pitchFamily="18" charset="0"/>
                <a:ea typeface="Cambria" pitchFamily="18" charset="0"/>
              </a:rPr>
              <a:t>Direct Addressing Mode:</a:t>
            </a:r>
          </a:p>
        </p:txBody>
      </p:sp>
    </p:spTree>
    <p:extLst>
      <p:ext uri="{BB962C8B-B14F-4D97-AF65-F5344CB8AC3E}">
        <p14:creationId xmlns:p14="http://schemas.microsoft.com/office/powerpoint/2010/main" val="23454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2B7224-D94D-45C3-A231-D23A1AC9759B}"/>
              </a:ext>
            </a:extLst>
          </p:cNvPr>
          <p:cNvSpPr>
            <a:spLocks noGrp="1"/>
          </p:cNvSpPr>
          <p:nvPr>
            <p:ph idx="1"/>
          </p:nvPr>
        </p:nvSpPr>
        <p:spPr/>
        <p:txBody>
          <a:bodyPr>
            <a:normAutofit fontScale="85000" lnSpcReduction="20000"/>
          </a:bodyPr>
          <a:lstStyle/>
          <a:p>
            <a:pPr marL="114300" indent="0">
              <a:buNone/>
            </a:pPr>
            <a:r>
              <a:rPr lang="en-US" dirty="0"/>
              <a:t>Find the physical address of the memory location and its contents after the execution of following commands, assuming that DS = 1512H</a:t>
            </a:r>
          </a:p>
          <a:p>
            <a:pPr marL="114300" indent="0" algn="ctr">
              <a:buNone/>
            </a:pPr>
            <a:r>
              <a:rPr lang="en-US" dirty="0"/>
              <a:t>MOV AL, 99H</a:t>
            </a:r>
          </a:p>
          <a:p>
            <a:pPr marL="114300" indent="0" algn="ctr">
              <a:buNone/>
            </a:pPr>
            <a:r>
              <a:rPr lang="en-US" dirty="0"/>
              <a:t>MOV [3518], AL</a:t>
            </a:r>
          </a:p>
          <a:p>
            <a:pPr marL="114300" indent="0">
              <a:buNone/>
            </a:pPr>
            <a:r>
              <a:rPr lang="en-US" b="1" dirty="0"/>
              <a:t>Solution:</a:t>
            </a:r>
          </a:p>
          <a:p>
            <a:pPr marL="114300" indent="0">
              <a:buNone/>
            </a:pPr>
            <a:r>
              <a:rPr lang="en-US" dirty="0"/>
              <a:t>By using segment register and offset register, we have to find physical address.</a:t>
            </a:r>
          </a:p>
          <a:p>
            <a:pPr marL="114300" indent="0" algn="ctr">
              <a:buNone/>
            </a:pPr>
            <a:r>
              <a:rPr lang="en-US" dirty="0"/>
              <a:t>DS : offset</a:t>
            </a:r>
          </a:p>
          <a:p>
            <a:pPr marL="114300" indent="0" algn="ctr">
              <a:buNone/>
            </a:pPr>
            <a:r>
              <a:rPr lang="en-US" dirty="0"/>
              <a:t>1512 : 3518</a:t>
            </a:r>
          </a:p>
          <a:p>
            <a:pPr marL="114300" indent="0" algn="ctr">
              <a:buNone/>
            </a:pPr>
            <a:r>
              <a:rPr lang="en-US" dirty="0"/>
              <a:t>Physical address = (DS x 10H) + offset</a:t>
            </a:r>
          </a:p>
          <a:p>
            <a:pPr marL="114300" indent="0" algn="ctr">
              <a:buNone/>
            </a:pPr>
            <a:r>
              <a:rPr lang="en-US" dirty="0"/>
              <a:t>Physical address = 18638H</a:t>
            </a:r>
          </a:p>
          <a:p>
            <a:pPr marL="114300" indent="0">
              <a:buNone/>
            </a:pPr>
            <a:r>
              <a:rPr lang="en-US" dirty="0"/>
              <a:t>It means that after the execution of commands, the memory location with address 18638H will contain the value 99H.</a:t>
            </a:r>
          </a:p>
        </p:txBody>
      </p:sp>
      <p:sp>
        <p:nvSpPr>
          <p:cNvPr id="4" name="Title 1">
            <a:extLst>
              <a:ext uri="{FF2B5EF4-FFF2-40B4-BE49-F238E27FC236}">
                <a16:creationId xmlns:a16="http://schemas.microsoft.com/office/drawing/2014/main" xmlns="" id="{81B2F21A-6859-4AF8-B263-2F538C02A62F}"/>
              </a:ext>
            </a:extLst>
          </p:cNvPr>
          <p:cNvSpPr>
            <a:spLocks noGrp="1"/>
          </p:cNvSpPr>
          <p:nvPr>
            <p:ph type="title"/>
          </p:nvPr>
        </p:nvSpPr>
        <p:spPr>
          <a:xfrm>
            <a:off x="425450" y="407988"/>
            <a:ext cx="8261350" cy="1039812"/>
          </a:xfrm>
        </p:spPr>
        <p:txBody>
          <a:bodyPr/>
          <a:lstStyle/>
          <a:p>
            <a:pPr algn="l"/>
            <a:r>
              <a:rPr lang="en-US" cap="none" dirty="0">
                <a:latin typeface="Cambria" pitchFamily="18" charset="0"/>
                <a:ea typeface="Cambria" pitchFamily="18" charset="0"/>
              </a:rPr>
              <a:t>Example:</a:t>
            </a:r>
          </a:p>
        </p:txBody>
      </p:sp>
    </p:spTree>
    <p:extLst>
      <p:ext uri="{BB962C8B-B14F-4D97-AF65-F5344CB8AC3E}">
        <p14:creationId xmlns:p14="http://schemas.microsoft.com/office/powerpoint/2010/main" val="309410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0B238D-BA95-43DD-882B-7E342F009B88}"/>
              </a:ext>
            </a:extLst>
          </p:cNvPr>
          <p:cNvSpPr>
            <a:spLocks noGrp="1"/>
          </p:cNvSpPr>
          <p:nvPr>
            <p:ph idx="1"/>
          </p:nvPr>
        </p:nvSpPr>
        <p:spPr/>
        <p:txBody>
          <a:bodyPr/>
          <a:lstStyle/>
          <a:p>
            <a:r>
              <a:rPr lang="en-US" dirty="0"/>
              <a:t>It allows data to be addressed at any memory location through an offset address held in any of the following offset register: BX, BP, SI and DI.</a:t>
            </a:r>
          </a:p>
          <a:p>
            <a:r>
              <a:rPr lang="en-US" dirty="0"/>
              <a:t>Some examples to execute this addressing mode are:</a:t>
            </a:r>
          </a:p>
          <a:p>
            <a:pPr algn="ctr"/>
            <a:r>
              <a:rPr lang="en-US" dirty="0"/>
              <a:t>MOV AL, [BX]</a:t>
            </a:r>
          </a:p>
          <a:p>
            <a:pPr algn="ctr"/>
            <a:r>
              <a:rPr lang="en-US" dirty="0"/>
              <a:t>MOV CL, [SI]</a:t>
            </a:r>
          </a:p>
          <a:p>
            <a:pPr algn="ctr"/>
            <a:r>
              <a:rPr lang="en-US" dirty="0"/>
              <a:t>MOV [DI], AH</a:t>
            </a:r>
          </a:p>
        </p:txBody>
      </p:sp>
      <p:sp>
        <p:nvSpPr>
          <p:cNvPr id="4" name="Title 1">
            <a:extLst>
              <a:ext uri="{FF2B5EF4-FFF2-40B4-BE49-F238E27FC236}">
                <a16:creationId xmlns:a16="http://schemas.microsoft.com/office/drawing/2014/main" xmlns="" id="{229050D6-7EA4-41EE-AB34-57419215C5A5}"/>
              </a:ext>
            </a:extLst>
          </p:cNvPr>
          <p:cNvSpPr>
            <a:spLocks noGrp="1"/>
          </p:cNvSpPr>
          <p:nvPr>
            <p:ph type="title"/>
          </p:nvPr>
        </p:nvSpPr>
        <p:spPr>
          <a:xfrm>
            <a:off x="425450" y="407988"/>
            <a:ext cx="8261350" cy="1039812"/>
          </a:xfrm>
        </p:spPr>
        <p:txBody>
          <a:bodyPr/>
          <a:lstStyle/>
          <a:p>
            <a:pPr algn="l"/>
            <a:r>
              <a:rPr lang="en-US" cap="none" dirty="0">
                <a:latin typeface="Cambria" pitchFamily="18" charset="0"/>
                <a:ea typeface="Cambria" pitchFamily="18" charset="0"/>
              </a:rPr>
              <a:t>Register Indirect Addressing Mode:</a:t>
            </a:r>
          </a:p>
        </p:txBody>
      </p:sp>
    </p:spTree>
    <p:extLst>
      <p:ext uri="{BB962C8B-B14F-4D97-AF65-F5344CB8AC3E}">
        <p14:creationId xmlns:p14="http://schemas.microsoft.com/office/powerpoint/2010/main" val="428750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A836A3-461A-4AFE-B968-854A4908190E}"/>
              </a:ext>
            </a:extLst>
          </p:cNvPr>
          <p:cNvSpPr>
            <a:spLocks noGrp="1"/>
          </p:cNvSpPr>
          <p:nvPr>
            <p:ph idx="1"/>
          </p:nvPr>
        </p:nvSpPr>
        <p:spPr/>
        <p:txBody>
          <a:bodyPr>
            <a:normAutofit fontScale="92500" lnSpcReduction="20000"/>
          </a:bodyPr>
          <a:lstStyle/>
          <a:p>
            <a:pPr marL="114300" indent="0">
              <a:buNone/>
            </a:pPr>
            <a:r>
              <a:rPr lang="en-US" dirty="0"/>
              <a:t>Assume that DS = 1120H, SI = 2498H and AX = 17FEH. Show the contents of memory location after the execution of “MOV [SI], AX”</a:t>
            </a:r>
          </a:p>
          <a:p>
            <a:pPr marL="114300" indent="0">
              <a:buNone/>
            </a:pPr>
            <a:endParaRPr lang="en-US" dirty="0"/>
          </a:p>
          <a:p>
            <a:pPr marL="114300" indent="0">
              <a:buNone/>
            </a:pPr>
            <a:r>
              <a:rPr lang="en-US" b="1" dirty="0"/>
              <a:t>Solution:</a:t>
            </a:r>
          </a:p>
          <a:p>
            <a:pPr marL="114300" indent="0">
              <a:buNone/>
            </a:pPr>
            <a:r>
              <a:rPr lang="en-US" dirty="0"/>
              <a:t>The contents of AX are moved into memory locations with logical address DS:SI and DS:SI+1.</a:t>
            </a:r>
          </a:p>
          <a:p>
            <a:pPr marL="114300" indent="0" algn="ctr">
              <a:buNone/>
            </a:pPr>
            <a:r>
              <a:rPr lang="en-US" dirty="0"/>
              <a:t>Physical address = (DS x 10H) + SI</a:t>
            </a:r>
          </a:p>
          <a:p>
            <a:pPr marL="114300" indent="0" algn="ctr">
              <a:buNone/>
            </a:pPr>
            <a:r>
              <a:rPr lang="en-US" dirty="0"/>
              <a:t>= 11200 + 2498</a:t>
            </a:r>
          </a:p>
          <a:p>
            <a:pPr marL="114300" indent="0" algn="ctr">
              <a:buNone/>
            </a:pPr>
            <a:r>
              <a:rPr lang="en-US" dirty="0"/>
              <a:t>= 13698H</a:t>
            </a:r>
          </a:p>
          <a:p>
            <a:pPr marL="114300" indent="0">
              <a:buNone/>
            </a:pPr>
            <a:r>
              <a:rPr lang="en-US" dirty="0"/>
              <a:t>It means that after the execution of command, the memory location 13698H will contain the value FE, the low byte and 13699H will contain the value 17, the high byte.</a:t>
            </a:r>
          </a:p>
        </p:txBody>
      </p:sp>
      <p:sp>
        <p:nvSpPr>
          <p:cNvPr id="4" name="Title 1">
            <a:extLst>
              <a:ext uri="{FF2B5EF4-FFF2-40B4-BE49-F238E27FC236}">
                <a16:creationId xmlns:a16="http://schemas.microsoft.com/office/drawing/2014/main" xmlns="" id="{E54442D4-27E6-4581-9898-9546E3B7037D}"/>
              </a:ext>
            </a:extLst>
          </p:cNvPr>
          <p:cNvSpPr>
            <a:spLocks noGrp="1"/>
          </p:cNvSpPr>
          <p:nvPr>
            <p:ph type="title"/>
          </p:nvPr>
        </p:nvSpPr>
        <p:spPr>
          <a:xfrm>
            <a:off x="425450" y="407988"/>
            <a:ext cx="8261350" cy="1039812"/>
          </a:xfrm>
        </p:spPr>
        <p:txBody>
          <a:bodyPr/>
          <a:lstStyle/>
          <a:p>
            <a:pPr algn="l"/>
            <a:r>
              <a:rPr lang="en-US" cap="none" dirty="0">
                <a:latin typeface="Cambria" pitchFamily="18" charset="0"/>
                <a:ea typeface="Cambria" pitchFamily="18" charset="0"/>
              </a:rPr>
              <a:t>Example:</a:t>
            </a:r>
          </a:p>
        </p:txBody>
      </p:sp>
    </p:spTree>
    <p:extLst>
      <p:ext uri="{BB962C8B-B14F-4D97-AF65-F5344CB8AC3E}">
        <p14:creationId xmlns:p14="http://schemas.microsoft.com/office/powerpoint/2010/main" val="42228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C81315-B81F-41EA-8017-4BBD3BD8C342}"/>
              </a:ext>
            </a:extLst>
          </p:cNvPr>
          <p:cNvSpPr>
            <a:spLocks noGrp="1"/>
          </p:cNvSpPr>
          <p:nvPr>
            <p:ph idx="1"/>
          </p:nvPr>
        </p:nvSpPr>
        <p:spPr/>
        <p:txBody>
          <a:bodyPr>
            <a:normAutofit fontScale="92500" lnSpcReduction="20000"/>
          </a:bodyPr>
          <a:lstStyle/>
          <a:p>
            <a:r>
              <a:rPr lang="en-US" dirty="0"/>
              <a:t>This mode only contains the base registers (BX or BP) with some displacement, which is used to calculate the effective address.</a:t>
            </a:r>
          </a:p>
          <a:p>
            <a:r>
              <a:rPr lang="en-US" dirty="0"/>
              <a:t>Some examples to execute this mode are:</a:t>
            </a:r>
          </a:p>
          <a:p>
            <a:pPr algn="ctr"/>
            <a:r>
              <a:rPr lang="en-US" dirty="0"/>
              <a:t>MOV CX, [BX]+10</a:t>
            </a:r>
          </a:p>
          <a:p>
            <a:pPr algn="ctr"/>
            <a:r>
              <a:rPr lang="en-US" dirty="0"/>
              <a:t>MOV AL, [BP]+5</a:t>
            </a:r>
          </a:p>
          <a:p>
            <a:pPr algn="ctr"/>
            <a:r>
              <a:rPr lang="en-US" dirty="0"/>
              <a:t>MOV [BX]+50, DL</a:t>
            </a:r>
          </a:p>
          <a:p>
            <a:r>
              <a:rPr lang="en-US" dirty="0"/>
              <a:t>The above command can also be written as:</a:t>
            </a:r>
          </a:p>
          <a:p>
            <a:pPr marL="114300" indent="0" algn="ctr">
              <a:buNone/>
            </a:pPr>
            <a:r>
              <a:rPr lang="en-US" dirty="0"/>
              <a:t>MOV [BX+50], DL</a:t>
            </a:r>
          </a:p>
          <a:p>
            <a:r>
              <a:rPr lang="en-US" dirty="0"/>
              <a:t>Physical address for this mode can be calculated as: </a:t>
            </a:r>
          </a:p>
          <a:p>
            <a:pPr marL="114300" indent="0">
              <a:buNone/>
            </a:pPr>
            <a:r>
              <a:rPr lang="en-US" dirty="0"/>
              <a:t>Physical Address = (DS x 10H) + BX + displacement</a:t>
            </a:r>
          </a:p>
          <a:p>
            <a:pPr marL="114300" indent="0" algn="ctr">
              <a:buNone/>
            </a:pPr>
            <a:r>
              <a:rPr lang="en-US" dirty="0"/>
              <a:t>or</a:t>
            </a:r>
          </a:p>
          <a:p>
            <a:pPr marL="114300" indent="0">
              <a:buNone/>
            </a:pPr>
            <a:r>
              <a:rPr lang="en-US" dirty="0"/>
              <a:t>Physical Address = (SS x 10H) + BP + displacement</a:t>
            </a:r>
          </a:p>
          <a:p>
            <a:pPr marL="114300" indent="0">
              <a:buNone/>
            </a:pPr>
            <a:endParaRPr lang="en-US" dirty="0"/>
          </a:p>
        </p:txBody>
      </p:sp>
      <p:sp>
        <p:nvSpPr>
          <p:cNvPr id="4" name="Title 1">
            <a:extLst>
              <a:ext uri="{FF2B5EF4-FFF2-40B4-BE49-F238E27FC236}">
                <a16:creationId xmlns:a16="http://schemas.microsoft.com/office/drawing/2014/main" xmlns="" id="{71B2E47A-F26B-4080-83B0-E95ABA994F13}"/>
              </a:ext>
            </a:extLst>
          </p:cNvPr>
          <p:cNvSpPr>
            <a:spLocks noGrp="1"/>
          </p:cNvSpPr>
          <p:nvPr>
            <p:ph type="title"/>
          </p:nvPr>
        </p:nvSpPr>
        <p:spPr>
          <a:xfrm>
            <a:off x="425450" y="407988"/>
            <a:ext cx="8261350" cy="1039812"/>
          </a:xfrm>
        </p:spPr>
        <p:txBody>
          <a:bodyPr/>
          <a:lstStyle/>
          <a:p>
            <a:pPr algn="l"/>
            <a:r>
              <a:rPr lang="en-US" cap="none" dirty="0">
                <a:latin typeface="Cambria" pitchFamily="18" charset="0"/>
                <a:ea typeface="Cambria" pitchFamily="18" charset="0"/>
              </a:rPr>
              <a:t>Based Relative Addressing Mode:</a:t>
            </a:r>
          </a:p>
        </p:txBody>
      </p:sp>
    </p:spTree>
    <p:extLst>
      <p:ext uri="{BB962C8B-B14F-4D97-AF65-F5344CB8AC3E}">
        <p14:creationId xmlns:p14="http://schemas.microsoft.com/office/powerpoint/2010/main" val="668005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152</TotalTime>
  <Words>946</Words>
  <Application>Microsoft Office PowerPoint</Application>
  <PresentationFormat>On-screen Show (4:3)</PresentationFormat>
  <Paragraphs>114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Apothecary</vt:lpstr>
      <vt:lpstr>Lecture # 04</vt:lpstr>
      <vt:lpstr>8086 Addressing modes</vt:lpstr>
      <vt:lpstr>Register Addressing Mode:</vt:lpstr>
      <vt:lpstr>Immediate Addressing Mode:</vt:lpstr>
      <vt:lpstr>Direct Addressing Mode:</vt:lpstr>
      <vt:lpstr>Example:</vt:lpstr>
      <vt:lpstr>Register Indirect Addressing Mode:</vt:lpstr>
      <vt:lpstr>Example:</vt:lpstr>
      <vt:lpstr>Based Relative Addressing Mode:</vt:lpstr>
      <vt:lpstr>Indexed Relative Addressing Mode:</vt:lpstr>
      <vt:lpstr>Based Indexed Relative Addressing Mode:</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03</dc:title>
  <dc:creator>student</dc:creator>
  <cp:lastModifiedBy>student</cp:lastModifiedBy>
  <cp:revision>20</cp:revision>
  <dcterms:created xsi:type="dcterms:W3CDTF">2021-03-12T09:54:26Z</dcterms:created>
  <dcterms:modified xsi:type="dcterms:W3CDTF">2021-03-12T14:02:00Z</dcterms:modified>
</cp:coreProperties>
</file>