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0" r:id="rId1"/>
  </p:sldMasterIdLst>
  <p:notesMasterIdLst>
    <p:notesMasterId r:id="rId20"/>
  </p:notesMasterIdLst>
  <p:handoutMasterIdLst>
    <p:handoutMasterId r:id="rId21"/>
  </p:handoutMasterIdLst>
  <p:sldIdLst>
    <p:sldId id="256" r:id="rId2"/>
    <p:sldId id="257" r:id="rId3"/>
    <p:sldId id="263" r:id="rId4"/>
    <p:sldId id="264" r:id="rId5"/>
    <p:sldId id="265" r:id="rId6"/>
    <p:sldId id="266" r:id="rId7"/>
    <p:sldId id="267" r:id="rId8"/>
    <p:sldId id="268" r:id="rId9"/>
    <p:sldId id="270" r:id="rId10"/>
    <p:sldId id="272" r:id="rId11"/>
    <p:sldId id="276" r:id="rId12"/>
    <p:sldId id="277" r:id="rId13"/>
    <p:sldId id="258" r:id="rId14"/>
    <p:sldId id="273" r:id="rId15"/>
    <p:sldId id="259" r:id="rId16"/>
    <p:sldId id="274" r:id="rId17"/>
    <p:sldId id="275" r:id="rId18"/>
    <p:sldId id="26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7" d="100"/>
          <a:sy n="107" d="100"/>
        </p:scale>
        <p:origin x="-84" y="-72"/>
      </p:cViewPr>
      <p:guideLst>
        <p:guide orient="horz" pos="2160"/>
        <p:guide pos="2880"/>
      </p:guideLst>
    </p:cSldViewPr>
  </p:slideViewPr>
  <p:notesTextViewPr>
    <p:cViewPr>
      <p:scale>
        <a:sx n="1" d="1"/>
        <a:sy n="1" d="1"/>
      </p:scale>
      <p:origin x="0" y="0"/>
    </p:cViewPr>
  </p:notesTextViewPr>
  <p:notesViewPr>
    <p:cSldViewPr>
      <p:cViewPr varScale="1">
        <p:scale>
          <a:sx n="82" d="100"/>
          <a:sy n="82" d="100"/>
        </p:scale>
        <p:origin x="-206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A9005F-1831-4AA7-81D3-4F7C7CE21D7B}" type="datetimeFigureOut">
              <a:rPr lang="en-US" smtClean="0"/>
              <a:t>2/23/2021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37A068-C161-4091-BA58-EA341877768D}" type="slidenum">
              <a:rPr lang="en-US" smtClean="0"/>
              <a:t>‹#›</a:t>
            </a:fld>
            <a:endParaRPr lang="en-US"/>
          </a:p>
        </p:txBody>
      </p:sp>
    </p:spTree>
    <p:extLst>
      <p:ext uri="{BB962C8B-B14F-4D97-AF65-F5344CB8AC3E}">
        <p14:creationId xmlns:p14="http://schemas.microsoft.com/office/powerpoint/2010/main" val="2205291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4FD1E0-0925-400C-BB33-67D9B73F9A61}" type="datetimeFigureOut">
              <a:rPr lang="en-US" smtClean="0"/>
              <a:t>2/23/2021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BF3D7C-A06C-44BA-9A33-1260CD4190F8}" type="slidenum">
              <a:rPr lang="en-US" smtClean="0"/>
              <a:t>‹#›</a:t>
            </a:fld>
            <a:endParaRPr lang="en-US"/>
          </a:p>
        </p:txBody>
      </p:sp>
    </p:spTree>
    <p:extLst>
      <p:ext uri="{BB962C8B-B14F-4D97-AF65-F5344CB8AC3E}">
        <p14:creationId xmlns:p14="http://schemas.microsoft.com/office/powerpoint/2010/main" val="1849119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BF3D7C-A06C-44BA-9A33-1260CD4190F8}" type="slidenum">
              <a:rPr lang="en-US" smtClean="0"/>
              <a:t>18</a:t>
            </a:fld>
            <a:endParaRPr lang="en-US"/>
          </a:p>
        </p:txBody>
      </p:sp>
    </p:spTree>
    <p:extLst>
      <p:ext uri="{BB962C8B-B14F-4D97-AF65-F5344CB8AC3E}">
        <p14:creationId xmlns:p14="http://schemas.microsoft.com/office/powerpoint/2010/main" val="460085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62914EC-3AF6-44ED-B007-CA76F465A41E}" type="datetime1">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9D82D0D0-EBED-4990-B417-B4A04648320C}"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160D1-4835-4CD2-9897-4028F90EDCE2}" type="datetime1">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2D0D0-EBED-4990-B417-B4A0464832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555971-F0A3-4AD4-AB8E-65BC75C3ADDE}" type="datetime1">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2D0D0-EBED-4990-B417-B4A04648320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93A38D-4541-453F-879E-05954601CA84}" type="datetime1">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2D0D0-EBED-4990-B417-B4A04648320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7D72AC3-F7C2-47DA-B7CE-E12EFF7E11E7}" type="datetime1">
              <a:rPr lang="en-US" smtClean="0"/>
              <a:t>2/23/2021</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2D0D0-EBED-4990-B417-B4A04648320C}"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66166D-0D1B-4BAE-A118-52A5C1BC93DF}" type="datetime1">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2D0D0-EBED-4990-B417-B4A04648320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DEA815-27D9-4BF8-B7BD-84BD1142C490}" type="datetime1">
              <a:rPr lang="en-US" smtClean="0"/>
              <a:t>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82D0D0-EBED-4990-B417-B4A04648320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370B3F-0493-48F3-82F2-052D0520896E}" type="datetime1">
              <a:rPr lang="en-US" smtClean="0"/>
              <a:t>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82D0D0-EBED-4990-B417-B4A04648320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C984F41-F4CC-4AB8-BF33-6614F0555C0E}" type="datetime1">
              <a:rPr lang="en-US" smtClean="0"/>
              <a:t>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82D0D0-EBED-4990-B417-B4A0464832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20E4BF-D65C-4190-83FC-207A5ECEE4E4}" type="datetime1">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2D0D0-EBED-4990-B417-B4A04648320C}"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C2338A81-631D-463E-96A4-5D0F12914342}" type="datetime1">
              <a:rPr lang="en-US" smtClean="0"/>
              <a:t>2/23/2021</a:t>
            </a:fld>
            <a:endParaRPr lang="en-US"/>
          </a:p>
        </p:txBody>
      </p:sp>
      <p:sp>
        <p:nvSpPr>
          <p:cNvPr id="7" name="Slide Number Placeholder 6"/>
          <p:cNvSpPr>
            <a:spLocks noGrp="1"/>
          </p:cNvSpPr>
          <p:nvPr>
            <p:ph type="sldNum" sz="quarter" idx="12"/>
          </p:nvPr>
        </p:nvSpPr>
        <p:spPr/>
        <p:txBody>
          <a:bodyPr/>
          <a:lstStyle/>
          <a:p>
            <a:fld id="{9D82D0D0-EBED-4990-B417-B4A04648320C}"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9320B5B0-B58E-4B7D-A01A-08EDCCAA0FB1}" type="datetime1">
              <a:rPr lang="en-US" smtClean="0"/>
              <a:t>2/23/2021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9D82D0D0-EBED-4990-B417-B4A04648320C}"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hf sldNum="0"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Prepared by: tahmina khan</a:t>
            </a:r>
            <a:endParaRPr lang="en-US" dirty="0"/>
          </a:p>
        </p:txBody>
      </p:sp>
      <p:sp>
        <p:nvSpPr>
          <p:cNvPr id="2" name="Title 1"/>
          <p:cNvSpPr>
            <a:spLocks noGrp="1"/>
          </p:cNvSpPr>
          <p:nvPr>
            <p:ph type="ctrTitle"/>
          </p:nvPr>
        </p:nvSpPr>
        <p:spPr/>
        <p:txBody>
          <a:bodyPr/>
          <a:lstStyle/>
          <a:p>
            <a:r>
              <a:rPr lang="en-US" dirty="0" smtClean="0"/>
              <a:t>Lecture # 02</a:t>
            </a:r>
            <a:endParaRPr lang="en-US" dirty="0"/>
          </a:p>
        </p:txBody>
      </p:sp>
    </p:spTree>
    <p:extLst>
      <p:ext uri="{BB962C8B-B14F-4D97-AF65-F5344CB8AC3E}">
        <p14:creationId xmlns:p14="http://schemas.microsoft.com/office/powerpoint/2010/main" val="3745146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a:xfrm>
            <a:off x="457200" y="533400"/>
            <a:ext cx="8229600" cy="1143000"/>
          </a:xfrm>
          <a:ln>
            <a:solidFill>
              <a:schemeClr val="tx1"/>
            </a:solidFill>
          </a:ln>
        </p:spPr>
        <p:txBody>
          <a:bodyPr>
            <a:noAutofit/>
          </a:bodyPr>
          <a:lstStyle/>
          <a:p>
            <a:r>
              <a:rPr lang="en-US" altLang="en-US" sz="3900" cap="none" dirty="0">
                <a:latin typeface="Cambria" pitchFamily="18" charset="0"/>
                <a:ea typeface="Cambria" pitchFamily="18" charset="0"/>
              </a:rPr>
              <a:t>Control </a:t>
            </a:r>
            <a:r>
              <a:rPr lang="en-US" altLang="en-US" sz="3900" cap="none" dirty="0" smtClean="0">
                <a:latin typeface="Cambria" pitchFamily="18" charset="0"/>
                <a:ea typeface="Cambria" pitchFamily="18" charset="0"/>
              </a:rPr>
              <a:t>Flags</a:t>
            </a:r>
            <a:endParaRPr lang="en-US" altLang="en-US" sz="3900" cap="none" dirty="0">
              <a:latin typeface="Cambria" pitchFamily="18" charset="0"/>
              <a:ea typeface="Cambria" pitchFamily="18" charset="0"/>
            </a:endParaRPr>
          </a:p>
        </p:txBody>
      </p:sp>
      <p:sp>
        <p:nvSpPr>
          <p:cNvPr id="27651" name="Rectangle 3"/>
          <p:cNvSpPr>
            <a:spLocks noGrp="1" noChangeArrowheads="1"/>
          </p:cNvSpPr>
          <p:nvPr>
            <p:ph type="body" idx="1"/>
          </p:nvPr>
        </p:nvSpPr>
        <p:spPr>
          <a:xfrm>
            <a:off x="457200" y="1828800"/>
            <a:ext cx="8229600" cy="4419600"/>
          </a:xfrm>
          <a:ln>
            <a:solidFill>
              <a:schemeClr val="tx1"/>
            </a:solidFill>
          </a:ln>
        </p:spPr>
        <p:txBody>
          <a:bodyPr/>
          <a:lstStyle/>
          <a:p>
            <a:pPr algn="just">
              <a:lnSpc>
                <a:spcPct val="80000"/>
              </a:lnSpc>
            </a:pPr>
            <a:r>
              <a:rPr lang="en-US" altLang="en-US" sz="1800" dirty="0" smtClean="0"/>
              <a:t>DF </a:t>
            </a:r>
            <a:r>
              <a:rPr lang="en-US" altLang="en-US" sz="1800" dirty="0"/>
              <a:t>(direction flag) - in certain string manipulation instructions, D determines whether the string is processed from the lowest address (D=0) or the highest address (D=1).</a:t>
            </a:r>
          </a:p>
          <a:p>
            <a:pPr algn="just">
              <a:lnSpc>
                <a:spcPct val="80000"/>
              </a:lnSpc>
            </a:pPr>
            <a:endParaRPr lang="en-US" altLang="en-US" sz="1800" dirty="0"/>
          </a:p>
          <a:p>
            <a:pPr algn="just">
              <a:lnSpc>
                <a:spcPct val="80000"/>
              </a:lnSpc>
            </a:pPr>
            <a:r>
              <a:rPr lang="en-US" altLang="en-US" sz="1800" dirty="0" smtClean="0"/>
              <a:t>IF </a:t>
            </a:r>
            <a:r>
              <a:rPr lang="en-US" altLang="en-US" sz="1800" dirty="0"/>
              <a:t>(interrupt flag) - determines whether a maskable interrupt is recognized by the microprocessor. If </a:t>
            </a:r>
            <a:r>
              <a:rPr lang="en-US" altLang="en-US" sz="1800" dirty="0" smtClean="0"/>
              <a:t>IF=1</a:t>
            </a:r>
            <a:r>
              <a:rPr lang="en-US" altLang="en-US" sz="1800" dirty="0"/>
              <a:t>, a maskable interrupt is possible, otherwise the interrupt is ignored.</a:t>
            </a:r>
          </a:p>
          <a:p>
            <a:pPr algn="just">
              <a:lnSpc>
                <a:spcPct val="80000"/>
              </a:lnSpc>
            </a:pPr>
            <a:endParaRPr lang="en-US" altLang="en-US" sz="1800" dirty="0"/>
          </a:p>
          <a:p>
            <a:pPr algn="just">
              <a:lnSpc>
                <a:spcPct val="80000"/>
              </a:lnSpc>
            </a:pPr>
            <a:r>
              <a:rPr lang="en-US" altLang="en-US" sz="1800" dirty="0" smtClean="0"/>
              <a:t>TF </a:t>
            </a:r>
            <a:r>
              <a:rPr lang="en-US" altLang="en-US" sz="1800" dirty="0"/>
              <a:t>(trap flag) - if T=1, a trap (</a:t>
            </a:r>
            <a:r>
              <a:rPr lang="en-US" altLang="en-US" sz="1800" dirty="0" smtClean="0"/>
              <a:t>e.g. </a:t>
            </a:r>
            <a:r>
              <a:rPr lang="en-US" altLang="en-US" sz="1800" dirty="0"/>
              <a:t>for single stepping through a program) is executed after every instruction.</a:t>
            </a:r>
          </a:p>
          <a:p>
            <a:pPr>
              <a:lnSpc>
                <a:spcPct val="80000"/>
              </a:lnSpc>
            </a:pP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1824602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495800"/>
          </a:xfrm>
          <a:ln>
            <a:solidFill>
              <a:schemeClr val="tx1"/>
            </a:solidFill>
          </a:ln>
        </p:spPr>
        <p:txBody>
          <a:bodyPr>
            <a:normAutofit fontScale="92500" lnSpcReduction="10000"/>
          </a:bodyPr>
          <a:lstStyle/>
          <a:p>
            <a:pPr marL="114300" indent="0">
              <a:buNone/>
            </a:pPr>
            <a:r>
              <a:rPr lang="en-US" b="1" dirty="0" smtClean="0"/>
              <a:t>Example: </a:t>
            </a:r>
            <a:r>
              <a:rPr lang="en-US" dirty="0" smtClean="0"/>
              <a:t>Show how the flag register is affected by the addition of 38H and 2FH.</a:t>
            </a:r>
          </a:p>
          <a:p>
            <a:pPr marL="114300" indent="0">
              <a:buNone/>
            </a:pPr>
            <a:r>
              <a:rPr lang="en-US" b="1" dirty="0" smtClean="0"/>
              <a:t>Solution:</a:t>
            </a:r>
          </a:p>
          <a:p>
            <a:pPr marL="114300" indent="0">
              <a:buNone/>
            </a:pPr>
            <a:r>
              <a:rPr lang="en-US" dirty="0" smtClean="0"/>
              <a:t>38		0011 1000</a:t>
            </a:r>
          </a:p>
          <a:p>
            <a:pPr marL="114300" indent="0">
              <a:buNone/>
            </a:pPr>
            <a:r>
              <a:rPr lang="en-US" dirty="0" smtClean="0"/>
              <a:t>2F		0010 1111</a:t>
            </a:r>
          </a:p>
          <a:p>
            <a:pPr marL="114300" indent="0">
              <a:buNone/>
            </a:pPr>
            <a:r>
              <a:rPr lang="en-US" dirty="0" smtClean="0"/>
              <a:t>67		0110 0111</a:t>
            </a:r>
          </a:p>
          <a:p>
            <a:pPr marL="114300" indent="0">
              <a:buNone/>
            </a:pPr>
            <a:endParaRPr lang="en-US" dirty="0" smtClean="0"/>
          </a:p>
          <a:p>
            <a:pPr marL="114300" indent="0">
              <a:buNone/>
            </a:pPr>
            <a:r>
              <a:rPr lang="en-US" dirty="0" smtClean="0"/>
              <a:t>CF = 0 since there is no carry beyond D7</a:t>
            </a:r>
          </a:p>
          <a:p>
            <a:pPr marL="114300" indent="0">
              <a:buNone/>
            </a:pPr>
            <a:r>
              <a:rPr lang="en-US" dirty="0" smtClean="0"/>
              <a:t>AF = 1 since there is a carry from D3 to D4</a:t>
            </a:r>
          </a:p>
          <a:p>
            <a:pPr marL="114300" indent="0">
              <a:buNone/>
            </a:pPr>
            <a:r>
              <a:rPr lang="en-US" dirty="0" smtClean="0"/>
              <a:t>PF = 0 since there is an odd number of 1s in the result</a:t>
            </a:r>
          </a:p>
          <a:p>
            <a:pPr marL="114300" indent="0">
              <a:buNone/>
            </a:pPr>
            <a:r>
              <a:rPr lang="en-US" dirty="0" smtClean="0"/>
              <a:t>ZF = 0 since the result is not zero</a:t>
            </a:r>
          </a:p>
          <a:p>
            <a:pPr marL="114300" indent="0">
              <a:buNone/>
            </a:pPr>
            <a:r>
              <a:rPr lang="en-US" dirty="0" smtClean="0"/>
              <a:t>SF = 0 since D7 of the result is zero</a:t>
            </a:r>
            <a:endParaRPr lang="en-US" dirty="0"/>
          </a:p>
        </p:txBody>
      </p:sp>
      <p:sp>
        <p:nvSpPr>
          <p:cNvPr id="4" name="Rectangle 2"/>
          <p:cNvSpPr>
            <a:spLocks noGrp="1" noRot="1" noChangeArrowheads="1"/>
          </p:cNvSpPr>
          <p:nvPr>
            <p:ph type="title"/>
          </p:nvPr>
        </p:nvSpPr>
        <p:spPr>
          <a:ln>
            <a:solidFill>
              <a:schemeClr val="tx1"/>
            </a:solidFill>
          </a:ln>
        </p:spPr>
        <p:txBody>
          <a:bodyPr>
            <a:noAutofit/>
          </a:bodyPr>
          <a:lstStyle/>
          <a:p>
            <a:r>
              <a:rPr lang="en-US" altLang="en-US" sz="3900" cap="none" dirty="0" smtClean="0">
                <a:latin typeface="Cambria" pitchFamily="18" charset="0"/>
                <a:ea typeface="Cambria" pitchFamily="18" charset="0"/>
              </a:rPr>
              <a:t>Flags Example</a:t>
            </a:r>
            <a:endParaRPr lang="en-US" altLang="en-US" sz="3900" cap="none" dirty="0">
              <a:latin typeface="Cambria" pitchFamily="18" charset="0"/>
              <a:ea typeface="Cambria" pitchFamily="18" charset="0"/>
            </a:endParaRPr>
          </a:p>
        </p:txBody>
      </p:sp>
      <p:cxnSp>
        <p:nvCxnSpPr>
          <p:cNvPr id="10" name="Straight Connector 9"/>
          <p:cNvCxnSpPr/>
          <p:nvPr/>
        </p:nvCxnSpPr>
        <p:spPr>
          <a:xfrm>
            <a:off x="609600" y="3505200"/>
            <a:ext cx="45720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2286000" y="3505200"/>
            <a:ext cx="14478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0829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tx1"/>
            </a:solidFill>
          </a:ln>
        </p:spPr>
        <p:txBody>
          <a:bodyPr>
            <a:normAutofit lnSpcReduction="10000"/>
          </a:bodyPr>
          <a:lstStyle/>
          <a:p>
            <a:pPr marL="114300" indent="0">
              <a:buNone/>
            </a:pPr>
            <a:r>
              <a:rPr lang="en-US" b="1" dirty="0"/>
              <a:t>Example: </a:t>
            </a:r>
            <a:r>
              <a:rPr lang="en-US" dirty="0"/>
              <a:t>Show how the flag register is affected by the addition of </a:t>
            </a:r>
            <a:r>
              <a:rPr lang="en-US" dirty="0" smtClean="0"/>
              <a:t>9CH </a:t>
            </a:r>
            <a:r>
              <a:rPr lang="en-US" dirty="0"/>
              <a:t>and </a:t>
            </a:r>
            <a:r>
              <a:rPr lang="en-US" dirty="0" smtClean="0"/>
              <a:t>64H.</a:t>
            </a:r>
          </a:p>
          <a:p>
            <a:pPr marL="114300" indent="0">
              <a:buNone/>
            </a:pPr>
            <a:endParaRPr lang="en-US" dirty="0"/>
          </a:p>
          <a:p>
            <a:pPr marL="114300" indent="0">
              <a:buNone/>
            </a:pPr>
            <a:r>
              <a:rPr lang="en-US" b="1" dirty="0"/>
              <a:t>Example: </a:t>
            </a:r>
            <a:r>
              <a:rPr lang="en-US" dirty="0"/>
              <a:t>Show how the flag register is affected by the addition of </a:t>
            </a:r>
            <a:r>
              <a:rPr lang="en-US" dirty="0" smtClean="0"/>
              <a:t>34F5H </a:t>
            </a:r>
            <a:r>
              <a:rPr lang="en-US" dirty="0"/>
              <a:t>and </a:t>
            </a:r>
            <a:r>
              <a:rPr lang="en-US" dirty="0" smtClean="0"/>
              <a:t>95EBH</a:t>
            </a:r>
            <a:r>
              <a:rPr lang="en-US" dirty="0"/>
              <a:t>.</a:t>
            </a:r>
          </a:p>
          <a:p>
            <a:pPr marL="114300" indent="0">
              <a:buNone/>
            </a:pPr>
            <a:endParaRPr lang="en-US" dirty="0"/>
          </a:p>
          <a:p>
            <a:pPr marL="114300" indent="0">
              <a:buNone/>
            </a:pPr>
            <a:r>
              <a:rPr lang="en-US" b="1" dirty="0"/>
              <a:t>Example: </a:t>
            </a:r>
            <a:r>
              <a:rPr lang="en-US" dirty="0"/>
              <a:t>Show how the flag register is affected by the addition of </a:t>
            </a:r>
            <a:r>
              <a:rPr lang="en-US" dirty="0" smtClean="0"/>
              <a:t>AAAAH </a:t>
            </a:r>
            <a:r>
              <a:rPr lang="en-US" dirty="0"/>
              <a:t>and </a:t>
            </a:r>
            <a:r>
              <a:rPr lang="en-US" dirty="0" smtClean="0"/>
              <a:t>5556H.</a:t>
            </a:r>
          </a:p>
          <a:p>
            <a:pPr marL="114300" indent="0">
              <a:buNone/>
            </a:pPr>
            <a:endParaRPr lang="en-US" dirty="0"/>
          </a:p>
          <a:p>
            <a:pPr marL="114300" indent="0">
              <a:buNone/>
            </a:pPr>
            <a:r>
              <a:rPr lang="en-US" b="1" dirty="0"/>
              <a:t>Example: </a:t>
            </a:r>
            <a:r>
              <a:rPr lang="en-US" dirty="0"/>
              <a:t>Show how the flag register is affected by the addition of </a:t>
            </a:r>
            <a:r>
              <a:rPr lang="en-US" dirty="0" smtClean="0"/>
              <a:t>94C2H </a:t>
            </a:r>
            <a:r>
              <a:rPr lang="en-US" dirty="0"/>
              <a:t>and </a:t>
            </a:r>
            <a:r>
              <a:rPr lang="en-US" dirty="0" smtClean="0"/>
              <a:t>323EH</a:t>
            </a:r>
            <a:r>
              <a:rPr lang="en-US" dirty="0"/>
              <a:t>.</a:t>
            </a:r>
          </a:p>
          <a:p>
            <a:pPr marL="114300" indent="0">
              <a:buNone/>
            </a:pPr>
            <a:endParaRPr lang="en-US" dirty="0"/>
          </a:p>
          <a:p>
            <a:pPr marL="114300" indent="0">
              <a:buNone/>
            </a:pPr>
            <a:endParaRPr lang="en-US" dirty="0"/>
          </a:p>
        </p:txBody>
      </p:sp>
      <p:sp>
        <p:nvSpPr>
          <p:cNvPr id="4" name="Rectangle 2"/>
          <p:cNvSpPr>
            <a:spLocks noGrp="1" noRot="1" noChangeArrowheads="1"/>
          </p:cNvSpPr>
          <p:nvPr>
            <p:ph type="title"/>
          </p:nvPr>
        </p:nvSpPr>
        <p:spPr>
          <a:ln>
            <a:solidFill>
              <a:schemeClr val="tx1"/>
            </a:solidFill>
          </a:ln>
        </p:spPr>
        <p:txBody>
          <a:bodyPr>
            <a:noAutofit/>
          </a:bodyPr>
          <a:lstStyle/>
          <a:p>
            <a:pPr algn="l"/>
            <a:r>
              <a:rPr lang="en-US" altLang="en-US" sz="3900" cap="none" dirty="0" smtClean="0">
                <a:latin typeface="Cambria" pitchFamily="18" charset="0"/>
                <a:ea typeface="Cambria" pitchFamily="18" charset="0"/>
              </a:rPr>
              <a:t>Practice Questions</a:t>
            </a:r>
            <a:endParaRPr lang="en-US" altLang="en-US" sz="3900" cap="none" dirty="0">
              <a:latin typeface="Cambria" pitchFamily="18" charset="0"/>
              <a:ea typeface="Cambria" pitchFamily="18" charset="0"/>
            </a:endParaRPr>
          </a:p>
        </p:txBody>
      </p:sp>
    </p:spTree>
    <p:extLst>
      <p:ext uri="{BB962C8B-B14F-4D97-AF65-F5344CB8AC3E}">
        <p14:creationId xmlns:p14="http://schemas.microsoft.com/office/powerpoint/2010/main" val="409496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normAutofit fontScale="90000"/>
          </a:bodyPr>
          <a:lstStyle/>
          <a:p>
            <a:r>
              <a:rPr lang="en-US" b="1" dirty="0" smtClean="0">
                <a:effectLst>
                  <a:outerShdw blurRad="38100" dist="38100" dir="2700000" algn="tl">
                    <a:srgbClr val="000000">
                      <a:alpha val="43137"/>
                    </a:srgbClr>
                  </a:outerShdw>
                </a:effectLst>
              </a:rPr>
              <a:t>Introduction to Program segments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ln>
            <a:solidFill>
              <a:schemeClr val="tx1"/>
            </a:solidFill>
          </a:ln>
        </p:spPr>
        <p:txBody>
          <a:bodyPr>
            <a:normAutofit lnSpcReduction="10000"/>
          </a:bodyPr>
          <a:lstStyle/>
          <a:p>
            <a:pPr algn="just"/>
            <a:r>
              <a:rPr lang="en-US" dirty="0" smtClean="0"/>
              <a:t>A segment is an area of memory that includes upto 64K bytes </a:t>
            </a:r>
            <a:r>
              <a:rPr lang="en-US" altLang="en-US" dirty="0"/>
              <a:t>and begins on an address divisible by 16.</a:t>
            </a:r>
          </a:p>
          <a:p>
            <a:pPr lvl="1" algn="just">
              <a:lnSpc>
                <a:spcPct val="90000"/>
              </a:lnSpc>
            </a:pPr>
            <a:r>
              <a:rPr lang="en-US" altLang="en-US" sz="2400" dirty="0"/>
              <a:t>8085 could address 64Kbytes 16 address lines</a:t>
            </a:r>
          </a:p>
          <a:p>
            <a:pPr lvl="1" algn="just">
              <a:lnSpc>
                <a:spcPct val="90000"/>
              </a:lnSpc>
            </a:pPr>
            <a:endParaRPr lang="en-US" altLang="en-US" sz="2400" dirty="0"/>
          </a:p>
          <a:p>
            <a:pPr algn="just">
              <a:lnSpc>
                <a:spcPct val="90000"/>
              </a:lnSpc>
            </a:pPr>
            <a:r>
              <a:rPr lang="en-US" altLang="en-US" dirty="0"/>
              <a:t>In the 8085, 64 K is for code, data, and stack</a:t>
            </a:r>
          </a:p>
          <a:p>
            <a:pPr algn="just">
              <a:lnSpc>
                <a:spcPct val="90000"/>
              </a:lnSpc>
            </a:pPr>
            <a:endParaRPr lang="en-US" altLang="en-US" dirty="0"/>
          </a:p>
          <a:p>
            <a:pPr algn="just">
              <a:lnSpc>
                <a:spcPct val="90000"/>
              </a:lnSpc>
            </a:pPr>
            <a:r>
              <a:rPr lang="en-US" altLang="en-US" dirty="0"/>
              <a:t>In the 8086/88, 64 K is assigned to each category</a:t>
            </a:r>
          </a:p>
          <a:p>
            <a:pPr lvl="1" algn="just">
              <a:lnSpc>
                <a:spcPct val="90000"/>
              </a:lnSpc>
            </a:pPr>
            <a:r>
              <a:rPr lang="en-US" altLang="en-US" sz="2400" dirty="0"/>
              <a:t>Code segment</a:t>
            </a:r>
          </a:p>
          <a:p>
            <a:pPr lvl="1" algn="just">
              <a:lnSpc>
                <a:spcPct val="90000"/>
              </a:lnSpc>
            </a:pPr>
            <a:r>
              <a:rPr lang="en-US" altLang="en-US" sz="2400" dirty="0"/>
              <a:t>Data segment</a:t>
            </a:r>
          </a:p>
          <a:p>
            <a:pPr lvl="1" algn="just">
              <a:lnSpc>
                <a:spcPct val="90000"/>
              </a:lnSpc>
            </a:pPr>
            <a:r>
              <a:rPr lang="en-US" altLang="en-US" sz="2400" dirty="0"/>
              <a:t>Stack Segment</a:t>
            </a:r>
          </a:p>
          <a:p>
            <a:pPr lvl="1" algn="just">
              <a:lnSpc>
                <a:spcPct val="90000"/>
              </a:lnSpc>
            </a:pPr>
            <a:r>
              <a:rPr lang="en-US" altLang="en-US" sz="2400" dirty="0"/>
              <a:t>Extra Segment</a:t>
            </a:r>
          </a:p>
        </p:txBody>
      </p:sp>
    </p:spTree>
    <p:extLst>
      <p:ext uri="{BB962C8B-B14F-4D97-AF65-F5344CB8AC3E}">
        <p14:creationId xmlns:p14="http://schemas.microsoft.com/office/powerpoint/2010/main" val="1140293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normAutofit/>
          </a:bodyPr>
          <a:lstStyle/>
          <a:p>
            <a:r>
              <a:rPr lang="en-US" sz="3900" cap="none" dirty="0">
                <a:latin typeface="Cambria" pitchFamily="18" charset="0"/>
                <a:ea typeface="Cambria" pitchFamily="18" charset="0"/>
              </a:rPr>
              <a:t>Segment </a:t>
            </a:r>
            <a:r>
              <a:rPr lang="en-US" sz="3900" cap="none" dirty="0" smtClean="0">
                <a:latin typeface="Cambria" pitchFamily="18" charset="0"/>
                <a:ea typeface="Cambria" pitchFamily="18" charset="0"/>
              </a:rPr>
              <a:t>Registers Example</a:t>
            </a:r>
            <a:endParaRPr lang="en-US" sz="3900" cap="none" dirty="0">
              <a:latin typeface="Cambria" pitchFamily="18" charset="0"/>
              <a:ea typeface="Cambria" pitchFamily="18" charset="0"/>
            </a:endParaRP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14600" y="1676400"/>
            <a:ext cx="4114799" cy="5029200"/>
          </a:xfrm>
          <a:noFill/>
          <a:ln/>
        </p:spPr>
      </p:pic>
    </p:spTree>
    <p:extLst>
      <p:ext uri="{BB962C8B-B14F-4D97-AF65-F5344CB8AC3E}">
        <p14:creationId xmlns:p14="http://schemas.microsoft.com/office/powerpoint/2010/main" val="3086362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US" b="1" dirty="0" smtClean="0">
                <a:effectLst>
                  <a:outerShdw blurRad="38100" dist="38100" dir="2700000" algn="tl">
                    <a:srgbClr val="000000">
                      <a:alpha val="43137"/>
                    </a:srgbClr>
                  </a:outerShdw>
                </a:effectLst>
              </a:rPr>
              <a:t>Physical &amp; logical address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46237"/>
            <a:ext cx="8229600" cy="4373563"/>
          </a:xfrm>
          <a:ln>
            <a:solidFill>
              <a:schemeClr val="tx1"/>
            </a:solidFill>
          </a:ln>
        </p:spPr>
        <p:txBody>
          <a:bodyPr>
            <a:normAutofit lnSpcReduction="10000"/>
          </a:bodyPr>
          <a:lstStyle/>
          <a:p>
            <a:pPr algn="just"/>
            <a:r>
              <a:rPr lang="en-US" dirty="0" smtClean="0"/>
              <a:t>In Intel literature concerning the 8086, there are three types of addresses mentioned frequently: the physical address, the offset address and the logical address.</a:t>
            </a:r>
          </a:p>
          <a:p>
            <a:pPr algn="just"/>
            <a:r>
              <a:rPr lang="en-US" dirty="0" smtClean="0"/>
              <a:t>The </a:t>
            </a:r>
            <a:r>
              <a:rPr lang="en-US" b="1" i="1" dirty="0" smtClean="0"/>
              <a:t>physical address</a:t>
            </a:r>
            <a:r>
              <a:rPr lang="en-US" i="1" dirty="0" smtClean="0"/>
              <a:t> </a:t>
            </a:r>
            <a:r>
              <a:rPr lang="en-US" dirty="0" smtClean="0"/>
              <a:t>is the 20-bit address that is actually put on the address pins of the 8086 microprocessor and decoded by the memory interfacing circuit.</a:t>
            </a:r>
          </a:p>
          <a:p>
            <a:pPr algn="just"/>
            <a:r>
              <a:rPr lang="en-US" dirty="0" smtClean="0"/>
              <a:t>The </a:t>
            </a:r>
            <a:r>
              <a:rPr lang="en-US" b="1" i="1" dirty="0" smtClean="0"/>
              <a:t>offset address</a:t>
            </a:r>
            <a:r>
              <a:rPr lang="en-US" dirty="0" smtClean="0"/>
              <a:t> is a location within a 64K bytes segment range.</a:t>
            </a:r>
          </a:p>
          <a:p>
            <a:pPr algn="just"/>
            <a:r>
              <a:rPr lang="en-US" dirty="0" smtClean="0"/>
              <a:t>The </a:t>
            </a:r>
            <a:r>
              <a:rPr lang="en-US" b="1" i="1" dirty="0" smtClean="0"/>
              <a:t>logical address</a:t>
            </a:r>
            <a:r>
              <a:rPr lang="en-US" dirty="0" smtClean="0"/>
              <a:t> consists of a segment value and an offset address.</a:t>
            </a:r>
            <a:endParaRPr lang="en-US" dirty="0"/>
          </a:p>
        </p:txBody>
      </p:sp>
    </p:spTree>
    <p:extLst>
      <p:ext uri="{BB962C8B-B14F-4D97-AF65-F5344CB8AC3E}">
        <p14:creationId xmlns:p14="http://schemas.microsoft.com/office/powerpoint/2010/main" val="589929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tx1"/>
            </a:solidFill>
          </a:ln>
        </p:spPr>
        <p:txBody>
          <a:bodyPr/>
          <a:lstStyle/>
          <a:p>
            <a:pPr marL="114300" indent="0" algn="just">
              <a:buNone/>
            </a:pPr>
            <a:r>
              <a:rPr lang="en-US" b="1" dirty="0" smtClean="0"/>
              <a:t>Example: </a:t>
            </a:r>
            <a:r>
              <a:rPr lang="en-US" dirty="0" smtClean="0"/>
              <a:t>If CS = 2500H and IP = 95F3H, show (a) the logical address, and (b) the offset address. Calculate (c) the physical address, (d) the lower range of CS and (e) the upper range of CS.</a:t>
            </a:r>
            <a:endParaRPr lang="en-US" b="1" dirty="0"/>
          </a:p>
          <a:p>
            <a:pPr marL="114300" indent="0" algn="just">
              <a:buNone/>
            </a:pPr>
            <a:r>
              <a:rPr lang="en-US" b="1" dirty="0" smtClean="0"/>
              <a:t>Solution: </a:t>
            </a:r>
          </a:p>
          <a:p>
            <a:pPr marL="571500" indent="-457200" algn="just">
              <a:buAutoNum type="alphaLcParenBoth"/>
            </a:pPr>
            <a:r>
              <a:rPr lang="en-US" dirty="0" smtClean="0"/>
              <a:t>Logical address = CS : IP = 2500 : 95F3</a:t>
            </a:r>
          </a:p>
          <a:p>
            <a:pPr marL="571500" indent="-457200" algn="just">
              <a:buAutoNum type="alphaLcParenBoth"/>
            </a:pPr>
            <a:r>
              <a:rPr lang="en-US" dirty="0" smtClean="0"/>
              <a:t>Offset address = IP = 95F3</a:t>
            </a:r>
          </a:p>
          <a:p>
            <a:pPr marL="571500" indent="-457200" algn="just">
              <a:buAutoNum type="alphaLcParenBoth"/>
            </a:pPr>
            <a:r>
              <a:rPr lang="en-US" dirty="0" smtClean="0"/>
              <a:t>Physical address = (CSx10H)+IP = 2E5F3</a:t>
            </a:r>
          </a:p>
          <a:p>
            <a:pPr marL="571500" indent="-457200" algn="just">
              <a:buAutoNum type="alphaLcParenBoth"/>
            </a:pPr>
            <a:r>
              <a:rPr lang="en-US" dirty="0" smtClean="0"/>
              <a:t>Lower range = 25000 + 0000 = 25000</a:t>
            </a:r>
          </a:p>
          <a:p>
            <a:pPr marL="571500" indent="-457200" algn="just">
              <a:buAutoNum type="alphaLcParenBoth"/>
            </a:pPr>
            <a:r>
              <a:rPr lang="en-US" dirty="0" smtClean="0"/>
              <a:t>Upper range = 25000 + FFFF = 34FFF</a:t>
            </a:r>
            <a:endParaRPr lang="en-US" dirty="0"/>
          </a:p>
        </p:txBody>
      </p:sp>
      <p:sp>
        <p:nvSpPr>
          <p:cNvPr id="4" name="Title 1"/>
          <p:cNvSpPr>
            <a:spLocks noGrp="1"/>
          </p:cNvSpPr>
          <p:nvPr>
            <p:ph type="title"/>
          </p:nvPr>
        </p:nvSpPr>
        <p:spPr>
          <a:prstGeom prst="rect">
            <a:avLst/>
          </a:prstGeom>
          <a:ln>
            <a:solidFill>
              <a:schemeClr val="tx1"/>
            </a:solidFill>
          </a:ln>
        </p:spPr>
        <p:txBody>
          <a:bodyPr vert="horz" lIns="91440" tIns="45720" rIns="91440" bIns="45720" rtlCol="0" anchor="ctr">
            <a:normAutofit/>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US" sz="3900" cap="none" dirty="0" smtClean="0">
                <a:latin typeface="Cambria" pitchFamily="18" charset="0"/>
                <a:ea typeface="Cambria" pitchFamily="18" charset="0"/>
              </a:rPr>
              <a:t>Physical &amp; Logical Address Example</a:t>
            </a:r>
            <a:endParaRPr lang="en-US" sz="3900" cap="none" dirty="0">
              <a:latin typeface="Cambria" pitchFamily="18" charset="0"/>
              <a:ea typeface="Cambria" pitchFamily="18" charset="0"/>
            </a:endParaRPr>
          </a:p>
        </p:txBody>
      </p:sp>
    </p:spTree>
    <p:extLst>
      <p:ext uri="{BB962C8B-B14F-4D97-AF65-F5344CB8AC3E}">
        <p14:creationId xmlns:p14="http://schemas.microsoft.com/office/powerpoint/2010/main" val="20237082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tx1"/>
            </a:solidFill>
          </a:ln>
        </p:spPr>
        <p:txBody>
          <a:bodyPr>
            <a:normAutofit fontScale="85000" lnSpcReduction="10000"/>
          </a:bodyPr>
          <a:lstStyle/>
          <a:p>
            <a:pPr algn="just"/>
            <a:r>
              <a:rPr lang="en-US" sz="1800" b="1" dirty="0"/>
              <a:t>Example: </a:t>
            </a:r>
            <a:r>
              <a:rPr lang="en-US" sz="1800" dirty="0"/>
              <a:t>If CS = </a:t>
            </a:r>
            <a:r>
              <a:rPr lang="en-US" sz="1800" dirty="0" smtClean="0"/>
              <a:t>24F6H </a:t>
            </a:r>
            <a:r>
              <a:rPr lang="en-US" sz="1800" dirty="0"/>
              <a:t>and IP = </a:t>
            </a:r>
            <a:r>
              <a:rPr lang="en-US" sz="1800" dirty="0" smtClean="0"/>
              <a:t>634AH</a:t>
            </a:r>
            <a:r>
              <a:rPr lang="en-US" sz="1800" dirty="0"/>
              <a:t>, show (a) the logical address, and (b) the offset address. Calculate (c) the physical address, (d) the lower range of CS and (e) the upper range of CS</a:t>
            </a:r>
            <a:r>
              <a:rPr lang="en-US" sz="1800" dirty="0" smtClean="0"/>
              <a:t>.</a:t>
            </a:r>
          </a:p>
          <a:p>
            <a:pPr marL="114300" indent="0" algn="just">
              <a:buNone/>
            </a:pPr>
            <a:endParaRPr lang="en-US" sz="1800" dirty="0" smtClean="0"/>
          </a:p>
          <a:p>
            <a:pPr algn="just"/>
            <a:r>
              <a:rPr lang="en-US" sz="1800" b="1" dirty="0"/>
              <a:t>Example: </a:t>
            </a:r>
            <a:r>
              <a:rPr lang="en-US" sz="1800" dirty="0"/>
              <a:t>If </a:t>
            </a:r>
            <a:r>
              <a:rPr lang="en-US" sz="1800" dirty="0" smtClean="0"/>
              <a:t>DS </a:t>
            </a:r>
            <a:r>
              <a:rPr lang="en-US" sz="1800" dirty="0"/>
              <a:t>= </a:t>
            </a:r>
            <a:r>
              <a:rPr lang="en-US" sz="1800" dirty="0" smtClean="0"/>
              <a:t>5000H </a:t>
            </a:r>
            <a:r>
              <a:rPr lang="en-US" sz="1800" dirty="0"/>
              <a:t>and IP = </a:t>
            </a:r>
            <a:r>
              <a:rPr lang="en-US" sz="1800" dirty="0" smtClean="0"/>
              <a:t>1950H</a:t>
            </a:r>
            <a:r>
              <a:rPr lang="en-US" sz="1800" dirty="0"/>
              <a:t>, show (a) the logical address, and (b) the offset address. Calculate (c) the physical </a:t>
            </a:r>
            <a:r>
              <a:rPr lang="en-US" sz="1800" dirty="0" smtClean="0"/>
              <a:t>address.</a:t>
            </a:r>
            <a:endParaRPr lang="en-US" sz="1800" b="1" dirty="0"/>
          </a:p>
          <a:p>
            <a:pPr algn="just"/>
            <a:endParaRPr lang="en-US" sz="1800" b="1" dirty="0" smtClean="0"/>
          </a:p>
          <a:p>
            <a:pPr algn="just"/>
            <a:r>
              <a:rPr lang="en-US" sz="1800" b="1" dirty="0"/>
              <a:t>Example: </a:t>
            </a:r>
            <a:r>
              <a:rPr lang="en-US" sz="1800" dirty="0" smtClean="0"/>
              <a:t>If DS </a:t>
            </a:r>
            <a:r>
              <a:rPr lang="en-US" sz="1800" dirty="0"/>
              <a:t>= </a:t>
            </a:r>
            <a:r>
              <a:rPr lang="en-US" sz="1800" dirty="0" smtClean="0"/>
              <a:t>7FA2H </a:t>
            </a:r>
            <a:r>
              <a:rPr lang="en-US" sz="1800" dirty="0"/>
              <a:t>and </a:t>
            </a:r>
            <a:r>
              <a:rPr lang="en-US" sz="1800" dirty="0" smtClean="0"/>
              <a:t>the offset is 438EH</a:t>
            </a:r>
            <a:r>
              <a:rPr lang="en-US" sz="1800" dirty="0"/>
              <a:t>, show (a) the logical </a:t>
            </a:r>
            <a:r>
              <a:rPr lang="en-US" sz="1800" dirty="0" smtClean="0"/>
              <a:t>address. </a:t>
            </a:r>
            <a:r>
              <a:rPr lang="en-US" sz="1800" dirty="0"/>
              <a:t>Calculate </a:t>
            </a:r>
            <a:r>
              <a:rPr lang="en-US" sz="1800" dirty="0" smtClean="0"/>
              <a:t>(b) </a:t>
            </a:r>
            <a:r>
              <a:rPr lang="en-US" sz="1800" dirty="0"/>
              <a:t>the physical address, </a:t>
            </a:r>
            <a:r>
              <a:rPr lang="en-US" sz="1800" dirty="0" smtClean="0"/>
              <a:t>(c) </a:t>
            </a:r>
            <a:r>
              <a:rPr lang="en-US" sz="1800" dirty="0"/>
              <a:t>the lower range of </a:t>
            </a:r>
            <a:r>
              <a:rPr lang="en-US" sz="1800" dirty="0" smtClean="0"/>
              <a:t>DS </a:t>
            </a:r>
            <a:r>
              <a:rPr lang="en-US" sz="1800" dirty="0"/>
              <a:t>and </a:t>
            </a:r>
            <a:r>
              <a:rPr lang="en-US" sz="1800" dirty="0" smtClean="0"/>
              <a:t>(d) </a:t>
            </a:r>
            <a:r>
              <a:rPr lang="en-US" sz="1800" dirty="0"/>
              <a:t>the upper range of </a:t>
            </a:r>
            <a:r>
              <a:rPr lang="en-US" sz="1800" dirty="0" smtClean="0"/>
              <a:t>DS.</a:t>
            </a:r>
          </a:p>
          <a:p>
            <a:pPr algn="just"/>
            <a:endParaRPr lang="en-US" sz="1800" b="1" dirty="0"/>
          </a:p>
          <a:p>
            <a:pPr algn="just"/>
            <a:r>
              <a:rPr lang="en-US" sz="1800" b="1" dirty="0" smtClean="0"/>
              <a:t>Example: </a:t>
            </a:r>
            <a:r>
              <a:rPr lang="en-US" sz="1800" dirty="0" smtClean="0"/>
              <a:t>Assume that the DS register is 578C. To access a given byte of data at physical memory location 67F66, does the data segment cover the range where the data resides? If not, what changes need to be made?</a:t>
            </a:r>
          </a:p>
          <a:p>
            <a:pPr algn="just"/>
            <a:endParaRPr lang="en-US" sz="1800" b="1" dirty="0"/>
          </a:p>
          <a:p>
            <a:pPr algn="just"/>
            <a:r>
              <a:rPr lang="en-US" sz="1800" b="1" dirty="0"/>
              <a:t>Example: </a:t>
            </a:r>
            <a:r>
              <a:rPr lang="en-US" sz="1800" dirty="0"/>
              <a:t>If </a:t>
            </a:r>
            <a:r>
              <a:rPr lang="en-US" sz="1800" dirty="0" smtClean="0"/>
              <a:t>SS </a:t>
            </a:r>
            <a:r>
              <a:rPr lang="en-US" sz="1800" dirty="0"/>
              <a:t>= </a:t>
            </a:r>
            <a:r>
              <a:rPr lang="en-US" sz="1800" dirty="0" smtClean="0"/>
              <a:t>3500H </a:t>
            </a:r>
            <a:r>
              <a:rPr lang="en-US" sz="1800" dirty="0"/>
              <a:t>and </a:t>
            </a:r>
            <a:r>
              <a:rPr lang="en-US" sz="1800" dirty="0" smtClean="0"/>
              <a:t>SP </a:t>
            </a:r>
            <a:r>
              <a:rPr lang="en-US" sz="1800" dirty="0"/>
              <a:t>= </a:t>
            </a:r>
            <a:r>
              <a:rPr lang="en-US" sz="1800" dirty="0" smtClean="0"/>
              <a:t>FFFEH</a:t>
            </a:r>
            <a:r>
              <a:rPr lang="en-US" sz="1800" dirty="0"/>
              <a:t>, show (a) the logical address, and (b) the offset address. Calculate (c) the physical address, (d) the lower range of </a:t>
            </a:r>
            <a:r>
              <a:rPr lang="en-US" sz="1800" dirty="0" smtClean="0"/>
              <a:t>stack </a:t>
            </a:r>
            <a:r>
              <a:rPr lang="en-US" sz="1800" dirty="0"/>
              <a:t>and (e) the upper range </a:t>
            </a:r>
            <a:r>
              <a:rPr lang="en-US" sz="1800" dirty="0" smtClean="0"/>
              <a:t>of stack.</a:t>
            </a:r>
            <a:endParaRPr lang="en-US" sz="1800" b="1" dirty="0"/>
          </a:p>
          <a:p>
            <a:pPr algn="just"/>
            <a:endParaRPr lang="en-US" sz="1800" b="1" dirty="0"/>
          </a:p>
          <a:p>
            <a:pPr algn="just"/>
            <a:endParaRPr lang="en-US" sz="1800" dirty="0"/>
          </a:p>
        </p:txBody>
      </p:sp>
      <p:sp>
        <p:nvSpPr>
          <p:cNvPr id="4" name="Title 1"/>
          <p:cNvSpPr>
            <a:spLocks noGrp="1"/>
          </p:cNvSpPr>
          <p:nvPr>
            <p:ph type="title"/>
          </p:nvPr>
        </p:nvSpPr>
        <p:spPr>
          <a:prstGeom prst="rect">
            <a:avLst/>
          </a:prstGeom>
          <a:ln>
            <a:solidFill>
              <a:schemeClr val="tx1"/>
            </a:solidFill>
          </a:ln>
        </p:spPr>
        <p:txBody>
          <a:bodyPr vert="horz" lIns="91440" tIns="45720" rIns="91440" bIns="45720" rtlCol="0" anchor="ctr">
            <a:normAutofit/>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pPr algn="l"/>
            <a:r>
              <a:rPr lang="en-US" sz="3900" cap="none" dirty="0" smtClean="0">
                <a:latin typeface="Cambria" pitchFamily="18" charset="0"/>
                <a:ea typeface="Cambria" pitchFamily="18" charset="0"/>
              </a:rPr>
              <a:t>Practice Questions</a:t>
            </a:r>
            <a:endParaRPr lang="en-US" sz="3900" cap="none" dirty="0">
              <a:latin typeface="Cambria" pitchFamily="18" charset="0"/>
              <a:ea typeface="Cambria" pitchFamily="18" charset="0"/>
            </a:endParaRPr>
          </a:p>
        </p:txBody>
      </p:sp>
    </p:spTree>
    <p:extLst>
      <p:ext uri="{BB962C8B-B14F-4D97-AF65-F5344CB8AC3E}">
        <p14:creationId xmlns:p14="http://schemas.microsoft.com/office/powerpoint/2010/main" val="7821993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US" b="1" dirty="0" smtClean="0">
                <a:effectLst>
                  <a:outerShdw blurRad="38100" dist="38100" dir="2700000" algn="tl">
                    <a:srgbClr val="000000">
                      <a:alpha val="43137"/>
                    </a:srgbClr>
                  </a:outerShdw>
                </a:effectLst>
              </a:rPr>
              <a:t>stack</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ln>
            <a:solidFill>
              <a:schemeClr val="tx1"/>
            </a:solidFill>
          </a:ln>
        </p:spPr>
        <p:txBody>
          <a:bodyPr>
            <a:normAutofit fontScale="92500" lnSpcReduction="10000"/>
          </a:bodyPr>
          <a:lstStyle/>
          <a:p>
            <a:pPr algn="just"/>
            <a:r>
              <a:rPr lang="en-US" dirty="0" smtClean="0"/>
              <a:t>The stack is a section of read/write memory (RAM) used by the CPU to store information temporarily.</a:t>
            </a:r>
          </a:p>
          <a:p>
            <a:pPr algn="just"/>
            <a:r>
              <a:rPr lang="en-US" dirty="0" smtClean="0"/>
              <a:t>If the stack is a section of RAM, there must be registers inside the CPU to point to it.</a:t>
            </a:r>
          </a:p>
          <a:p>
            <a:pPr algn="just"/>
            <a:r>
              <a:rPr lang="en-US" dirty="0" smtClean="0"/>
              <a:t>The two main registers used to access the stack are SS (stack segment) register and the SP (stack pointer) register.</a:t>
            </a:r>
          </a:p>
          <a:p>
            <a:pPr algn="just"/>
            <a:r>
              <a:rPr lang="en-US" dirty="0" smtClean="0"/>
              <a:t>These registers must be loaded before any instructions accessing the stack are used.</a:t>
            </a:r>
          </a:p>
          <a:p>
            <a:pPr algn="just"/>
            <a:r>
              <a:rPr lang="en-US" dirty="0" smtClean="0"/>
              <a:t>The storing of a CPU register in the stack is called a ‘</a:t>
            </a:r>
            <a:r>
              <a:rPr lang="en-US" i="1" dirty="0" smtClean="0"/>
              <a:t>push’, </a:t>
            </a:r>
            <a:r>
              <a:rPr lang="en-US" dirty="0" smtClean="0"/>
              <a:t>and loading the contents of the stack into the CPU register is called a ‘</a:t>
            </a:r>
            <a:r>
              <a:rPr lang="en-US" i="1" dirty="0" smtClean="0"/>
              <a:t>pop’</a:t>
            </a:r>
            <a:r>
              <a:rPr lang="en-US" dirty="0" smtClean="0"/>
              <a:t>.</a:t>
            </a:r>
            <a:endParaRPr lang="en-US" i="1" dirty="0"/>
          </a:p>
        </p:txBody>
      </p:sp>
    </p:spTree>
    <p:extLst>
      <p:ext uri="{BB962C8B-B14F-4D97-AF65-F5344CB8AC3E}">
        <p14:creationId xmlns:p14="http://schemas.microsoft.com/office/powerpoint/2010/main" val="2483207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28" y="408372"/>
            <a:ext cx="8260672" cy="1039427"/>
          </a:xfrm>
          <a:ln>
            <a:solidFill>
              <a:schemeClr val="tx1"/>
            </a:solidFill>
          </a:ln>
        </p:spPr>
        <p:txBody>
          <a:bodyPr/>
          <a:lstStyle/>
          <a:p>
            <a:r>
              <a:rPr lang="en-US" b="1" dirty="0" smtClean="0">
                <a:effectLst>
                  <a:outerShdw blurRad="38100" dist="38100" dir="2700000" algn="tl">
                    <a:srgbClr val="000000">
                      <a:alpha val="43137"/>
                    </a:srgbClr>
                  </a:outerShdw>
                </a:effectLst>
              </a:rPr>
              <a:t>Introduction to registers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1570037"/>
            <a:ext cx="8229600" cy="4906963"/>
          </a:xfrm>
          <a:ln>
            <a:solidFill>
              <a:schemeClr val="tx1"/>
            </a:solidFill>
          </a:ln>
        </p:spPr>
        <p:txBody>
          <a:bodyPr/>
          <a:lstStyle/>
          <a:p>
            <a:pPr algn="just"/>
            <a:r>
              <a:rPr lang="en-US" sz="1800" dirty="0" smtClean="0"/>
              <a:t>In the CPU, registers are used to store information temporarily. That information could be one or two bytes of data. The registers of the 8086 fall into the six categories discussed in the table below:</a:t>
            </a:r>
          </a:p>
          <a:p>
            <a:pPr marL="114300" indent="0">
              <a:buNone/>
            </a:pPr>
            <a:endParaRPr lang="en-US" sz="1100" dirty="0" smtClean="0"/>
          </a:p>
          <a:p>
            <a:pPr marL="114300" indent="0">
              <a:buNone/>
            </a:pPr>
            <a:r>
              <a:rPr lang="en-US" sz="1100" dirty="0"/>
              <a:t>	</a:t>
            </a:r>
            <a:r>
              <a:rPr lang="en-US" sz="1200" dirty="0" smtClean="0"/>
              <a:t>Table 1: Registers of 8086 by category</a:t>
            </a:r>
            <a:endParaRPr lang="en-US" sz="1100" dirty="0"/>
          </a:p>
        </p:txBody>
      </p:sp>
      <p:graphicFrame>
        <p:nvGraphicFramePr>
          <p:cNvPr id="4" name="Table 3"/>
          <p:cNvGraphicFramePr>
            <a:graphicFrameLocks noGrp="1"/>
          </p:cNvGraphicFramePr>
          <p:nvPr>
            <p:extLst>
              <p:ext uri="{D42A27DB-BD31-4B8C-83A1-F6EECF244321}">
                <p14:modId xmlns:p14="http://schemas.microsoft.com/office/powerpoint/2010/main" val="3479951570"/>
              </p:ext>
            </p:extLst>
          </p:nvPr>
        </p:nvGraphicFramePr>
        <p:xfrm>
          <a:off x="990600" y="2895600"/>
          <a:ext cx="6324600" cy="3505200"/>
        </p:xfrm>
        <a:graphic>
          <a:graphicData uri="http://schemas.openxmlformats.org/drawingml/2006/table">
            <a:tbl>
              <a:tblPr firstRow="1" bandRow="1">
                <a:tableStyleId>{5C22544A-7EE6-4342-B048-85BDC9FD1C3A}</a:tableStyleId>
              </a:tblPr>
              <a:tblGrid>
                <a:gridCol w="1423035">
                  <a:extLst>
                    <a:ext uri="{9D8B030D-6E8A-4147-A177-3AD203B41FA5}">
                      <a16:colId xmlns:a16="http://schemas.microsoft.com/office/drawing/2014/main" xmlns="" val="20000"/>
                    </a:ext>
                  </a:extLst>
                </a:gridCol>
                <a:gridCol w="632460">
                  <a:extLst>
                    <a:ext uri="{9D8B030D-6E8A-4147-A177-3AD203B41FA5}">
                      <a16:colId xmlns:a16="http://schemas.microsoft.com/office/drawing/2014/main" xmlns="" val="20001"/>
                    </a:ext>
                  </a:extLst>
                </a:gridCol>
                <a:gridCol w="4269105">
                  <a:extLst>
                    <a:ext uri="{9D8B030D-6E8A-4147-A177-3AD203B41FA5}">
                      <a16:colId xmlns:a16="http://schemas.microsoft.com/office/drawing/2014/main" xmlns="" val="20002"/>
                    </a:ext>
                  </a:extLst>
                </a:gridCol>
              </a:tblGrid>
              <a:tr h="457200">
                <a:tc>
                  <a:txBody>
                    <a:bodyPr/>
                    <a:lstStyle/>
                    <a:p>
                      <a:pPr algn="ctr"/>
                      <a:r>
                        <a:rPr lang="en-US" dirty="0" smtClean="0"/>
                        <a:t>Category</a:t>
                      </a:r>
                      <a:endParaRPr lang="en-US" dirty="0"/>
                    </a:p>
                  </a:txBody>
                  <a:tcPr/>
                </a:tc>
                <a:tc>
                  <a:txBody>
                    <a:bodyPr/>
                    <a:lstStyle/>
                    <a:p>
                      <a:pPr algn="ctr"/>
                      <a:r>
                        <a:rPr lang="en-US" dirty="0" smtClean="0"/>
                        <a:t>Bits</a:t>
                      </a:r>
                      <a:endParaRPr lang="en-US" dirty="0"/>
                    </a:p>
                  </a:txBody>
                  <a:tcPr/>
                </a:tc>
                <a:tc>
                  <a:txBody>
                    <a:bodyPr/>
                    <a:lstStyle/>
                    <a:p>
                      <a:pPr algn="ctr"/>
                      <a:r>
                        <a:rPr lang="en-US" dirty="0" smtClean="0"/>
                        <a:t>Register Names</a:t>
                      </a:r>
                      <a:endParaRPr lang="en-US" dirty="0"/>
                    </a:p>
                  </a:txBody>
                  <a:tcPr/>
                </a:tc>
                <a:extLst>
                  <a:ext uri="{0D108BD9-81ED-4DB2-BD59-A6C34878D82A}">
                    <a16:rowId xmlns:a16="http://schemas.microsoft.com/office/drawing/2014/main" xmlns="" val="10000"/>
                  </a:ext>
                </a:extLst>
              </a:tr>
              <a:tr h="457200">
                <a:tc>
                  <a:txBody>
                    <a:bodyPr/>
                    <a:lstStyle/>
                    <a:p>
                      <a:r>
                        <a:rPr lang="en-US" dirty="0" smtClean="0"/>
                        <a:t>General</a:t>
                      </a:r>
                      <a:endParaRPr lang="en-US" dirty="0"/>
                    </a:p>
                  </a:txBody>
                  <a:tcPr/>
                </a:tc>
                <a:tc>
                  <a:txBody>
                    <a:bodyPr/>
                    <a:lstStyle/>
                    <a:p>
                      <a:pPr algn="ctr"/>
                      <a:r>
                        <a:rPr lang="en-US" dirty="0" smtClean="0"/>
                        <a:t>16</a:t>
                      </a:r>
                    </a:p>
                    <a:p>
                      <a:pPr algn="ctr"/>
                      <a:r>
                        <a:rPr lang="en-US" dirty="0" smtClean="0"/>
                        <a:t>8</a:t>
                      </a:r>
                      <a:endParaRPr lang="en-US" dirty="0"/>
                    </a:p>
                  </a:txBody>
                  <a:tcPr/>
                </a:tc>
                <a:tc>
                  <a:txBody>
                    <a:bodyPr/>
                    <a:lstStyle/>
                    <a:p>
                      <a:r>
                        <a:rPr lang="en-US" sz="1600" dirty="0" smtClean="0"/>
                        <a:t>AX, BX, CX, DX</a:t>
                      </a:r>
                    </a:p>
                    <a:p>
                      <a:r>
                        <a:rPr lang="en-US" sz="1600" dirty="0" smtClean="0"/>
                        <a:t>AH, AL, BH, BL, CH, CL, DH,</a:t>
                      </a:r>
                      <a:r>
                        <a:rPr lang="en-US" sz="1600" baseline="0" dirty="0" smtClean="0"/>
                        <a:t> DL</a:t>
                      </a:r>
                      <a:endParaRPr lang="en-US" sz="1600" dirty="0"/>
                    </a:p>
                  </a:txBody>
                  <a:tcPr/>
                </a:tc>
                <a:extLst>
                  <a:ext uri="{0D108BD9-81ED-4DB2-BD59-A6C34878D82A}">
                    <a16:rowId xmlns:a16="http://schemas.microsoft.com/office/drawing/2014/main" xmlns="" val="10001"/>
                  </a:ext>
                </a:extLst>
              </a:tr>
              <a:tr h="457200">
                <a:tc>
                  <a:txBody>
                    <a:bodyPr/>
                    <a:lstStyle/>
                    <a:p>
                      <a:r>
                        <a:rPr lang="en-US" dirty="0" smtClean="0"/>
                        <a:t>Pointer</a:t>
                      </a:r>
                      <a:endParaRPr lang="en-US" dirty="0"/>
                    </a:p>
                  </a:txBody>
                  <a:tcPr/>
                </a:tc>
                <a:tc>
                  <a:txBody>
                    <a:bodyPr/>
                    <a:lstStyle/>
                    <a:p>
                      <a:pPr algn="ctr"/>
                      <a:r>
                        <a:rPr lang="en-US" dirty="0" smtClean="0"/>
                        <a:t>16</a:t>
                      </a:r>
                    </a:p>
                  </a:txBody>
                  <a:tcPr/>
                </a:tc>
                <a:tc>
                  <a:txBody>
                    <a:bodyPr/>
                    <a:lstStyle/>
                    <a:p>
                      <a:r>
                        <a:rPr lang="en-US" sz="1600" dirty="0" smtClean="0"/>
                        <a:t>SP (stack pointer), BP (base pointer)</a:t>
                      </a:r>
                      <a:endParaRPr lang="en-US" sz="1600" dirty="0"/>
                    </a:p>
                  </a:txBody>
                  <a:tcPr/>
                </a:tc>
                <a:extLst>
                  <a:ext uri="{0D108BD9-81ED-4DB2-BD59-A6C34878D82A}">
                    <a16:rowId xmlns:a16="http://schemas.microsoft.com/office/drawing/2014/main" xmlns="" val="10002"/>
                  </a:ext>
                </a:extLst>
              </a:tr>
              <a:tr h="457200">
                <a:tc>
                  <a:txBody>
                    <a:bodyPr/>
                    <a:lstStyle/>
                    <a:p>
                      <a:r>
                        <a:rPr lang="en-US" dirty="0" smtClean="0"/>
                        <a:t>Index</a:t>
                      </a:r>
                      <a:endParaRPr lang="en-US" dirty="0"/>
                    </a:p>
                  </a:txBody>
                  <a:tcPr/>
                </a:tc>
                <a:tc>
                  <a:txBody>
                    <a:bodyPr/>
                    <a:lstStyle/>
                    <a:p>
                      <a:pPr algn="ctr"/>
                      <a:r>
                        <a:rPr lang="en-US" dirty="0" smtClean="0"/>
                        <a:t>16</a:t>
                      </a:r>
                      <a:endParaRPr lang="en-US" dirty="0"/>
                    </a:p>
                  </a:txBody>
                  <a:tcPr/>
                </a:tc>
                <a:tc>
                  <a:txBody>
                    <a:bodyPr/>
                    <a:lstStyle/>
                    <a:p>
                      <a:r>
                        <a:rPr lang="en-US" sz="1600" dirty="0" smtClean="0"/>
                        <a:t>SI (source index), DI (destination</a:t>
                      </a:r>
                      <a:r>
                        <a:rPr lang="en-US" sz="1600" baseline="0" dirty="0" smtClean="0"/>
                        <a:t> index)</a:t>
                      </a:r>
                      <a:endParaRPr lang="en-US" sz="1600" dirty="0"/>
                    </a:p>
                  </a:txBody>
                  <a:tcPr/>
                </a:tc>
                <a:extLst>
                  <a:ext uri="{0D108BD9-81ED-4DB2-BD59-A6C34878D82A}">
                    <a16:rowId xmlns:a16="http://schemas.microsoft.com/office/drawing/2014/main" xmlns="" val="10003"/>
                  </a:ext>
                </a:extLst>
              </a:tr>
              <a:tr h="457200">
                <a:tc>
                  <a:txBody>
                    <a:bodyPr/>
                    <a:lstStyle/>
                    <a:p>
                      <a:r>
                        <a:rPr lang="en-US" dirty="0" smtClean="0"/>
                        <a:t>Segment</a:t>
                      </a:r>
                      <a:endParaRPr lang="en-US" dirty="0"/>
                    </a:p>
                  </a:txBody>
                  <a:tcPr/>
                </a:tc>
                <a:tc>
                  <a:txBody>
                    <a:bodyPr/>
                    <a:lstStyle/>
                    <a:p>
                      <a:pPr algn="ctr"/>
                      <a:r>
                        <a:rPr lang="en-US" dirty="0" smtClean="0"/>
                        <a:t>16</a:t>
                      </a:r>
                      <a:endParaRPr lang="en-US" dirty="0"/>
                    </a:p>
                  </a:txBody>
                  <a:tcPr/>
                </a:tc>
                <a:tc>
                  <a:txBody>
                    <a:bodyPr/>
                    <a:lstStyle/>
                    <a:p>
                      <a:r>
                        <a:rPr lang="en-US" sz="1600" dirty="0" smtClean="0"/>
                        <a:t>CS (code segment), DS (data segment), SS (stack segment), ES (extra segment)</a:t>
                      </a:r>
                      <a:endParaRPr lang="en-US" sz="1600" dirty="0"/>
                    </a:p>
                  </a:txBody>
                  <a:tcPr/>
                </a:tc>
                <a:extLst>
                  <a:ext uri="{0D108BD9-81ED-4DB2-BD59-A6C34878D82A}">
                    <a16:rowId xmlns:a16="http://schemas.microsoft.com/office/drawing/2014/main" xmlns="" val="10004"/>
                  </a:ext>
                </a:extLst>
              </a:tr>
              <a:tr h="457200">
                <a:tc>
                  <a:txBody>
                    <a:bodyPr/>
                    <a:lstStyle/>
                    <a:p>
                      <a:r>
                        <a:rPr lang="en-US" dirty="0" smtClean="0"/>
                        <a:t>Instruction</a:t>
                      </a:r>
                      <a:endParaRPr lang="en-US" dirty="0"/>
                    </a:p>
                  </a:txBody>
                  <a:tcPr/>
                </a:tc>
                <a:tc>
                  <a:txBody>
                    <a:bodyPr/>
                    <a:lstStyle/>
                    <a:p>
                      <a:pPr algn="ctr"/>
                      <a:r>
                        <a:rPr lang="en-US" dirty="0" smtClean="0"/>
                        <a:t>16</a:t>
                      </a:r>
                      <a:endParaRPr lang="en-US" dirty="0"/>
                    </a:p>
                  </a:txBody>
                  <a:tcPr/>
                </a:tc>
                <a:tc>
                  <a:txBody>
                    <a:bodyPr/>
                    <a:lstStyle/>
                    <a:p>
                      <a:r>
                        <a:rPr lang="en-US" sz="1600" dirty="0" smtClean="0"/>
                        <a:t>IP (instruction pointer)</a:t>
                      </a:r>
                      <a:endParaRPr lang="en-US" sz="1600" dirty="0"/>
                    </a:p>
                  </a:txBody>
                  <a:tcPr/>
                </a:tc>
                <a:extLst>
                  <a:ext uri="{0D108BD9-81ED-4DB2-BD59-A6C34878D82A}">
                    <a16:rowId xmlns:a16="http://schemas.microsoft.com/office/drawing/2014/main" xmlns="" val="10005"/>
                  </a:ext>
                </a:extLst>
              </a:tr>
              <a:tr h="457200">
                <a:tc>
                  <a:txBody>
                    <a:bodyPr/>
                    <a:lstStyle/>
                    <a:p>
                      <a:r>
                        <a:rPr lang="en-US" dirty="0" smtClean="0"/>
                        <a:t>Flag</a:t>
                      </a:r>
                      <a:endParaRPr lang="en-US" dirty="0"/>
                    </a:p>
                  </a:txBody>
                  <a:tcPr/>
                </a:tc>
                <a:tc>
                  <a:txBody>
                    <a:bodyPr/>
                    <a:lstStyle/>
                    <a:p>
                      <a:pPr algn="ctr"/>
                      <a:r>
                        <a:rPr lang="en-US" dirty="0" smtClean="0"/>
                        <a:t>16</a:t>
                      </a:r>
                      <a:endParaRPr lang="en-US" dirty="0"/>
                    </a:p>
                  </a:txBody>
                  <a:tcPr/>
                </a:tc>
                <a:tc>
                  <a:txBody>
                    <a:bodyPr/>
                    <a:lstStyle/>
                    <a:p>
                      <a:r>
                        <a:rPr lang="en-US" sz="1600" dirty="0" smtClean="0"/>
                        <a:t>FR (flag register)</a:t>
                      </a:r>
                      <a:endParaRPr lang="en-US" sz="1600" dirty="0"/>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795446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819400"/>
            <a:ext cx="1735866"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ln>
            <a:solidFill>
              <a:schemeClr val="tx1"/>
            </a:solidFill>
          </a:ln>
        </p:spPr>
        <p:txBody>
          <a:bodyPr/>
          <a:lstStyle/>
          <a:p>
            <a:pPr algn="l"/>
            <a:r>
              <a:rPr lang="en-US" cap="none" dirty="0" smtClean="0">
                <a:latin typeface="Cambria" pitchFamily="18" charset="0"/>
                <a:ea typeface="Cambria" pitchFamily="18" charset="0"/>
              </a:rPr>
              <a:t>General Purpose Registers</a:t>
            </a:r>
            <a:endParaRPr lang="en-US" cap="none" dirty="0">
              <a:latin typeface="Cambria" pitchFamily="18" charset="0"/>
              <a:ea typeface="Cambria" pitchFamily="18" charset="0"/>
            </a:endParaRPr>
          </a:p>
        </p:txBody>
      </p:sp>
      <p:sp>
        <p:nvSpPr>
          <p:cNvPr id="3" name="Content Placeholder 2"/>
          <p:cNvSpPr>
            <a:spLocks noGrp="1"/>
          </p:cNvSpPr>
          <p:nvPr>
            <p:ph idx="1"/>
          </p:nvPr>
        </p:nvSpPr>
        <p:spPr>
          <a:xfrm>
            <a:off x="457200" y="1600200"/>
            <a:ext cx="8229600" cy="4373563"/>
          </a:xfrm>
          <a:ln>
            <a:solidFill>
              <a:schemeClr val="tx1"/>
            </a:solidFill>
          </a:ln>
        </p:spPr>
        <p:txBody>
          <a:bodyPr>
            <a:normAutofit fontScale="92500" lnSpcReduction="20000"/>
          </a:bodyPr>
          <a:lstStyle/>
          <a:p>
            <a:pPr algn="just"/>
            <a:r>
              <a:rPr lang="en-US" dirty="0" smtClean="0"/>
              <a:t>The general purpose registers of the 8086 microprocessor can be accessed as either 16 bits or 8 bits as shown in figure.</a:t>
            </a:r>
          </a:p>
          <a:p>
            <a:pPr algn="just"/>
            <a:r>
              <a:rPr lang="en-US" dirty="0" smtClean="0"/>
              <a:t>The first letter of each general register indicates its use.</a:t>
            </a:r>
          </a:p>
          <a:p>
            <a:pPr marL="114300" indent="0" algn="just">
              <a:buNone/>
            </a:pPr>
            <a:r>
              <a:rPr lang="en-US" dirty="0" smtClean="0"/>
              <a:t>	- AX is used for the accumulator.</a:t>
            </a:r>
          </a:p>
          <a:p>
            <a:pPr marL="114300" indent="0" algn="just">
              <a:buNone/>
            </a:pPr>
            <a:r>
              <a:rPr lang="en-US" dirty="0" smtClean="0"/>
              <a:t>	- BX as a base addressing register.</a:t>
            </a:r>
          </a:p>
          <a:p>
            <a:pPr marL="114300" indent="0" algn="just">
              <a:buNone/>
            </a:pPr>
            <a:r>
              <a:rPr lang="en-US" dirty="0" smtClean="0"/>
              <a:t>	- CX as a counter in loop operations.</a:t>
            </a:r>
          </a:p>
          <a:p>
            <a:pPr marL="114300" indent="0" algn="just">
              <a:buNone/>
            </a:pPr>
            <a:r>
              <a:rPr lang="en-US" dirty="0" smtClean="0"/>
              <a:t>	- DX to point to data in I/O operations.	</a:t>
            </a:r>
            <a:endParaRPr lang="en-US" dirty="0"/>
          </a:p>
          <a:p>
            <a:pPr marL="114300" indent="0" algn="just">
              <a:buNone/>
            </a:pPr>
            <a:endParaRPr lang="en-US" sz="1800" dirty="0" smtClean="0"/>
          </a:p>
          <a:p>
            <a:pPr marL="114300" indent="0" algn="just">
              <a:buNone/>
            </a:pPr>
            <a:endParaRPr lang="en-US" sz="1800" dirty="0"/>
          </a:p>
          <a:p>
            <a:pPr marL="114300" indent="0" algn="just">
              <a:buNone/>
            </a:pPr>
            <a:endParaRPr lang="en-US" sz="1800" dirty="0" smtClean="0"/>
          </a:p>
          <a:p>
            <a:pPr marL="114300" indent="0" algn="just">
              <a:buNone/>
            </a:pPr>
            <a:endParaRPr lang="en-US" sz="1800" dirty="0"/>
          </a:p>
          <a:p>
            <a:pPr marL="114300" indent="0" algn="just">
              <a:buNone/>
            </a:pPr>
            <a:endParaRPr lang="en-US" sz="1800" dirty="0" smtClean="0"/>
          </a:p>
          <a:p>
            <a:pPr marL="114300" indent="0" algn="just">
              <a:buNone/>
            </a:pPr>
            <a:r>
              <a:rPr lang="en-US" sz="1800" dirty="0"/>
              <a:t>	</a:t>
            </a:r>
            <a:r>
              <a:rPr lang="en-US" sz="1800" dirty="0" smtClean="0"/>
              <a:t>					</a:t>
            </a:r>
          </a:p>
          <a:p>
            <a:pPr marL="114300" indent="0" algn="r">
              <a:buNone/>
            </a:pPr>
            <a:r>
              <a:rPr lang="en-US" sz="1100" dirty="0" smtClean="0"/>
              <a:t>Figure 1: General Purpose Registers</a:t>
            </a:r>
            <a:endParaRPr lang="en-US" sz="1100" dirty="0"/>
          </a:p>
        </p:txBody>
      </p:sp>
    </p:spTree>
    <p:extLst>
      <p:ext uri="{BB962C8B-B14F-4D97-AF65-F5344CB8AC3E}">
        <p14:creationId xmlns:p14="http://schemas.microsoft.com/office/powerpoint/2010/main" val="3896363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6237"/>
            <a:ext cx="8229600" cy="4373563"/>
          </a:xfrm>
          <a:ln>
            <a:solidFill>
              <a:schemeClr val="tx1"/>
            </a:solidFill>
          </a:ln>
        </p:spPr>
        <p:txBody>
          <a:bodyPr>
            <a:noAutofit/>
          </a:bodyPr>
          <a:lstStyle/>
          <a:p>
            <a:pPr algn="just"/>
            <a:r>
              <a:rPr lang="en-US" dirty="0"/>
              <a:t>The pointers will always store some address or memory location. In 8086 Microprocessor, they usually store the offset through which the actual address is calculated</a:t>
            </a:r>
            <a:r>
              <a:rPr lang="en-US" dirty="0" smtClean="0"/>
              <a:t>.</a:t>
            </a:r>
          </a:p>
          <a:p>
            <a:pPr algn="just"/>
            <a:r>
              <a:rPr lang="en-US" dirty="0" smtClean="0"/>
              <a:t>SP and BP may also be used as a general purpose register.</a:t>
            </a:r>
          </a:p>
          <a:p>
            <a:pPr marL="114300" indent="0" algn="just">
              <a:buNone/>
            </a:pPr>
            <a:r>
              <a:rPr lang="en-US" dirty="0" smtClean="0"/>
              <a:t>	- SP (stack pointer</a:t>
            </a:r>
            <a:r>
              <a:rPr lang="en-US" dirty="0"/>
              <a:t>)</a:t>
            </a:r>
            <a:r>
              <a:rPr lang="en-US" dirty="0" smtClean="0"/>
              <a:t> </a:t>
            </a:r>
            <a:r>
              <a:rPr lang="en-US" dirty="0"/>
              <a:t>is used in the PUSH and POP instructions for operations on a LIFO (Last-In, First-Out) stack.</a:t>
            </a:r>
          </a:p>
          <a:p>
            <a:pPr marL="114300" indent="0" algn="just">
              <a:buNone/>
            </a:pPr>
            <a:r>
              <a:rPr lang="en-US" dirty="0" smtClean="0"/>
              <a:t>	- BP </a:t>
            </a:r>
            <a:r>
              <a:rPr lang="en-US" dirty="0"/>
              <a:t>(Base Pointer) is often used in addressing an array of data in the stack memory.</a:t>
            </a:r>
          </a:p>
          <a:p>
            <a:pPr marL="114300" indent="0">
              <a:buNone/>
            </a:pPr>
            <a:r>
              <a:rPr lang="en-US" dirty="0"/>
              <a:t/>
            </a:r>
            <a:br>
              <a:rPr lang="en-US" dirty="0"/>
            </a:br>
            <a:endParaRPr lang="en-US" dirty="0"/>
          </a:p>
        </p:txBody>
      </p:sp>
      <p:sp>
        <p:nvSpPr>
          <p:cNvPr id="4" name="Title 1"/>
          <p:cNvSpPr>
            <a:spLocks noGrp="1"/>
          </p:cNvSpPr>
          <p:nvPr>
            <p:ph type="title"/>
          </p:nvPr>
        </p:nvSpPr>
        <p:spPr>
          <a:ln>
            <a:solidFill>
              <a:schemeClr val="tx1"/>
            </a:solidFill>
          </a:ln>
        </p:spPr>
        <p:txBody>
          <a:bodyPr/>
          <a:lstStyle/>
          <a:p>
            <a:pPr algn="l"/>
            <a:r>
              <a:rPr lang="en-US" cap="none" dirty="0" smtClean="0">
                <a:latin typeface="Cambria" pitchFamily="18" charset="0"/>
                <a:ea typeface="Cambria" pitchFamily="18" charset="0"/>
              </a:rPr>
              <a:t>Pointers Registers</a:t>
            </a:r>
            <a:endParaRPr lang="en-US" cap="none" dirty="0">
              <a:latin typeface="Cambria" pitchFamily="18" charset="0"/>
              <a:ea typeface="Cambria" pitchFamily="18" charset="0"/>
            </a:endParaRPr>
          </a:p>
        </p:txBody>
      </p:sp>
    </p:spTree>
    <p:extLst>
      <p:ext uri="{BB962C8B-B14F-4D97-AF65-F5344CB8AC3E}">
        <p14:creationId xmlns:p14="http://schemas.microsoft.com/office/powerpoint/2010/main" val="2787571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373563"/>
          </a:xfrm>
          <a:ln>
            <a:solidFill>
              <a:schemeClr val="tx1"/>
            </a:solidFill>
          </a:ln>
        </p:spPr>
        <p:txBody>
          <a:bodyPr>
            <a:normAutofit/>
          </a:bodyPr>
          <a:lstStyle/>
          <a:p>
            <a:pPr algn="just"/>
            <a:r>
              <a:rPr lang="en-US" sz="2000" dirty="0" smtClean="0"/>
              <a:t>A typical assembly language program consists of four segments:</a:t>
            </a:r>
          </a:p>
          <a:p>
            <a:pPr marL="114300" indent="0" algn="just">
              <a:buNone/>
            </a:pPr>
            <a:r>
              <a:rPr lang="en-US" sz="2000" dirty="0"/>
              <a:t>	</a:t>
            </a:r>
            <a:r>
              <a:rPr lang="en-US" sz="2000" dirty="0" smtClean="0"/>
              <a:t>- CS (code segment) contains the Assembly language instructions that perform the tasks that the program was designed to accomplish.</a:t>
            </a:r>
          </a:p>
          <a:p>
            <a:pPr marL="114300" indent="0" algn="just">
              <a:buNone/>
            </a:pPr>
            <a:r>
              <a:rPr lang="en-US" sz="2000" dirty="0"/>
              <a:t>	</a:t>
            </a:r>
            <a:r>
              <a:rPr lang="en-US" sz="2000" dirty="0" smtClean="0"/>
              <a:t>-  DS (data segment) is used to store information (data) that needs to be processed by the instructions in the code segment.</a:t>
            </a:r>
          </a:p>
          <a:p>
            <a:pPr marL="114300" indent="0" algn="just">
              <a:buNone/>
            </a:pPr>
            <a:r>
              <a:rPr lang="en-US" sz="2000" dirty="0"/>
              <a:t>	</a:t>
            </a:r>
            <a:r>
              <a:rPr lang="en-US" sz="2000" dirty="0" smtClean="0"/>
              <a:t>- SS (stack segment) is used by the CPU to store information temporarily.</a:t>
            </a:r>
          </a:p>
          <a:p>
            <a:pPr marL="114300" indent="0" algn="just">
              <a:buNone/>
            </a:pPr>
            <a:r>
              <a:rPr lang="en-US" sz="2000" dirty="0"/>
              <a:t>	</a:t>
            </a:r>
            <a:r>
              <a:rPr lang="en-US" sz="2000" dirty="0" smtClean="0"/>
              <a:t>- ES (extra segment) used as an extra data segment. In many normal programs this segment is not used, its use is absolutely essential for string operations.</a:t>
            </a:r>
            <a:endParaRPr lang="en-US" sz="2000" dirty="0"/>
          </a:p>
        </p:txBody>
      </p:sp>
      <p:sp>
        <p:nvSpPr>
          <p:cNvPr id="4" name="Title 1"/>
          <p:cNvSpPr>
            <a:spLocks noGrp="1"/>
          </p:cNvSpPr>
          <p:nvPr>
            <p:ph type="title"/>
          </p:nvPr>
        </p:nvSpPr>
        <p:spPr>
          <a:ln>
            <a:solidFill>
              <a:schemeClr val="tx1"/>
            </a:solidFill>
          </a:ln>
        </p:spPr>
        <p:txBody>
          <a:bodyPr/>
          <a:lstStyle/>
          <a:p>
            <a:pPr algn="l"/>
            <a:r>
              <a:rPr lang="en-US" cap="none" dirty="0" smtClean="0">
                <a:latin typeface="Cambria" pitchFamily="18" charset="0"/>
                <a:ea typeface="Cambria" pitchFamily="18" charset="0"/>
              </a:rPr>
              <a:t>Segment Registers</a:t>
            </a:r>
            <a:endParaRPr lang="en-US" cap="none" dirty="0">
              <a:latin typeface="Cambria" pitchFamily="18" charset="0"/>
              <a:ea typeface="Cambria" pitchFamily="18" charset="0"/>
            </a:endParaRPr>
          </a:p>
        </p:txBody>
      </p:sp>
    </p:spTree>
    <p:extLst>
      <p:ext uri="{BB962C8B-B14F-4D97-AF65-F5344CB8AC3E}">
        <p14:creationId xmlns:p14="http://schemas.microsoft.com/office/powerpoint/2010/main" val="1213152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tx1"/>
            </a:solidFill>
          </a:ln>
        </p:spPr>
        <p:txBody>
          <a:bodyPr/>
          <a:lstStyle/>
          <a:p>
            <a:pPr algn="just"/>
            <a:r>
              <a:rPr lang="en-US" dirty="0" smtClean="0"/>
              <a:t>There are two types of index registers:</a:t>
            </a:r>
          </a:p>
          <a:p>
            <a:pPr marL="114300" indent="0" algn="just">
              <a:buNone/>
            </a:pPr>
            <a:r>
              <a:rPr lang="en-US" dirty="0"/>
              <a:t>	</a:t>
            </a:r>
            <a:r>
              <a:rPr lang="en-US" dirty="0" smtClean="0"/>
              <a:t>- SI (source Index) stores the offset address of the source.</a:t>
            </a:r>
          </a:p>
          <a:p>
            <a:pPr marL="114300" indent="0" algn="just">
              <a:buNone/>
            </a:pPr>
            <a:r>
              <a:rPr lang="en-US" dirty="0"/>
              <a:t>	</a:t>
            </a:r>
            <a:r>
              <a:rPr lang="en-US" dirty="0" smtClean="0"/>
              <a:t>- DI (destination index) stores the offset address of the destination.</a:t>
            </a:r>
            <a:endParaRPr lang="en-US" dirty="0"/>
          </a:p>
        </p:txBody>
      </p:sp>
      <p:sp>
        <p:nvSpPr>
          <p:cNvPr id="4" name="Title 1"/>
          <p:cNvSpPr>
            <a:spLocks noGrp="1"/>
          </p:cNvSpPr>
          <p:nvPr>
            <p:ph type="title"/>
          </p:nvPr>
        </p:nvSpPr>
        <p:spPr>
          <a:ln>
            <a:solidFill>
              <a:schemeClr val="tx1"/>
            </a:solidFill>
          </a:ln>
        </p:spPr>
        <p:txBody>
          <a:bodyPr/>
          <a:lstStyle/>
          <a:p>
            <a:pPr algn="l"/>
            <a:r>
              <a:rPr lang="en-US" cap="none" dirty="0" smtClean="0">
                <a:latin typeface="Cambria" pitchFamily="18" charset="0"/>
                <a:ea typeface="Cambria" pitchFamily="18" charset="0"/>
              </a:rPr>
              <a:t>Index Registers</a:t>
            </a:r>
            <a:endParaRPr lang="en-US" cap="none" dirty="0">
              <a:latin typeface="Cambria" pitchFamily="18" charset="0"/>
              <a:ea typeface="Cambria" pitchFamily="18" charset="0"/>
            </a:endParaRPr>
          </a:p>
        </p:txBody>
      </p:sp>
    </p:spTree>
    <p:extLst>
      <p:ext uri="{BB962C8B-B14F-4D97-AF65-F5344CB8AC3E}">
        <p14:creationId xmlns:p14="http://schemas.microsoft.com/office/powerpoint/2010/main" val="2744800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6237"/>
            <a:ext cx="8229600" cy="4373563"/>
          </a:xfrm>
          <a:ln>
            <a:solidFill>
              <a:schemeClr val="tx1"/>
            </a:solidFill>
          </a:ln>
        </p:spPr>
        <p:txBody>
          <a:bodyPr/>
          <a:lstStyle/>
          <a:p>
            <a:pPr algn="just"/>
            <a:r>
              <a:rPr lang="en-US" dirty="0"/>
              <a:t>It Points to the location of next instruction to be executed in current code segment.</a:t>
            </a:r>
          </a:p>
          <a:p>
            <a:pPr algn="just"/>
            <a:r>
              <a:rPr lang="en-US" dirty="0"/>
              <a:t>It can be modified with CALL &amp; JUMP instructions.</a:t>
            </a:r>
          </a:p>
          <a:p>
            <a:pPr algn="just"/>
            <a:r>
              <a:rPr lang="en-US" dirty="0"/>
              <a:t>16-bits (IP) in real mode and 32-bits in protected mode.</a:t>
            </a:r>
          </a:p>
          <a:p>
            <a:pPr marL="114300" indent="0" algn="just">
              <a:buNone/>
            </a:pPr>
            <a:endParaRPr lang="en-US" dirty="0"/>
          </a:p>
        </p:txBody>
      </p:sp>
      <p:sp>
        <p:nvSpPr>
          <p:cNvPr id="4" name="Title 1"/>
          <p:cNvSpPr>
            <a:spLocks noGrp="1"/>
          </p:cNvSpPr>
          <p:nvPr>
            <p:ph type="title"/>
          </p:nvPr>
        </p:nvSpPr>
        <p:spPr>
          <a:ln>
            <a:solidFill>
              <a:schemeClr val="tx1"/>
            </a:solidFill>
          </a:ln>
        </p:spPr>
        <p:txBody>
          <a:bodyPr/>
          <a:lstStyle/>
          <a:p>
            <a:pPr algn="l"/>
            <a:r>
              <a:rPr lang="en-US" cap="none" dirty="0" smtClean="0">
                <a:latin typeface="Cambria" pitchFamily="18" charset="0"/>
                <a:ea typeface="Cambria" pitchFamily="18" charset="0"/>
              </a:rPr>
              <a:t>Instruction Pointer</a:t>
            </a:r>
            <a:endParaRPr lang="en-US" cap="none" dirty="0">
              <a:latin typeface="Cambria" pitchFamily="18" charset="0"/>
              <a:ea typeface="Cambria" pitchFamily="18" charset="0"/>
            </a:endParaRPr>
          </a:p>
        </p:txBody>
      </p:sp>
    </p:spTree>
    <p:extLst>
      <p:ext uri="{BB962C8B-B14F-4D97-AF65-F5344CB8AC3E}">
        <p14:creationId xmlns:p14="http://schemas.microsoft.com/office/powerpoint/2010/main" val="3644277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4343400"/>
            <a:ext cx="5486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title"/>
          </p:nvPr>
        </p:nvSpPr>
        <p:spPr>
          <a:ln>
            <a:solidFill>
              <a:schemeClr val="tx1"/>
            </a:solidFill>
          </a:ln>
        </p:spPr>
        <p:txBody>
          <a:bodyPr/>
          <a:lstStyle/>
          <a:p>
            <a:pPr algn="l"/>
            <a:r>
              <a:rPr lang="en-US" cap="none" dirty="0" smtClean="0">
                <a:latin typeface="Cambria" pitchFamily="18" charset="0"/>
                <a:ea typeface="Cambria" pitchFamily="18" charset="0"/>
              </a:rPr>
              <a:t>Flag Register</a:t>
            </a:r>
            <a:endParaRPr lang="en-US" cap="none" dirty="0">
              <a:latin typeface="Cambria" pitchFamily="18" charset="0"/>
              <a:ea typeface="Cambria" pitchFamily="18" charset="0"/>
            </a:endParaRPr>
          </a:p>
        </p:txBody>
      </p:sp>
      <p:sp>
        <p:nvSpPr>
          <p:cNvPr id="3" name="Content Placeholder 2"/>
          <p:cNvSpPr>
            <a:spLocks noGrp="1"/>
          </p:cNvSpPr>
          <p:nvPr>
            <p:ph idx="1"/>
          </p:nvPr>
        </p:nvSpPr>
        <p:spPr>
          <a:xfrm>
            <a:off x="457200" y="1600200"/>
            <a:ext cx="8229600" cy="5029200"/>
          </a:xfrm>
          <a:ln>
            <a:solidFill>
              <a:schemeClr val="tx1"/>
            </a:solidFill>
          </a:ln>
        </p:spPr>
        <p:txBody>
          <a:bodyPr>
            <a:normAutofit lnSpcReduction="10000"/>
          </a:bodyPr>
          <a:lstStyle/>
          <a:p>
            <a:pPr algn="just"/>
            <a:r>
              <a:rPr lang="en-US" sz="1800" dirty="0" smtClean="0"/>
              <a:t>It is a 16 bits register sometimes referred to as the status register.</a:t>
            </a:r>
          </a:p>
          <a:p>
            <a:pPr algn="just"/>
            <a:r>
              <a:rPr lang="en-US" sz="1800" dirty="0" smtClean="0"/>
              <a:t>It is a 16 bits wide register, but only some of the bits are used.</a:t>
            </a:r>
          </a:p>
          <a:p>
            <a:pPr algn="just"/>
            <a:r>
              <a:rPr lang="en-US" sz="1800" dirty="0" smtClean="0"/>
              <a:t>Six of the flags are called conditional flags, indicate some condition that resulted after an instruction was executed. CF, PF, AF, ZF, SF and OF are conditional flags.</a:t>
            </a:r>
          </a:p>
          <a:p>
            <a:pPr algn="just"/>
            <a:r>
              <a:rPr lang="en-US" sz="1800" dirty="0" smtClean="0"/>
              <a:t>Three of the flags are called control flags, they are used to control the operation of instructions before they are executed. DF, IF and TF are control flags.</a:t>
            </a:r>
          </a:p>
          <a:p>
            <a:pPr algn="just"/>
            <a:r>
              <a:rPr lang="en-US" sz="1800" dirty="0" smtClean="0"/>
              <a:t>Seven of the flags are undefined or reserved by Intel.</a:t>
            </a:r>
          </a:p>
          <a:p>
            <a:pPr marL="114300" indent="0" algn="just">
              <a:buNone/>
            </a:pPr>
            <a:endParaRPr lang="en-US" sz="1800" dirty="0" smtClean="0"/>
          </a:p>
          <a:p>
            <a:pPr algn="just"/>
            <a:endParaRPr lang="en-US" sz="1800" dirty="0"/>
          </a:p>
          <a:p>
            <a:pPr algn="just"/>
            <a:endParaRPr lang="en-US" sz="1800" dirty="0" smtClean="0"/>
          </a:p>
          <a:p>
            <a:pPr algn="just"/>
            <a:endParaRPr lang="en-US" sz="1800" dirty="0" smtClean="0"/>
          </a:p>
          <a:p>
            <a:pPr algn="just"/>
            <a:endParaRPr lang="en-US" sz="1800" dirty="0" smtClean="0"/>
          </a:p>
          <a:p>
            <a:pPr algn="just"/>
            <a:endParaRPr lang="en-US" sz="1800" dirty="0"/>
          </a:p>
          <a:p>
            <a:pPr algn="just"/>
            <a:endParaRPr lang="en-US" sz="1800" dirty="0" smtClean="0"/>
          </a:p>
          <a:p>
            <a:pPr marL="114300" indent="0" algn="ctr">
              <a:buNone/>
            </a:pPr>
            <a:r>
              <a:rPr lang="en-US" sz="1400" dirty="0" smtClean="0"/>
              <a:t>Figure 2: Flag Register</a:t>
            </a:r>
          </a:p>
          <a:p>
            <a:pPr algn="just"/>
            <a:endParaRPr lang="en-US" sz="1800" dirty="0" smtClean="0"/>
          </a:p>
          <a:p>
            <a:pPr marL="114300" indent="0" algn="just">
              <a:buNone/>
            </a:pPr>
            <a:endParaRPr lang="en-US" sz="1800" dirty="0"/>
          </a:p>
        </p:txBody>
      </p:sp>
    </p:spTree>
    <p:extLst>
      <p:ext uri="{BB962C8B-B14F-4D97-AF65-F5344CB8AC3E}">
        <p14:creationId xmlns:p14="http://schemas.microsoft.com/office/powerpoint/2010/main" val="2456340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457200" y="457200"/>
            <a:ext cx="8229600" cy="1143000"/>
          </a:xfrm>
          <a:ln>
            <a:solidFill>
              <a:schemeClr val="tx1"/>
            </a:solidFill>
          </a:ln>
        </p:spPr>
        <p:txBody>
          <a:bodyPr>
            <a:normAutofit/>
          </a:bodyPr>
          <a:lstStyle/>
          <a:p>
            <a:r>
              <a:rPr lang="en-US" altLang="en-US" sz="3900" cap="none" dirty="0">
                <a:latin typeface="Cambria" pitchFamily="18" charset="0"/>
                <a:ea typeface="Cambria" pitchFamily="18" charset="0"/>
              </a:rPr>
              <a:t>Conditional </a:t>
            </a:r>
            <a:r>
              <a:rPr lang="en-US" altLang="en-US" sz="3900" cap="none" dirty="0" smtClean="0">
                <a:latin typeface="Cambria" pitchFamily="18" charset="0"/>
                <a:ea typeface="Cambria" pitchFamily="18" charset="0"/>
              </a:rPr>
              <a:t>Flags</a:t>
            </a:r>
            <a:endParaRPr lang="en-US" altLang="en-US" dirty="0">
              <a:effectLst/>
            </a:endParaRPr>
          </a:p>
        </p:txBody>
      </p:sp>
      <p:sp>
        <p:nvSpPr>
          <p:cNvPr id="26627" name="Rectangle 3"/>
          <p:cNvSpPr>
            <a:spLocks noGrp="1" noChangeArrowheads="1"/>
          </p:cNvSpPr>
          <p:nvPr>
            <p:ph type="body" idx="1"/>
          </p:nvPr>
        </p:nvSpPr>
        <p:spPr>
          <a:xfrm>
            <a:off x="457200" y="1828800"/>
            <a:ext cx="8229600" cy="4648200"/>
          </a:xfrm>
          <a:ln>
            <a:solidFill>
              <a:schemeClr val="tx1"/>
            </a:solidFill>
          </a:ln>
        </p:spPr>
        <p:txBody>
          <a:bodyPr>
            <a:normAutofit/>
          </a:bodyPr>
          <a:lstStyle/>
          <a:p>
            <a:pPr algn="just">
              <a:lnSpc>
                <a:spcPct val="80000"/>
              </a:lnSpc>
            </a:pPr>
            <a:r>
              <a:rPr lang="en-US" altLang="en-US" sz="1800" dirty="0" smtClean="0"/>
              <a:t>CF </a:t>
            </a:r>
            <a:r>
              <a:rPr lang="en-US" altLang="en-US" sz="1800" dirty="0"/>
              <a:t>(carry flag) - set to 1 when the result of an addition has a carry out of the most significant byte. Other instructions can also affect C (e.g. subtraction)</a:t>
            </a:r>
          </a:p>
          <a:p>
            <a:pPr algn="just">
              <a:lnSpc>
                <a:spcPct val="80000"/>
              </a:lnSpc>
            </a:pPr>
            <a:endParaRPr lang="en-US" altLang="en-US" sz="1800" dirty="0"/>
          </a:p>
          <a:p>
            <a:pPr algn="just">
              <a:lnSpc>
                <a:spcPct val="80000"/>
              </a:lnSpc>
            </a:pPr>
            <a:r>
              <a:rPr lang="en-US" altLang="en-US" sz="1800" dirty="0" smtClean="0"/>
              <a:t>PF </a:t>
            </a:r>
            <a:r>
              <a:rPr lang="en-US" altLang="en-US" sz="1800" dirty="0"/>
              <a:t>(parity flag) - set to 1 if the low order byte of the result contains an even number of ones; otherwise it is set to zero.</a:t>
            </a:r>
          </a:p>
          <a:p>
            <a:pPr algn="just">
              <a:lnSpc>
                <a:spcPct val="80000"/>
              </a:lnSpc>
            </a:pPr>
            <a:endParaRPr lang="en-US" altLang="en-US" sz="1800" dirty="0"/>
          </a:p>
          <a:p>
            <a:pPr algn="just">
              <a:lnSpc>
                <a:spcPct val="80000"/>
              </a:lnSpc>
            </a:pPr>
            <a:r>
              <a:rPr lang="en-US" altLang="en-US" sz="1800" dirty="0" smtClean="0"/>
              <a:t>AF (auxiliary </a:t>
            </a:r>
            <a:r>
              <a:rPr lang="en-US" altLang="en-US" sz="1800" dirty="0"/>
              <a:t>carry flag) - set to one if there is a carry out of bit 3 during an addition or a borrow by bit 3 during subtraction.</a:t>
            </a:r>
          </a:p>
          <a:p>
            <a:pPr algn="just">
              <a:lnSpc>
                <a:spcPct val="80000"/>
              </a:lnSpc>
            </a:pPr>
            <a:endParaRPr lang="en-US" altLang="en-US" sz="1800" dirty="0"/>
          </a:p>
          <a:p>
            <a:pPr algn="just">
              <a:lnSpc>
                <a:spcPct val="80000"/>
              </a:lnSpc>
            </a:pPr>
            <a:r>
              <a:rPr lang="en-US" altLang="en-US" sz="1800" dirty="0" smtClean="0"/>
              <a:t>ZF </a:t>
            </a:r>
            <a:r>
              <a:rPr lang="en-US" altLang="en-US" sz="1800" dirty="0"/>
              <a:t>(zero flag) - set to 1 if the result is zero; Z is otherwise zero.</a:t>
            </a:r>
          </a:p>
          <a:p>
            <a:pPr algn="just">
              <a:lnSpc>
                <a:spcPct val="80000"/>
              </a:lnSpc>
            </a:pPr>
            <a:endParaRPr lang="en-US" altLang="en-US" sz="1800" dirty="0"/>
          </a:p>
          <a:p>
            <a:pPr algn="just">
              <a:lnSpc>
                <a:spcPct val="80000"/>
              </a:lnSpc>
            </a:pPr>
            <a:r>
              <a:rPr lang="en-US" altLang="en-US" sz="1800" dirty="0" smtClean="0"/>
              <a:t>SF </a:t>
            </a:r>
            <a:r>
              <a:rPr lang="en-US" altLang="en-US" sz="1800" dirty="0"/>
              <a:t>(sign flag) - equal to the most significant bit of the result (i.e. set to 1 if the result is negative)</a:t>
            </a:r>
          </a:p>
          <a:p>
            <a:pPr algn="just">
              <a:lnSpc>
                <a:spcPct val="80000"/>
              </a:lnSpc>
            </a:pPr>
            <a:endParaRPr lang="en-US" altLang="en-US" sz="1800" dirty="0"/>
          </a:p>
          <a:p>
            <a:pPr algn="just">
              <a:lnSpc>
                <a:spcPct val="80000"/>
              </a:lnSpc>
            </a:pPr>
            <a:r>
              <a:rPr lang="en-US" altLang="en-US" sz="1800" dirty="0" smtClean="0"/>
              <a:t>OF </a:t>
            </a:r>
            <a:r>
              <a:rPr lang="en-US" altLang="en-US" sz="1800" dirty="0"/>
              <a:t>(overflow flag) - set if a result is out of range (e.g. when adding two positive numbers and the result appears negative)</a:t>
            </a:r>
          </a:p>
          <a:p>
            <a:pPr>
              <a:lnSpc>
                <a:spcPct val="80000"/>
              </a:lnSpc>
            </a:pPr>
            <a:endParaRPr lang="en-US" altLang="en-US" sz="2200" dirty="0">
              <a:effectLst/>
              <a:latin typeface="Times New Roman" panose="02020603050405020304" pitchFamily="18" charset="0"/>
            </a:endParaRPr>
          </a:p>
          <a:p>
            <a:pPr>
              <a:lnSpc>
                <a:spcPct val="80000"/>
              </a:lnSpc>
            </a:pPr>
            <a:endParaRPr lang="en-US" altLang="en-US" sz="2200" dirty="0"/>
          </a:p>
        </p:txBody>
      </p:sp>
    </p:spTree>
    <p:extLst>
      <p:ext uri="{BB962C8B-B14F-4D97-AF65-F5344CB8AC3E}">
        <p14:creationId xmlns:p14="http://schemas.microsoft.com/office/powerpoint/2010/main" val="14743618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725</TotalTime>
  <Words>1332</Words>
  <Application>Microsoft Office PowerPoint</Application>
  <PresentationFormat>On-screen Show (4:3)</PresentationFormat>
  <Paragraphs>157</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Apothecary</vt:lpstr>
      <vt:lpstr>Lecture # 02</vt:lpstr>
      <vt:lpstr>Introduction to registers</vt:lpstr>
      <vt:lpstr>General Purpose Registers</vt:lpstr>
      <vt:lpstr>Pointers Registers</vt:lpstr>
      <vt:lpstr>Segment Registers</vt:lpstr>
      <vt:lpstr>Index Registers</vt:lpstr>
      <vt:lpstr>Instruction Pointer</vt:lpstr>
      <vt:lpstr>Flag Register</vt:lpstr>
      <vt:lpstr>Conditional Flags</vt:lpstr>
      <vt:lpstr>Control Flags</vt:lpstr>
      <vt:lpstr>Flags Example</vt:lpstr>
      <vt:lpstr>Practice Questions</vt:lpstr>
      <vt:lpstr>Introduction to Program segments</vt:lpstr>
      <vt:lpstr>Segment Registers Example</vt:lpstr>
      <vt:lpstr>Physical &amp; logical address</vt:lpstr>
      <vt:lpstr>Physical &amp; Logical Address Example</vt:lpstr>
      <vt:lpstr>Practice Questions</vt:lpstr>
      <vt:lpstr>stack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40</cp:revision>
  <dcterms:created xsi:type="dcterms:W3CDTF">2021-02-19T09:12:29Z</dcterms:created>
  <dcterms:modified xsi:type="dcterms:W3CDTF">2021-02-23T08:32:14Z</dcterms:modified>
</cp:coreProperties>
</file>