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Candara" panose="020E0502030303020204" pitchFamily="34" charset="0"/>
      <p:regular r:id="rId22"/>
      <p:bold r:id="rId23"/>
      <p:italic r:id="rId24"/>
      <p:boldItalic r:id="rId25"/>
    </p:embeddedFont>
    <p:embeddedFont>
      <p:font typeface="Helvetica Neue" panose="020B0604020202020204" charset="0"/>
      <p:regular r:id="rId26"/>
      <p:bold r:id="rId27"/>
      <p:italic r:id="rId28"/>
      <p:boldItalic r:id="rId29"/>
    </p:embeddedFont>
    <p:embeddedFont>
      <p:font typeface="Inter" panose="020B0604020202020204" charset="0"/>
      <p:regular r:id="rId30"/>
      <p:bold r:id="rId31"/>
    </p:embeddedFont>
    <p:embeddedFont>
      <p:font typeface="Lato" panose="020F0502020204030203" pitchFamily="3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20">
          <p15:clr>
            <a:srgbClr val="A4A3A4"/>
          </p15:clr>
        </p15:guide>
        <p15:guide id="2" pos="1958">
          <p15:clr>
            <a:srgbClr val="A4A3A4"/>
          </p15:clr>
        </p15:guide>
        <p15:guide id="3" pos="5768">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hsLlbNYtq30QDNtkykgluxOaRe4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guide orient="horz" pos="4320"/>
        <p:guide pos="1958"/>
        <p:guide pos="5768"/>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ndara"/>
              <a:buNone/>
            </a:pPr>
            <a:r>
              <a:rPr lang="fr-FR" sz="1200">
                <a:latin typeface="Candara"/>
                <a:ea typeface="Candara"/>
                <a:cs typeface="Candara"/>
                <a:sym typeface="Candara"/>
              </a:rPr>
              <a:t>  </a:t>
            </a:r>
            <a:endParaRPr sz="1200">
              <a:latin typeface="Candara"/>
              <a:ea typeface="Candara"/>
              <a:cs typeface="Candara"/>
              <a:sym typeface="Candara"/>
            </a:endParaRPr>
          </a:p>
          <a:p>
            <a:pPr marL="0" marR="0" lvl="0" indent="0" algn="l" rtl="0">
              <a:lnSpc>
                <a:spcPct val="100000"/>
              </a:lnSpc>
              <a:spcBef>
                <a:spcPts val="0"/>
              </a:spcBef>
              <a:spcAft>
                <a:spcPts val="0"/>
              </a:spcAft>
              <a:buClr>
                <a:schemeClr val="dk1"/>
              </a:buClr>
              <a:buSzPts val="1200"/>
              <a:buFont typeface="Calibri"/>
              <a:buNone/>
            </a:pPr>
            <a:endParaRPr sz="1200">
              <a:latin typeface="Candara"/>
              <a:ea typeface="Candara"/>
              <a:cs typeface="Candara"/>
              <a:sym typeface="Candara"/>
            </a:endParaRPr>
          </a:p>
          <a:p>
            <a:pPr marL="0" lvl="0" indent="0" algn="l" rtl="0">
              <a:spcBef>
                <a:spcPts val="0"/>
              </a:spcBef>
              <a:spcAft>
                <a:spcPts val="0"/>
              </a:spcAft>
              <a:buNone/>
            </a:pPr>
            <a:endParaRPr/>
          </a:p>
        </p:txBody>
      </p:sp>
      <p:sp>
        <p:nvSpPr>
          <p:cNvPr id="83" name="Google Shape;8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 </a:t>
            </a:r>
            <a:r>
              <a:rPr lang="fr-FR" b="0" i="0">
                <a:solidFill>
                  <a:srgbClr val="0F0F0F"/>
                </a:solidFill>
                <a:latin typeface="Arial"/>
                <a:ea typeface="Arial"/>
                <a:cs typeface="Arial"/>
                <a:sym typeface="Arial"/>
              </a:rPr>
              <a:t>Diseases, whether affecting humans, animals, or plants, pose significant threats to public health, animal health, and environmental health. Holistically, The One Heath approach emphasizes the interconnectedness of human, animal, and plant health.</a:t>
            </a:r>
            <a:endParaRPr/>
          </a:p>
          <a:p>
            <a:pPr marL="0" lvl="0" indent="0" algn="l" rtl="0">
              <a:spcBef>
                <a:spcPts val="0"/>
              </a:spcBef>
              <a:spcAft>
                <a:spcPts val="0"/>
              </a:spcAft>
              <a:buNone/>
            </a:pPr>
            <a:r>
              <a:rPr lang="fr-FR" b="0" i="0">
                <a:solidFill>
                  <a:srgbClr val="0F0F0F"/>
                </a:solidFill>
                <a:latin typeface="Arial"/>
                <a:ea typeface="Arial"/>
                <a:cs typeface="Arial"/>
                <a:sym typeface="Arial"/>
              </a:rPr>
              <a:t>-  The impact of diseases includes direct costs such as healthcare expenses and veterinary services and agricultural. </a:t>
            </a:r>
            <a:endParaRPr/>
          </a:p>
          <a:p>
            <a:pPr marL="0" lvl="0" indent="0" algn="l" rtl="0">
              <a:spcBef>
                <a:spcPts val="0"/>
              </a:spcBef>
              <a:spcAft>
                <a:spcPts val="0"/>
              </a:spcAft>
              <a:buNone/>
            </a:pPr>
            <a:r>
              <a:rPr lang="fr-FR" b="0" i="0">
                <a:solidFill>
                  <a:srgbClr val="0F0F0F"/>
                </a:solidFill>
                <a:latin typeface="Arial"/>
                <a:ea typeface="Arial"/>
                <a:cs typeface="Arial"/>
                <a:sym typeface="Arial"/>
              </a:rPr>
              <a:t>Therefore, Collaborative efforts are crucial for effective disease management and prevention.</a:t>
            </a:r>
            <a:endParaRPr/>
          </a:p>
        </p:txBody>
      </p:sp>
      <p:sp>
        <p:nvSpPr>
          <p:cNvPr id="269" name="Google Shape;26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The agenda of today talk is :</a:t>
            </a:r>
            <a:endParaRPr/>
          </a:p>
          <a:p>
            <a:pPr marL="0" lvl="0" indent="0" algn="l" rtl="0">
              <a:spcBef>
                <a:spcPts val="0"/>
              </a:spcBef>
              <a:spcAft>
                <a:spcPts val="0"/>
              </a:spcAft>
              <a:buNone/>
            </a:pPr>
            <a:endParaRPr/>
          </a:p>
          <a:p>
            <a:pPr marL="0" lvl="0" indent="0" algn="l" rtl="0">
              <a:spcBef>
                <a:spcPts val="0"/>
              </a:spcBef>
              <a:spcAft>
                <a:spcPts val="0"/>
              </a:spcAft>
              <a:buNone/>
            </a:pPr>
            <a:r>
              <a:rPr lang="fr-FR"/>
              <a:t>I will briefly explain the context and motivation of this research</a:t>
            </a:r>
            <a:endParaRPr/>
          </a:p>
          <a:p>
            <a:pPr marL="0" lvl="0" indent="0" algn="l" rtl="0">
              <a:spcBef>
                <a:spcPts val="0"/>
              </a:spcBef>
              <a:spcAft>
                <a:spcPts val="0"/>
              </a:spcAft>
              <a:buNone/>
            </a:pPr>
            <a:r>
              <a:rPr lang="fr-FR"/>
              <a:t>Then I will explain contributions followed discussion and conclusion and ending my talk by future perspectives</a:t>
            </a:r>
            <a:endParaRPr/>
          </a:p>
        </p:txBody>
      </p:sp>
      <p:sp>
        <p:nvSpPr>
          <p:cNvPr id="279" name="Google Shape;279;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 </a:t>
            </a:r>
            <a:r>
              <a:rPr lang="fr-FR" b="0" i="0">
                <a:solidFill>
                  <a:srgbClr val="0F0F0F"/>
                </a:solidFill>
                <a:latin typeface="Arial"/>
                <a:ea typeface="Arial"/>
                <a:cs typeface="Arial"/>
                <a:sym typeface="Arial"/>
              </a:rPr>
              <a:t>Diseases, whether affecting humans, animals, or plants, pose significant threats to public health, animal health, and environmental health. Holistically, The One Heath approach emphasizes the interconnectedness of human, animal, and plant health.</a:t>
            </a:r>
            <a:endParaRPr/>
          </a:p>
          <a:p>
            <a:pPr marL="0" lvl="0" indent="0" algn="l" rtl="0">
              <a:spcBef>
                <a:spcPts val="0"/>
              </a:spcBef>
              <a:spcAft>
                <a:spcPts val="0"/>
              </a:spcAft>
              <a:buNone/>
            </a:pPr>
            <a:r>
              <a:rPr lang="fr-FR" b="0" i="0">
                <a:solidFill>
                  <a:srgbClr val="0F0F0F"/>
                </a:solidFill>
                <a:latin typeface="Arial"/>
                <a:ea typeface="Arial"/>
                <a:cs typeface="Arial"/>
                <a:sym typeface="Arial"/>
              </a:rPr>
              <a:t>-  The impact of diseases includes direct costs such as healthcare expenses and veterinary services and agricultural. </a:t>
            </a:r>
            <a:endParaRPr/>
          </a:p>
          <a:p>
            <a:pPr marL="0" lvl="0" indent="0" algn="l" rtl="0">
              <a:spcBef>
                <a:spcPts val="0"/>
              </a:spcBef>
              <a:spcAft>
                <a:spcPts val="0"/>
              </a:spcAft>
              <a:buNone/>
            </a:pPr>
            <a:r>
              <a:rPr lang="fr-FR" b="0" i="0">
                <a:solidFill>
                  <a:srgbClr val="0F0F0F"/>
                </a:solidFill>
                <a:latin typeface="Arial"/>
                <a:ea typeface="Arial"/>
                <a:cs typeface="Arial"/>
                <a:sym typeface="Arial"/>
              </a:rPr>
              <a:t>Therefore, Collaborative efforts are crucial for effective disease management and prevention.</a:t>
            </a:r>
            <a:endParaRPr/>
          </a:p>
        </p:txBody>
      </p:sp>
      <p:sp>
        <p:nvSpPr>
          <p:cNvPr id="316" name="Google Shape;31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 </a:t>
            </a:r>
            <a:r>
              <a:rPr lang="fr-FR" b="0" i="0">
                <a:solidFill>
                  <a:srgbClr val="0F0F0F"/>
                </a:solidFill>
                <a:latin typeface="Arial"/>
                <a:ea typeface="Arial"/>
                <a:cs typeface="Arial"/>
                <a:sym typeface="Arial"/>
              </a:rPr>
              <a:t>Diseases, whether affecting humans, animals, or plants, pose significant threats to public health, animal health, and environmental health. Holistically, The One Heath approach emphasizes the interconnectedness of human, animal, and plant health.</a:t>
            </a:r>
            <a:endParaRPr/>
          </a:p>
          <a:p>
            <a:pPr marL="0" lvl="0" indent="0" algn="l" rtl="0">
              <a:spcBef>
                <a:spcPts val="0"/>
              </a:spcBef>
              <a:spcAft>
                <a:spcPts val="0"/>
              </a:spcAft>
              <a:buNone/>
            </a:pPr>
            <a:r>
              <a:rPr lang="fr-FR" b="0" i="0">
                <a:solidFill>
                  <a:srgbClr val="0F0F0F"/>
                </a:solidFill>
                <a:latin typeface="Arial"/>
                <a:ea typeface="Arial"/>
                <a:cs typeface="Arial"/>
                <a:sym typeface="Arial"/>
              </a:rPr>
              <a:t>-  The impact of diseases includes direct costs such as healthcare expenses and veterinary services and agricultural. </a:t>
            </a:r>
            <a:endParaRPr/>
          </a:p>
          <a:p>
            <a:pPr marL="0" lvl="0" indent="0" algn="l" rtl="0">
              <a:spcBef>
                <a:spcPts val="0"/>
              </a:spcBef>
              <a:spcAft>
                <a:spcPts val="0"/>
              </a:spcAft>
              <a:buNone/>
            </a:pPr>
            <a:r>
              <a:rPr lang="fr-FR" b="0" i="0">
                <a:solidFill>
                  <a:srgbClr val="0F0F0F"/>
                </a:solidFill>
                <a:latin typeface="Arial"/>
                <a:ea typeface="Arial"/>
                <a:cs typeface="Arial"/>
                <a:sym typeface="Arial"/>
              </a:rPr>
              <a:t>Therefore, Collaborative efforts are crucial for effective disease management and prevention.</a:t>
            </a:r>
            <a:endParaRPr/>
          </a:p>
        </p:txBody>
      </p:sp>
      <p:sp>
        <p:nvSpPr>
          <p:cNvPr id="329" name="Google Shape;329;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The agenda of today talk is :</a:t>
            </a:r>
            <a:endParaRPr/>
          </a:p>
          <a:p>
            <a:pPr marL="0" lvl="0" indent="0" algn="l" rtl="0">
              <a:spcBef>
                <a:spcPts val="0"/>
              </a:spcBef>
              <a:spcAft>
                <a:spcPts val="0"/>
              </a:spcAft>
              <a:buNone/>
            </a:pPr>
            <a:endParaRPr/>
          </a:p>
          <a:p>
            <a:pPr marL="0" lvl="0" indent="0" algn="l" rtl="0">
              <a:spcBef>
                <a:spcPts val="0"/>
              </a:spcBef>
              <a:spcAft>
                <a:spcPts val="0"/>
              </a:spcAft>
              <a:buNone/>
            </a:pPr>
            <a:r>
              <a:rPr lang="fr-FR"/>
              <a:t>I will briefly explain the context and motivation of this research</a:t>
            </a:r>
            <a:endParaRPr/>
          </a:p>
          <a:p>
            <a:pPr marL="0" lvl="0" indent="0" algn="l" rtl="0">
              <a:spcBef>
                <a:spcPts val="0"/>
              </a:spcBef>
              <a:spcAft>
                <a:spcPts val="0"/>
              </a:spcAft>
              <a:buNone/>
            </a:pPr>
            <a:r>
              <a:rPr lang="fr-FR"/>
              <a:t>Then I will explain contributions followed discussion and conclusion and ending my talk by future perspectives</a:t>
            </a:r>
            <a:endParaRPr/>
          </a:p>
        </p:txBody>
      </p:sp>
      <p:sp>
        <p:nvSpPr>
          <p:cNvPr id="340" name="Google Shape;340;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 </a:t>
            </a:r>
            <a:r>
              <a:rPr lang="fr-FR" b="0" i="0">
                <a:solidFill>
                  <a:srgbClr val="0F0F0F"/>
                </a:solidFill>
                <a:latin typeface="Arial"/>
                <a:ea typeface="Arial"/>
                <a:cs typeface="Arial"/>
                <a:sym typeface="Arial"/>
              </a:rPr>
              <a:t>Diseases, whether affecting humans, animals, or plants, pose significant threats to public health, animal health, and environmental health. Holistically, The One Heath approach emphasizes the interconnectedness of human, animal, and plant health.</a:t>
            </a:r>
            <a:endParaRPr/>
          </a:p>
          <a:p>
            <a:pPr marL="0" lvl="0" indent="0" algn="l" rtl="0">
              <a:spcBef>
                <a:spcPts val="0"/>
              </a:spcBef>
              <a:spcAft>
                <a:spcPts val="0"/>
              </a:spcAft>
              <a:buNone/>
            </a:pPr>
            <a:r>
              <a:rPr lang="fr-FR" b="0" i="0">
                <a:solidFill>
                  <a:srgbClr val="0F0F0F"/>
                </a:solidFill>
                <a:latin typeface="Arial"/>
                <a:ea typeface="Arial"/>
                <a:cs typeface="Arial"/>
                <a:sym typeface="Arial"/>
              </a:rPr>
              <a:t>-  The impact of diseases includes direct costs such as healthcare expenses and veterinary services and agricultural. </a:t>
            </a:r>
            <a:endParaRPr/>
          </a:p>
          <a:p>
            <a:pPr marL="0" lvl="0" indent="0" algn="l" rtl="0">
              <a:spcBef>
                <a:spcPts val="0"/>
              </a:spcBef>
              <a:spcAft>
                <a:spcPts val="0"/>
              </a:spcAft>
              <a:buNone/>
            </a:pPr>
            <a:r>
              <a:rPr lang="fr-FR" b="0" i="0">
                <a:solidFill>
                  <a:srgbClr val="0F0F0F"/>
                </a:solidFill>
                <a:latin typeface="Arial"/>
                <a:ea typeface="Arial"/>
                <a:cs typeface="Arial"/>
                <a:sym typeface="Arial"/>
              </a:rPr>
              <a:t>Therefore, Collaborative efforts are crucial for effective disease management and prevention.</a:t>
            </a:r>
            <a:endParaRPr/>
          </a:p>
        </p:txBody>
      </p:sp>
      <p:sp>
        <p:nvSpPr>
          <p:cNvPr id="377" name="Google Shape;377;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The agenda of today talk is :</a:t>
            </a:r>
            <a:endParaRPr/>
          </a:p>
          <a:p>
            <a:pPr marL="0" lvl="0" indent="0" algn="l" rtl="0">
              <a:spcBef>
                <a:spcPts val="0"/>
              </a:spcBef>
              <a:spcAft>
                <a:spcPts val="0"/>
              </a:spcAft>
              <a:buNone/>
            </a:pPr>
            <a:endParaRPr/>
          </a:p>
          <a:p>
            <a:pPr marL="0" lvl="0" indent="0" algn="l" rtl="0">
              <a:spcBef>
                <a:spcPts val="0"/>
              </a:spcBef>
              <a:spcAft>
                <a:spcPts val="0"/>
              </a:spcAft>
              <a:buNone/>
            </a:pPr>
            <a:r>
              <a:rPr lang="fr-FR"/>
              <a:t>I will briefly explain the context and motivation of this research</a:t>
            </a:r>
            <a:endParaRPr/>
          </a:p>
          <a:p>
            <a:pPr marL="0" lvl="0" indent="0" algn="l" rtl="0">
              <a:spcBef>
                <a:spcPts val="0"/>
              </a:spcBef>
              <a:spcAft>
                <a:spcPts val="0"/>
              </a:spcAft>
              <a:buNone/>
            </a:pPr>
            <a:r>
              <a:rPr lang="fr-FR"/>
              <a:t>Then I will explain contributions followed discussion and conclusion and ending my talk by future perspectives</a:t>
            </a:r>
            <a:endParaRPr/>
          </a:p>
        </p:txBody>
      </p:sp>
      <p:sp>
        <p:nvSpPr>
          <p:cNvPr id="385" name="Google Shape;385;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0" name="Google Shape;42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 </a:t>
            </a:r>
            <a:r>
              <a:rPr lang="fr-FR" b="0" i="0">
                <a:solidFill>
                  <a:srgbClr val="0F0F0F"/>
                </a:solidFill>
                <a:latin typeface="Arial"/>
                <a:ea typeface="Arial"/>
                <a:cs typeface="Arial"/>
                <a:sym typeface="Arial"/>
              </a:rPr>
              <a:t>Diseases, whether affecting humans, animals, or plants, pose significant threats to public health, animal health, and environmental health. Holistically, The One Heath approach emphasizes the interconnectedness of human, animal, and plant health.</a:t>
            </a:r>
            <a:endParaRPr/>
          </a:p>
          <a:p>
            <a:pPr marL="0" lvl="0" indent="0" algn="l" rtl="0">
              <a:spcBef>
                <a:spcPts val="0"/>
              </a:spcBef>
              <a:spcAft>
                <a:spcPts val="0"/>
              </a:spcAft>
              <a:buNone/>
            </a:pPr>
            <a:r>
              <a:rPr lang="fr-FR" b="0" i="0">
                <a:solidFill>
                  <a:srgbClr val="0F0F0F"/>
                </a:solidFill>
                <a:latin typeface="Arial"/>
                <a:ea typeface="Arial"/>
                <a:cs typeface="Arial"/>
                <a:sym typeface="Arial"/>
              </a:rPr>
              <a:t>-  The impact of diseases includes direct costs such as healthcare expenses and veterinary services and agricultural. </a:t>
            </a:r>
            <a:endParaRPr/>
          </a:p>
          <a:p>
            <a:pPr marL="0" lvl="0" indent="0" algn="l" rtl="0">
              <a:spcBef>
                <a:spcPts val="0"/>
              </a:spcBef>
              <a:spcAft>
                <a:spcPts val="0"/>
              </a:spcAft>
              <a:buNone/>
            </a:pPr>
            <a:r>
              <a:rPr lang="fr-FR" b="0" i="0">
                <a:solidFill>
                  <a:srgbClr val="0F0F0F"/>
                </a:solidFill>
                <a:latin typeface="Arial"/>
                <a:ea typeface="Arial"/>
                <a:cs typeface="Arial"/>
                <a:sym typeface="Arial"/>
              </a:rPr>
              <a:t>Therefore, Collaborative efforts are crucial for effective disease management and prevention.</a:t>
            </a:r>
            <a:endParaRPr/>
          </a:p>
        </p:txBody>
      </p:sp>
      <p:sp>
        <p:nvSpPr>
          <p:cNvPr id="421" name="Google Shape;421;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2" name="Google Shape;432;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 </a:t>
            </a:r>
            <a:r>
              <a:rPr lang="fr-FR" b="0" i="0">
                <a:solidFill>
                  <a:srgbClr val="0F0F0F"/>
                </a:solidFill>
                <a:latin typeface="Arial"/>
                <a:ea typeface="Arial"/>
                <a:cs typeface="Arial"/>
                <a:sym typeface="Arial"/>
              </a:rPr>
              <a:t>Diseases, whether affecting humans, animals, or plants, pose significant threats to public health, animal health, and environmental health. Holistically, The One Heath approach emphasizes the interconnectedness of human, animal, and plant health.</a:t>
            </a:r>
            <a:endParaRPr/>
          </a:p>
          <a:p>
            <a:pPr marL="0" lvl="0" indent="0" algn="l" rtl="0">
              <a:spcBef>
                <a:spcPts val="0"/>
              </a:spcBef>
              <a:spcAft>
                <a:spcPts val="0"/>
              </a:spcAft>
              <a:buNone/>
            </a:pPr>
            <a:r>
              <a:rPr lang="fr-FR" b="0" i="0">
                <a:solidFill>
                  <a:srgbClr val="0F0F0F"/>
                </a:solidFill>
                <a:latin typeface="Arial"/>
                <a:ea typeface="Arial"/>
                <a:cs typeface="Arial"/>
                <a:sym typeface="Arial"/>
              </a:rPr>
              <a:t>-  The impact of diseases includes direct costs such as healthcare expenses and veterinary services and agricultural. </a:t>
            </a:r>
            <a:endParaRPr/>
          </a:p>
          <a:p>
            <a:pPr marL="0" lvl="0" indent="0" algn="l" rtl="0">
              <a:spcBef>
                <a:spcPts val="0"/>
              </a:spcBef>
              <a:spcAft>
                <a:spcPts val="0"/>
              </a:spcAft>
              <a:buNone/>
            </a:pPr>
            <a:r>
              <a:rPr lang="fr-FR" b="0" i="0">
                <a:solidFill>
                  <a:srgbClr val="0F0F0F"/>
                </a:solidFill>
                <a:latin typeface="Arial"/>
                <a:ea typeface="Arial"/>
                <a:cs typeface="Arial"/>
                <a:sym typeface="Arial"/>
              </a:rPr>
              <a:t>Therefore, Collaborative efforts are crucial for effective disease management and prevention.</a:t>
            </a:r>
            <a:endParaRPr/>
          </a:p>
        </p:txBody>
      </p:sp>
      <p:sp>
        <p:nvSpPr>
          <p:cNvPr id="433" name="Google Shape;433;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 </a:t>
            </a:r>
            <a:r>
              <a:rPr lang="fr-FR" b="0" i="0">
                <a:solidFill>
                  <a:srgbClr val="0F0F0F"/>
                </a:solidFill>
                <a:latin typeface="Arial"/>
                <a:ea typeface="Arial"/>
                <a:cs typeface="Arial"/>
                <a:sym typeface="Arial"/>
              </a:rPr>
              <a:t>Diseases, whether affecting humans, animals, or plants, pose significant threats to public health, animal health, and environmental health. Holistically, The One Heath approach emphasizes the interconnectedness of human, animal, and plant health.</a:t>
            </a:r>
            <a:endParaRPr/>
          </a:p>
          <a:p>
            <a:pPr marL="0" lvl="0" indent="0" algn="l" rtl="0">
              <a:spcBef>
                <a:spcPts val="0"/>
              </a:spcBef>
              <a:spcAft>
                <a:spcPts val="0"/>
              </a:spcAft>
              <a:buNone/>
            </a:pPr>
            <a:r>
              <a:rPr lang="fr-FR" b="0" i="0">
                <a:solidFill>
                  <a:srgbClr val="0F0F0F"/>
                </a:solidFill>
                <a:latin typeface="Arial"/>
                <a:ea typeface="Arial"/>
                <a:cs typeface="Arial"/>
                <a:sym typeface="Arial"/>
              </a:rPr>
              <a:t>-  The impact of diseases includes direct costs such as healthcare expenses and veterinary services and agricultural. </a:t>
            </a:r>
            <a:endParaRPr/>
          </a:p>
          <a:p>
            <a:pPr marL="0" lvl="0" indent="0" algn="l" rtl="0">
              <a:spcBef>
                <a:spcPts val="0"/>
              </a:spcBef>
              <a:spcAft>
                <a:spcPts val="0"/>
              </a:spcAft>
              <a:buNone/>
            </a:pPr>
            <a:r>
              <a:rPr lang="fr-FR" b="0" i="0">
                <a:solidFill>
                  <a:srgbClr val="0F0F0F"/>
                </a:solidFill>
                <a:latin typeface="Arial"/>
                <a:ea typeface="Arial"/>
                <a:cs typeface="Arial"/>
                <a:sym typeface="Arial"/>
              </a:rPr>
              <a:t>Therefore, Collaborative efforts are crucial for effective disease management and prevention.</a:t>
            </a:r>
            <a:endParaRPr/>
          </a:p>
        </p:txBody>
      </p:sp>
      <p:sp>
        <p:nvSpPr>
          <p:cNvPr id="441" name="Google Shape;441;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The agenda of today talk is :</a:t>
            </a:r>
            <a:endParaRPr/>
          </a:p>
          <a:p>
            <a:pPr marL="0" lvl="0" indent="0" algn="l" rtl="0">
              <a:spcBef>
                <a:spcPts val="0"/>
              </a:spcBef>
              <a:spcAft>
                <a:spcPts val="0"/>
              </a:spcAft>
              <a:buNone/>
            </a:pPr>
            <a:endParaRPr/>
          </a:p>
          <a:p>
            <a:pPr marL="0" lvl="0" indent="0" algn="l" rtl="0">
              <a:spcBef>
                <a:spcPts val="0"/>
              </a:spcBef>
              <a:spcAft>
                <a:spcPts val="0"/>
              </a:spcAft>
              <a:buNone/>
            </a:pPr>
            <a:r>
              <a:rPr lang="fr-FR"/>
              <a:t>I will briefly explain the context and motivation of this research</a:t>
            </a:r>
            <a:endParaRPr/>
          </a:p>
          <a:p>
            <a:pPr marL="0" lvl="0" indent="0" algn="l" rtl="0">
              <a:spcBef>
                <a:spcPts val="0"/>
              </a:spcBef>
              <a:spcAft>
                <a:spcPts val="0"/>
              </a:spcAft>
              <a:buNone/>
            </a:pPr>
            <a:r>
              <a:rPr lang="fr-FR"/>
              <a:t>Then I will explain contributions followed discussion and conclusion and ending my talk by future perspectives</a:t>
            </a: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 </a:t>
            </a:r>
            <a:r>
              <a:rPr lang="fr-FR" b="0" i="0">
                <a:solidFill>
                  <a:srgbClr val="0F0F0F"/>
                </a:solidFill>
                <a:latin typeface="Arial"/>
                <a:ea typeface="Arial"/>
                <a:cs typeface="Arial"/>
                <a:sym typeface="Arial"/>
              </a:rPr>
              <a:t>Diseases, whether affecting humans, animals, or plants, pose significant threats to public health, animal health, and environmental health. Holistically, The One Heath approach emphasizes the interconnectedness of human, animal, and plant health.</a:t>
            </a:r>
            <a:endParaRPr/>
          </a:p>
          <a:p>
            <a:pPr marL="0" lvl="0" indent="0" algn="l" rtl="0">
              <a:spcBef>
                <a:spcPts val="0"/>
              </a:spcBef>
              <a:spcAft>
                <a:spcPts val="0"/>
              </a:spcAft>
              <a:buNone/>
            </a:pPr>
            <a:r>
              <a:rPr lang="fr-FR" b="0" i="0">
                <a:solidFill>
                  <a:srgbClr val="0F0F0F"/>
                </a:solidFill>
                <a:latin typeface="Arial"/>
                <a:ea typeface="Arial"/>
                <a:cs typeface="Arial"/>
                <a:sym typeface="Arial"/>
              </a:rPr>
              <a:t>-  The impact of diseases includes direct costs such as healthcare expenses and veterinary services and agricultural. </a:t>
            </a:r>
            <a:endParaRPr/>
          </a:p>
          <a:p>
            <a:pPr marL="0" lvl="0" indent="0" algn="l" rtl="0">
              <a:spcBef>
                <a:spcPts val="0"/>
              </a:spcBef>
              <a:spcAft>
                <a:spcPts val="0"/>
              </a:spcAft>
              <a:buNone/>
            </a:pPr>
            <a:r>
              <a:rPr lang="fr-FR" b="0" i="0">
                <a:solidFill>
                  <a:srgbClr val="0F0F0F"/>
                </a:solidFill>
                <a:latin typeface="Arial"/>
                <a:ea typeface="Arial"/>
                <a:cs typeface="Arial"/>
                <a:sym typeface="Arial"/>
              </a:rPr>
              <a:t>Therefore, Collaborative efforts are crucial for effective disease management and prevention.</a:t>
            </a:r>
            <a:endParaRPr/>
          </a:p>
        </p:txBody>
      </p:sp>
      <p:sp>
        <p:nvSpPr>
          <p:cNvPr id="145" name="Google Shape;14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 </a:t>
            </a:r>
            <a:r>
              <a:rPr lang="fr-FR" b="0" i="0">
                <a:solidFill>
                  <a:srgbClr val="0F0F0F"/>
                </a:solidFill>
                <a:latin typeface="Arial"/>
                <a:ea typeface="Arial"/>
                <a:cs typeface="Arial"/>
                <a:sym typeface="Arial"/>
              </a:rPr>
              <a:t>Diseases, whether affecting humans, animals, or plants, pose significant threats to public health, animal health, and environmental health. Holistically, The One Heath approach emphasizes the interconnectedness of human, animal, and plant health.</a:t>
            </a:r>
            <a:endParaRPr/>
          </a:p>
          <a:p>
            <a:pPr marL="0" lvl="0" indent="0" algn="l" rtl="0">
              <a:spcBef>
                <a:spcPts val="0"/>
              </a:spcBef>
              <a:spcAft>
                <a:spcPts val="0"/>
              </a:spcAft>
              <a:buNone/>
            </a:pPr>
            <a:r>
              <a:rPr lang="fr-FR" b="0" i="0">
                <a:solidFill>
                  <a:srgbClr val="0F0F0F"/>
                </a:solidFill>
                <a:latin typeface="Arial"/>
                <a:ea typeface="Arial"/>
                <a:cs typeface="Arial"/>
                <a:sym typeface="Arial"/>
              </a:rPr>
              <a:t>-  The impact of diseases includes direct costs such as healthcare expenses and veterinary services and agricultural. </a:t>
            </a:r>
            <a:endParaRPr/>
          </a:p>
          <a:p>
            <a:pPr marL="0" lvl="0" indent="0" algn="l" rtl="0">
              <a:spcBef>
                <a:spcPts val="0"/>
              </a:spcBef>
              <a:spcAft>
                <a:spcPts val="0"/>
              </a:spcAft>
              <a:buNone/>
            </a:pPr>
            <a:r>
              <a:rPr lang="fr-FR" b="0" i="0">
                <a:solidFill>
                  <a:srgbClr val="0F0F0F"/>
                </a:solidFill>
                <a:latin typeface="Arial"/>
                <a:ea typeface="Arial"/>
                <a:cs typeface="Arial"/>
                <a:sym typeface="Arial"/>
              </a:rPr>
              <a:t>Therefore, Collaborative efforts are crucial for effective disease management and prevention.</a:t>
            </a:r>
            <a:endParaRPr/>
          </a:p>
        </p:txBody>
      </p:sp>
      <p:sp>
        <p:nvSpPr>
          <p:cNvPr id="160" name="Google Shape;16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 </a:t>
            </a:r>
            <a:r>
              <a:rPr lang="fr-FR" b="0" i="0">
                <a:solidFill>
                  <a:srgbClr val="0F0F0F"/>
                </a:solidFill>
                <a:latin typeface="Arial"/>
                <a:ea typeface="Arial"/>
                <a:cs typeface="Arial"/>
                <a:sym typeface="Arial"/>
              </a:rPr>
              <a:t>Diseases, whether affecting humans, animals, or plants, pose significant threats to public health, animal health, and environmental health. Holistically, The One Heath approach emphasizes the interconnectedness of human, animal, and plant health.</a:t>
            </a:r>
            <a:endParaRPr/>
          </a:p>
          <a:p>
            <a:pPr marL="0" lvl="0" indent="0" algn="l" rtl="0">
              <a:spcBef>
                <a:spcPts val="0"/>
              </a:spcBef>
              <a:spcAft>
                <a:spcPts val="0"/>
              </a:spcAft>
              <a:buNone/>
            </a:pPr>
            <a:r>
              <a:rPr lang="fr-FR" b="0" i="0">
                <a:solidFill>
                  <a:srgbClr val="0F0F0F"/>
                </a:solidFill>
                <a:latin typeface="Arial"/>
                <a:ea typeface="Arial"/>
                <a:cs typeface="Arial"/>
                <a:sym typeface="Arial"/>
              </a:rPr>
              <a:t>-  The impact of diseases includes direct costs such as healthcare expenses and veterinary services and agricultural. </a:t>
            </a:r>
            <a:endParaRPr/>
          </a:p>
          <a:p>
            <a:pPr marL="0" lvl="0" indent="0" algn="l" rtl="0">
              <a:spcBef>
                <a:spcPts val="0"/>
              </a:spcBef>
              <a:spcAft>
                <a:spcPts val="0"/>
              </a:spcAft>
              <a:buNone/>
            </a:pPr>
            <a:r>
              <a:rPr lang="fr-FR" b="0" i="0">
                <a:solidFill>
                  <a:srgbClr val="0F0F0F"/>
                </a:solidFill>
                <a:latin typeface="Arial"/>
                <a:ea typeface="Arial"/>
                <a:cs typeface="Arial"/>
                <a:sym typeface="Arial"/>
              </a:rPr>
              <a:t>Therefore, Collaborative efforts are crucial for effective disease management and prevention.</a:t>
            </a:r>
            <a:endParaRPr/>
          </a:p>
        </p:txBody>
      </p:sp>
      <p:sp>
        <p:nvSpPr>
          <p:cNvPr id="174" name="Google Shape;17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The agenda of today talk is :</a:t>
            </a:r>
            <a:endParaRPr/>
          </a:p>
          <a:p>
            <a:pPr marL="0" lvl="0" indent="0" algn="l" rtl="0">
              <a:spcBef>
                <a:spcPts val="0"/>
              </a:spcBef>
              <a:spcAft>
                <a:spcPts val="0"/>
              </a:spcAft>
              <a:buNone/>
            </a:pPr>
            <a:endParaRPr/>
          </a:p>
          <a:p>
            <a:pPr marL="0" lvl="0" indent="0" algn="l" rtl="0">
              <a:spcBef>
                <a:spcPts val="0"/>
              </a:spcBef>
              <a:spcAft>
                <a:spcPts val="0"/>
              </a:spcAft>
              <a:buNone/>
            </a:pPr>
            <a:r>
              <a:rPr lang="fr-FR"/>
              <a:t>I will briefly explain the context and motivation of this research</a:t>
            </a:r>
            <a:endParaRPr/>
          </a:p>
          <a:p>
            <a:pPr marL="0" lvl="0" indent="0" algn="l" rtl="0">
              <a:spcBef>
                <a:spcPts val="0"/>
              </a:spcBef>
              <a:spcAft>
                <a:spcPts val="0"/>
              </a:spcAft>
              <a:buNone/>
            </a:pPr>
            <a:r>
              <a:rPr lang="fr-FR"/>
              <a:t>Then I will explain contributions followed discussion and conclusion and ending my talk by future perspectives</a:t>
            </a:r>
            <a:endParaRPr/>
          </a:p>
        </p:txBody>
      </p:sp>
      <p:sp>
        <p:nvSpPr>
          <p:cNvPr id="182" name="Google Shape;18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 </a:t>
            </a:r>
            <a:r>
              <a:rPr lang="fr-FR" b="0" i="0">
                <a:solidFill>
                  <a:srgbClr val="0F0F0F"/>
                </a:solidFill>
                <a:latin typeface="Arial"/>
                <a:ea typeface="Arial"/>
                <a:cs typeface="Arial"/>
                <a:sym typeface="Arial"/>
              </a:rPr>
              <a:t>Diseases, whether affecting humans, animals, or plants, pose significant threats to public health, animal health, and environmental health. Holistically, The One Heath approach emphasizes the interconnectedness of human, animal, and plant health.</a:t>
            </a:r>
            <a:endParaRPr/>
          </a:p>
          <a:p>
            <a:pPr marL="0" lvl="0" indent="0" algn="l" rtl="0">
              <a:spcBef>
                <a:spcPts val="0"/>
              </a:spcBef>
              <a:spcAft>
                <a:spcPts val="0"/>
              </a:spcAft>
              <a:buNone/>
            </a:pPr>
            <a:r>
              <a:rPr lang="fr-FR" b="0" i="0">
                <a:solidFill>
                  <a:srgbClr val="0F0F0F"/>
                </a:solidFill>
                <a:latin typeface="Arial"/>
                <a:ea typeface="Arial"/>
                <a:cs typeface="Arial"/>
                <a:sym typeface="Arial"/>
              </a:rPr>
              <a:t>-  The impact of diseases includes direct costs such as healthcare expenses and veterinary services and agricultural. </a:t>
            </a:r>
            <a:endParaRPr/>
          </a:p>
          <a:p>
            <a:pPr marL="0" lvl="0" indent="0" algn="l" rtl="0">
              <a:spcBef>
                <a:spcPts val="0"/>
              </a:spcBef>
              <a:spcAft>
                <a:spcPts val="0"/>
              </a:spcAft>
              <a:buNone/>
            </a:pPr>
            <a:r>
              <a:rPr lang="fr-FR" b="0" i="0">
                <a:solidFill>
                  <a:srgbClr val="0F0F0F"/>
                </a:solidFill>
                <a:latin typeface="Arial"/>
                <a:ea typeface="Arial"/>
                <a:cs typeface="Arial"/>
                <a:sym typeface="Arial"/>
              </a:rPr>
              <a:t>Therefore, Collaborative efforts are crucial for effective disease management and prevention.</a:t>
            </a:r>
            <a:endParaRPr/>
          </a:p>
        </p:txBody>
      </p:sp>
      <p:sp>
        <p:nvSpPr>
          <p:cNvPr id="219" name="Google Shape;21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a:t>The agenda of today talk is :</a:t>
            </a:r>
            <a:endParaRPr/>
          </a:p>
          <a:p>
            <a:pPr marL="0" lvl="0" indent="0" algn="l" rtl="0">
              <a:spcBef>
                <a:spcPts val="0"/>
              </a:spcBef>
              <a:spcAft>
                <a:spcPts val="0"/>
              </a:spcAft>
              <a:buNone/>
            </a:pPr>
            <a:endParaRPr/>
          </a:p>
          <a:p>
            <a:pPr marL="0" lvl="0" indent="0" algn="l" rtl="0">
              <a:spcBef>
                <a:spcPts val="0"/>
              </a:spcBef>
              <a:spcAft>
                <a:spcPts val="0"/>
              </a:spcAft>
              <a:buNone/>
            </a:pPr>
            <a:r>
              <a:rPr lang="fr-FR"/>
              <a:t>I will briefly explain the context and motivation of this research</a:t>
            </a:r>
            <a:endParaRPr/>
          </a:p>
          <a:p>
            <a:pPr marL="0" lvl="0" indent="0" algn="l" rtl="0">
              <a:spcBef>
                <a:spcPts val="0"/>
              </a:spcBef>
              <a:spcAft>
                <a:spcPts val="0"/>
              </a:spcAft>
              <a:buNone/>
            </a:pPr>
            <a:r>
              <a:rPr lang="fr-FR"/>
              <a:t>Then I will explain contributions followed discussion and conclusion and ending my talk by future perspectives</a:t>
            </a:r>
            <a:endParaRPr/>
          </a:p>
        </p:txBody>
      </p:sp>
      <p:sp>
        <p:nvSpPr>
          <p:cNvPr id="232" name="Google Shape;23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1000"/>
              </a:spcBef>
              <a:spcAft>
                <a:spcPts val="0"/>
              </a:spcAft>
              <a:buSzPts val="2200"/>
              <a:buChar char="●"/>
              <a:defRPr sz="2200">
                <a:latin typeface="Candara"/>
                <a:ea typeface="Candara"/>
                <a:cs typeface="Candara"/>
                <a:sym typeface="Candara"/>
              </a:defRPr>
            </a:lvl1pPr>
            <a:lvl2pPr marL="914400" lvl="1" indent="-355600" algn="l">
              <a:lnSpc>
                <a:spcPct val="90000"/>
              </a:lnSpc>
              <a:spcBef>
                <a:spcPts val="500"/>
              </a:spcBef>
              <a:spcAft>
                <a:spcPts val="0"/>
              </a:spcAft>
              <a:buSzPts val="2000"/>
              <a:buChar char="●"/>
              <a:defRPr sz="2000">
                <a:latin typeface="Candara"/>
                <a:ea typeface="Candara"/>
                <a:cs typeface="Candara"/>
                <a:sym typeface="Candara"/>
              </a:defRPr>
            </a:lvl2pPr>
            <a:lvl3pPr marL="1371600" lvl="2" indent="-342900" algn="l">
              <a:lnSpc>
                <a:spcPct val="90000"/>
              </a:lnSpc>
              <a:spcBef>
                <a:spcPts val="500"/>
              </a:spcBef>
              <a:spcAft>
                <a:spcPts val="0"/>
              </a:spcAft>
              <a:buSzPts val="1800"/>
              <a:buChar char="●"/>
              <a:defRPr sz="1800">
                <a:latin typeface="Candara"/>
                <a:ea typeface="Candara"/>
                <a:cs typeface="Candara"/>
                <a:sym typeface="Candara"/>
              </a:defRPr>
            </a:lvl3pPr>
            <a:lvl4pPr marL="1828800" lvl="3" indent="-330200" algn="l">
              <a:lnSpc>
                <a:spcPct val="90000"/>
              </a:lnSpc>
              <a:spcBef>
                <a:spcPts val="500"/>
              </a:spcBef>
              <a:spcAft>
                <a:spcPts val="0"/>
              </a:spcAft>
              <a:buSzPts val="1600"/>
              <a:buChar char="●"/>
              <a:defRPr sz="1600">
                <a:latin typeface="Candara"/>
                <a:ea typeface="Candara"/>
                <a:cs typeface="Candara"/>
                <a:sym typeface="Candara"/>
              </a:defRPr>
            </a:lvl4pPr>
            <a:lvl5pPr marL="2286000" lvl="4" indent="-317500" algn="l">
              <a:lnSpc>
                <a:spcPct val="90000"/>
              </a:lnSpc>
              <a:spcBef>
                <a:spcPts val="500"/>
              </a:spcBef>
              <a:spcAft>
                <a:spcPts val="0"/>
              </a:spcAft>
              <a:buSzPts val="1400"/>
              <a:buChar char="●"/>
              <a:defRPr sz="1400">
                <a:latin typeface="Candara"/>
                <a:ea typeface="Candara"/>
                <a:cs typeface="Candara"/>
                <a:sym typeface="Candar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 name="Google Shape;17;p23"/>
          <p:cNvSpPr txBox="1">
            <a:spLocks noGrp="1"/>
          </p:cNvSpPr>
          <p:nvPr>
            <p:ph type="title"/>
          </p:nvPr>
        </p:nvSpPr>
        <p:spPr>
          <a:xfrm>
            <a:off x="0" y="0"/>
            <a:ext cx="12192000" cy="1299989"/>
          </a:xfrm>
          <a:prstGeom prst="rect">
            <a:avLst/>
          </a:prstGeom>
          <a:solidFill>
            <a:srgbClr val="3333B2"/>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600" b="1" i="0" u="none" strike="noStrike" cap="none">
                <a:solidFill>
                  <a:srgbClr val="888888"/>
                </a:solidFill>
                <a:latin typeface="Candara"/>
                <a:ea typeface="Candara"/>
                <a:cs typeface="Candara"/>
                <a:sym typeface="Candara"/>
              </a:defRPr>
            </a:lvl1pPr>
            <a:lvl2pPr marL="0" lvl="1" indent="0" algn="r">
              <a:spcBef>
                <a:spcPts val="0"/>
              </a:spcBef>
              <a:buNone/>
              <a:defRPr sz="1600" b="1" i="0" u="none" strike="noStrike" cap="none">
                <a:solidFill>
                  <a:srgbClr val="888888"/>
                </a:solidFill>
                <a:latin typeface="Candara"/>
                <a:ea typeface="Candara"/>
                <a:cs typeface="Candara"/>
                <a:sym typeface="Candara"/>
              </a:defRPr>
            </a:lvl2pPr>
            <a:lvl3pPr marL="0" lvl="2" indent="0" algn="r">
              <a:spcBef>
                <a:spcPts val="0"/>
              </a:spcBef>
              <a:buNone/>
              <a:defRPr sz="1600" b="1" i="0" u="none" strike="noStrike" cap="none">
                <a:solidFill>
                  <a:srgbClr val="888888"/>
                </a:solidFill>
                <a:latin typeface="Candara"/>
                <a:ea typeface="Candara"/>
                <a:cs typeface="Candara"/>
                <a:sym typeface="Candara"/>
              </a:defRPr>
            </a:lvl3pPr>
            <a:lvl4pPr marL="0" lvl="3" indent="0" algn="r">
              <a:spcBef>
                <a:spcPts val="0"/>
              </a:spcBef>
              <a:buNone/>
              <a:defRPr sz="1600" b="1" i="0" u="none" strike="noStrike" cap="none">
                <a:solidFill>
                  <a:srgbClr val="888888"/>
                </a:solidFill>
                <a:latin typeface="Candara"/>
                <a:ea typeface="Candara"/>
                <a:cs typeface="Candara"/>
                <a:sym typeface="Candara"/>
              </a:defRPr>
            </a:lvl4pPr>
            <a:lvl5pPr marL="0" lvl="4" indent="0" algn="r">
              <a:spcBef>
                <a:spcPts val="0"/>
              </a:spcBef>
              <a:buNone/>
              <a:defRPr sz="1600" b="1" i="0" u="none" strike="noStrike" cap="none">
                <a:solidFill>
                  <a:srgbClr val="888888"/>
                </a:solidFill>
                <a:latin typeface="Candara"/>
                <a:ea typeface="Candara"/>
                <a:cs typeface="Candara"/>
                <a:sym typeface="Candara"/>
              </a:defRPr>
            </a:lvl5pPr>
            <a:lvl6pPr marL="0" lvl="5" indent="0" algn="r">
              <a:spcBef>
                <a:spcPts val="0"/>
              </a:spcBef>
              <a:buNone/>
              <a:defRPr sz="1600" b="1" i="0" u="none" strike="noStrike" cap="none">
                <a:solidFill>
                  <a:srgbClr val="888888"/>
                </a:solidFill>
                <a:latin typeface="Candara"/>
                <a:ea typeface="Candara"/>
                <a:cs typeface="Candara"/>
                <a:sym typeface="Candara"/>
              </a:defRPr>
            </a:lvl6pPr>
            <a:lvl7pPr marL="0" lvl="6" indent="0" algn="r">
              <a:spcBef>
                <a:spcPts val="0"/>
              </a:spcBef>
              <a:buNone/>
              <a:defRPr sz="1600" b="1" i="0" u="none" strike="noStrike" cap="none">
                <a:solidFill>
                  <a:srgbClr val="888888"/>
                </a:solidFill>
                <a:latin typeface="Candara"/>
                <a:ea typeface="Candara"/>
                <a:cs typeface="Candara"/>
                <a:sym typeface="Candara"/>
              </a:defRPr>
            </a:lvl7pPr>
            <a:lvl8pPr marL="0" lvl="7" indent="0" algn="r">
              <a:spcBef>
                <a:spcPts val="0"/>
              </a:spcBef>
              <a:buNone/>
              <a:defRPr sz="1600" b="1" i="0" u="none" strike="noStrike" cap="none">
                <a:solidFill>
                  <a:srgbClr val="888888"/>
                </a:solidFill>
                <a:latin typeface="Candara"/>
                <a:ea typeface="Candara"/>
                <a:cs typeface="Candara"/>
                <a:sym typeface="Candara"/>
              </a:defRPr>
            </a:lvl8pPr>
            <a:lvl9pPr marL="0" lvl="8" indent="0" algn="r">
              <a:spcBef>
                <a:spcPts val="0"/>
              </a:spcBef>
              <a:buNone/>
              <a:defRPr sz="1600" b="1" i="0" u="none" strike="noStrike" cap="none">
                <a:solidFill>
                  <a:srgbClr val="888888"/>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32"/>
          <p:cNvSpPr txBox="1">
            <a:spLocks noGrp="1"/>
          </p:cNvSpPr>
          <p:nvPr>
            <p:ph type="title"/>
          </p:nvPr>
        </p:nvSpPr>
        <p:spPr>
          <a:xfrm>
            <a:off x="0" y="0"/>
            <a:ext cx="12192000" cy="1325563"/>
          </a:xfrm>
          <a:prstGeom prst="rect">
            <a:avLst/>
          </a:prstGeom>
          <a:solidFill>
            <a:srgbClr val="3333B2"/>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33"/>
          <p:cNvSpPr txBox="1">
            <a:spLocks noGrp="1"/>
          </p:cNvSpPr>
          <p:nvPr>
            <p:ph type="title"/>
          </p:nvPr>
        </p:nvSpPr>
        <p:spPr>
          <a:xfrm rot="5400000">
            <a:off x="7133431" y="1956594"/>
            <a:ext cx="5811838" cy="2628900"/>
          </a:xfrm>
          <a:prstGeom prst="rect">
            <a:avLst/>
          </a:prstGeom>
          <a:solidFill>
            <a:srgbClr val="3333B2"/>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type="obj">
  <p:cSld name="OBJECT">
    <p:spTree>
      <p:nvGrpSpPr>
        <p:cNvPr id="1" name="Shape 21"/>
        <p:cNvGrpSpPr/>
        <p:nvPr/>
      </p:nvGrpSpPr>
      <p:grpSpPr>
        <a:xfrm>
          <a:off x="0" y="0"/>
          <a:ext cx="0" cy="0"/>
          <a:chOff x="0" y="0"/>
          <a:chExt cx="0" cy="0"/>
        </a:xfrm>
      </p:grpSpPr>
      <p:sp>
        <p:nvSpPr>
          <p:cNvPr id="22" name="Google Shape;22;p24"/>
          <p:cNvSpPr txBox="1">
            <a:spLocks noGrp="1"/>
          </p:cNvSpPr>
          <p:nvPr>
            <p:ph type="ctrTitle"/>
          </p:nvPr>
        </p:nvSpPr>
        <p:spPr>
          <a:xfrm>
            <a:off x="2268727" y="133451"/>
            <a:ext cx="7654544" cy="609398"/>
          </a:xfrm>
          <a:prstGeom prst="rect">
            <a:avLst/>
          </a:prstGeom>
          <a:solidFill>
            <a:srgbClr val="3333B2"/>
          </a:solid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4400"/>
              <a:buFont typeface="Calibri"/>
              <a:buNone/>
              <a:defRPr sz="4400"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4"/>
          <p:cNvSpPr txBox="1">
            <a:spLocks noGrp="1"/>
          </p:cNvSpPr>
          <p:nvPr>
            <p:ph type="subTitle" idx="1"/>
          </p:nvPr>
        </p:nvSpPr>
        <p:spPr>
          <a:xfrm>
            <a:off x="1828800" y="3840480"/>
            <a:ext cx="8534400" cy="387798"/>
          </a:xfrm>
          <a:prstGeom prst="rect">
            <a:avLst/>
          </a:prstGeom>
          <a:noFill/>
          <a:ln>
            <a:noFill/>
          </a:ln>
        </p:spPr>
        <p:txBody>
          <a:bodyPr spcFirstLastPara="1" wrap="square" lIns="0" tIns="0" rIns="0" bIns="0" anchor="t" anchorCtr="0">
            <a:spAutoFit/>
          </a:bodyPr>
          <a:lstStyle>
            <a:lvl1pPr lvl="0" algn="l">
              <a:lnSpc>
                <a:spcPct val="90000"/>
              </a:lnSpc>
              <a:spcBef>
                <a:spcPts val="1000"/>
              </a:spcBef>
              <a:spcAft>
                <a:spcPts val="0"/>
              </a:spcAft>
              <a:buSzPts val="2800"/>
              <a:buChar char="●"/>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24" name="Google Shape;24;p24"/>
          <p:cNvSpPr txBox="1">
            <a:spLocks noGrp="1"/>
          </p:cNvSpPr>
          <p:nvPr>
            <p:ph type="ftr" idx="11"/>
          </p:nvPr>
        </p:nvSpPr>
        <p:spPr>
          <a:xfrm>
            <a:off x="4038600" y="6356350"/>
            <a:ext cx="41148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4"/>
          <p:cNvSpPr txBox="1">
            <a:spLocks noGrp="1"/>
          </p:cNvSpPr>
          <p:nvPr>
            <p:ph type="dt" idx="10"/>
          </p:nvPr>
        </p:nvSpPr>
        <p:spPr>
          <a:xfrm>
            <a:off x="838200" y="6356350"/>
            <a:ext cx="27432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sldNum" idx="12"/>
          </p:nvPr>
        </p:nvSpPr>
        <p:spPr>
          <a:xfrm>
            <a:off x="8610600" y="6356350"/>
            <a:ext cx="2743200" cy="365125"/>
          </a:xfrm>
          <a:prstGeom prst="rect">
            <a:avLst/>
          </a:prstGeom>
          <a:noFill/>
          <a:ln>
            <a:noFill/>
          </a:ln>
        </p:spPr>
        <p:txBody>
          <a:bodyPr spcFirstLastPara="1" wrap="square" lIns="0" tIns="0" rIns="0" bIns="0" anchor="ctr" anchorCtr="0">
            <a:noAutofit/>
          </a:bodyPr>
          <a:lstStyle>
            <a:lvl1pPr marL="38100" marR="0" lvl="0" indent="0" algn="r">
              <a:spcBef>
                <a:spcPts val="0"/>
              </a:spcBef>
              <a:buNone/>
              <a:defRPr sz="1200" b="0" i="0">
                <a:solidFill>
                  <a:srgbClr val="898989"/>
                </a:solidFill>
                <a:latin typeface="Calibri"/>
                <a:ea typeface="Calibri"/>
                <a:cs typeface="Calibri"/>
                <a:sym typeface="Calibri"/>
              </a:defRPr>
            </a:lvl1pPr>
            <a:lvl2pPr marL="38100" marR="0" lvl="1" indent="0" algn="r">
              <a:spcBef>
                <a:spcPts val="0"/>
              </a:spcBef>
              <a:buNone/>
              <a:defRPr sz="1200" b="0" i="0">
                <a:solidFill>
                  <a:srgbClr val="898989"/>
                </a:solidFill>
                <a:latin typeface="Calibri"/>
                <a:ea typeface="Calibri"/>
                <a:cs typeface="Calibri"/>
                <a:sym typeface="Calibri"/>
              </a:defRPr>
            </a:lvl2pPr>
            <a:lvl3pPr marL="38100" marR="0" lvl="2" indent="0" algn="r">
              <a:spcBef>
                <a:spcPts val="0"/>
              </a:spcBef>
              <a:buNone/>
              <a:defRPr sz="1200" b="0" i="0">
                <a:solidFill>
                  <a:srgbClr val="898989"/>
                </a:solidFill>
                <a:latin typeface="Calibri"/>
                <a:ea typeface="Calibri"/>
                <a:cs typeface="Calibri"/>
                <a:sym typeface="Calibri"/>
              </a:defRPr>
            </a:lvl3pPr>
            <a:lvl4pPr marL="38100" marR="0" lvl="3" indent="0" algn="r">
              <a:spcBef>
                <a:spcPts val="0"/>
              </a:spcBef>
              <a:buNone/>
              <a:defRPr sz="1200" b="0" i="0">
                <a:solidFill>
                  <a:srgbClr val="898989"/>
                </a:solidFill>
                <a:latin typeface="Calibri"/>
                <a:ea typeface="Calibri"/>
                <a:cs typeface="Calibri"/>
                <a:sym typeface="Calibri"/>
              </a:defRPr>
            </a:lvl4pPr>
            <a:lvl5pPr marL="38100" marR="0" lvl="4" indent="0" algn="r">
              <a:spcBef>
                <a:spcPts val="0"/>
              </a:spcBef>
              <a:buNone/>
              <a:defRPr sz="1200" b="0" i="0">
                <a:solidFill>
                  <a:srgbClr val="898989"/>
                </a:solidFill>
                <a:latin typeface="Calibri"/>
                <a:ea typeface="Calibri"/>
                <a:cs typeface="Calibri"/>
                <a:sym typeface="Calibri"/>
              </a:defRPr>
            </a:lvl5pPr>
            <a:lvl6pPr marL="38100" marR="0" lvl="5" indent="0" algn="r">
              <a:spcBef>
                <a:spcPts val="0"/>
              </a:spcBef>
              <a:buNone/>
              <a:defRPr sz="1200" b="0" i="0">
                <a:solidFill>
                  <a:srgbClr val="898989"/>
                </a:solidFill>
                <a:latin typeface="Calibri"/>
                <a:ea typeface="Calibri"/>
                <a:cs typeface="Calibri"/>
                <a:sym typeface="Calibri"/>
              </a:defRPr>
            </a:lvl6pPr>
            <a:lvl7pPr marL="38100" marR="0" lvl="6" indent="0" algn="r">
              <a:spcBef>
                <a:spcPts val="0"/>
              </a:spcBef>
              <a:buNone/>
              <a:defRPr sz="1200" b="0" i="0">
                <a:solidFill>
                  <a:srgbClr val="898989"/>
                </a:solidFill>
                <a:latin typeface="Calibri"/>
                <a:ea typeface="Calibri"/>
                <a:cs typeface="Calibri"/>
                <a:sym typeface="Calibri"/>
              </a:defRPr>
            </a:lvl7pPr>
            <a:lvl8pPr marL="38100" marR="0" lvl="7" indent="0" algn="r">
              <a:spcBef>
                <a:spcPts val="0"/>
              </a:spcBef>
              <a:buNone/>
              <a:defRPr sz="1200" b="0" i="0">
                <a:solidFill>
                  <a:srgbClr val="898989"/>
                </a:solidFill>
                <a:latin typeface="Calibri"/>
                <a:ea typeface="Calibri"/>
                <a:cs typeface="Calibri"/>
                <a:sym typeface="Calibri"/>
              </a:defRPr>
            </a:lvl8pPr>
            <a:lvl9pPr marL="38100" marR="0" lvl="8" indent="0" algn="r">
              <a:spcBef>
                <a:spcPts val="0"/>
              </a:spcBef>
              <a:buNone/>
              <a:defRPr sz="1200" b="0" i="0">
                <a:solidFill>
                  <a:srgbClr val="898989"/>
                </a:solidFill>
                <a:latin typeface="Calibri"/>
                <a:ea typeface="Calibri"/>
                <a:cs typeface="Calibri"/>
                <a:sym typeface="Calibri"/>
              </a:defRPr>
            </a:lvl9pPr>
          </a:lstStyle>
          <a:p>
            <a:pPr marL="3810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5"/>
          <p:cNvSpPr txBox="1">
            <a:spLocks noGrp="1"/>
          </p:cNvSpPr>
          <p:nvPr>
            <p:ph type="title"/>
          </p:nvPr>
        </p:nvSpPr>
        <p:spPr>
          <a:xfrm>
            <a:off x="0" y="0"/>
            <a:ext cx="12192000" cy="1325563"/>
          </a:xfrm>
          <a:prstGeom prst="rect">
            <a:avLst/>
          </a:prstGeom>
          <a:solidFill>
            <a:srgbClr val="3333B2"/>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2"/>
        <p:cNvGrpSpPr/>
        <p:nvPr/>
      </p:nvGrpSpPr>
      <p:grpSpPr>
        <a:xfrm>
          <a:off x="0" y="0"/>
          <a:ext cx="0" cy="0"/>
          <a:chOff x="0" y="0"/>
          <a:chExt cx="0" cy="0"/>
        </a:xfrm>
      </p:grpSpPr>
      <p:sp>
        <p:nvSpPr>
          <p:cNvPr id="33" name="Google Shape;33;p26"/>
          <p:cNvSpPr/>
          <p:nvPr/>
        </p:nvSpPr>
        <p:spPr>
          <a:xfrm>
            <a:off x="135874" y="1367289"/>
            <a:ext cx="11920251" cy="1342860"/>
          </a:xfrm>
          <a:prstGeom prst="roundRect">
            <a:avLst>
              <a:gd name="adj" fmla="val 16667"/>
            </a:avLst>
          </a:prstGeom>
          <a:solidFill>
            <a:srgbClr val="3333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3000" b="1">
                <a:solidFill>
                  <a:schemeClr val="lt1"/>
                </a:solidFill>
                <a:latin typeface="Candara"/>
                <a:ea typeface="Candara"/>
                <a:cs typeface="Candara"/>
                <a:sym typeface="Candara"/>
              </a:rPr>
              <a:t>Définition, conception et évaluation d’un système d’information spatial pour le pastoralisme en zones périméditerranéennes françaises</a:t>
            </a:r>
            <a:endParaRPr/>
          </a:p>
        </p:txBody>
      </p:sp>
      <p:grpSp>
        <p:nvGrpSpPr>
          <p:cNvPr id="34" name="Google Shape;34;p26"/>
          <p:cNvGrpSpPr/>
          <p:nvPr/>
        </p:nvGrpSpPr>
        <p:grpSpPr>
          <a:xfrm>
            <a:off x="65325" y="5770795"/>
            <a:ext cx="12126675" cy="980815"/>
            <a:chOff x="65325" y="5857512"/>
            <a:chExt cx="12126675" cy="980815"/>
          </a:xfrm>
        </p:grpSpPr>
        <p:pic>
          <p:nvPicPr>
            <p:cNvPr id="35" name="Google Shape;35;p26"/>
            <p:cNvPicPr preferRelativeResize="0"/>
            <p:nvPr/>
          </p:nvPicPr>
          <p:blipFill rotWithShape="1">
            <a:blip r:embed="rId2">
              <a:alphaModFix/>
            </a:blip>
            <a:srcRect/>
            <a:stretch/>
          </p:blipFill>
          <p:spPr>
            <a:xfrm>
              <a:off x="65325" y="5857512"/>
              <a:ext cx="963262" cy="963262"/>
            </a:xfrm>
            <a:prstGeom prst="rect">
              <a:avLst/>
            </a:prstGeom>
            <a:noFill/>
            <a:ln>
              <a:noFill/>
            </a:ln>
          </p:spPr>
        </p:pic>
        <p:pic>
          <p:nvPicPr>
            <p:cNvPr id="36" name="Google Shape;36;p26"/>
            <p:cNvPicPr preferRelativeResize="0"/>
            <p:nvPr/>
          </p:nvPicPr>
          <p:blipFill rotWithShape="1">
            <a:blip r:embed="rId3">
              <a:alphaModFix/>
            </a:blip>
            <a:srcRect/>
            <a:stretch/>
          </p:blipFill>
          <p:spPr>
            <a:xfrm>
              <a:off x="11017290" y="5875065"/>
              <a:ext cx="1174710" cy="963262"/>
            </a:xfrm>
            <a:prstGeom prst="rect">
              <a:avLst/>
            </a:prstGeom>
            <a:noFill/>
            <a:ln>
              <a:noFill/>
            </a:ln>
          </p:spPr>
        </p:pic>
        <p:pic>
          <p:nvPicPr>
            <p:cNvPr id="37" name="Google Shape;37;p26"/>
            <p:cNvPicPr preferRelativeResize="0"/>
            <p:nvPr/>
          </p:nvPicPr>
          <p:blipFill rotWithShape="1">
            <a:blip r:embed="rId4">
              <a:alphaModFix/>
            </a:blip>
            <a:srcRect b="6615"/>
            <a:stretch/>
          </p:blipFill>
          <p:spPr>
            <a:xfrm>
              <a:off x="1044314" y="6122162"/>
              <a:ext cx="2560061" cy="679398"/>
            </a:xfrm>
            <a:prstGeom prst="rect">
              <a:avLst/>
            </a:prstGeom>
            <a:noFill/>
            <a:ln>
              <a:noFill/>
            </a:ln>
          </p:spPr>
        </p:pic>
        <p:pic>
          <p:nvPicPr>
            <p:cNvPr id="38" name="Google Shape;38;p26"/>
            <p:cNvPicPr preferRelativeResize="0"/>
            <p:nvPr/>
          </p:nvPicPr>
          <p:blipFill rotWithShape="1">
            <a:blip r:embed="rId5">
              <a:alphaModFix/>
            </a:blip>
            <a:srcRect l="5332" t="8795" r="4513" b="8552"/>
            <a:stretch/>
          </p:blipFill>
          <p:spPr>
            <a:xfrm>
              <a:off x="5193904" y="6243936"/>
              <a:ext cx="2215307" cy="582641"/>
            </a:xfrm>
            <a:prstGeom prst="rect">
              <a:avLst/>
            </a:prstGeom>
            <a:noFill/>
            <a:ln>
              <a:noFill/>
            </a:ln>
          </p:spPr>
        </p:pic>
        <p:pic>
          <p:nvPicPr>
            <p:cNvPr id="39" name="Google Shape;39;p26"/>
            <p:cNvPicPr preferRelativeResize="0"/>
            <p:nvPr/>
          </p:nvPicPr>
          <p:blipFill rotWithShape="1">
            <a:blip r:embed="rId6">
              <a:alphaModFix/>
            </a:blip>
            <a:srcRect l="7056" t="15531" r="10230" b="15531"/>
            <a:stretch/>
          </p:blipFill>
          <p:spPr>
            <a:xfrm>
              <a:off x="3845502" y="6342121"/>
              <a:ext cx="1107275" cy="433298"/>
            </a:xfrm>
            <a:prstGeom prst="rect">
              <a:avLst/>
            </a:prstGeom>
            <a:noFill/>
            <a:ln>
              <a:noFill/>
            </a:ln>
          </p:spPr>
        </p:pic>
        <p:pic>
          <p:nvPicPr>
            <p:cNvPr id="40" name="Google Shape;40;p26"/>
            <p:cNvPicPr preferRelativeResize="0"/>
            <p:nvPr/>
          </p:nvPicPr>
          <p:blipFill rotWithShape="1">
            <a:blip r:embed="rId7">
              <a:alphaModFix/>
            </a:blip>
            <a:srcRect/>
            <a:stretch/>
          </p:blipFill>
          <p:spPr>
            <a:xfrm>
              <a:off x="7632648" y="6356696"/>
              <a:ext cx="1444326" cy="433298"/>
            </a:xfrm>
            <a:prstGeom prst="rect">
              <a:avLst/>
            </a:prstGeom>
            <a:noFill/>
            <a:ln>
              <a:noFill/>
            </a:ln>
          </p:spPr>
        </p:pic>
        <p:pic>
          <p:nvPicPr>
            <p:cNvPr id="41" name="Google Shape;41;p26"/>
            <p:cNvPicPr preferRelativeResize="0"/>
            <p:nvPr/>
          </p:nvPicPr>
          <p:blipFill rotWithShape="1">
            <a:blip r:embed="rId8">
              <a:alphaModFix/>
            </a:blip>
            <a:srcRect l="3128" t="12785" r="4557" b="14150"/>
            <a:stretch/>
          </p:blipFill>
          <p:spPr>
            <a:xfrm>
              <a:off x="9300411" y="6389147"/>
              <a:ext cx="1444326" cy="386272"/>
            </a:xfrm>
            <a:prstGeom prst="rect">
              <a:avLst/>
            </a:prstGeom>
            <a:noFill/>
            <a:ln>
              <a:noFill/>
            </a:ln>
          </p:spPr>
        </p:pic>
      </p:grpSp>
      <p:sp>
        <p:nvSpPr>
          <p:cNvPr id="42" name="Google Shape;42;p26"/>
          <p:cNvSpPr txBox="1">
            <a:spLocks noGrp="1"/>
          </p:cNvSpPr>
          <p:nvPr>
            <p:ph type="ftr" idx="11"/>
          </p:nvPr>
        </p:nvSpPr>
        <p:spPr>
          <a:xfrm>
            <a:off x="4038600" y="5857585"/>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27"/>
          <p:cNvSpPr txBox="1">
            <a:spLocks noGrp="1"/>
          </p:cNvSpPr>
          <p:nvPr>
            <p:ph type="title"/>
          </p:nvPr>
        </p:nvSpPr>
        <p:spPr>
          <a:xfrm>
            <a:off x="0" y="0"/>
            <a:ext cx="12192000" cy="1325563"/>
          </a:xfrm>
          <a:prstGeom prst="rect">
            <a:avLst/>
          </a:prstGeom>
          <a:solidFill>
            <a:srgbClr val="3333B2"/>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28"/>
          <p:cNvSpPr txBox="1">
            <a:spLocks noGrp="1"/>
          </p:cNvSpPr>
          <p:nvPr>
            <p:ph type="title"/>
          </p:nvPr>
        </p:nvSpPr>
        <p:spPr>
          <a:xfrm>
            <a:off x="0" y="5555"/>
            <a:ext cx="12192000" cy="1325563"/>
          </a:xfrm>
          <a:prstGeom prst="rect">
            <a:avLst/>
          </a:prstGeom>
          <a:solidFill>
            <a:srgbClr val="3333B2"/>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SzPts val="2400"/>
              <a:buNone/>
              <a:defRPr sz="2400" b="1"/>
            </a:lvl1pPr>
            <a:lvl2pPr marL="914400" lvl="1" indent="-228600" algn="l">
              <a:lnSpc>
                <a:spcPct val="90000"/>
              </a:lnSpc>
              <a:spcBef>
                <a:spcPts val="500"/>
              </a:spcBef>
              <a:spcAft>
                <a:spcPts val="0"/>
              </a:spcAft>
              <a:buSzPts val="2000"/>
              <a:buNone/>
              <a:defRPr sz="2000" b="1"/>
            </a:lvl2pPr>
            <a:lvl3pPr marL="1371600" lvl="2" indent="-228600" algn="l">
              <a:lnSpc>
                <a:spcPct val="90000"/>
              </a:lnSpc>
              <a:spcBef>
                <a:spcPts val="500"/>
              </a:spcBef>
              <a:spcAft>
                <a:spcPts val="0"/>
              </a:spcAft>
              <a:buSzPts val="1800"/>
              <a:buNone/>
              <a:defRPr sz="1800" b="1"/>
            </a:lvl3pPr>
            <a:lvl4pPr marL="1828800" lvl="3" indent="-228600" algn="l">
              <a:lnSpc>
                <a:spcPct val="90000"/>
              </a:lnSpc>
              <a:spcBef>
                <a:spcPts val="500"/>
              </a:spcBef>
              <a:spcAft>
                <a:spcPts val="0"/>
              </a:spcAft>
              <a:buSzPts val="1600"/>
              <a:buNone/>
              <a:defRPr sz="1600" b="1"/>
            </a:lvl4pPr>
            <a:lvl5pPr marL="2286000" lvl="4" indent="-228600" algn="l">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SzPts val="18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30"/>
          <p:cNvSpPr txBox="1">
            <a:spLocks noGrp="1"/>
          </p:cNvSpPr>
          <p:nvPr>
            <p:ph type="title"/>
          </p:nvPr>
        </p:nvSpPr>
        <p:spPr>
          <a:xfrm>
            <a:off x="839788" y="457200"/>
            <a:ext cx="3932237" cy="1600200"/>
          </a:xfrm>
          <a:prstGeom prst="rect">
            <a:avLst/>
          </a:prstGeom>
          <a:solidFill>
            <a:srgbClr val="3333B2"/>
          </a:solid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Lat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SzPts val="3200"/>
              <a:buChar char="●"/>
              <a:defRPr sz="3200"/>
            </a:lvl1pPr>
            <a:lvl2pPr marL="914400" lvl="1" indent="-406400" algn="l">
              <a:lnSpc>
                <a:spcPct val="90000"/>
              </a:lnSpc>
              <a:spcBef>
                <a:spcPts val="500"/>
              </a:spcBef>
              <a:spcAft>
                <a:spcPts val="0"/>
              </a:spcAft>
              <a:buSzPts val="2800"/>
              <a:buChar char="●"/>
              <a:defRPr sz="2800"/>
            </a:lvl2pPr>
            <a:lvl3pPr marL="1371600" lvl="2" indent="-381000" algn="l">
              <a:lnSpc>
                <a:spcPct val="90000"/>
              </a:lnSpc>
              <a:spcBef>
                <a:spcPts val="500"/>
              </a:spcBef>
              <a:spcAft>
                <a:spcPts val="0"/>
              </a:spcAft>
              <a:buSzPts val="2400"/>
              <a:buChar char="●"/>
              <a:defRPr sz="2400"/>
            </a:lvl3pPr>
            <a:lvl4pPr marL="1828800" lvl="3" indent="-355600" algn="l">
              <a:lnSpc>
                <a:spcPct val="90000"/>
              </a:lnSpc>
              <a:spcBef>
                <a:spcPts val="500"/>
              </a:spcBef>
              <a:spcAft>
                <a:spcPts val="0"/>
              </a:spcAft>
              <a:buSzPts val="2000"/>
              <a:buChar char="●"/>
              <a:defRPr sz="2000"/>
            </a:lvl4pPr>
            <a:lvl5pPr marL="2286000" lvl="4" indent="-355600" algn="l">
              <a:lnSpc>
                <a:spcPct val="90000"/>
              </a:lnSpc>
              <a:spcBef>
                <a:spcPts val="5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6" name="Google Shape;66;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31"/>
          <p:cNvSpPr txBox="1">
            <a:spLocks noGrp="1"/>
          </p:cNvSpPr>
          <p:nvPr>
            <p:ph type="title"/>
          </p:nvPr>
        </p:nvSpPr>
        <p:spPr>
          <a:xfrm>
            <a:off x="839788" y="457200"/>
            <a:ext cx="3932237" cy="1600200"/>
          </a:xfrm>
          <a:prstGeom prst="rect">
            <a:avLst/>
          </a:prstGeom>
          <a:solidFill>
            <a:srgbClr val="3333B2"/>
          </a:solid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Lat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31"/>
          <p:cNvSpPr>
            <a:spLocks noGrp="1"/>
          </p:cNvSpPr>
          <p:nvPr>
            <p:ph type="pic" idx="2"/>
          </p:nvPr>
        </p:nvSpPr>
        <p:spPr>
          <a:xfrm>
            <a:off x="5183188" y="987425"/>
            <a:ext cx="6172200" cy="4873625"/>
          </a:xfrm>
          <a:prstGeom prst="rect">
            <a:avLst/>
          </a:prstGeom>
          <a:noFill/>
          <a:ln>
            <a:noFill/>
          </a:ln>
        </p:spPr>
      </p:sp>
      <p:sp>
        <p:nvSpPr>
          <p:cNvPr id="73" name="Google Shape;73;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SzPts val="1600"/>
              <a:buNone/>
              <a:defRPr sz="1600"/>
            </a:lvl1pPr>
            <a:lvl2pPr marL="914400" lvl="1" indent="-228600" algn="l">
              <a:lnSpc>
                <a:spcPct val="90000"/>
              </a:lnSpc>
              <a:spcBef>
                <a:spcPts val="500"/>
              </a:spcBef>
              <a:spcAft>
                <a:spcPts val="0"/>
              </a:spcAft>
              <a:buSzPts val="1400"/>
              <a:buNone/>
              <a:defRPr sz="1400"/>
            </a:lvl2pPr>
            <a:lvl3pPr marL="1371600" lvl="2" indent="-228600" algn="l">
              <a:lnSpc>
                <a:spcPct val="90000"/>
              </a:lnSpc>
              <a:spcBef>
                <a:spcPts val="500"/>
              </a:spcBef>
              <a:spcAft>
                <a:spcPts val="0"/>
              </a:spcAft>
              <a:buSzPts val="1200"/>
              <a:buNone/>
              <a:defRPr sz="1200"/>
            </a:lvl3pPr>
            <a:lvl4pPr marL="1828800" lvl="3" indent="-228600" algn="l">
              <a:lnSpc>
                <a:spcPct val="90000"/>
              </a:lnSpc>
              <a:spcBef>
                <a:spcPts val="5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0" y="0"/>
            <a:ext cx="12192000" cy="1325563"/>
          </a:xfrm>
          <a:prstGeom prst="rect">
            <a:avLst/>
          </a:prstGeom>
          <a:solidFill>
            <a:srgbClr val="3333B2"/>
          </a:solid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200"/>
              <a:buFont typeface="Lato"/>
              <a:buNone/>
              <a:defRPr sz="3200" b="0"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3333B2"/>
              </a:buClr>
              <a:buSzPts val="2800"/>
              <a:buFont typeface="Lato"/>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rgbClr val="3333B2"/>
              </a:buClr>
              <a:buSzPts val="2400"/>
              <a:buFont typeface="Lato"/>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rgbClr val="3333B2"/>
              </a:buClr>
              <a:buSzPts val="2000"/>
              <a:buFont typeface="Lato"/>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rgbClr val="3333B2"/>
              </a:buClr>
              <a:buSzPts val="1800"/>
              <a:buFont typeface="Lato"/>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rgbClr val="3333B2"/>
              </a:buClr>
              <a:buSzPts val="1800"/>
              <a:buFont typeface="Lato"/>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Lato"/>
                <a:ea typeface="Lato"/>
                <a:cs typeface="Lato"/>
                <a:sym typeface="Lato"/>
              </a:defRPr>
            </a:lvl1pPr>
            <a:lvl2pPr marL="0" marR="0" lvl="1" indent="0" algn="r" rtl="0">
              <a:spcBef>
                <a:spcPts val="0"/>
              </a:spcBef>
              <a:buNone/>
              <a:defRPr sz="1200" b="0" i="0" u="none" strike="noStrike" cap="none">
                <a:solidFill>
                  <a:srgbClr val="888888"/>
                </a:solidFill>
                <a:latin typeface="Lato"/>
                <a:ea typeface="Lato"/>
                <a:cs typeface="Lato"/>
                <a:sym typeface="Lato"/>
              </a:defRPr>
            </a:lvl2pPr>
            <a:lvl3pPr marL="0" marR="0" lvl="2" indent="0" algn="r" rtl="0">
              <a:spcBef>
                <a:spcPts val="0"/>
              </a:spcBef>
              <a:buNone/>
              <a:defRPr sz="1200" b="0" i="0" u="none" strike="noStrike" cap="none">
                <a:solidFill>
                  <a:srgbClr val="888888"/>
                </a:solidFill>
                <a:latin typeface="Lato"/>
                <a:ea typeface="Lato"/>
                <a:cs typeface="Lato"/>
                <a:sym typeface="Lato"/>
              </a:defRPr>
            </a:lvl3pPr>
            <a:lvl4pPr marL="0" marR="0" lvl="3" indent="0" algn="r" rtl="0">
              <a:spcBef>
                <a:spcPts val="0"/>
              </a:spcBef>
              <a:buNone/>
              <a:defRPr sz="1200" b="0" i="0" u="none" strike="noStrike" cap="none">
                <a:solidFill>
                  <a:srgbClr val="888888"/>
                </a:solidFill>
                <a:latin typeface="Lato"/>
                <a:ea typeface="Lato"/>
                <a:cs typeface="Lato"/>
                <a:sym typeface="Lato"/>
              </a:defRPr>
            </a:lvl4pPr>
            <a:lvl5pPr marL="0" marR="0" lvl="4" indent="0" algn="r" rtl="0">
              <a:spcBef>
                <a:spcPts val="0"/>
              </a:spcBef>
              <a:buNone/>
              <a:defRPr sz="1200" b="0" i="0" u="none" strike="noStrike" cap="none">
                <a:solidFill>
                  <a:srgbClr val="888888"/>
                </a:solidFill>
                <a:latin typeface="Lato"/>
                <a:ea typeface="Lato"/>
                <a:cs typeface="Lato"/>
                <a:sym typeface="Lato"/>
              </a:defRPr>
            </a:lvl5pPr>
            <a:lvl6pPr marL="0" marR="0" lvl="5" indent="0" algn="r" rtl="0">
              <a:spcBef>
                <a:spcPts val="0"/>
              </a:spcBef>
              <a:buNone/>
              <a:defRPr sz="1200" b="0" i="0" u="none" strike="noStrike" cap="none">
                <a:solidFill>
                  <a:srgbClr val="888888"/>
                </a:solidFill>
                <a:latin typeface="Lato"/>
                <a:ea typeface="Lato"/>
                <a:cs typeface="Lato"/>
                <a:sym typeface="Lato"/>
              </a:defRPr>
            </a:lvl6pPr>
            <a:lvl7pPr marL="0" marR="0" lvl="6" indent="0" algn="r" rtl="0">
              <a:spcBef>
                <a:spcPts val="0"/>
              </a:spcBef>
              <a:buNone/>
              <a:defRPr sz="1200" b="0" i="0" u="none" strike="noStrike" cap="none">
                <a:solidFill>
                  <a:srgbClr val="888888"/>
                </a:solidFill>
                <a:latin typeface="Lato"/>
                <a:ea typeface="Lato"/>
                <a:cs typeface="Lato"/>
                <a:sym typeface="Lato"/>
              </a:defRPr>
            </a:lvl7pPr>
            <a:lvl8pPr marL="0" marR="0" lvl="7" indent="0" algn="r" rtl="0">
              <a:spcBef>
                <a:spcPts val="0"/>
              </a:spcBef>
              <a:buNone/>
              <a:defRPr sz="1200" b="0" i="0" u="none" strike="noStrike" cap="none">
                <a:solidFill>
                  <a:srgbClr val="888888"/>
                </a:solidFill>
                <a:latin typeface="Lato"/>
                <a:ea typeface="Lato"/>
                <a:cs typeface="Lato"/>
                <a:sym typeface="Lato"/>
              </a:defRPr>
            </a:lvl8pPr>
            <a:lvl9pPr marL="0" marR="0" lvl="8" indent="0" algn="r" rtl="0">
              <a:spcBef>
                <a:spcPts val="0"/>
              </a:spcBef>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F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9.jp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drive.google.com/uc?export=download&amp;id=1yoWINAEmm0keMJ1ZnrTgfBZAy2suE4ji"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movie_review_ml_evaluation.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p:nvPr/>
        </p:nvSpPr>
        <p:spPr>
          <a:xfrm>
            <a:off x="499431" y="1392446"/>
            <a:ext cx="11193138" cy="1516006"/>
          </a:xfrm>
          <a:prstGeom prst="roundRect">
            <a:avLst>
              <a:gd name="adj" fmla="val 16667"/>
            </a:avLst>
          </a:prstGeom>
          <a:solidFill>
            <a:srgbClr val="3333B2"/>
          </a:solid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3600" b="0" i="0" u="none" strike="noStrike" cap="none">
                <a:solidFill>
                  <a:schemeClr val="lt1"/>
                </a:solidFill>
                <a:latin typeface="Calibri"/>
                <a:ea typeface="Calibri"/>
                <a:cs typeface="Calibri"/>
                <a:sym typeface="Calibri"/>
              </a:rPr>
              <a:t>Evaluation of Machine Learning (ML) Based Systems</a:t>
            </a:r>
            <a:endParaRPr sz="1800" b="0" i="0" u="none" strike="noStrike" cap="none">
              <a:solidFill>
                <a:schemeClr val="lt1"/>
              </a:solidFill>
              <a:latin typeface="Calibri"/>
              <a:ea typeface="Calibri"/>
              <a:cs typeface="Calibri"/>
              <a:sym typeface="Calibri"/>
            </a:endParaRPr>
          </a:p>
        </p:txBody>
      </p:sp>
      <p:grpSp>
        <p:nvGrpSpPr>
          <p:cNvPr id="86" name="Google Shape;86;p1"/>
          <p:cNvGrpSpPr/>
          <p:nvPr/>
        </p:nvGrpSpPr>
        <p:grpSpPr>
          <a:xfrm>
            <a:off x="3793413" y="2999637"/>
            <a:ext cx="4292011" cy="985334"/>
            <a:chOff x="3793413" y="3197943"/>
            <a:chExt cx="4292011" cy="985334"/>
          </a:xfrm>
        </p:grpSpPr>
        <p:sp>
          <p:nvSpPr>
            <p:cNvPr id="87" name="Google Shape;87;p1"/>
            <p:cNvSpPr txBox="1"/>
            <p:nvPr/>
          </p:nvSpPr>
          <p:spPr>
            <a:xfrm>
              <a:off x="4957020" y="3197943"/>
              <a:ext cx="1964798" cy="462114"/>
            </a:xfrm>
            <a:prstGeom prst="rect">
              <a:avLst/>
            </a:prstGeom>
            <a:noFill/>
            <a:ln>
              <a:noFill/>
            </a:ln>
          </p:spPr>
          <p:txBody>
            <a:bodyPr spcFirstLastPara="1" wrap="square" lIns="91425" tIns="45700" rIns="91425" bIns="45700" anchor="t" anchorCtr="0">
              <a:spAutoFit/>
            </a:bodyPr>
            <a:lstStyle/>
            <a:p>
              <a:pPr marL="0" marR="0" lvl="0" indent="0" algn="l" rtl="0">
                <a:lnSpc>
                  <a:spcPct val="125000"/>
                </a:lnSpc>
                <a:spcBef>
                  <a:spcPts val="0"/>
                </a:spcBef>
                <a:spcAft>
                  <a:spcPts val="0"/>
                </a:spcAft>
                <a:buNone/>
              </a:pPr>
              <a:r>
                <a:rPr lang="fr-FR" sz="2400" b="1" i="0" u="none" strike="noStrike" cap="none">
                  <a:solidFill>
                    <a:schemeClr val="dk1"/>
                  </a:solidFill>
                  <a:latin typeface="Candara"/>
                  <a:ea typeface="Candara"/>
                  <a:cs typeface="Candara"/>
                  <a:sym typeface="Candara"/>
                </a:rPr>
                <a:t>Presented by</a:t>
              </a:r>
              <a:endParaRPr/>
            </a:p>
          </p:txBody>
        </p:sp>
        <p:sp>
          <p:nvSpPr>
            <p:cNvPr id="88" name="Google Shape;88;p1"/>
            <p:cNvSpPr txBox="1"/>
            <p:nvPr/>
          </p:nvSpPr>
          <p:spPr>
            <a:xfrm>
              <a:off x="3793413" y="3660057"/>
              <a:ext cx="4292011"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2800" b="0" i="0" u="none" strike="noStrike" cap="none">
                  <a:solidFill>
                    <a:schemeClr val="dk1"/>
                  </a:solidFill>
                  <a:latin typeface="Candara"/>
                  <a:ea typeface="Candara"/>
                  <a:cs typeface="Candara"/>
                  <a:sym typeface="Candara"/>
                </a:rPr>
                <a:t>Munib Hassan</a:t>
              </a:r>
              <a:endParaRPr/>
            </a:p>
          </p:txBody>
        </p:sp>
      </p:grpSp>
      <p:grpSp>
        <p:nvGrpSpPr>
          <p:cNvPr id="89" name="Google Shape;89;p1"/>
          <p:cNvGrpSpPr/>
          <p:nvPr/>
        </p:nvGrpSpPr>
        <p:grpSpPr>
          <a:xfrm>
            <a:off x="1610422" y="3930916"/>
            <a:ext cx="4474523" cy="821073"/>
            <a:chOff x="1610422" y="3930916"/>
            <a:chExt cx="4474523" cy="821073"/>
          </a:xfrm>
        </p:grpSpPr>
        <p:sp>
          <p:nvSpPr>
            <p:cNvPr id="90" name="Google Shape;90;p1"/>
            <p:cNvSpPr txBox="1"/>
            <p:nvPr/>
          </p:nvSpPr>
          <p:spPr>
            <a:xfrm>
              <a:off x="1643473" y="4303405"/>
              <a:ext cx="4441472" cy="44858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2000" b="0" i="0" u="none" strike="noStrike" cap="none">
                <a:solidFill>
                  <a:schemeClr val="dk1"/>
                </a:solidFill>
                <a:latin typeface="Candara"/>
                <a:ea typeface="Candara"/>
                <a:cs typeface="Candara"/>
                <a:sym typeface="Candara"/>
              </a:endParaRPr>
            </a:p>
          </p:txBody>
        </p:sp>
        <p:sp>
          <p:nvSpPr>
            <p:cNvPr id="91" name="Google Shape;91;p1"/>
            <p:cNvSpPr txBox="1"/>
            <p:nvPr/>
          </p:nvSpPr>
          <p:spPr>
            <a:xfrm>
              <a:off x="1610422" y="3930916"/>
              <a:ext cx="1964798" cy="462114"/>
            </a:xfrm>
            <a:prstGeom prst="rect">
              <a:avLst/>
            </a:prstGeom>
            <a:noFill/>
            <a:ln>
              <a:noFill/>
            </a:ln>
          </p:spPr>
          <p:txBody>
            <a:bodyPr spcFirstLastPara="1" wrap="square" lIns="91425" tIns="45700" rIns="91425" bIns="45700" anchor="t" anchorCtr="0">
              <a:spAutoFit/>
            </a:bodyPr>
            <a:lstStyle/>
            <a:p>
              <a:pPr marL="0" marR="0" lvl="0" indent="0" algn="l" rtl="0">
                <a:lnSpc>
                  <a:spcPct val="125000"/>
                </a:lnSpc>
                <a:spcBef>
                  <a:spcPts val="0"/>
                </a:spcBef>
                <a:spcAft>
                  <a:spcPts val="0"/>
                </a:spcAft>
                <a:buNone/>
              </a:pPr>
              <a:endParaRPr sz="2400" b="1" i="0" u="none" strike="noStrike" cap="none">
                <a:solidFill>
                  <a:schemeClr val="dk1"/>
                </a:solidFill>
                <a:latin typeface="Candara"/>
                <a:ea typeface="Candara"/>
                <a:cs typeface="Candara"/>
                <a:sym typeface="Candara"/>
              </a:endParaRPr>
            </a:p>
          </p:txBody>
        </p:sp>
      </p:grpSp>
      <p:grpSp>
        <p:nvGrpSpPr>
          <p:cNvPr id="92" name="Google Shape;92;p1"/>
          <p:cNvGrpSpPr/>
          <p:nvPr/>
        </p:nvGrpSpPr>
        <p:grpSpPr>
          <a:xfrm>
            <a:off x="7282287" y="3896027"/>
            <a:ext cx="4474523" cy="821073"/>
            <a:chOff x="1610422" y="3930916"/>
            <a:chExt cx="4474523" cy="821073"/>
          </a:xfrm>
        </p:grpSpPr>
        <p:sp>
          <p:nvSpPr>
            <p:cNvPr id="93" name="Google Shape;93;p1"/>
            <p:cNvSpPr txBox="1"/>
            <p:nvPr/>
          </p:nvSpPr>
          <p:spPr>
            <a:xfrm>
              <a:off x="1643473" y="4303405"/>
              <a:ext cx="4441472" cy="44858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2000" b="0" i="0" u="none" strike="noStrike" cap="none">
                <a:solidFill>
                  <a:schemeClr val="dk1"/>
                </a:solidFill>
                <a:latin typeface="Candara"/>
                <a:ea typeface="Candara"/>
                <a:cs typeface="Candara"/>
                <a:sym typeface="Candara"/>
              </a:endParaRPr>
            </a:p>
          </p:txBody>
        </p:sp>
        <p:sp>
          <p:nvSpPr>
            <p:cNvPr id="94" name="Google Shape;94;p1"/>
            <p:cNvSpPr txBox="1"/>
            <p:nvPr/>
          </p:nvSpPr>
          <p:spPr>
            <a:xfrm>
              <a:off x="1610422" y="3930916"/>
              <a:ext cx="1964798" cy="462114"/>
            </a:xfrm>
            <a:prstGeom prst="rect">
              <a:avLst/>
            </a:prstGeom>
            <a:noFill/>
            <a:ln>
              <a:noFill/>
            </a:ln>
          </p:spPr>
          <p:txBody>
            <a:bodyPr spcFirstLastPara="1" wrap="square" lIns="91425" tIns="45700" rIns="91425" bIns="45700" anchor="t" anchorCtr="0">
              <a:spAutoFit/>
            </a:bodyPr>
            <a:lstStyle/>
            <a:p>
              <a:pPr marL="0" marR="0" lvl="0" indent="0" algn="l" rtl="0">
                <a:lnSpc>
                  <a:spcPct val="125000"/>
                </a:lnSpc>
                <a:spcBef>
                  <a:spcPts val="0"/>
                </a:spcBef>
                <a:spcAft>
                  <a:spcPts val="0"/>
                </a:spcAft>
                <a:buNone/>
              </a:pPr>
              <a:endParaRPr sz="2400" b="1" i="0" u="none" strike="noStrike" cap="none">
                <a:solidFill>
                  <a:schemeClr val="dk1"/>
                </a:solidFill>
                <a:latin typeface="Candara"/>
                <a:ea typeface="Candara"/>
                <a:cs typeface="Candara"/>
                <a:sym typeface="Candara"/>
              </a:endParaRPr>
            </a:p>
          </p:txBody>
        </p:sp>
      </p:grpSp>
      <p:sp>
        <p:nvSpPr>
          <p:cNvPr id="95" name="Google Shape;95;p1"/>
          <p:cNvSpPr txBox="1"/>
          <p:nvPr/>
        </p:nvSpPr>
        <p:spPr>
          <a:xfrm>
            <a:off x="4105962" y="5195660"/>
            <a:ext cx="387630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2000" b="0" i="0" u="none" strike="noStrike" cap="none">
                <a:solidFill>
                  <a:schemeClr val="dk1"/>
                </a:solidFill>
                <a:latin typeface="Candara"/>
                <a:ea typeface="Candara"/>
                <a:cs typeface="Candara"/>
                <a:sym typeface="Candara"/>
              </a:rPr>
              <a:t>3rd February 2024</a:t>
            </a:r>
            <a:endParaRPr/>
          </a:p>
        </p:txBody>
      </p:sp>
      <p:pic>
        <p:nvPicPr>
          <p:cNvPr id="96" name="Google Shape;96;p1"/>
          <p:cNvPicPr preferRelativeResize="0"/>
          <p:nvPr/>
        </p:nvPicPr>
        <p:blipFill rotWithShape="1">
          <a:blip r:embed="rId3">
            <a:alphaModFix/>
          </a:blip>
          <a:srcRect/>
          <a:stretch/>
        </p:blipFill>
        <p:spPr>
          <a:xfrm>
            <a:off x="7701990" y="5704748"/>
            <a:ext cx="1125392" cy="1125392"/>
          </a:xfrm>
          <a:prstGeom prst="rect">
            <a:avLst/>
          </a:prstGeom>
          <a:noFill/>
          <a:ln>
            <a:noFill/>
          </a:ln>
        </p:spPr>
      </p:pic>
      <p:pic>
        <p:nvPicPr>
          <p:cNvPr id="97" name="Google Shape;97;p1" descr="Prise en main du logiciel QGIS pour la mise en place et l'utilisation d'un  Système d'Information Géographique"/>
          <p:cNvPicPr preferRelativeResize="0"/>
          <p:nvPr/>
        </p:nvPicPr>
        <p:blipFill rotWithShape="1">
          <a:blip r:embed="rId4">
            <a:alphaModFix/>
          </a:blip>
          <a:srcRect t="12730" b="17006"/>
          <a:stretch/>
        </p:blipFill>
        <p:spPr>
          <a:xfrm>
            <a:off x="4271874" y="5917707"/>
            <a:ext cx="2513478" cy="866477"/>
          </a:xfrm>
          <a:prstGeom prst="rect">
            <a:avLst/>
          </a:prstGeom>
          <a:noFill/>
          <a:ln>
            <a:noFill/>
          </a:ln>
        </p:spPr>
      </p:pic>
      <p:pic>
        <p:nvPicPr>
          <p:cNvPr id="98" name="Google Shape;98;p1"/>
          <p:cNvPicPr preferRelativeResize="0"/>
          <p:nvPr/>
        </p:nvPicPr>
        <p:blipFill rotWithShape="1">
          <a:blip r:embed="rId5">
            <a:alphaModFix/>
          </a:blip>
          <a:srcRect/>
          <a:stretch/>
        </p:blipFill>
        <p:spPr>
          <a:xfrm>
            <a:off x="131244" y="5787014"/>
            <a:ext cx="3582631" cy="1012649"/>
          </a:xfrm>
          <a:prstGeom prst="rect">
            <a:avLst/>
          </a:prstGeom>
          <a:noFill/>
          <a:ln>
            <a:noFill/>
          </a:ln>
        </p:spPr>
      </p:pic>
      <p:pic>
        <p:nvPicPr>
          <p:cNvPr id="99" name="Google Shape;99;p1"/>
          <p:cNvPicPr preferRelativeResize="0"/>
          <p:nvPr/>
        </p:nvPicPr>
        <p:blipFill rotWithShape="1">
          <a:blip r:embed="rId6">
            <a:alphaModFix/>
          </a:blip>
          <a:srcRect/>
          <a:stretch/>
        </p:blipFill>
        <p:spPr>
          <a:xfrm>
            <a:off x="9744020" y="5750704"/>
            <a:ext cx="1713896" cy="10334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2"/>
          <p:cNvSpPr txBox="1">
            <a:spLocks noGrp="1"/>
          </p:cNvSpPr>
          <p:nvPr>
            <p:ph type="sldNum" idx="12"/>
          </p:nvPr>
        </p:nvSpPr>
        <p:spPr>
          <a:xfrm>
            <a:off x="8610600" y="629024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10</a:t>
            </a:fld>
            <a:endParaRPr/>
          </a:p>
        </p:txBody>
      </p:sp>
      <p:sp>
        <p:nvSpPr>
          <p:cNvPr id="272" name="Google Shape;272;p12"/>
          <p:cNvSpPr txBox="1">
            <a:spLocks noGrp="1"/>
          </p:cNvSpPr>
          <p:nvPr>
            <p:ph type="title"/>
          </p:nvPr>
        </p:nvSpPr>
        <p:spPr>
          <a:xfrm>
            <a:off x="0" y="-25812"/>
            <a:ext cx="12192000" cy="774960"/>
          </a:xfrm>
          <a:prstGeom prst="rect">
            <a:avLst/>
          </a:prstGeom>
          <a:solidFill>
            <a:srgbClr val="3333B2"/>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Lato"/>
              <a:buNone/>
            </a:pPr>
            <a:r>
              <a:rPr lang="fr-FR" sz="3600" b="1"/>
              <a:t>ML Problems</a:t>
            </a:r>
            <a:endParaRPr sz="3600" b="1"/>
          </a:p>
        </p:txBody>
      </p:sp>
      <p:pic>
        <p:nvPicPr>
          <p:cNvPr id="273" name="Google Shape;273;p12"/>
          <p:cNvPicPr preferRelativeResize="0"/>
          <p:nvPr/>
        </p:nvPicPr>
        <p:blipFill rotWithShape="1">
          <a:blip r:embed="rId3">
            <a:alphaModFix/>
          </a:blip>
          <a:srcRect/>
          <a:stretch/>
        </p:blipFill>
        <p:spPr>
          <a:xfrm>
            <a:off x="2971654" y="3250075"/>
            <a:ext cx="5953125" cy="3314700"/>
          </a:xfrm>
          <a:prstGeom prst="rect">
            <a:avLst/>
          </a:prstGeom>
          <a:noFill/>
          <a:ln>
            <a:noFill/>
          </a:ln>
        </p:spPr>
      </p:pic>
      <p:sp>
        <p:nvSpPr>
          <p:cNvPr id="274" name="Google Shape;274;p12"/>
          <p:cNvSpPr txBox="1"/>
          <p:nvPr/>
        </p:nvSpPr>
        <p:spPr>
          <a:xfrm>
            <a:off x="443346" y="1025528"/>
            <a:ext cx="4876799" cy="212365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fr-FR" sz="2400" b="0" i="0">
                <a:solidFill>
                  <a:srgbClr val="C00000"/>
                </a:solidFill>
                <a:latin typeface="Helvetica Neue"/>
                <a:ea typeface="Helvetica Neue"/>
                <a:cs typeface="Helvetica Neue"/>
                <a:sym typeface="Helvetica Neue"/>
              </a:rPr>
              <a:t>Classification:</a:t>
            </a:r>
            <a:endParaRPr/>
          </a:p>
          <a:p>
            <a:pPr marL="0" marR="0" lvl="0" indent="0" algn="just" rtl="0">
              <a:spcBef>
                <a:spcPts val="0"/>
              </a:spcBef>
              <a:spcAft>
                <a:spcPts val="0"/>
              </a:spcAft>
              <a:buNone/>
            </a:pPr>
            <a:r>
              <a:rPr lang="fr-FR" sz="1800" b="0" i="0">
                <a:solidFill>
                  <a:srgbClr val="333333"/>
                </a:solidFill>
                <a:latin typeface="Inter"/>
                <a:ea typeface="Inter"/>
                <a:cs typeface="Inter"/>
                <a:sym typeface="Inter"/>
              </a:rPr>
              <a:t>Classification is a process of finding a function which helps in dividing the dataset into classes based on different parameters. In Classification, a computer program is trained on the training dataset and based on that training, it categorizes the data into different classes.</a:t>
            </a:r>
            <a:endParaRPr/>
          </a:p>
        </p:txBody>
      </p:sp>
      <p:sp>
        <p:nvSpPr>
          <p:cNvPr id="275" name="Google Shape;275;p12"/>
          <p:cNvSpPr txBox="1"/>
          <p:nvPr/>
        </p:nvSpPr>
        <p:spPr>
          <a:xfrm>
            <a:off x="6096000" y="1121295"/>
            <a:ext cx="5098472" cy="184665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fr-FR" sz="2400" b="0" i="0">
                <a:solidFill>
                  <a:srgbClr val="C00000"/>
                </a:solidFill>
                <a:latin typeface="Helvetica Neue"/>
                <a:ea typeface="Helvetica Neue"/>
                <a:cs typeface="Helvetica Neue"/>
                <a:sym typeface="Helvetica Neue"/>
              </a:rPr>
              <a:t>Regression:</a:t>
            </a:r>
            <a:endParaRPr/>
          </a:p>
          <a:p>
            <a:pPr marL="0" marR="0" lvl="0" indent="0" algn="just" rtl="0">
              <a:spcBef>
                <a:spcPts val="0"/>
              </a:spcBef>
              <a:spcAft>
                <a:spcPts val="0"/>
              </a:spcAft>
              <a:buNone/>
            </a:pPr>
            <a:r>
              <a:rPr lang="fr-FR" sz="1800" b="0" i="0">
                <a:solidFill>
                  <a:srgbClr val="333333"/>
                </a:solidFill>
                <a:latin typeface="Inter"/>
                <a:ea typeface="Inter"/>
                <a:cs typeface="Inter"/>
                <a:sym typeface="Inter"/>
              </a:rPr>
              <a:t>Regression is a process of finding the correlations between dependent and independent variables. It helps in predicting the continuous variables such as prediction of </a:t>
            </a:r>
            <a:r>
              <a:rPr lang="fr-FR" sz="1800" b="1" i="0">
                <a:solidFill>
                  <a:srgbClr val="C00000"/>
                </a:solidFill>
                <a:latin typeface="Inter"/>
                <a:ea typeface="Inter"/>
                <a:cs typeface="Inter"/>
                <a:sym typeface="Inter"/>
              </a:rPr>
              <a:t>Market Trends</a:t>
            </a:r>
            <a:r>
              <a:rPr lang="fr-FR" sz="1800" b="0" i="0">
                <a:solidFill>
                  <a:srgbClr val="333333"/>
                </a:solidFill>
                <a:latin typeface="Inter"/>
                <a:ea typeface="Inter"/>
                <a:cs typeface="Inter"/>
                <a:sym typeface="Inter"/>
              </a:rPr>
              <a:t>, prediction of House prices, etc.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3"/>
          <p:cNvSpPr txBox="1">
            <a:spLocks noGrp="1"/>
          </p:cNvSpPr>
          <p:nvPr>
            <p:ph type="title"/>
          </p:nvPr>
        </p:nvSpPr>
        <p:spPr>
          <a:xfrm>
            <a:off x="0" y="-25812"/>
            <a:ext cx="12192000" cy="774960"/>
          </a:xfrm>
          <a:prstGeom prst="rect">
            <a:avLst/>
          </a:prstGeom>
          <a:solidFill>
            <a:srgbClr val="3333B2"/>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Lato"/>
              <a:buNone/>
            </a:pPr>
            <a:r>
              <a:rPr lang="fr-FR" sz="3600" b="1"/>
              <a:t>Outline</a:t>
            </a:r>
            <a:endParaRPr sz="3600" b="1"/>
          </a:p>
        </p:txBody>
      </p:sp>
      <p:sp>
        <p:nvSpPr>
          <p:cNvPr id="282" name="Google Shape;282;p13"/>
          <p:cNvSpPr/>
          <p:nvPr/>
        </p:nvSpPr>
        <p:spPr>
          <a:xfrm>
            <a:off x="176272" y="9907064"/>
            <a:ext cx="1847221" cy="501124"/>
          </a:xfrm>
          <a:prstGeom prst="roundRect">
            <a:avLst>
              <a:gd name="adj" fmla="val 16667"/>
            </a:avLst>
          </a:prstGeom>
          <a:solidFill>
            <a:srgbClr val="D8E2F3"/>
          </a:solidFill>
          <a:ln>
            <a:noFill/>
          </a:ln>
          <a:effectLst>
            <a:outerShdw blurRad="254000" dist="76200" dir="63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13"/>
          <p:cNvSpPr/>
          <p:nvPr/>
        </p:nvSpPr>
        <p:spPr>
          <a:xfrm>
            <a:off x="1630429" y="9907064"/>
            <a:ext cx="501124" cy="501124"/>
          </a:xfrm>
          <a:prstGeom prst="ellipse">
            <a:avLst/>
          </a:prstGeom>
          <a:noFill/>
          <a:ln w="381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13"/>
          <p:cNvSpPr/>
          <p:nvPr/>
        </p:nvSpPr>
        <p:spPr>
          <a:xfrm>
            <a:off x="1744259" y="10025843"/>
            <a:ext cx="273464" cy="273464"/>
          </a:xfrm>
          <a:prstGeom prst="ellipse">
            <a:avLst/>
          </a:prstGeom>
          <a:solidFill>
            <a:srgbClr val="FFC000"/>
          </a:solidFill>
          <a:ln w="381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p13"/>
          <p:cNvSpPr txBox="1"/>
          <p:nvPr/>
        </p:nvSpPr>
        <p:spPr>
          <a:xfrm>
            <a:off x="155186" y="9876427"/>
            <a:ext cx="155331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b="1">
                <a:solidFill>
                  <a:srgbClr val="FFC000"/>
                </a:solidFill>
                <a:latin typeface="Lato"/>
                <a:ea typeface="Lato"/>
                <a:cs typeface="Lato"/>
                <a:sym typeface="Lato"/>
              </a:rPr>
              <a:t>Partie 2</a:t>
            </a:r>
            <a:endParaRPr/>
          </a:p>
        </p:txBody>
      </p:sp>
      <p:grpSp>
        <p:nvGrpSpPr>
          <p:cNvPr id="286" name="Google Shape;286;p13"/>
          <p:cNvGrpSpPr/>
          <p:nvPr/>
        </p:nvGrpSpPr>
        <p:grpSpPr>
          <a:xfrm>
            <a:off x="214179" y="2397338"/>
            <a:ext cx="268935" cy="263799"/>
            <a:chOff x="-1205926" y="2160494"/>
            <a:chExt cx="268935" cy="263799"/>
          </a:xfrm>
        </p:grpSpPr>
        <p:sp>
          <p:nvSpPr>
            <p:cNvPr id="287" name="Google Shape;287;p13"/>
            <p:cNvSpPr/>
            <p:nvPr/>
          </p:nvSpPr>
          <p:spPr>
            <a:xfrm>
              <a:off x="-1205926" y="2160494"/>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p:txBody>
        </p:sp>
        <p:sp>
          <p:nvSpPr>
            <p:cNvPr id="288" name="Google Shape;288;p13"/>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89" name="Google Shape;289;p13"/>
          <p:cNvSpPr txBox="1"/>
          <p:nvPr/>
        </p:nvSpPr>
        <p:spPr>
          <a:xfrm>
            <a:off x="557570" y="2284516"/>
            <a:ext cx="9071118"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ML Techniques</a:t>
            </a:r>
            <a:endParaRPr/>
          </a:p>
        </p:txBody>
      </p:sp>
      <p:sp>
        <p:nvSpPr>
          <p:cNvPr id="290" name="Google Shape;290;p13"/>
          <p:cNvSpPr txBox="1"/>
          <p:nvPr/>
        </p:nvSpPr>
        <p:spPr>
          <a:xfrm>
            <a:off x="557570" y="3095428"/>
            <a:ext cx="7072325"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ML</a:t>
            </a:r>
            <a:r>
              <a:rPr lang="fr-FR" sz="2800" b="1" i="0" u="none" strike="noStrike" cap="none">
                <a:solidFill>
                  <a:schemeClr val="dk1"/>
                </a:solidFill>
                <a:latin typeface="Calibri"/>
                <a:ea typeface="Calibri"/>
                <a:cs typeface="Calibri"/>
                <a:sym typeface="Calibri"/>
              </a:rPr>
              <a:t> </a:t>
            </a:r>
            <a:r>
              <a:rPr lang="fr-FR" sz="2800" b="1" i="0" u="none" strike="noStrike" cap="none">
                <a:solidFill>
                  <a:srgbClr val="3333B2"/>
                </a:solidFill>
                <a:latin typeface="Candara"/>
                <a:ea typeface="Candara"/>
                <a:cs typeface="Candara"/>
                <a:sym typeface="Candara"/>
              </a:rPr>
              <a:t>Problems</a:t>
            </a:r>
            <a:endParaRPr sz="2800" b="1" i="0" u="none" strike="noStrike" cap="none">
              <a:solidFill>
                <a:srgbClr val="3333B2"/>
              </a:solidFill>
              <a:latin typeface="Candara"/>
              <a:ea typeface="Candara"/>
              <a:cs typeface="Candara"/>
              <a:sym typeface="Candara"/>
            </a:endParaRPr>
          </a:p>
        </p:txBody>
      </p:sp>
      <p:grpSp>
        <p:nvGrpSpPr>
          <p:cNvPr id="291" name="Google Shape;291;p13"/>
          <p:cNvGrpSpPr/>
          <p:nvPr/>
        </p:nvGrpSpPr>
        <p:grpSpPr>
          <a:xfrm>
            <a:off x="214179" y="3238944"/>
            <a:ext cx="268935" cy="263799"/>
            <a:chOff x="-1205926" y="2160494"/>
            <a:chExt cx="268935" cy="263799"/>
          </a:xfrm>
        </p:grpSpPr>
        <p:sp>
          <p:nvSpPr>
            <p:cNvPr id="292" name="Google Shape;292;p13"/>
            <p:cNvSpPr/>
            <p:nvPr/>
          </p:nvSpPr>
          <p:spPr>
            <a:xfrm>
              <a:off x="-1205926" y="2160494"/>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3</a:t>
              </a:r>
              <a:endParaRPr/>
            </a:p>
          </p:txBody>
        </p:sp>
        <p:sp>
          <p:nvSpPr>
            <p:cNvPr id="293" name="Google Shape;293;p13"/>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94" name="Google Shape;29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11</a:t>
            </a:fld>
            <a:endParaRPr/>
          </a:p>
        </p:txBody>
      </p:sp>
      <p:grpSp>
        <p:nvGrpSpPr>
          <p:cNvPr id="295" name="Google Shape;295;p13"/>
          <p:cNvGrpSpPr/>
          <p:nvPr/>
        </p:nvGrpSpPr>
        <p:grpSpPr>
          <a:xfrm>
            <a:off x="214179" y="1473057"/>
            <a:ext cx="321399" cy="464622"/>
            <a:chOff x="-1258390" y="1959671"/>
            <a:chExt cx="321399" cy="464622"/>
          </a:xfrm>
        </p:grpSpPr>
        <p:sp>
          <p:nvSpPr>
            <p:cNvPr id="296" name="Google Shape;296;p13"/>
            <p:cNvSpPr/>
            <p:nvPr/>
          </p:nvSpPr>
          <p:spPr>
            <a:xfrm>
              <a:off x="-1258390" y="1959671"/>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1</a:t>
              </a:r>
              <a:endParaRPr/>
            </a:p>
          </p:txBody>
        </p:sp>
        <p:sp>
          <p:nvSpPr>
            <p:cNvPr id="297" name="Google Shape;297;p13"/>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98" name="Google Shape;298;p13"/>
          <p:cNvSpPr txBox="1"/>
          <p:nvPr/>
        </p:nvSpPr>
        <p:spPr>
          <a:xfrm>
            <a:off x="557570" y="1354085"/>
            <a:ext cx="8056666"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Background</a:t>
            </a:r>
            <a:endParaRPr/>
          </a:p>
        </p:txBody>
      </p:sp>
      <p:sp>
        <p:nvSpPr>
          <p:cNvPr id="299" name="Google Shape;299;p13"/>
          <p:cNvSpPr/>
          <p:nvPr/>
        </p:nvSpPr>
        <p:spPr>
          <a:xfrm>
            <a:off x="0" y="6929953"/>
            <a:ext cx="12192000" cy="3395990"/>
          </a:xfrm>
          <a:prstGeom prst="rect">
            <a:avLst/>
          </a:prstGeom>
          <a:solidFill>
            <a:schemeClr val="l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00" name="Google Shape;300;p13"/>
          <p:cNvGrpSpPr/>
          <p:nvPr/>
        </p:nvGrpSpPr>
        <p:grpSpPr>
          <a:xfrm>
            <a:off x="214179" y="4063515"/>
            <a:ext cx="268935" cy="263799"/>
            <a:chOff x="-1205926" y="2160494"/>
            <a:chExt cx="268935" cy="263799"/>
          </a:xfrm>
        </p:grpSpPr>
        <p:sp>
          <p:nvSpPr>
            <p:cNvPr id="301" name="Google Shape;301;p13"/>
            <p:cNvSpPr/>
            <p:nvPr/>
          </p:nvSpPr>
          <p:spPr>
            <a:xfrm>
              <a:off x="-1205926" y="2160494"/>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fr-FR" sz="1800" b="0" i="0" u="none" strike="noStrike" cap="none">
                  <a:solidFill>
                    <a:srgbClr val="FFFFFF"/>
                  </a:solidFill>
                  <a:latin typeface="Calibri"/>
                  <a:ea typeface="Calibri"/>
                  <a:cs typeface="Calibri"/>
                  <a:sym typeface="Calibri"/>
                </a:rPr>
                <a:t>4</a:t>
              </a:r>
              <a:endParaRPr/>
            </a:p>
          </p:txBody>
        </p:sp>
        <p:sp>
          <p:nvSpPr>
            <p:cNvPr id="302" name="Google Shape;302;p13"/>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303" name="Google Shape;303;p13"/>
          <p:cNvSpPr txBox="1"/>
          <p:nvPr/>
        </p:nvSpPr>
        <p:spPr>
          <a:xfrm>
            <a:off x="557570" y="3883577"/>
            <a:ext cx="9071118" cy="523220"/>
          </a:xfrm>
          <a:prstGeom prst="rect">
            <a:avLst/>
          </a:prstGeom>
          <a:noFill/>
          <a:ln>
            <a:noFill/>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Clr>
                <a:srgbClr val="3333B2"/>
              </a:buClr>
              <a:buSzPts val="2800"/>
              <a:buFont typeface="Candara"/>
              <a:buNone/>
            </a:pPr>
            <a:r>
              <a:rPr lang="fr-FR" sz="2800" b="1" i="0" u="none" strike="noStrike" cap="none">
                <a:solidFill>
                  <a:srgbClr val="3333B2"/>
                </a:solidFill>
                <a:latin typeface="Candara"/>
                <a:ea typeface="Candara"/>
                <a:cs typeface="Candara"/>
                <a:sym typeface="Candara"/>
              </a:rPr>
              <a:t>Use Cases</a:t>
            </a:r>
            <a:endParaRPr/>
          </a:p>
        </p:txBody>
      </p:sp>
      <p:sp>
        <p:nvSpPr>
          <p:cNvPr id="304" name="Google Shape;304;p13"/>
          <p:cNvSpPr txBox="1"/>
          <p:nvPr/>
        </p:nvSpPr>
        <p:spPr>
          <a:xfrm>
            <a:off x="557570" y="4767175"/>
            <a:ext cx="7072325"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Practical Example</a:t>
            </a:r>
            <a:endParaRPr sz="2800" b="1" i="0" u="none" strike="noStrike" cap="none">
              <a:solidFill>
                <a:srgbClr val="3333B2"/>
              </a:solidFill>
              <a:latin typeface="Candara"/>
              <a:ea typeface="Candara"/>
              <a:cs typeface="Candara"/>
              <a:sym typeface="Candara"/>
            </a:endParaRPr>
          </a:p>
        </p:txBody>
      </p:sp>
      <p:grpSp>
        <p:nvGrpSpPr>
          <p:cNvPr id="305" name="Google Shape;305;p13"/>
          <p:cNvGrpSpPr/>
          <p:nvPr/>
        </p:nvGrpSpPr>
        <p:grpSpPr>
          <a:xfrm>
            <a:off x="214179" y="4903223"/>
            <a:ext cx="268935" cy="263799"/>
            <a:chOff x="-1205926" y="2160494"/>
            <a:chExt cx="268935" cy="263799"/>
          </a:xfrm>
        </p:grpSpPr>
        <p:sp>
          <p:nvSpPr>
            <p:cNvPr id="306" name="Google Shape;306;p13"/>
            <p:cNvSpPr/>
            <p:nvPr/>
          </p:nvSpPr>
          <p:spPr>
            <a:xfrm>
              <a:off x="-1205926" y="2160494"/>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fr-FR" sz="1800" b="0" i="0" u="none" strike="noStrike" cap="none">
                  <a:solidFill>
                    <a:srgbClr val="FFFFFF"/>
                  </a:solidFill>
                  <a:latin typeface="Calibri"/>
                  <a:ea typeface="Calibri"/>
                  <a:cs typeface="Calibri"/>
                  <a:sym typeface="Calibri"/>
                </a:rPr>
                <a:t>5</a:t>
              </a:r>
              <a:endParaRPr/>
            </a:p>
          </p:txBody>
        </p:sp>
        <p:sp>
          <p:nvSpPr>
            <p:cNvPr id="307" name="Google Shape;307;p13"/>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308" name="Google Shape;308;p13"/>
          <p:cNvGrpSpPr/>
          <p:nvPr/>
        </p:nvGrpSpPr>
        <p:grpSpPr>
          <a:xfrm>
            <a:off x="214179" y="5699203"/>
            <a:ext cx="349624" cy="298688"/>
            <a:chOff x="-1286615" y="2160494"/>
            <a:chExt cx="349624" cy="298688"/>
          </a:xfrm>
        </p:grpSpPr>
        <p:sp>
          <p:nvSpPr>
            <p:cNvPr id="309" name="Google Shape;309;p13"/>
            <p:cNvSpPr/>
            <p:nvPr/>
          </p:nvSpPr>
          <p:spPr>
            <a:xfrm>
              <a:off x="-1286615" y="2195383"/>
              <a:ext cx="295829"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fr-FR" sz="1800" b="0" i="0" u="none" strike="noStrike" cap="none">
                  <a:solidFill>
                    <a:srgbClr val="FFFFFF"/>
                  </a:solidFill>
                  <a:latin typeface="Calibri"/>
                  <a:ea typeface="Calibri"/>
                  <a:cs typeface="Calibri"/>
                  <a:sym typeface="Calibri"/>
                </a:rPr>
                <a:t>6</a:t>
              </a:r>
              <a:endParaRPr/>
            </a:p>
          </p:txBody>
        </p:sp>
        <p:sp>
          <p:nvSpPr>
            <p:cNvPr id="310" name="Google Shape;310;p13"/>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311" name="Google Shape;311;p13"/>
          <p:cNvSpPr txBox="1"/>
          <p:nvPr/>
        </p:nvSpPr>
        <p:spPr>
          <a:xfrm>
            <a:off x="557570" y="5606456"/>
            <a:ext cx="7072325"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Evaluation</a:t>
            </a:r>
            <a:endParaRPr/>
          </a:p>
        </p:txBody>
      </p:sp>
      <p:sp>
        <p:nvSpPr>
          <p:cNvPr id="312" name="Google Shape;312;p13"/>
          <p:cNvSpPr/>
          <p:nvPr/>
        </p:nvSpPr>
        <p:spPr>
          <a:xfrm>
            <a:off x="0" y="4585599"/>
            <a:ext cx="12192000" cy="4736003"/>
          </a:xfrm>
          <a:prstGeom prst="rect">
            <a:avLst/>
          </a:prstGeom>
          <a:solidFill>
            <a:schemeClr val="l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fade">
                                      <p:cBhvr>
                                        <p:cTn id="7" dur="500"/>
                                        <p:tgtEl>
                                          <p:spTgt spid="29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4"/>
          <p:cNvSpPr txBox="1">
            <a:spLocks noGrp="1"/>
          </p:cNvSpPr>
          <p:nvPr>
            <p:ph type="sldNum" idx="12"/>
          </p:nvPr>
        </p:nvSpPr>
        <p:spPr>
          <a:xfrm>
            <a:off x="8610600" y="629024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12</a:t>
            </a:fld>
            <a:endParaRPr/>
          </a:p>
        </p:txBody>
      </p:sp>
      <p:sp>
        <p:nvSpPr>
          <p:cNvPr id="319" name="Google Shape;319;p14"/>
          <p:cNvSpPr txBox="1">
            <a:spLocks noGrp="1"/>
          </p:cNvSpPr>
          <p:nvPr>
            <p:ph type="title"/>
          </p:nvPr>
        </p:nvSpPr>
        <p:spPr>
          <a:xfrm>
            <a:off x="0" y="-25812"/>
            <a:ext cx="12192000" cy="774960"/>
          </a:xfrm>
          <a:prstGeom prst="rect">
            <a:avLst/>
          </a:prstGeom>
          <a:solidFill>
            <a:srgbClr val="3333B2"/>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Lato"/>
              <a:buNone/>
            </a:pPr>
            <a:r>
              <a:rPr lang="fr-FR" sz="3600" b="1"/>
              <a:t>Use Cases</a:t>
            </a:r>
            <a:endParaRPr/>
          </a:p>
        </p:txBody>
      </p:sp>
      <p:sp>
        <p:nvSpPr>
          <p:cNvPr id="320" name="Google Shape;320;p14"/>
          <p:cNvSpPr txBox="1"/>
          <p:nvPr/>
        </p:nvSpPr>
        <p:spPr>
          <a:xfrm>
            <a:off x="533468" y="4508284"/>
            <a:ext cx="6160654" cy="156966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fr-FR" sz="2400" b="1" i="0" u="none" strike="noStrike" cap="none">
                <a:solidFill>
                  <a:srgbClr val="C00000"/>
                </a:solidFill>
                <a:latin typeface="Helvetica Neue"/>
                <a:ea typeface="Helvetica Neue"/>
                <a:cs typeface="Helvetica Neue"/>
                <a:sym typeface="Helvetica Neue"/>
              </a:rPr>
              <a:t>Sentiment Analysis:</a:t>
            </a:r>
            <a:endParaRPr/>
          </a:p>
          <a:p>
            <a:pPr marL="0" marR="0" lvl="0" indent="0" algn="just" rtl="0">
              <a:spcBef>
                <a:spcPts val="0"/>
              </a:spcBef>
              <a:spcAft>
                <a:spcPts val="0"/>
              </a:spcAft>
              <a:buNone/>
            </a:pPr>
            <a:endParaRPr sz="1800" b="0" i="0">
              <a:solidFill>
                <a:schemeClr val="dk1"/>
              </a:solidFill>
              <a:latin typeface="Helvetica Neue"/>
              <a:ea typeface="Helvetica Neue"/>
              <a:cs typeface="Helvetica Neue"/>
              <a:sym typeface="Helvetica Neue"/>
            </a:endParaRPr>
          </a:p>
          <a:p>
            <a:pPr marL="285750" marR="0" lvl="0" indent="-285750" algn="just" rtl="0">
              <a:spcBef>
                <a:spcPts val="0"/>
              </a:spcBef>
              <a:spcAft>
                <a:spcPts val="0"/>
              </a:spcAft>
              <a:buClr>
                <a:schemeClr val="dk1"/>
              </a:buClr>
              <a:buSzPts val="1800"/>
              <a:buFont typeface="Arial"/>
              <a:buChar char="•"/>
            </a:pPr>
            <a:r>
              <a:rPr lang="fr-FR" sz="1800">
                <a:solidFill>
                  <a:schemeClr val="dk1"/>
                </a:solidFill>
                <a:latin typeface="Helvetica Neue"/>
                <a:ea typeface="Helvetica Neue"/>
                <a:cs typeface="Helvetica Neue"/>
                <a:sym typeface="Helvetica Neue"/>
              </a:rPr>
              <a:t>P</a:t>
            </a:r>
            <a:r>
              <a:rPr lang="fr-FR" sz="1800" b="0" i="0">
                <a:solidFill>
                  <a:schemeClr val="dk1"/>
                </a:solidFill>
                <a:latin typeface="Helvetica Neue"/>
                <a:ea typeface="Helvetica Neue"/>
                <a:cs typeface="Helvetica Neue"/>
                <a:sym typeface="Helvetica Neue"/>
              </a:rPr>
              <a:t>rocess of analyzing digital text to determine if the emotional tone of the message is </a:t>
            </a:r>
            <a:r>
              <a:rPr lang="fr-FR" sz="1800">
                <a:solidFill>
                  <a:srgbClr val="C00000"/>
                </a:solidFill>
                <a:latin typeface="Helvetica Neue"/>
                <a:ea typeface="Helvetica Neue"/>
                <a:cs typeface="Helvetica Neue"/>
                <a:sym typeface="Helvetica Neue"/>
              </a:rPr>
              <a:t>P</a:t>
            </a:r>
            <a:r>
              <a:rPr lang="fr-FR" sz="1800" b="0" i="0">
                <a:solidFill>
                  <a:srgbClr val="C00000"/>
                </a:solidFill>
                <a:latin typeface="Helvetica Neue"/>
                <a:ea typeface="Helvetica Neue"/>
                <a:cs typeface="Helvetica Neue"/>
                <a:sym typeface="Helvetica Neue"/>
              </a:rPr>
              <a:t>ositive, </a:t>
            </a:r>
            <a:r>
              <a:rPr lang="fr-FR" sz="1800">
                <a:solidFill>
                  <a:srgbClr val="C00000"/>
                </a:solidFill>
                <a:latin typeface="Helvetica Neue"/>
                <a:ea typeface="Helvetica Neue"/>
                <a:cs typeface="Helvetica Neue"/>
                <a:sym typeface="Helvetica Neue"/>
              </a:rPr>
              <a:t>N</a:t>
            </a:r>
            <a:r>
              <a:rPr lang="fr-FR" sz="1800" b="0" i="0">
                <a:solidFill>
                  <a:srgbClr val="C00000"/>
                </a:solidFill>
                <a:latin typeface="Helvetica Neue"/>
                <a:ea typeface="Helvetica Neue"/>
                <a:cs typeface="Helvetica Neue"/>
                <a:sym typeface="Helvetica Neue"/>
              </a:rPr>
              <a:t>egative or </a:t>
            </a:r>
            <a:r>
              <a:rPr lang="fr-FR" sz="1800">
                <a:solidFill>
                  <a:srgbClr val="C00000"/>
                </a:solidFill>
                <a:latin typeface="Helvetica Neue"/>
                <a:ea typeface="Helvetica Neue"/>
                <a:cs typeface="Helvetica Neue"/>
                <a:sym typeface="Helvetica Neue"/>
              </a:rPr>
              <a:t>N</a:t>
            </a:r>
            <a:r>
              <a:rPr lang="fr-FR" sz="1800" b="0" i="0">
                <a:solidFill>
                  <a:srgbClr val="C00000"/>
                </a:solidFill>
                <a:latin typeface="Helvetica Neue"/>
                <a:ea typeface="Helvetica Neue"/>
                <a:cs typeface="Helvetica Neue"/>
                <a:sym typeface="Helvetica Neue"/>
              </a:rPr>
              <a:t>eutral</a:t>
            </a:r>
            <a:endParaRPr sz="1800" b="1">
              <a:solidFill>
                <a:srgbClr val="C00000"/>
              </a:solidFill>
              <a:latin typeface="Helvetica Neue"/>
              <a:ea typeface="Helvetica Neue"/>
              <a:cs typeface="Helvetica Neue"/>
              <a:sym typeface="Helvetica Neue"/>
            </a:endParaRPr>
          </a:p>
        </p:txBody>
      </p:sp>
      <p:sp>
        <p:nvSpPr>
          <p:cNvPr id="321" name="Google Shape;321;p14"/>
          <p:cNvSpPr txBox="1"/>
          <p:nvPr/>
        </p:nvSpPr>
        <p:spPr>
          <a:xfrm>
            <a:off x="554182" y="2728002"/>
            <a:ext cx="6160654" cy="212365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fr-FR" sz="2400" b="1" i="0" u="none" strike="noStrike" cap="none">
                <a:solidFill>
                  <a:srgbClr val="C00000"/>
                </a:solidFill>
                <a:latin typeface="Helvetica Neue"/>
                <a:ea typeface="Helvetica Neue"/>
                <a:cs typeface="Helvetica Neue"/>
                <a:sym typeface="Helvetica Neue"/>
              </a:rPr>
              <a:t>Topic Modelling:</a:t>
            </a:r>
            <a:endParaRPr/>
          </a:p>
          <a:p>
            <a:pPr marL="0" marR="0" lvl="0" indent="0" algn="just" rtl="0">
              <a:spcBef>
                <a:spcPts val="0"/>
              </a:spcBef>
              <a:spcAft>
                <a:spcPts val="0"/>
              </a:spcAft>
              <a:buNone/>
            </a:pPr>
            <a:endParaRPr sz="1800" b="0" i="0">
              <a:solidFill>
                <a:schemeClr val="dk1"/>
              </a:solidFill>
              <a:latin typeface="Helvetica Neue"/>
              <a:ea typeface="Helvetica Neue"/>
              <a:cs typeface="Helvetica Neue"/>
              <a:sym typeface="Helvetica Neue"/>
            </a:endParaRPr>
          </a:p>
          <a:p>
            <a:pPr marL="285750" marR="0" lvl="0" indent="-285750" algn="just" rtl="0">
              <a:spcBef>
                <a:spcPts val="0"/>
              </a:spcBef>
              <a:spcAft>
                <a:spcPts val="0"/>
              </a:spcAft>
              <a:buClr>
                <a:schemeClr val="dk1"/>
              </a:buClr>
              <a:buSzPts val="1800"/>
              <a:buFont typeface="Arial"/>
              <a:buChar char="•"/>
            </a:pPr>
            <a:r>
              <a:rPr lang="fr-FR" sz="1800">
                <a:solidFill>
                  <a:schemeClr val="dk1"/>
                </a:solidFill>
                <a:latin typeface="Arial"/>
                <a:ea typeface="Arial"/>
                <a:cs typeface="Arial"/>
                <a:sym typeface="Arial"/>
              </a:rPr>
              <a:t>A</a:t>
            </a:r>
            <a:r>
              <a:rPr lang="fr-FR" sz="1800" b="0" i="0">
                <a:solidFill>
                  <a:schemeClr val="dk1"/>
                </a:solidFill>
                <a:latin typeface="Arial"/>
                <a:ea typeface="Arial"/>
                <a:cs typeface="Arial"/>
                <a:sym typeface="Arial"/>
              </a:rPr>
              <a:t> </a:t>
            </a:r>
            <a:r>
              <a:rPr lang="fr-FR" sz="1800" b="0" i="0">
                <a:solidFill>
                  <a:srgbClr val="C00000"/>
                </a:solidFill>
                <a:latin typeface="Arial"/>
                <a:ea typeface="Arial"/>
                <a:cs typeface="Arial"/>
                <a:sym typeface="Arial"/>
              </a:rPr>
              <a:t>natural language</a:t>
            </a:r>
            <a:r>
              <a:rPr lang="fr-FR" sz="1800" b="0" i="0">
                <a:solidFill>
                  <a:schemeClr val="dk1"/>
                </a:solidFill>
                <a:latin typeface="Arial"/>
                <a:ea typeface="Arial"/>
                <a:cs typeface="Arial"/>
                <a:sym typeface="Arial"/>
              </a:rPr>
              <a:t> processing technique that uncovers latent topics within a collection of text documents. It helps identify common </a:t>
            </a:r>
            <a:r>
              <a:rPr lang="fr-FR" sz="1800" b="0" i="0">
                <a:solidFill>
                  <a:srgbClr val="C00000"/>
                </a:solidFill>
                <a:latin typeface="Arial"/>
                <a:ea typeface="Arial"/>
                <a:cs typeface="Arial"/>
                <a:sym typeface="Arial"/>
              </a:rPr>
              <a:t>themes or subjects </a:t>
            </a:r>
            <a:r>
              <a:rPr lang="fr-FR" sz="1800" b="0" i="0">
                <a:solidFill>
                  <a:schemeClr val="dk1"/>
                </a:solidFill>
                <a:latin typeface="Arial"/>
                <a:ea typeface="Arial"/>
                <a:cs typeface="Arial"/>
                <a:sym typeface="Arial"/>
              </a:rPr>
              <a:t>in large text datasets</a:t>
            </a:r>
            <a:endParaRPr/>
          </a:p>
          <a:p>
            <a:pPr marL="285750" marR="0" lvl="0" indent="-171450" algn="just"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171450" algn="just" rtl="0">
              <a:spcBef>
                <a:spcPts val="0"/>
              </a:spcBef>
              <a:spcAft>
                <a:spcPts val="0"/>
              </a:spcAft>
              <a:buClr>
                <a:schemeClr val="dk1"/>
              </a:buClr>
              <a:buSzPts val="1800"/>
              <a:buFont typeface="Arial"/>
              <a:buNone/>
            </a:pPr>
            <a:endParaRPr sz="1800" b="1">
              <a:solidFill>
                <a:schemeClr val="dk1"/>
              </a:solidFill>
              <a:latin typeface="Helvetica Neue"/>
              <a:ea typeface="Helvetica Neue"/>
              <a:cs typeface="Helvetica Neue"/>
              <a:sym typeface="Helvetica Neue"/>
            </a:endParaRPr>
          </a:p>
        </p:txBody>
      </p:sp>
      <p:sp>
        <p:nvSpPr>
          <p:cNvPr id="322" name="Google Shape;322;p14"/>
          <p:cNvSpPr txBox="1"/>
          <p:nvPr/>
        </p:nvSpPr>
        <p:spPr>
          <a:xfrm>
            <a:off x="533468" y="1013653"/>
            <a:ext cx="6160654" cy="156966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fr-FR" sz="2400" b="1">
                <a:solidFill>
                  <a:srgbClr val="C00000"/>
                </a:solidFill>
                <a:latin typeface="Helvetica Neue"/>
                <a:ea typeface="Helvetica Neue"/>
                <a:cs typeface="Helvetica Neue"/>
                <a:sym typeface="Helvetica Neue"/>
              </a:rPr>
              <a:t>S</a:t>
            </a:r>
            <a:r>
              <a:rPr lang="fr-FR" sz="2400" b="1" i="0" u="none" strike="noStrike" cap="none">
                <a:solidFill>
                  <a:srgbClr val="C00000"/>
                </a:solidFill>
                <a:latin typeface="Helvetica Neue"/>
                <a:ea typeface="Helvetica Neue"/>
                <a:cs typeface="Helvetica Neue"/>
                <a:sym typeface="Helvetica Neue"/>
              </a:rPr>
              <a:t>pam Filtering:</a:t>
            </a:r>
            <a:endParaRPr/>
          </a:p>
          <a:p>
            <a:pPr marL="0" marR="0" lvl="0" indent="0" algn="just" rtl="0">
              <a:spcBef>
                <a:spcPts val="0"/>
              </a:spcBef>
              <a:spcAft>
                <a:spcPts val="0"/>
              </a:spcAft>
              <a:buNone/>
            </a:pPr>
            <a:endParaRPr sz="1800" b="0" i="0">
              <a:solidFill>
                <a:schemeClr val="dk1"/>
              </a:solidFill>
              <a:latin typeface="Helvetica Neue"/>
              <a:ea typeface="Helvetica Neue"/>
              <a:cs typeface="Helvetica Neue"/>
              <a:sym typeface="Helvetica Neue"/>
            </a:endParaRPr>
          </a:p>
          <a:p>
            <a:pPr marL="285750" marR="0" lvl="0" indent="-285750" algn="just" rtl="0">
              <a:spcBef>
                <a:spcPts val="0"/>
              </a:spcBef>
              <a:spcAft>
                <a:spcPts val="0"/>
              </a:spcAft>
              <a:buClr>
                <a:schemeClr val="dk1"/>
              </a:buClr>
              <a:buSzPts val="1800"/>
              <a:buFont typeface="Arial"/>
              <a:buChar char="•"/>
            </a:pPr>
            <a:r>
              <a:rPr lang="fr-FR" sz="1800" b="0" i="0">
                <a:solidFill>
                  <a:schemeClr val="dk1"/>
                </a:solidFill>
                <a:latin typeface="Arial"/>
                <a:ea typeface="Arial"/>
                <a:cs typeface="Arial"/>
                <a:sym typeface="Arial"/>
              </a:rPr>
              <a:t>Program used to detect </a:t>
            </a:r>
            <a:r>
              <a:rPr lang="fr-FR" sz="1800" b="0" i="0">
                <a:solidFill>
                  <a:srgbClr val="C00000"/>
                </a:solidFill>
                <a:latin typeface="Arial"/>
                <a:ea typeface="Arial"/>
                <a:cs typeface="Arial"/>
                <a:sym typeface="Arial"/>
              </a:rPr>
              <a:t>unsolicited, unwanted and virus-infected emails</a:t>
            </a:r>
            <a:r>
              <a:rPr lang="fr-FR" sz="1800" b="0" i="0">
                <a:solidFill>
                  <a:schemeClr val="dk1"/>
                </a:solidFill>
                <a:latin typeface="Arial"/>
                <a:ea typeface="Arial"/>
                <a:cs typeface="Arial"/>
                <a:sym typeface="Arial"/>
              </a:rPr>
              <a:t> and prevent those messages from getting to a user's inbox.</a:t>
            </a:r>
            <a:endParaRPr sz="1800" b="1">
              <a:solidFill>
                <a:schemeClr val="dk1"/>
              </a:solidFill>
              <a:latin typeface="Helvetica Neue"/>
              <a:ea typeface="Helvetica Neue"/>
              <a:cs typeface="Helvetica Neue"/>
              <a:sym typeface="Helvetica Neue"/>
            </a:endParaRPr>
          </a:p>
        </p:txBody>
      </p:sp>
      <p:pic>
        <p:nvPicPr>
          <p:cNvPr id="323" name="Google Shape;323;p14"/>
          <p:cNvPicPr preferRelativeResize="0"/>
          <p:nvPr/>
        </p:nvPicPr>
        <p:blipFill rotWithShape="1">
          <a:blip r:embed="rId3">
            <a:alphaModFix/>
          </a:blip>
          <a:srcRect/>
          <a:stretch/>
        </p:blipFill>
        <p:spPr>
          <a:xfrm>
            <a:off x="6998854" y="819445"/>
            <a:ext cx="3611488" cy="1763868"/>
          </a:xfrm>
          <a:prstGeom prst="rect">
            <a:avLst/>
          </a:prstGeom>
          <a:noFill/>
          <a:ln>
            <a:noFill/>
          </a:ln>
        </p:spPr>
      </p:pic>
      <p:pic>
        <p:nvPicPr>
          <p:cNvPr id="324" name="Google Shape;324;p14"/>
          <p:cNvPicPr preferRelativeResize="0"/>
          <p:nvPr/>
        </p:nvPicPr>
        <p:blipFill rotWithShape="1">
          <a:blip r:embed="rId4">
            <a:alphaModFix/>
          </a:blip>
          <a:srcRect/>
          <a:stretch/>
        </p:blipFill>
        <p:spPr>
          <a:xfrm>
            <a:off x="7019568" y="2802394"/>
            <a:ext cx="3611488" cy="1563220"/>
          </a:xfrm>
          <a:prstGeom prst="rect">
            <a:avLst/>
          </a:prstGeom>
          <a:noFill/>
          <a:ln>
            <a:noFill/>
          </a:ln>
        </p:spPr>
      </p:pic>
      <p:pic>
        <p:nvPicPr>
          <p:cNvPr id="325" name="Google Shape;325;p14"/>
          <p:cNvPicPr preferRelativeResize="0"/>
          <p:nvPr/>
        </p:nvPicPr>
        <p:blipFill rotWithShape="1">
          <a:blip r:embed="rId5">
            <a:alphaModFix/>
          </a:blip>
          <a:srcRect/>
          <a:stretch/>
        </p:blipFill>
        <p:spPr>
          <a:xfrm>
            <a:off x="6998854" y="4788190"/>
            <a:ext cx="3611488" cy="143323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5"/>
          <p:cNvSpPr txBox="1">
            <a:spLocks noGrp="1"/>
          </p:cNvSpPr>
          <p:nvPr>
            <p:ph type="sldNum" idx="12"/>
          </p:nvPr>
        </p:nvSpPr>
        <p:spPr>
          <a:xfrm>
            <a:off x="8610600" y="629024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13</a:t>
            </a:fld>
            <a:endParaRPr/>
          </a:p>
        </p:txBody>
      </p:sp>
      <p:sp>
        <p:nvSpPr>
          <p:cNvPr id="332" name="Google Shape;332;p15"/>
          <p:cNvSpPr txBox="1">
            <a:spLocks noGrp="1"/>
          </p:cNvSpPr>
          <p:nvPr>
            <p:ph type="title"/>
          </p:nvPr>
        </p:nvSpPr>
        <p:spPr>
          <a:xfrm>
            <a:off x="0" y="-25812"/>
            <a:ext cx="12192000" cy="774960"/>
          </a:xfrm>
          <a:prstGeom prst="rect">
            <a:avLst/>
          </a:prstGeom>
          <a:solidFill>
            <a:srgbClr val="3333B2"/>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Lato"/>
              <a:buNone/>
            </a:pPr>
            <a:r>
              <a:rPr lang="fr-FR" sz="3600" b="1"/>
              <a:t>Dataset</a:t>
            </a:r>
            <a:endParaRPr sz="3600" b="1"/>
          </a:p>
        </p:txBody>
      </p:sp>
      <p:sp>
        <p:nvSpPr>
          <p:cNvPr id="333" name="Google Shape;333;p15"/>
          <p:cNvSpPr txBox="1"/>
          <p:nvPr/>
        </p:nvSpPr>
        <p:spPr>
          <a:xfrm>
            <a:off x="595266" y="1063844"/>
            <a:ext cx="5836347" cy="147732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400">
                <a:solidFill>
                  <a:srgbClr val="C00000"/>
                </a:solidFill>
                <a:latin typeface="Helvetica Neue"/>
                <a:ea typeface="Helvetica Neue"/>
                <a:cs typeface="Helvetica Neue"/>
                <a:sym typeface="Helvetica Neue"/>
              </a:rPr>
              <a:t>S</a:t>
            </a:r>
            <a:r>
              <a:rPr lang="fr-FR" sz="2400" b="0" i="0">
                <a:solidFill>
                  <a:srgbClr val="C00000"/>
                </a:solidFill>
                <a:latin typeface="Helvetica Neue"/>
                <a:ea typeface="Helvetica Neue"/>
                <a:cs typeface="Helvetica Neue"/>
                <a:sym typeface="Helvetica Neue"/>
              </a:rPr>
              <a:t>entiment Analysis Dataset</a:t>
            </a:r>
            <a:r>
              <a:rPr lang="fr-FR" sz="2400">
                <a:solidFill>
                  <a:schemeClr val="dk1"/>
                </a:solidFill>
                <a:latin typeface="Helvetica Neue"/>
                <a:ea typeface="Helvetica Neue"/>
                <a:cs typeface="Helvetica Neue"/>
                <a:sym typeface="Helvetica Neue"/>
              </a:rPr>
              <a:t>:</a:t>
            </a:r>
            <a:endParaRPr sz="1800" b="0" i="0">
              <a:solidFill>
                <a:schemeClr val="dk1"/>
              </a:solidFill>
              <a:latin typeface="Helvetica Neue"/>
              <a:ea typeface="Helvetica Neue"/>
              <a:cs typeface="Helvetica Neue"/>
              <a:sym typeface="Helvetica Neue"/>
            </a:endParaRPr>
          </a:p>
          <a:p>
            <a:pPr marL="285750" marR="0" lvl="0" indent="-285750" algn="l" rtl="0">
              <a:spcBef>
                <a:spcPts val="0"/>
              </a:spcBef>
              <a:spcAft>
                <a:spcPts val="0"/>
              </a:spcAft>
              <a:buClr>
                <a:schemeClr val="dk1"/>
              </a:buClr>
              <a:buSzPts val="1800"/>
              <a:buFont typeface="Arial"/>
              <a:buChar char="•"/>
            </a:pPr>
            <a:r>
              <a:rPr lang="fr-FR" sz="1800" b="0" i="0">
                <a:solidFill>
                  <a:schemeClr val="dk1"/>
                </a:solidFill>
                <a:latin typeface="Helvetica Neue"/>
                <a:ea typeface="Helvetica Neue"/>
                <a:cs typeface="Helvetica Neue"/>
                <a:sym typeface="Helvetica Neue"/>
              </a:rPr>
              <a:t>Each record corresponds to a piece of text (like a review or comment), and the sentiment is labeled as either </a:t>
            </a:r>
            <a:r>
              <a:rPr lang="fr-FR" sz="1800" b="0" i="0">
                <a:solidFill>
                  <a:srgbClr val="C00000"/>
                </a:solidFill>
                <a:latin typeface="Helvetica Neue"/>
                <a:ea typeface="Helvetica Neue"/>
                <a:cs typeface="Helvetica Neue"/>
                <a:sym typeface="Helvetica Neue"/>
              </a:rPr>
              <a:t>Positive</a:t>
            </a:r>
            <a:r>
              <a:rPr lang="fr-FR" sz="1800" b="0" i="0">
                <a:solidFill>
                  <a:schemeClr val="dk1"/>
                </a:solidFill>
                <a:latin typeface="Helvetica Neue"/>
                <a:ea typeface="Helvetica Neue"/>
                <a:cs typeface="Helvetica Neue"/>
                <a:sym typeface="Helvetica Neue"/>
              </a:rPr>
              <a:t> or </a:t>
            </a:r>
            <a:r>
              <a:rPr lang="fr-FR" sz="1800" b="0" i="0">
                <a:solidFill>
                  <a:srgbClr val="C00000"/>
                </a:solidFill>
                <a:latin typeface="Helvetica Neue"/>
                <a:ea typeface="Helvetica Neue"/>
                <a:cs typeface="Helvetica Neue"/>
                <a:sym typeface="Helvetica Neue"/>
              </a:rPr>
              <a:t>Negative</a:t>
            </a:r>
            <a:r>
              <a:rPr lang="fr-FR" sz="1800" b="0" i="0">
                <a:solidFill>
                  <a:schemeClr val="dk1"/>
                </a:solidFill>
                <a:latin typeface="Helvetica Neue"/>
                <a:ea typeface="Helvetica Neue"/>
                <a:cs typeface="Helvetica Neue"/>
                <a:sym typeface="Helvetica Neue"/>
              </a:rPr>
              <a:t>.</a:t>
            </a:r>
            <a:endParaRPr sz="1800">
              <a:solidFill>
                <a:schemeClr val="dk1"/>
              </a:solidFill>
              <a:latin typeface="Helvetica Neue"/>
              <a:ea typeface="Helvetica Neue"/>
              <a:cs typeface="Helvetica Neue"/>
              <a:sym typeface="Helvetica Neue"/>
            </a:endParaRPr>
          </a:p>
        </p:txBody>
      </p:sp>
      <p:sp>
        <p:nvSpPr>
          <p:cNvPr id="334" name="Google Shape;334;p15"/>
          <p:cNvSpPr txBox="1"/>
          <p:nvPr/>
        </p:nvSpPr>
        <p:spPr>
          <a:xfrm>
            <a:off x="595265" y="2855868"/>
            <a:ext cx="5836347" cy="184153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400">
                <a:solidFill>
                  <a:srgbClr val="C00000"/>
                </a:solidFill>
                <a:latin typeface="Helvetica Neue"/>
                <a:ea typeface="Helvetica Neue"/>
                <a:cs typeface="Helvetica Neue"/>
                <a:sym typeface="Helvetica Neue"/>
              </a:rPr>
              <a:t>Dataset Overview</a:t>
            </a:r>
            <a:r>
              <a:rPr lang="fr-FR" sz="2400">
                <a:solidFill>
                  <a:schemeClr val="dk1"/>
                </a:solidFill>
                <a:latin typeface="Helvetica Neue"/>
                <a:ea typeface="Helvetica Neue"/>
                <a:cs typeface="Helvetica Neue"/>
                <a:sym typeface="Helvetica Neue"/>
              </a:rPr>
              <a:t>:</a:t>
            </a:r>
            <a:endParaRPr sz="1800" b="0" i="0">
              <a:solidFill>
                <a:schemeClr val="dk1"/>
              </a:solidFill>
              <a:latin typeface="Helvetica Neue"/>
              <a:ea typeface="Helvetica Neue"/>
              <a:cs typeface="Helvetica Neue"/>
              <a:sym typeface="Helvetica Neue"/>
            </a:endParaRPr>
          </a:p>
          <a:p>
            <a:pPr marL="285750" marR="0" lvl="0" indent="-285750" algn="l" rtl="0">
              <a:lnSpc>
                <a:spcPct val="150000"/>
              </a:lnSpc>
              <a:spcBef>
                <a:spcPts val="0"/>
              </a:spcBef>
              <a:spcAft>
                <a:spcPts val="0"/>
              </a:spcAft>
              <a:buClr>
                <a:schemeClr val="dk1"/>
              </a:buClr>
              <a:buSzPts val="1800"/>
              <a:buFont typeface="Arial"/>
              <a:buChar char="•"/>
            </a:pPr>
            <a:r>
              <a:rPr lang="fr-FR" sz="1800" b="0" i="0">
                <a:solidFill>
                  <a:schemeClr val="dk1"/>
                </a:solidFill>
                <a:latin typeface="Helvetica Neue"/>
                <a:ea typeface="Helvetica Neue"/>
                <a:cs typeface="Helvetica Neue"/>
                <a:sym typeface="Helvetica Neue"/>
              </a:rPr>
              <a:t>Total records: 50,000</a:t>
            </a:r>
            <a:endParaRPr/>
          </a:p>
          <a:p>
            <a:pPr marL="285750" marR="0" lvl="0" indent="-285750" algn="l" rtl="0">
              <a:lnSpc>
                <a:spcPct val="150000"/>
              </a:lnSpc>
              <a:spcBef>
                <a:spcPts val="0"/>
              </a:spcBef>
              <a:spcAft>
                <a:spcPts val="0"/>
              </a:spcAft>
              <a:buClr>
                <a:schemeClr val="dk1"/>
              </a:buClr>
              <a:buSzPts val="1800"/>
              <a:buFont typeface="Arial"/>
              <a:buChar char="•"/>
            </a:pPr>
            <a:r>
              <a:rPr lang="fr-FR" sz="1800" b="0" i="0">
                <a:solidFill>
                  <a:schemeClr val="dk1"/>
                </a:solidFill>
                <a:latin typeface="Helvetica Neue"/>
                <a:ea typeface="Helvetica Neue"/>
                <a:cs typeface="Helvetica Neue"/>
                <a:sym typeface="Helvetica Neue"/>
              </a:rPr>
              <a:t>Positive sentiments: 50%</a:t>
            </a:r>
            <a:endParaRPr/>
          </a:p>
          <a:p>
            <a:pPr marL="285750" marR="0" lvl="0" indent="-285750" algn="l" rtl="0">
              <a:lnSpc>
                <a:spcPct val="150000"/>
              </a:lnSpc>
              <a:spcBef>
                <a:spcPts val="0"/>
              </a:spcBef>
              <a:spcAft>
                <a:spcPts val="0"/>
              </a:spcAft>
              <a:buClr>
                <a:schemeClr val="dk1"/>
              </a:buClr>
              <a:buSzPts val="1800"/>
              <a:buFont typeface="Arial"/>
              <a:buChar char="•"/>
            </a:pPr>
            <a:r>
              <a:rPr lang="fr-FR" sz="1800" b="0" i="0">
                <a:solidFill>
                  <a:schemeClr val="dk1"/>
                </a:solidFill>
                <a:latin typeface="Helvetica Neue"/>
                <a:ea typeface="Helvetica Neue"/>
                <a:cs typeface="Helvetica Neue"/>
                <a:sym typeface="Helvetica Neue"/>
              </a:rPr>
              <a:t>Negative sentiments: 50%</a:t>
            </a:r>
            <a:endParaRPr/>
          </a:p>
        </p:txBody>
      </p:sp>
      <p:pic>
        <p:nvPicPr>
          <p:cNvPr id="335" name="Google Shape;335;p15"/>
          <p:cNvPicPr preferRelativeResize="0"/>
          <p:nvPr/>
        </p:nvPicPr>
        <p:blipFill rotWithShape="1">
          <a:blip r:embed="rId3">
            <a:alphaModFix/>
          </a:blip>
          <a:srcRect/>
          <a:stretch/>
        </p:blipFill>
        <p:spPr>
          <a:xfrm>
            <a:off x="6431613" y="1063844"/>
            <a:ext cx="5618550" cy="5226404"/>
          </a:xfrm>
          <a:prstGeom prst="rect">
            <a:avLst/>
          </a:prstGeom>
          <a:noFill/>
          <a:ln>
            <a:noFill/>
          </a:ln>
        </p:spPr>
      </p:pic>
      <p:sp>
        <p:nvSpPr>
          <p:cNvPr id="336" name="Google Shape;336;p15"/>
          <p:cNvSpPr txBox="1"/>
          <p:nvPr/>
        </p:nvSpPr>
        <p:spPr>
          <a:xfrm>
            <a:off x="595264" y="4795737"/>
            <a:ext cx="5836347" cy="142603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400">
                <a:solidFill>
                  <a:srgbClr val="C00000"/>
                </a:solidFill>
                <a:latin typeface="Helvetica Neue"/>
                <a:ea typeface="Helvetica Neue"/>
                <a:cs typeface="Helvetica Neue"/>
                <a:sym typeface="Helvetica Neue"/>
              </a:rPr>
              <a:t>Reference</a:t>
            </a:r>
            <a:r>
              <a:rPr lang="fr-FR" sz="2400">
                <a:solidFill>
                  <a:schemeClr val="dk1"/>
                </a:solidFill>
                <a:latin typeface="Helvetica Neue"/>
                <a:ea typeface="Helvetica Neue"/>
                <a:cs typeface="Helvetica Neue"/>
                <a:sym typeface="Helvetica Neue"/>
              </a:rPr>
              <a:t>:</a:t>
            </a:r>
            <a:endParaRPr/>
          </a:p>
          <a:p>
            <a:pPr marL="285750" marR="0" lvl="0" indent="-285750" algn="l" rtl="0">
              <a:lnSpc>
                <a:spcPct val="150000"/>
              </a:lnSpc>
              <a:spcBef>
                <a:spcPts val="0"/>
              </a:spcBef>
              <a:spcAft>
                <a:spcPts val="0"/>
              </a:spcAft>
              <a:buClr>
                <a:schemeClr val="dk1"/>
              </a:buClr>
              <a:buSzPts val="1800"/>
              <a:buFont typeface="Arial"/>
              <a:buChar char="•"/>
            </a:pPr>
            <a:r>
              <a:rPr lang="fr-FR" sz="1800" b="0" i="0">
                <a:solidFill>
                  <a:schemeClr val="dk1"/>
                </a:solidFill>
                <a:latin typeface="Helvetica Neue"/>
                <a:ea typeface="Helvetica Neue"/>
                <a:cs typeface="Helvetica Neue"/>
                <a:sym typeface="Helvetica Neue"/>
              </a:rPr>
              <a:t>You can get this dataset from Kaggle</a:t>
            </a:r>
            <a:endParaRPr/>
          </a:p>
          <a:p>
            <a:pPr marL="285750" marR="0" lvl="0" indent="-285750" algn="l" rtl="0">
              <a:lnSpc>
                <a:spcPct val="150000"/>
              </a:lnSpc>
              <a:spcBef>
                <a:spcPts val="0"/>
              </a:spcBef>
              <a:spcAft>
                <a:spcPts val="0"/>
              </a:spcAft>
              <a:buClr>
                <a:schemeClr val="dk1"/>
              </a:buClr>
              <a:buSzPts val="1800"/>
              <a:buFont typeface="Arial"/>
              <a:buChar char="•"/>
            </a:pPr>
            <a:r>
              <a:rPr lang="fr-FR" sz="1800" b="0" i="0">
                <a:solidFill>
                  <a:schemeClr val="dk1"/>
                </a:solidFill>
                <a:latin typeface="Helvetica Neue"/>
                <a:ea typeface="Helvetica Neue"/>
                <a:cs typeface="Helvetica Neue"/>
                <a:sym typeface="Helvetica Neue"/>
              </a:rPr>
              <a:t>You can download this dataset from </a:t>
            </a:r>
            <a:r>
              <a:rPr lang="fr-FR" sz="1800" b="0" i="0" u="sng">
                <a:solidFill>
                  <a:schemeClr val="dk1"/>
                </a:solidFill>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here</a:t>
            </a:r>
            <a:r>
              <a:rPr lang="fr-FR" sz="1800" b="0" i="0">
                <a:solidFill>
                  <a:schemeClr val="dk1"/>
                </a:solidFill>
                <a:latin typeface="Helvetica Neue"/>
                <a:ea typeface="Helvetica Neue"/>
                <a:cs typeface="Helvetica Neue"/>
                <a:sym typeface="Helvetica Neue"/>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6"/>
          <p:cNvSpPr txBox="1">
            <a:spLocks noGrp="1"/>
          </p:cNvSpPr>
          <p:nvPr>
            <p:ph type="title"/>
          </p:nvPr>
        </p:nvSpPr>
        <p:spPr>
          <a:xfrm>
            <a:off x="0" y="-25812"/>
            <a:ext cx="12192000" cy="774960"/>
          </a:xfrm>
          <a:prstGeom prst="rect">
            <a:avLst/>
          </a:prstGeom>
          <a:solidFill>
            <a:srgbClr val="3333B2"/>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Lato"/>
              <a:buNone/>
            </a:pPr>
            <a:r>
              <a:rPr lang="fr-FR" sz="3600" b="1"/>
              <a:t>Outline</a:t>
            </a:r>
            <a:endParaRPr sz="3600" b="1"/>
          </a:p>
        </p:txBody>
      </p:sp>
      <p:sp>
        <p:nvSpPr>
          <p:cNvPr id="343" name="Google Shape;343;p16"/>
          <p:cNvSpPr/>
          <p:nvPr/>
        </p:nvSpPr>
        <p:spPr>
          <a:xfrm>
            <a:off x="176272" y="9907064"/>
            <a:ext cx="1847221" cy="501124"/>
          </a:xfrm>
          <a:prstGeom prst="roundRect">
            <a:avLst>
              <a:gd name="adj" fmla="val 16667"/>
            </a:avLst>
          </a:prstGeom>
          <a:solidFill>
            <a:srgbClr val="D8E2F3"/>
          </a:solidFill>
          <a:ln>
            <a:noFill/>
          </a:ln>
          <a:effectLst>
            <a:outerShdw blurRad="254000" dist="76200" dir="63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4" name="Google Shape;344;p16"/>
          <p:cNvSpPr/>
          <p:nvPr/>
        </p:nvSpPr>
        <p:spPr>
          <a:xfrm>
            <a:off x="1630429" y="9907064"/>
            <a:ext cx="501124" cy="501124"/>
          </a:xfrm>
          <a:prstGeom prst="ellipse">
            <a:avLst/>
          </a:prstGeom>
          <a:noFill/>
          <a:ln w="381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5" name="Google Shape;345;p16"/>
          <p:cNvSpPr/>
          <p:nvPr/>
        </p:nvSpPr>
        <p:spPr>
          <a:xfrm>
            <a:off x="1744259" y="10025843"/>
            <a:ext cx="273464" cy="273464"/>
          </a:xfrm>
          <a:prstGeom prst="ellipse">
            <a:avLst/>
          </a:prstGeom>
          <a:solidFill>
            <a:srgbClr val="FFC000"/>
          </a:solidFill>
          <a:ln w="381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46" name="Google Shape;346;p16"/>
          <p:cNvSpPr txBox="1"/>
          <p:nvPr/>
        </p:nvSpPr>
        <p:spPr>
          <a:xfrm>
            <a:off x="155186" y="9876427"/>
            <a:ext cx="155331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b="1">
                <a:solidFill>
                  <a:srgbClr val="FFC000"/>
                </a:solidFill>
                <a:latin typeface="Lato"/>
                <a:ea typeface="Lato"/>
                <a:cs typeface="Lato"/>
                <a:sym typeface="Lato"/>
              </a:rPr>
              <a:t>Partie 2</a:t>
            </a:r>
            <a:endParaRPr/>
          </a:p>
        </p:txBody>
      </p:sp>
      <p:grpSp>
        <p:nvGrpSpPr>
          <p:cNvPr id="347" name="Google Shape;347;p16"/>
          <p:cNvGrpSpPr/>
          <p:nvPr/>
        </p:nvGrpSpPr>
        <p:grpSpPr>
          <a:xfrm>
            <a:off x="214179" y="2397338"/>
            <a:ext cx="268935" cy="263799"/>
            <a:chOff x="-1205926" y="2160494"/>
            <a:chExt cx="268935" cy="263799"/>
          </a:xfrm>
        </p:grpSpPr>
        <p:sp>
          <p:nvSpPr>
            <p:cNvPr id="348" name="Google Shape;348;p16"/>
            <p:cNvSpPr/>
            <p:nvPr/>
          </p:nvSpPr>
          <p:spPr>
            <a:xfrm>
              <a:off x="-1205926" y="2160494"/>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p:txBody>
        </p:sp>
        <p:sp>
          <p:nvSpPr>
            <p:cNvPr id="349" name="Google Shape;349;p16"/>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50" name="Google Shape;350;p16"/>
          <p:cNvSpPr txBox="1"/>
          <p:nvPr/>
        </p:nvSpPr>
        <p:spPr>
          <a:xfrm>
            <a:off x="557570" y="2284516"/>
            <a:ext cx="9071118"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ML Techniques</a:t>
            </a:r>
            <a:endParaRPr/>
          </a:p>
        </p:txBody>
      </p:sp>
      <p:sp>
        <p:nvSpPr>
          <p:cNvPr id="351" name="Google Shape;351;p16"/>
          <p:cNvSpPr txBox="1"/>
          <p:nvPr/>
        </p:nvSpPr>
        <p:spPr>
          <a:xfrm>
            <a:off x="557570" y="3095428"/>
            <a:ext cx="7072325"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ML</a:t>
            </a:r>
            <a:r>
              <a:rPr lang="fr-FR" sz="2800" b="1" i="0" u="none" strike="noStrike" cap="none">
                <a:solidFill>
                  <a:schemeClr val="dk1"/>
                </a:solidFill>
                <a:latin typeface="Calibri"/>
                <a:ea typeface="Calibri"/>
                <a:cs typeface="Calibri"/>
                <a:sym typeface="Calibri"/>
              </a:rPr>
              <a:t> </a:t>
            </a:r>
            <a:r>
              <a:rPr lang="fr-FR" sz="2800" b="1" i="0" u="none" strike="noStrike" cap="none">
                <a:solidFill>
                  <a:srgbClr val="3333B2"/>
                </a:solidFill>
                <a:latin typeface="Candara"/>
                <a:ea typeface="Candara"/>
                <a:cs typeface="Candara"/>
                <a:sym typeface="Candara"/>
              </a:rPr>
              <a:t>Problems</a:t>
            </a:r>
            <a:endParaRPr sz="2800" b="1" i="0" u="none" strike="noStrike" cap="none">
              <a:solidFill>
                <a:srgbClr val="3333B2"/>
              </a:solidFill>
              <a:latin typeface="Candara"/>
              <a:ea typeface="Candara"/>
              <a:cs typeface="Candara"/>
              <a:sym typeface="Candara"/>
            </a:endParaRPr>
          </a:p>
        </p:txBody>
      </p:sp>
      <p:grpSp>
        <p:nvGrpSpPr>
          <p:cNvPr id="352" name="Google Shape;352;p16"/>
          <p:cNvGrpSpPr/>
          <p:nvPr/>
        </p:nvGrpSpPr>
        <p:grpSpPr>
          <a:xfrm>
            <a:off x="214179" y="3238944"/>
            <a:ext cx="268935" cy="263799"/>
            <a:chOff x="-1205926" y="2160494"/>
            <a:chExt cx="268935" cy="263799"/>
          </a:xfrm>
        </p:grpSpPr>
        <p:sp>
          <p:nvSpPr>
            <p:cNvPr id="353" name="Google Shape;353;p16"/>
            <p:cNvSpPr/>
            <p:nvPr/>
          </p:nvSpPr>
          <p:spPr>
            <a:xfrm>
              <a:off x="-1205926" y="2160494"/>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3</a:t>
              </a:r>
              <a:endParaRPr/>
            </a:p>
          </p:txBody>
        </p:sp>
        <p:sp>
          <p:nvSpPr>
            <p:cNvPr id="354" name="Google Shape;354;p16"/>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55" name="Google Shape;35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14</a:t>
            </a:fld>
            <a:endParaRPr/>
          </a:p>
        </p:txBody>
      </p:sp>
      <p:grpSp>
        <p:nvGrpSpPr>
          <p:cNvPr id="356" name="Google Shape;356;p16"/>
          <p:cNvGrpSpPr/>
          <p:nvPr/>
        </p:nvGrpSpPr>
        <p:grpSpPr>
          <a:xfrm>
            <a:off x="214179" y="1473057"/>
            <a:ext cx="321399" cy="464622"/>
            <a:chOff x="-1258390" y="1959671"/>
            <a:chExt cx="321399" cy="464622"/>
          </a:xfrm>
        </p:grpSpPr>
        <p:sp>
          <p:nvSpPr>
            <p:cNvPr id="357" name="Google Shape;357;p16"/>
            <p:cNvSpPr/>
            <p:nvPr/>
          </p:nvSpPr>
          <p:spPr>
            <a:xfrm>
              <a:off x="-1258390" y="1959671"/>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1</a:t>
              </a:r>
              <a:endParaRPr/>
            </a:p>
          </p:txBody>
        </p:sp>
        <p:sp>
          <p:nvSpPr>
            <p:cNvPr id="358" name="Google Shape;358;p16"/>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59" name="Google Shape;359;p16"/>
          <p:cNvSpPr txBox="1"/>
          <p:nvPr/>
        </p:nvSpPr>
        <p:spPr>
          <a:xfrm>
            <a:off x="557570" y="1354085"/>
            <a:ext cx="8056666"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Background</a:t>
            </a:r>
            <a:endParaRPr/>
          </a:p>
        </p:txBody>
      </p:sp>
      <p:sp>
        <p:nvSpPr>
          <p:cNvPr id="360" name="Google Shape;360;p16"/>
          <p:cNvSpPr/>
          <p:nvPr/>
        </p:nvSpPr>
        <p:spPr>
          <a:xfrm>
            <a:off x="0" y="6929953"/>
            <a:ext cx="12192000" cy="3395990"/>
          </a:xfrm>
          <a:prstGeom prst="rect">
            <a:avLst/>
          </a:prstGeom>
          <a:solidFill>
            <a:schemeClr val="l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61" name="Google Shape;361;p16"/>
          <p:cNvGrpSpPr/>
          <p:nvPr/>
        </p:nvGrpSpPr>
        <p:grpSpPr>
          <a:xfrm>
            <a:off x="214179" y="4063515"/>
            <a:ext cx="268935" cy="263799"/>
            <a:chOff x="-1205926" y="2160494"/>
            <a:chExt cx="268935" cy="263799"/>
          </a:xfrm>
        </p:grpSpPr>
        <p:sp>
          <p:nvSpPr>
            <p:cNvPr id="362" name="Google Shape;362;p16"/>
            <p:cNvSpPr/>
            <p:nvPr/>
          </p:nvSpPr>
          <p:spPr>
            <a:xfrm>
              <a:off x="-1205926" y="2160494"/>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fr-FR" sz="1800" b="0" i="0" u="none" strike="noStrike" cap="none">
                  <a:solidFill>
                    <a:srgbClr val="FFFFFF"/>
                  </a:solidFill>
                  <a:latin typeface="Calibri"/>
                  <a:ea typeface="Calibri"/>
                  <a:cs typeface="Calibri"/>
                  <a:sym typeface="Calibri"/>
                </a:rPr>
                <a:t>4</a:t>
              </a:r>
              <a:endParaRPr/>
            </a:p>
          </p:txBody>
        </p:sp>
        <p:sp>
          <p:nvSpPr>
            <p:cNvPr id="363" name="Google Shape;363;p16"/>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364" name="Google Shape;364;p16"/>
          <p:cNvSpPr txBox="1"/>
          <p:nvPr/>
        </p:nvSpPr>
        <p:spPr>
          <a:xfrm>
            <a:off x="557570" y="3883577"/>
            <a:ext cx="9071118" cy="523220"/>
          </a:xfrm>
          <a:prstGeom prst="rect">
            <a:avLst/>
          </a:prstGeom>
          <a:noFill/>
          <a:ln>
            <a:noFill/>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Clr>
                <a:srgbClr val="3333B2"/>
              </a:buClr>
              <a:buSzPts val="2800"/>
              <a:buFont typeface="Candara"/>
              <a:buNone/>
            </a:pPr>
            <a:r>
              <a:rPr lang="fr-FR" sz="2800" b="1" i="0" u="none" strike="noStrike" cap="none">
                <a:solidFill>
                  <a:srgbClr val="3333B2"/>
                </a:solidFill>
                <a:latin typeface="Candara"/>
                <a:ea typeface="Candara"/>
                <a:cs typeface="Candara"/>
                <a:sym typeface="Candara"/>
              </a:rPr>
              <a:t>Use Cases</a:t>
            </a:r>
            <a:endParaRPr/>
          </a:p>
        </p:txBody>
      </p:sp>
      <p:sp>
        <p:nvSpPr>
          <p:cNvPr id="365" name="Google Shape;365;p16"/>
          <p:cNvSpPr txBox="1"/>
          <p:nvPr/>
        </p:nvSpPr>
        <p:spPr>
          <a:xfrm>
            <a:off x="557570" y="4767175"/>
            <a:ext cx="7072325"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Practical Example</a:t>
            </a:r>
            <a:endParaRPr sz="2800" b="1" i="0" u="none" strike="noStrike" cap="none">
              <a:solidFill>
                <a:srgbClr val="3333B2"/>
              </a:solidFill>
              <a:latin typeface="Candara"/>
              <a:ea typeface="Candara"/>
              <a:cs typeface="Candara"/>
              <a:sym typeface="Candara"/>
            </a:endParaRPr>
          </a:p>
        </p:txBody>
      </p:sp>
      <p:grpSp>
        <p:nvGrpSpPr>
          <p:cNvPr id="366" name="Google Shape;366;p16"/>
          <p:cNvGrpSpPr/>
          <p:nvPr/>
        </p:nvGrpSpPr>
        <p:grpSpPr>
          <a:xfrm>
            <a:off x="214179" y="4903223"/>
            <a:ext cx="268935" cy="263799"/>
            <a:chOff x="-1205926" y="2160494"/>
            <a:chExt cx="268935" cy="263799"/>
          </a:xfrm>
        </p:grpSpPr>
        <p:sp>
          <p:nvSpPr>
            <p:cNvPr id="367" name="Google Shape;367;p16"/>
            <p:cNvSpPr/>
            <p:nvPr/>
          </p:nvSpPr>
          <p:spPr>
            <a:xfrm>
              <a:off x="-1205926" y="2160494"/>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fr-FR" sz="1800" b="0" i="0" u="none" strike="noStrike" cap="none">
                  <a:solidFill>
                    <a:srgbClr val="FFFFFF"/>
                  </a:solidFill>
                  <a:latin typeface="Calibri"/>
                  <a:ea typeface="Calibri"/>
                  <a:cs typeface="Calibri"/>
                  <a:sym typeface="Calibri"/>
                </a:rPr>
                <a:t>5</a:t>
              </a:r>
              <a:endParaRPr/>
            </a:p>
          </p:txBody>
        </p:sp>
        <p:sp>
          <p:nvSpPr>
            <p:cNvPr id="368" name="Google Shape;368;p16"/>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369" name="Google Shape;369;p16"/>
          <p:cNvGrpSpPr/>
          <p:nvPr/>
        </p:nvGrpSpPr>
        <p:grpSpPr>
          <a:xfrm>
            <a:off x="214179" y="5699203"/>
            <a:ext cx="349624" cy="298688"/>
            <a:chOff x="-1286615" y="2160494"/>
            <a:chExt cx="349624" cy="298688"/>
          </a:xfrm>
        </p:grpSpPr>
        <p:sp>
          <p:nvSpPr>
            <p:cNvPr id="370" name="Google Shape;370;p16"/>
            <p:cNvSpPr/>
            <p:nvPr/>
          </p:nvSpPr>
          <p:spPr>
            <a:xfrm>
              <a:off x="-1286615" y="2195383"/>
              <a:ext cx="295829"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fr-FR" sz="1800" b="0" i="0" u="none" strike="noStrike" cap="none">
                  <a:solidFill>
                    <a:srgbClr val="FFFFFF"/>
                  </a:solidFill>
                  <a:latin typeface="Calibri"/>
                  <a:ea typeface="Calibri"/>
                  <a:cs typeface="Calibri"/>
                  <a:sym typeface="Calibri"/>
                </a:rPr>
                <a:t>6</a:t>
              </a:r>
              <a:endParaRPr/>
            </a:p>
          </p:txBody>
        </p:sp>
        <p:sp>
          <p:nvSpPr>
            <p:cNvPr id="371" name="Google Shape;371;p16"/>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372" name="Google Shape;372;p16"/>
          <p:cNvSpPr txBox="1"/>
          <p:nvPr/>
        </p:nvSpPr>
        <p:spPr>
          <a:xfrm>
            <a:off x="557570" y="5606456"/>
            <a:ext cx="7072325"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Evaluation</a:t>
            </a:r>
            <a:endParaRPr/>
          </a:p>
        </p:txBody>
      </p:sp>
      <p:sp>
        <p:nvSpPr>
          <p:cNvPr id="373" name="Google Shape;373;p16"/>
          <p:cNvSpPr/>
          <p:nvPr/>
        </p:nvSpPr>
        <p:spPr>
          <a:xfrm>
            <a:off x="0" y="5463308"/>
            <a:ext cx="12192000" cy="4736003"/>
          </a:xfrm>
          <a:prstGeom prst="rect">
            <a:avLst/>
          </a:prstGeom>
          <a:solidFill>
            <a:schemeClr val="l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0"/>
                                        </p:tgtEl>
                                        <p:attrNameLst>
                                          <p:attrName>style.visibility</p:attrName>
                                        </p:attrNameLst>
                                      </p:cBhvr>
                                      <p:to>
                                        <p:strVal val="visible"/>
                                      </p:to>
                                    </p:set>
                                    <p:animEffect transition="in" filter="fade">
                                      <p:cBhvr>
                                        <p:cTn id="7" dur="500"/>
                                        <p:tgtEl>
                                          <p:spTgt spid="36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txBox="1">
            <a:spLocks noGrp="1"/>
          </p:cNvSpPr>
          <p:nvPr>
            <p:ph type="sldNum" idx="12"/>
          </p:nvPr>
        </p:nvSpPr>
        <p:spPr>
          <a:xfrm>
            <a:off x="8610600" y="629024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15</a:t>
            </a:fld>
            <a:endParaRPr/>
          </a:p>
        </p:txBody>
      </p:sp>
      <p:sp>
        <p:nvSpPr>
          <p:cNvPr id="380" name="Google Shape;380;p17"/>
          <p:cNvSpPr txBox="1">
            <a:spLocks noGrp="1"/>
          </p:cNvSpPr>
          <p:nvPr>
            <p:ph type="title"/>
          </p:nvPr>
        </p:nvSpPr>
        <p:spPr>
          <a:xfrm>
            <a:off x="0" y="-25812"/>
            <a:ext cx="12192000" cy="774960"/>
          </a:xfrm>
          <a:prstGeom prst="rect">
            <a:avLst/>
          </a:prstGeom>
          <a:solidFill>
            <a:srgbClr val="3333B2"/>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Lato"/>
              <a:buNone/>
            </a:pPr>
            <a:r>
              <a:rPr lang="fr-FR" sz="3600" b="1"/>
              <a:t>Practical Example</a:t>
            </a:r>
            <a:endParaRPr/>
          </a:p>
        </p:txBody>
      </p:sp>
      <p:sp>
        <p:nvSpPr>
          <p:cNvPr id="381" name="Google Shape;381;p17"/>
          <p:cNvSpPr txBox="1"/>
          <p:nvPr/>
        </p:nvSpPr>
        <p:spPr>
          <a:xfrm>
            <a:off x="573387" y="749148"/>
            <a:ext cx="9408813" cy="585801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fr-FR" sz="2400" dirty="0">
                <a:solidFill>
                  <a:srgbClr val="C00000"/>
                </a:solidFill>
                <a:latin typeface="Helvetica Neue"/>
                <a:ea typeface="Helvetica Neue"/>
                <a:cs typeface="Helvetica Neue"/>
                <a:sym typeface="Helvetica Neue"/>
              </a:rPr>
              <a:t>Goal</a:t>
            </a:r>
            <a:r>
              <a:rPr lang="fr-FR" sz="2400" dirty="0">
                <a:solidFill>
                  <a:schemeClr val="dk1"/>
                </a:solidFill>
                <a:latin typeface="Helvetica Neue"/>
                <a:ea typeface="Helvetica Neue"/>
                <a:cs typeface="Helvetica Neue"/>
                <a:sym typeface="Helvetica Neue"/>
              </a:rPr>
              <a:t>:</a:t>
            </a:r>
            <a:endParaRPr sz="1800" b="0" i="0" dirty="0">
              <a:solidFill>
                <a:schemeClr val="dk1"/>
              </a:solidFill>
              <a:latin typeface="Helvetica Neue"/>
              <a:ea typeface="Helvetica Neue"/>
              <a:cs typeface="Helvetica Neue"/>
              <a:sym typeface="Helvetica Neue"/>
            </a:endParaRPr>
          </a:p>
          <a:p>
            <a:pPr marL="285750" marR="0" lvl="0" indent="-285750" algn="l" rtl="0">
              <a:lnSpc>
                <a:spcPct val="150000"/>
              </a:lnSpc>
              <a:spcBef>
                <a:spcPts val="0"/>
              </a:spcBef>
              <a:spcAft>
                <a:spcPts val="0"/>
              </a:spcAft>
              <a:buClr>
                <a:schemeClr val="dk1"/>
              </a:buClr>
              <a:buSzPts val="1800"/>
              <a:buFont typeface="Arial"/>
              <a:buChar char="•"/>
            </a:pPr>
            <a:r>
              <a:rPr lang="fr-FR" sz="1800" b="0" i="0" dirty="0">
                <a:solidFill>
                  <a:schemeClr val="dk1"/>
                </a:solidFill>
                <a:latin typeface="Helvetica Neue"/>
                <a:ea typeface="Helvetica Neue"/>
                <a:cs typeface="Helvetica Neue"/>
                <a:sym typeface="Helvetica Neue"/>
              </a:rPr>
              <a:t>Our goal </a:t>
            </a:r>
            <a:r>
              <a:rPr lang="fr-FR" sz="1800" b="0" i="0" dirty="0" err="1">
                <a:solidFill>
                  <a:schemeClr val="dk1"/>
                </a:solidFill>
                <a:latin typeface="Helvetica Neue"/>
                <a:ea typeface="Helvetica Neue"/>
                <a:cs typeface="Helvetica Neue"/>
                <a:sym typeface="Helvetica Neue"/>
              </a:rPr>
              <a:t>is</a:t>
            </a:r>
            <a:r>
              <a:rPr lang="fr-FR" sz="1800" b="0" i="0" dirty="0">
                <a:solidFill>
                  <a:schemeClr val="dk1"/>
                </a:solidFill>
                <a:latin typeface="Helvetica Neue"/>
                <a:ea typeface="Helvetica Neue"/>
                <a:cs typeface="Helvetica Neue"/>
                <a:sym typeface="Helvetica Neue"/>
              </a:rPr>
              <a:t> to </a:t>
            </a:r>
            <a:r>
              <a:rPr lang="fr-FR" sz="1800" b="0" i="0" dirty="0" err="1">
                <a:solidFill>
                  <a:schemeClr val="dk1"/>
                </a:solidFill>
                <a:latin typeface="Helvetica Neue"/>
                <a:ea typeface="Helvetica Neue"/>
                <a:cs typeface="Helvetica Neue"/>
                <a:sym typeface="Helvetica Neue"/>
              </a:rPr>
              <a:t>build</a:t>
            </a:r>
            <a:r>
              <a:rPr lang="fr-FR" sz="1800" b="0" i="0" dirty="0">
                <a:solidFill>
                  <a:schemeClr val="dk1"/>
                </a:solidFill>
                <a:latin typeface="Helvetica Neue"/>
                <a:ea typeface="Helvetica Neue"/>
                <a:cs typeface="Helvetica Neue"/>
                <a:sym typeface="Helvetica Neue"/>
              </a:rPr>
              <a:t> a model </a:t>
            </a:r>
            <a:r>
              <a:rPr lang="fr-FR" sz="1800" b="0" i="0" dirty="0" err="1">
                <a:solidFill>
                  <a:schemeClr val="dk1"/>
                </a:solidFill>
                <a:latin typeface="Helvetica Neue"/>
                <a:ea typeface="Helvetica Neue"/>
                <a:cs typeface="Helvetica Neue"/>
                <a:sym typeface="Helvetica Neue"/>
              </a:rPr>
              <a:t>that</a:t>
            </a:r>
            <a:r>
              <a:rPr lang="fr-FR" sz="1800" b="0" i="0" dirty="0">
                <a:solidFill>
                  <a:schemeClr val="dk1"/>
                </a:solidFill>
                <a:latin typeface="Helvetica Neue"/>
                <a:ea typeface="Helvetica Neue"/>
                <a:cs typeface="Helvetica Neue"/>
                <a:sym typeface="Helvetica Neue"/>
              </a:rPr>
              <a:t> can </a:t>
            </a:r>
            <a:r>
              <a:rPr lang="fr-FR" sz="1800" b="0" i="0" dirty="0" err="1">
                <a:solidFill>
                  <a:schemeClr val="dk1"/>
                </a:solidFill>
                <a:latin typeface="Helvetica Neue"/>
                <a:ea typeface="Helvetica Neue"/>
                <a:cs typeface="Helvetica Neue"/>
                <a:sym typeface="Helvetica Neue"/>
              </a:rPr>
              <a:t>automatically</a:t>
            </a:r>
            <a:r>
              <a:rPr lang="fr-FR" sz="1800" b="0" i="0" dirty="0">
                <a:solidFill>
                  <a:schemeClr val="dk1"/>
                </a:solidFill>
                <a:latin typeface="Helvetica Neue"/>
                <a:ea typeface="Helvetica Neue"/>
                <a:cs typeface="Helvetica Neue"/>
                <a:sym typeface="Helvetica Neue"/>
              </a:rPr>
              <a:t> </a:t>
            </a:r>
            <a:r>
              <a:rPr lang="fr-FR" sz="1800" b="0" i="0" dirty="0" err="1">
                <a:solidFill>
                  <a:schemeClr val="dk1"/>
                </a:solidFill>
                <a:latin typeface="Helvetica Neue"/>
                <a:ea typeface="Helvetica Neue"/>
                <a:cs typeface="Helvetica Neue"/>
                <a:sym typeface="Helvetica Neue"/>
              </a:rPr>
              <a:t>classify</a:t>
            </a:r>
            <a:r>
              <a:rPr lang="fr-FR" sz="1800" b="0" i="0" dirty="0">
                <a:solidFill>
                  <a:schemeClr val="dk1"/>
                </a:solidFill>
                <a:latin typeface="Helvetica Neue"/>
                <a:ea typeface="Helvetica Neue"/>
                <a:cs typeface="Helvetica Neue"/>
                <a:sym typeface="Helvetica Neue"/>
              </a:rPr>
              <a:t> the sentiment (</a:t>
            </a:r>
            <a:r>
              <a:rPr lang="fr-FR" sz="1800" dirty="0">
                <a:solidFill>
                  <a:srgbClr val="C00000"/>
                </a:solidFill>
                <a:latin typeface="Helvetica Neue"/>
                <a:ea typeface="Helvetica Neue"/>
                <a:cs typeface="Helvetica Neue"/>
                <a:sym typeface="Helvetica Neue"/>
              </a:rPr>
              <a:t>P</a:t>
            </a:r>
            <a:r>
              <a:rPr lang="fr-FR" sz="1800" b="0" i="0" dirty="0">
                <a:solidFill>
                  <a:srgbClr val="C00000"/>
                </a:solidFill>
                <a:latin typeface="Helvetica Neue"/>
                <a:ea typeface="Helvetica Neue"/>
                <a:cs typeface="Helvetica Neue"/>
                <a:sym typeface="Helvetica Neue"/>
              </a:rPr>
              <a:t>ositive</a:t>
            </a:r>
            <a:r>
              <a:rPr lang="fr-FR" sz="1800" b="0" i="0" dirty="0">
                <a:solidFill>
                  <a:schemeClr val="dk1"/>
                </a:solidFill>
                <a:latin typeface="Helvetica Neue"/>
                <a:ea typeface="Helvetica Neue"/>
                <a:cs typeface="Helvetica Neue"/>
                <a:sym typeface="Helvetica Neue"/>
              </a:rPr>
              <a:t> or </a:t>
            </a:r>
            <a:r>
              <a:rPr lang="fr-FR" sz="1800" b="0" i="0" dirty="0" err="1">
                <a:solidFill>
                  <a:srgbClr val="C00000"/>
                </a:solidFill>
                <a:latin typeface="Helvetica Neue"/>
                <a:ea typeface="Helvetica Neue"/>
                <a:cs typeface="Helvetica Neue"/>
                <a:sym typeface="Helvetica Neue"/>
              </a:rPr>
              <a:t>Negative</a:t>
            </a:r>
            <a:r>
              <a:rPr lang="fr-FR" sz="1800" b="0" i="0" dirty="0">
                <a:solidFill>
                  <a:schemeClr val="dk1"/>
                </a:solidFill>
                <a:latin typeface="Helvetica Neue"/>
                <a:ea typeface="Helvetica Neue"/>
                <a:cs typeface="Helvetica Neue"/>
                <a:sym typeface="Helvetica Neue"/>
              </a:rPr>
              <a:t>).</a:t>
            </a:r>
            <a:endParaRPr sz="1800" dirty="0">
              <a:solidFill>
                <a:srgbClr val="C00000"/>
              </a:solidFill>
              <a:latin typeface="Helvetica Neue"/>
              <a:ea typeface="Helvetica Neue"/>
              <a:cs typeface="Helvetica Neue"/>
              <a:sym typeface="Helvetica Neue"/>
            </a:endParaRPr>
          </a:p>
          <a:p>
            <a:pPr marL="0" marR="0" lvl="0" indent="0" algn="l" rtl="0">
              <a:lnSpc>
                <a:spcPct val="150000"/>
              </a:lnSpc>
              <a:spcBef>
                <a:spcPts val="0"/>
              </a:spcBef>
              <a:spcAft>
                <a:spcPts val="0"/>
              </a:spcAft>
              <a:buNone/>
            </a:pPr>
            <a:r>
              <a:rPr lang="fr-FR" sz="2400" dirty="0" err="1">
                <a:solidFill>
                  <a:srgbClr val="C00000"/>
                </a:solidFill>
                <a:latin typeface="Helvetica Neue"/>
                <a:ea typeface="Helvetica Neue"/>
                <a:cs typeface="Helvetica Neue"/>
                <a:sym typeface="Helvetica Neue"/>
              </a:rPr>
              <a:t>Steps</a:t>
            </a:r>
            <a:r>
              <a:rPr lang="fr-FR" sz="2400" dirty="0">
                <a:solidFill>
                  <a:schemeClr val="dk1"/>
                </a:solidFill>
                <a:latin typeface="Helvetica Neue"/>
                <a:ea typeface="Helvetica Neue"/>
                <a:cs typeface="Helvetica Neue"/>
                <a:sym typeface="Helvetica Neue"/>
              </a:rPr>
              <a:t>:</a:t>
            </a:r>
            <a:endParaRPr sz="1800" b="0" i="0" dirty="0">
              <a:solidFill>
                <a:schemeClr val="dk1"/>
              </a:solidFill>
              <a:latin typeface="Helvetica Neue"/>
              <a:ea typeface="Helvetica Neue"/>
              <a:cs typeface="Helvetica Neue"/>
              <a:sym typeface="Helvetica Neue"/>
            </a:endParaRPr>
          </a:p>
          <a:p>
            <a:pPr marL="285750" marR="0" lvl="0" indent="-285750" algn="l" rtl="0">
              <a:lnSpc>
                <a:spcPct val="150000"/>
              </a:lnSpc>
              <a:spcBef>
                <a:spcPts val="0"/>
              </a:spcBef>
              <a:spcAft>
                <a:spcPts val="0"/>
              </a:spcAft>
              <a:buClr>
                <a:schemeClr val="dk1"/>
              </a:buClr>
              <a:buSzPts val="1800"/>
              <a:buFont typeface="Arial"/>
              <a:buChar char="•"/>
            </a:pPr>
            <a:r>
              <a:rPr lang="fr-FR" sz="1800" b="0" i="0" dirty="0" err="1">
                <a:solidFill>
                  <a:schemeClr val="dk1"/>
                </a:solidFill>
                <a:latin typeface="Helvetica Neue"/>
                <a:ea typeface="Helvetica Neue"/>
                <a:cs typeface="Helvetica Neue"/>
                <a:sym typeface="Helvetica Neue"/>
              </a:rPr>
              <a:t>Dataset</a:t>
            </a:r>
            <a:r>
              <a:rPr lang="fr-FR" sz="1800" b="0" i="0" dirty="0">
                <a:solidFill>
                  <a:schemeClr val="dk1"/>
                </a:solidFill>
                <a:latin typeface="Helvetica Neue"/>
                <a:ea typeface="Helvetica Neue"/>
                <a:cs typeface="Helvetica Neue"/>
                <a:sym typeface="Helvetica Neue"/>
              </a:rPr>
              <a:t> Exploration</a:t>
            </a:r>
            <a:endParaRPr dirty="0"/>
          </a:p>
          <a:p>
            <a:pPr marL="285750" marR="0" lvl="0" indent="-285750" algn="l" rtl="0">
              <a:lnSpc>
                <a:spcPct val="150000"/>
              </a:lnSpc>
              <a:spcBef>
                <a:spcPts val="0"/>
              </a:spcBef>
              <a:spcAft>
                <a:spcPts val="0"/>
              </a:spcAft>
              <a:buClr>
                <a:schemeClr val="dk1"/>
              </a:buClr>
              <a:buSzPts val="1800"/>
              <a:buFont typeface="Arial"/>
              <a:buChar char="•"/>
            </a:pPr>
            <a:r>
              <a:rPr lang="fr-FR" sz="1800" b="0" i="0" dirty="0">
                <a:solidFill>
                  <a:schemeClr val="dk1"/>
                </a:solidFill>
                <a:latin typeface="Helvetica Neue"/>
                <a:ea typeface="Helvetica Neue"/>
                <a:cs typeface="Helvetica Neue"/>
                <a:sym typeface="Helvetica Neue"/>
              </a:rPr>
              <a:t>Filtration Of Data.</a:t>
            </a:r>
            <a:endParaRPr dirty="0"/>
          </a:p>
          <a:p>
            <a:pPr marL="285750" marR="0" lvl="0" indent="-285750" algn="l" rtl="0">
              <a:lnSpc>
                <a:spcPct val="150000"/>
              </a:lnSpc>
              <a:spcBef>
                <a:spcPts val="0"/>
              </a:spcBef>
              <a:spcAft>
                <a:spcPts val="0"/>
              </a:spcAft>
              <a:buClr>
                <a:schemeClr val="dk1"/>
              </a:buClr>
              <a:buSzPts val="1800"/>
              <a:buFont typeface="Arial"/>
              <a:buChar char="•"/>
            </a:pPr>
            <a:r>
              <a:rPr lang="fr-FR" sz="1800" dirty="0">
                <a:solidFill>
                  <a:schemeClr val="dk1"/>
                </a:solidFill>
                <a:latin typeface="Helvetica Neue"/>
                <a:ea typeface="Helvetica Neue"/>
                <a:cs typeface="Helvetica Neue"/>
                <a:sym typeface="Helvetica Neue"/>
              </a:rPr>
              <a:t>Model </a:t>
            </a:r>
            <a:r>
              <a:rPr lang="fr-FR" sz="1800" dirty="0" err="1">
                <a:solidFill>
                  <a:schemeClr val="dk1"/>
                </a:solidFill>
                <a:latin typeface="Helvetica Neue"/>
                <a:ea typeface="Helvetica Neue"/>
                <a:cs typeface="Helvetica Neue"/>
                <a:sym typeface="Helvetica Neue"/>
              </a:rPr>
              <a:t>Selection</a:t>
            </a:r>
            <a:r>
              <a:rPr lang="fr-FR" sz="1800" dirty="0">
                <a:solidFill>
                  <a:schemeClr val="dk1"/>
                </a:solidFill>
                <a:latin typeface="Helvetica Neue"/>
                <a:ea typeface="Helvetica Neue"/>
                <a:cs typeface="Helvetica Neue"/>
                <a:sym typeface="Helvetica Neue"/>
              </a:rPr>
              <a:t>.</a:t>
            </a:r>
            <a:endParaRPr dirty="0"/>
          </a:p>
          <a:p>
            <a:pPr marL="285750" marR="0" lvl="0" indent="-285750" algn="l" rtl="0">
              <a:lnSpc>
                <a:spcPct val="150000"/>
              </a:lnSpc>
              <a:spcBef>
                <a:spcPts val="0"/>
              </a:spcBef>
              <a:spcAft>
                <a:spcPts val="0"/>
              </a:spcAft>
              <a:buClr>
                <a:schemeClr val="dk1"/>
              </a:buClr>
              <a:buSzPts val="1800"/>
              <a:buFont typeface="Arial"/>
              <a:buChar char="•"/>
            </a:pPr>
            <a:r>
              <a:rPr lang="fr-FR" sz="1800" b="0" i="0" dirty="0">
                <a:solidFill>
                  <a:schemeClr val="dk1"/>
                </a:solidFill>
                <a:latin typeface="Helvetica Neue"/>
                <a:ea typeface="Helvetica Neue"/>
                <a:cs typeface="Helvetica Neue"/>
                <a:sym typeface="Helvetica Neue"/>
              </a:rPr>
              <a:t>Data </a:t>
            </a:r>
            <a:r>
              <a:rPr lang="fr-FR" sz="1800" b="0" i="0" dirty="0" err="1">
                <a:solidFill>
                  <a:schemeClr val="dk1"/>
                </a:solidFill>
                <a:latin typeface="Helvetica Neue"/>
                <a:ea typeface="Helvetica Neue"/>
                <a:cs typeface="Helvetica Neue"/>
                <a:sym typeface="Helvetica Neue"/>
              </a:rPr>
              <a:t>Preprocessing</a:t>
            </a:r>
            <a:endParaRPr dirty="0"/>
          </a:p>
          <a:p>
            <a:pPr marL="285750" marR="0" lvl="0" indent="-285750" algn="l" rtl="0">
              <a:lnSpc>
                <a:spcPct val="150000"/>
              </a:lnSpc>
              <a:spcBef>
                <a:spcPts val="0"/>
              </a:spcBef>
              <a:spcAft>
                <a:spcPts val="0"/>
              </a:spcAft>
              <a:buClr>
                <a:schemeClr val="dk1"/>
              </a:buClr>
              <a:buSzPts val="1800"/>
              <a:buFont typeface="Arial"/>
              <a:buChar char="•"/>
            </a:pPr>
            <a:r>
              <a:rPr lang="fr-FR" sz="1800" dirty="0">
                <a:solidFill>
                  <a:schemeClr val="dk1"/>
                </a:solidFill>
                <a:latin typeface="Helvetica Neue"/>
                <a:ea typeface="Helvetica Neue"/>
                <a:cs typeface="Helvetica Neue"/>
                <a:sym typeface="Helvetica Neue"/>
              </a:rPr>
              <a:t>Model Training</a:t>
            </a:r>
            <a:endParaRPr dirty="0"/>
          </a:p>
          <a:p>
            <a:pPr marL="285750" marR="0" lvl="0" indent="-285750" algn="l" rtl="0">
              <a:lnSpc>
                <a:spcPct val="150000"/>
              </a:lnSpc>
              <a:spcBef>
                <a:spcPts val="0"/>
              </a:spcBef>
              <a:spcAft>
                <a:spcPts val="0"/>
              </a:spcAft>
              <a:buClr>
                <a:schemeClr val="dk1"/>
              </a:buClr>
              <a:buSzPts val="1800"/>
              <a:buFont typeface="Arial"/>
              <a:buChar char="•"/>
            </a:pPr>
            <a:r>
              <a:rPr lang="fr-FR" sz="1800" dirty="0">
                <a:solidFill>
                  <a:schemeClr val="dk1"/>
                </a:solidFill>
                <a:latin typeface="Helvetica Neue"/>
                <a:ea typeface="Helvetica Neue"/>
                <a:cs typeface="Helvetica Neue"/>
                <a:sym typeface="Helvetica Neue"/>
              </a:rPr>
              <a:t>Model Evaluation</a:t>
            </a:r>
            <a:endParaRPr dirty="0"/>
          </a:p>
          <a:p>
            <a:pPr marL="0" marR="0" lvl="0" indent="0" algn="l" rtl="0">
              <a:lnSpc>
                <a:spcPct val="150000"/>
              </a:lnSpc>
              <a:spcBef>
                <a:spcPts val="0"/>
              </a:spcBef>
              <a:spcAft>
                <a:spcPts val="0"/>
              </a:spcAft>
              <a:buNone/>
            </a:pPr>
            <a:r>
              <a:rPr lang="fr-FR" sz="2400" dirty="0">
                <a:solidFill>
                  <a:srgbClr val="C00000"/>
                </a:solidFill>
                <a:latin typeface="Helvetica Neue"/>
                <a:ea typeface="Helvetica Neue"/>
                <a:cs typeface="Helvetica Neue"/>
                <a:sym typeface="Helvetica Neue"/>
              </a:rPr>
              <a:t>To </a:t>
            </a:r>
            <a:r>
              <a:rPr lang="fr-FR" sz="2400" dirty="0" err="1">
                <a:solidFill>
                  <a:srgbClr val="C00000"/>
                </a:solidFill>
                <a:latin typeface="Helvetica Neue"/>
                <a:ea typeface="Helvetica Neue"/>
                <a:cs typeface="Helvetica Neue"/>
                <a:sym typeface="Helvetica Neue"/>
              </a:rPr>
              <a:t>Achieve</a:t>
            </a:r>
            <a:r>
              <a:rPr lang="fr-FR" sz="2400" dirty="0">
                <a:solidFill>
                  <a:srgbClr val="C00000"/>
                </a:solidFill>
                <a:latin typeface="Helvetica Neue"/>
                <a:ea typeface="Helvetica Neue"/>
                <a:cs typeface="Helvetica Neue"/>
                <a:sym typeface="Helvetica Neue"/>
              </a:rPr>
              <a:t>:</a:t>
            </a:r>
            <a:endParaRPr dirty="0"/>
          </a:p>
          <a:p>
            <a:pPr marL="285750" marR="0" lvl="0" indent="-285750" algn="l" rtl="0">
              <a:lnSpc>
                <a:spcPct val="150000"/>
              </a:lnSpc>
              <a:spcBef>
                <a:spcPts val="0"/>
              </a:spcBef>
              <a:spcAft>
                <a:spcPts val="0"/>
              </a:spcAft>
              <a:buClr>
                <a:schemeClr val="dk1"/>
              </a:buClr>
              <a:buSzPts val="1800"/>
              <a:buFont typeface="Arial"/>
              <a:buChar char="•"/>
            </a:pPr>
            <a:r>
              <a:rPr lang="fr-FR" sz="1800" dirty="0" err="1">
                <a:solidFill>
                  <a:schemeClr val="dk1"/>
                </a:solidFill>
                <a:latin typeface="Helvetica Neue"/>
                <a:ea typeface="Helvetica Neue"/>
                <a:cs typeface="Helvetica Neue"/>
                <a:sym typeface="Helvetica Neue"/>
              </a:rPr>
              <a:t>We</a:t>
            </a:r>
            <a:r>
              <a:rPr lang="fr-FR" sz="1800" dirty="0">
                <a:solidFill>
                  <a:schemeClr val="dk1"/>
                </a:solidFill>
                <a:latin typeface="Helvetica Neue"/>
                <a:ea typeface="Helvetica Neue"/>
                <a:cs typeface="Helvetica Neue"/>
                <a:sym typeface="Helvetica Neue"/>
              </a:rPr>
              <a:t> </a:t>
            </a:r>
            <a:r>
              <a:rPr lang="fr-FR" sz="1800" dirty="0" err="1">
                <a:solidFill>
                  <a:schemeClr val="dk1"/>
                </a:solidFill>
                <a:latin typeface="Helvetica Neue"/>
                <a:ea typeface="Helvetica Neue"/>
                <a:cs typeface="Helvetica Neue"/>
                <a:sym typeface="Helvetica Neue"/>
              </a:rPr>
              <a:t>need</a:t>
            </a:r>
            <a:r>
              <a:rPr lang="fr-FR" sz="1800" dirty="0">
                <a:solidFill>
                  <a:schemeClr val="dk1"/>
                </a:solidFill>
                <a:latin typeface="Helvetica Neue"/>
                <a:ea typeface="Helvetica Neue"/>
                <a:cs typeface="Helvetica Neue"/>
                <a:sym typeface="Helvetica Neue"/>
              </a:rPr>
              <a:t> to </a:t>
            </a:r>
            <a:r>
              <a:rPr lang="fr-FR" sz="1800" dirty="0" err="1">
                <a:solidFill>
                  <a:schemeClr val="dk1"/>
                </a:solidFill>
                <a:latin typeface="Helvetica Neue"/>
                <a:ea typeface="Helvetica Neue"/>
                <a:cs typeface="Helvetica Neue"/>
                <a:sym typeface="Helvetica Neue"/>
              </a:rPr>
              <a:t>understand</a:t>
            </a:r>
            <a:r>
              <a:rPr lang="fr-FR" sz="1800" dirty="0">
                <a:solidFill>
                  <a:schemeClr val="dk1"/>
                </a:solidFill>
                <a:latin typeface="Helvetica Neue"/>
                <a:ea typeface="Helvetica Neue"/>
                <a:cs typeface="Helvetica Neue"/>
                <a:sym typeface="Helvetica Neue"/>
              </a:rPr>
              <a:t> basic </a:t>
            </a:r>
            <a:r>
              <a:rPr lang="fr-FR" sz="1800" dirty="0" err="1">
                <a:solidFill>
                  <a:schemeClr val="dk1"/>
                </a:solidFill>
                <a:latin typeface="Helvetica Neue"/>
                <a:ea typeface="Helvetica Neue"/>
                <a:cs typeface="Helvetica Neue"/>
                <a:sym typeface="Helvetica Neue"/>
              </a:rPr>
              <a:t>working</a:t>
            </a:r>
            <a:r>
              <a:rPr lang="fr-FR" sz="1800" dirty="0">
                <a:solidFill>
                  <a:schemeClr val="dk1"/>
                </a:solidFill>
                <a:latin typeface="Helvetica Neue"/>
                <a:ea typeface="Helvetica Neue"/>
                <a:cs typeface="Helvetica Neue"/>
                <a:sym typeface="Helvetica Neue"/>
              </a:rPr>
              <a:t> of Sentiment </a:t>
            </a:r>
            <a:r>
              <a:rPr lang="fr-FR" sz="1800" dirty="0" err="1">
                <a:solidFill>
                  <a:schemeClr val="dk1"/>
                </a:solidFill>
                <a:latin typeface="Helvetica Neue"/>
                <a:ea typeface="Helvetica Neue"/>
                <a:cs typeface="Helvetica Neue"/>
                <a:sym typeface="Helvetica Neue"/>
              </a:rPr>
              <a:t>Analysis</a:t>
            </a:r>
            <a:r>
              <a:rPr lang="fr-FR" sz="1800" dirty="0">
                <a:solidFill>
                  <a:schemeClr val="dk1"/>
                </a:solidFill>
                <a:latin typeface="Helvetica Neue"/>
                <a:ea typeface="Helvetica Neue"/>
                <a:cs typeface="Helvetica Neue"/>
                <a:sym typeface="Helvetica Neue"/>
              </a:rPr>
              <a:t> </a:t>
            </a:r>
            <a:r>
              <a:rPr lang="fr-FR" sz="1800" dirty="0" err="1">
                <a:solidFill>
                  <a:schemeClr val="dk1"/>
                </a:solidFill>
                <a:latin typeface="Helvetica Neue"/>
                <a:ea typeface="Helvetica Neue"/>
                <a:cs typeface="Helvetica Neue"/>
                <a:sym typeface="Helvetica Neue"/>
              </a:rPr>
              <a:t>through</a:t>
            </a:r>
            <a:r>
              <a:rPr lang="fr-FR" sz="1800" dirty="0">
                <a:solidFill>
                  <a:schemeClr val="dk1"/>
                </a:solidFill>
                <a:latin typeface="Helvetica Neue"/>
                <a:ea typeface="Helvetica Neue"/>
                <a:cs typeface="Helvetica Neue"/>
                <a:sym typeface="Helvetica Neue"/>
              </a:rPr>
              <a:t> ML Model and </a:t>
            </a:r>
            <a:r>
              <a:rPr lang="fr-FR" sz="1800" dirty="0" err="1">
                <a:solidFill>
                  <a:schemeClr val="dk1"/>
                </a:solidFill>
                <a:latin typeface="Helvetica Neue"/>
                <a:ea typeface="Helvetica Neue"/>
                <a:cs typeface="Helvetica Neue"/>
                <a:sym typeface="Helvetica Neue"/>
              </a:rPr>
              <a:t>different</a:t>
            </a:r>
            <a:r>
              <a:rPr lang="fr-FR" sz="1800" dirty="0">
                <a:solidFill>
                  <a:schemeClr val="dk1"/>
                </a:solidFill>
                <a:latin typeface="Helvetica Neue"/>
                <a:ea typeface="Helvetica Neue"/>
                <a:cs typeface="Helvetica Neue"/>
                <a:sym typeface="Helvetica Neue"/>
              </a:rPr>
              <a:t> </a:t>
            </a:r>
            <a:r>
              <a:rPr lang="fr-FR" sz="1800" dirty="0" err="1">
                <a:solidFill>
                  <a:schemeClr val="dk1"/>
                </a:solidFill>
                <a:latin typeface="Helvetica Neue"/>
                <a:ea typeface="Helvetica Neue"/>
                <a:cs typeface="Helvetica Neue"/>
                <a:sym typeface="Helvetica Neue"/>
              </a:rPr>
              <a:t>evaluation</a:t>
            </a:r>
            <a:r>
              <a:rPr lang="fr-FR" sz="1800" dirty="0">
                <a:solidFill>
                  <a:schemeClr val="dk1"/>
                </a:solidFill>
                <a:latin typeface="Helvetica Neue"/>
                <a:ea typeface="Helvetica Neue"/>
                <a:cs typeface="Helvetica Neue"/>
                <a:sym typeface="Helvetica Neue"/>
              </a:rPr>
              <a:t> </a:t>
            </a:r>
            <a:r>
              <a:rPr lang="fr-FR" sz="1800" dirty="0" err="1">
                <a:solidFill>
                  <a:schemeClr val="dk1"/>
                </a:solidFill>
                <a:latin typeface="Helvetica Neue"/>
                <a:ea typeface="Helvetica Neue"/>
                <a:cs typeface="Helvetica Neue"/>
                <a:sym typeface="Helvetica Neue"/>
              </a:rPr>
              <a:t>metrics</a:t>
            </a:r>
            <a:r>
              <a:rPr lang="fr-FR" sz="1800" dirty="0">
                <a:solidFill>
                  <a:schemeClr val="dk1"/>
                </a:solidFill>
                <a:latin typeface="Helvetica Neue"/>
                <a:ea typeface="Helvetica Neue"/>
                <a:cs typeface="Helvetica Neue"/>
                <a:sym typeface="Helvetica Neue"/>
              </a:rPr>
              <a:t>. </a:t>
            </a:r>
            <a:r>
              <a:rPr lang="fr-FR" sz="1800" dirty="0" err="1">
                <a:solidFill>
                  <a:schemeClr val="dk1"/>
                </a:solidFill>
                <a:latin typeface="Helvetica Neue"/>
                <a:ea typeface="Helvetica Neue"/>
                <a:cs typeface="Helvetica Neue"/>
                <a:sym typeface="Helvetica Neue"/>
              </a:rPr>
              <a:t>Let’s</a:t>
            </a:r>
            <a:r>
              <a:rPr lang="fr-FR" sz="1800" dirty="0">
                <a:solidFill>
                  <a:schemeClr val="dk1"/>
                </a:solidFill>
                <a:latin typeface="Helvetica Neue"/>
                <a:ea typeface="Helvetica Neue"/>
                <a:cs typeface="Helvetica Neue"/>
                <a:sym typeface="Helvetica Neue"/>
              </a:rPr>
              <a:t> move on </a:t>
            </a:r>
            <a:r>
              <a:rPr lang="fr-FR" sz="1800" dirty="0" err="1">
                <a:solidFill>
                  <a:schemeClr val="dk1"/>
                </a:solidFill>
                <a:latin typeface="Helvetica Neue"/>
                <a:ea typeface="Helvetica Neue"/>
                <a:cs typeface="Helvetica Neue"/>
                <a:sym typeface="Helvetica Neue"/>
              </a:rPr>
              <a:t>our</a:t>
            </a:r>
            <a:r>
              <a:rPr lang="fr-FR" sz="1800" dirty="0">
                <a:solidFill>
                  <a:schemeClr val="dk1"/>
                </a:solidFill>
                <a:latin typeface="Helvetica Neue"/>
                <a:ea typeface="Helvetica Neue"/>
                <a:cs typeface="Helvetica Neue"/>
                <a:sym typeface="Helvetica Neue"/>
              </a:rPr>
              <a:t> </a:t>
            </a:r>
            <a:r>
              <a:rPr lang="fr-FR" sz="1800" dirty="0" err="1">
                <a:solidFill>
                  <a:schemeClr val="dk1"/>
                </a:solidFill>
                <a:latin typeface="Helvetica Neue"/>
                <a:ea typeface="Helvetica Neue"/>
                <a:cs typeface="Helvetica Neue"/>
                <a:sym typeface="Helvetica Neue"/>
                <a:hlinkClick r:id="rId3" action="ppaction://hlinkfile"/>
              </a:rPr>
              <a:t>Practical</a:t>
            </a:r>
            <a:r>
              <a:rPr lang="fr-FR" sz="1800" dirty="0">
                <a:solidFill>
                  <a:schemeClr val="dk1"/>
                </a:solidFill>
                <a:latin typeface="Helvetica Neue"/>
                <a:ea typeface="Helvetica Neue"/>
                <a:cs typeface="Helvetica Neue"/>
                <a:sym typeface="Helvetica Neue"/>
                <a:hlinkClick r:id="rId3" action="ppaction://hlinkfile"/>
              </a:rPr>
              <a:t> Example</a:t>
            </a:r>
            <a:endParaRPr sz="1800" dirty="0">
              <a:solidFill>
                <a:schemeClr val="dk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8"/>
          <p:cNvSpPr txBox="1">
            <a:spLocks noGrp="1"/>
          </p:cNvSpPr>
          <p:nvPr>
            <p:ph type="title"/>
          </p:nvPr>
        </p:nvSpPr>
        <p:spPr>
          <a:xfrm>
            <a:off x="0" y="-25812"/>
            <a:ext cx="12192000" cy="774960"/>
          </a:xfrm>
          <a:prstGeom prst="rect">
            <a:avLst/>
          </a:prstGeom>
          <a:solidFill>
            <a:srgbClr val="3333B2"/>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Lato"/>
              <a:buNone/>
            </a:pPr>
            <a:r>
              <a:rPr lang="fr-FR" sz="3600" b="1"/>
              <a:t>Outline</a:t>
            </a:r>
            <a:endParaRPr sz="3600" b="1"/>
          </a:p>
        </p:txBody>
      </p:sp>
      <p:sp>
        <p:nvSpPr>
          <p:cNvPr id="388" name="Google Shape;388;p18"/>
          <p:cNvSpPr/>
          <p:nvPr/>
        </p:nvSpPr>
        <p:spPr>
          <a:xfrm>
            <a:off x="176272" y="9907064"/>
            <a:ext cx="1847221" cy="501124"/>
          </a:xfrm>
          <a:prstGeom prst="roundRect">
            <a:avLst>
              <a:gd name="adj" fmla="val 16667"/>
            </a:avLst>
          </a:prstGeom>
          <a:solidFill>
            <a:srgbClr val="D8E2F3"/>
          </a:solidFill>
          <a:ln>
            <a:noFill/>
          </a:ln>
          <a:effectLst>
            <a:outerShdw blurRad="254000" dist="76200" dir="63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9" name="Google Shape;389;p18"/>
          <p:cNvSpPr/>
          <p:nvPr/>
        </p:nvSpPr>
        <p:spPr>
          <a:xfrm>
            <a:off x="1630429" y="9907064"/>
            <a:ext cx="501124" cy="501124"/>
          </a:xfrm>
          <a:prstGeom prst="ellipse">
            <a:avLst/>
          </a:prstGeom>
          <a:noFill/>
          <a:ln w="381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0" name="Google Shape;390;p18"/>
          <p:cNvSpPr/>
          <p:nvPr/>
        </p:nvSpPr>
        <p:spPr>
          <a:xfrm>
            <a:off x="1744259" y="10025843"/>
            <a:ext cx="273464" cy="273464"/>
          </a:xfrm>
          <a:prstGeom prst="ellipse">
            <a:avLst/>
          </a:prstGeom>
          <a:solidFill>
            <a:srgbClr val="FFC000"/>
          </a:solidFill>
          <a:ln w="381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1" name="Google Shape;391;p18"/>
          <p:cNvSpPr txBox="1"/>
          <p:nvPr/>
        </p:nvSpPr>
        <p:spPr>
          <a:xfrm>
            <a:off x="155186" y="9876427"/>
            <a:ext cx="155331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b="1">
                <a:solidFill>
                  <a:srgbClr val="FFC000"/>
                </a:solidFill>
                <a:latin typeface="Lato"/>
                <a:ea typeface="Lato"/>
                <a:cs typeface="Lato"/>
                <a:sym typeface="Lato"/>
              </a:rPr>
              <a:t>Partie 2</a:t>
            </a:r>
            <a:endParaRPr/>
          </a:p>
        </p:txBody>
      </p:sp>
      <p:grpSp>
        <p:nvGrpSpPr>
          <p:cNvPr id="392" name="Google Shape;392;p18"/>
          <p:cNvGrpSpPr/>
          <p:nvPr/>
        </p:nvGrpSpPr>
        <p:grpSpPr>
          <a:xfrm>
            <a:off x="214179" y="2397338"/>
            <a:ext cx="268935" cy="263799"/>
            <a:chOff x="-1205926" y="2160494"/>
            <a:chExt cx="268935" cy="263799"/>
          </a:xfrm>
        </p:grpSpPr>
        <p:sp>
          <p:nvSpPr>
            <p:cNvPr id="393" name="Google Shape;393;p18"/>
            <p:cNvSpPr/>
            <p:nvPr/>
          </p:nvSpPr>
          <p:spPr>
            <a:xfrm>
              <a:off x="-1205926" y="2160494"/>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p:txBody>
        </p:sp>
        <p:sp>
          <p:nvSpPr>
            <p:cNvPr id="394" name="Google Shape;394;p18"/>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95" name="Google Shape;395;p18"/>
          <p:cNvSpPr txBox="1"/>
          <p:nvPr/>
        </p:nvSpPr>
        <p:spPr>
          <a:xfrm>
            <a:off x="557570" y="2284516"/>
            <a:ext cx="9071118"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ML Techniques</a:t>
            </a:r>
            <a:endParaRPr/>
          </a:p>
        </p:txBody>
      </p:sp>
      <p:sp>
        <p:nvSpPr>
          <p:cNvPr id="396" name="Google Shape;396;p18"/>
          <p:cNvSpPr txBox="1"/>
          <p:nvPr/>
        </p:nvSpPr>
        <p:spPr>
          <a:xfrm>
            <a:off x="557570" y="3095428"/>
            <a:ext cx="7072325"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ML</a:t>
            </a:r>
            <a:r>
              <a:rPr lang="fr-FR" sz="2800" b="1" i="0" u="none" strike="noStrike" cap="none">
                <a:solidFill>
                  <a:schemeClr val="dk1"/>
                </a:solidFill>
                <a:latin typeface="Calibri"/>
                <a:ea typeface="Calibri"/>
                <a:cs typeface="Calibri"/>
                <a:sym typeface="Calibri"/>
              </a:rPr>
              <a:t> </a:t>
            </a:r>
            <a:r>
              <a:rPr lang="fr-FR" sz="2800" b="1" i="0" u="none" strike="noStrike" cap="none">
                <a:solidFill>
                  <a:srgbClr val="3333B2"/>
                </a:solidFill>
                <a:latin typeface="Candara"/>
                <a:ea typeface="Candara"/>
                <a:cs typeface="Candara"/>
                <a:sym typeface="Candara"/>
              </a:rPr>
              <a:t>Problems</a:t>
            </a:r>
            <a:endParaRPr sz="2800" b="1" i="0" u="none" strike="noStrike" cap="none">
              <a:solidFill>
                <a:srgbClr val="3333B2"/>
              </a:solidFill>
              <a:latin typeface="Candara"/>
              <a:ea typeface="Candara"/>
              <a:cs typeface="Candara"/>
              <a:sym typeface="Candara"/>
            </a:endParaRPr>
          </a:p>
        </p:txBody>
      </p:sp>
      <p:grpSp>
        <p:nvGrpSpPr>
          <p:cNvPr id="397" name="Google Shape;397;p18"/>
          <p:cNvGrpSpPr/>
          <p:nvPr/>
        </p:nvGrpSpPr>
        <p:grpSpPr>
          <a:xfrm>
            <a:off x="214179" y="3238944"/>
            <a:ext cx="268935" cy="263799"/>
            <a:chOff x="-1205926" y="2160494"/>
            <a:chExt cx="268935" cy="263799"/>
          </a:xfrm>
        </p:grpSpPr>
        <p:sp>
          <p:nvSpPr>
            <p:cNvPr id="398" name="Google Shape;398;p18"/>
            <p:cNvSpPr/>
            <p:nvPr/>
          </p:nvSpPr>
          <p:spPr>
            <a:xfrm>
              <a:off x="-1205926" y="2160494"/>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3</a:t>
              </a:r>
              <a:endParaRPr/>
            </a:p>
          </p:txBody>
        </p:sp>
        <p:sp>
          <p:nvSpPr>
            <p:cNvPr id="399" name="Google Shape;399;p18"/>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00" name="Google Shape;40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16</a:t>
            </a:fld>
            <a:endParaRPr/>
          </a:p>
        </p:txBody>
      </p:sp>
      <p:grpSp>
        <p:nvGrpSpPr>
          <p:cNvPr id="401" name="Google Shape;401;p18"/>
          <p:cNvGrpSpPr/>
          <p:nvPr/>
        </p:nvGrpSpPr>
        <p:grpSpPr>
          <a:xfrm>
            <a:off x="214179" y="1473057"/>
            <a:ext cx="321399" cy="464622"/>
            <a:chOff x="-1258390" y="1959671"/>
            <a:chExt cx="321399" cy="464622"/>
          </a:xfrm>
        </p:grpSpPr>
        <p:sp>
          <p:nvSpPr>
            <p:cNvPr id="402" name="Google Shape;402;p18"/>
            <p:cNvSpPr/>
            <p:nvPr/>
          </p:nvSpPr>
          <p:spPr>
            <a:xfrm>
              <a:off x="-1258390" y="1959671"/>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1</a:t>
              </a:r>
              <a:endParaRPr/>
            </a:p>
          </p:txBody>
        </p:sp>
        <p:sp>
          <p:nvSpPr>
            <p:cNvPr id="403" name="Google Shape;403;p18"/>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04" name="Google Shape;404;p18"/>
          <p:cNvSpPr txBox="1"/>
          <p:nvPr/>
        </p:nvSpPr>
        <p:spPr>
          <a:xfrm>
            <a:off x="557570" y="1354085"/>
            <a:ext cx="8056666"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Background</a:t>
            </a:r>
            <a:endParaRPr/>
          </a:p>
        </p:txBody>
      </p:sp>
      <p:sp>
        <p:nvSpPr>
          <p:cNvPr id="405" name="Google Shape;405;p18"/>
          <p:cNvSpPr/>
          <p:nvPr/>
        </p:nvSpPr>
        <p:spPr>
          <a:xfrm>
            <a:off x="0" y="6929953"/>
            <a:ext cx="12192000" cy="3395990"/>
          </a:xfrm>
          <a:prstGeom prst="rect">
            <a:avLst/>
          </a:prstGeom>
          <a:solidFill>
            <a:schemeClr val="l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06" name="Google Shape;406;p18"/>
          <p:cNvGrpSpPr/>
          <p:nvPr/>
        </p:nvGrpSpPr>
        <p:grpSpPr>
          <a:xfrm>
            <a:off x="214179" y="4063515"/>
            <a:ext cx="268935" cy="263799"/>
            <a:chOff x="-1205926" y="2160494"/>
            <a:chExt cx="268935" cy="263799"/>
          </a:xfrm>
        </p:grpSpPr>
        <p:sp>
          <p:nvSpPr>
            <p:cNvPr id="407" name="Google Shape;407;p18"/>
            <p:cNvSpPr/>
            <p:nvPr/>
          </p:nvSpPr>
          <p:spPr>
            <a:xfrm>
              <a:off x="-1205926" y="2160494"/>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fr-FR" sz="1800" b="0" i="0" u="none" strike="noStrike" cap="none">
                  <a:solidFill>
                    <a:srgbClr val="FFFFFF"/>
                  </a:solidFill>
                  <a:latin typeface="Calibri"/>
                  <a:ea typeface="Calibri"/>
                  <a:cs typeface="Calibri"/>
                  <a:sym typeface="Calibri"/>
                </a:rPr>
                <a:t>4</a:t>
              </a:r>
              <a:endParaRPr/>
            </a:p>
          </p:txBody>
        </p:sp>
        <p:sp>
          <p:nvSpPr>
            <p:cNvPr id="408" name="Google Shape;408;p18"/>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409" name="Google Shape;409;p18"/>
          <p:cNvSpPr txBox="1"/>
          <p:nvPr/>
        </p:nvSpPr>
        <p:spPr>
          <a:xfrm>
            <a:off x="557570" y="3883577"/>
            <a:ext cx="9071118" cy="523220"/>
          </a:xfrm>
          <a:prstGeom prst="rect">
            <a:avLst/>
          </a:prstGeom>
          <a:noFill/>
          <a:ln>
            <a:noFill/>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Clr>
                <a:srgbClr val="3333B2"/>
              </a:buClr>
              <a:buSzPts val="2800"/>
              <a:buFont typeface="Candara"/>
              <a:buNone/>
            </a:pPr>
            <a:r>
              <a:rPr lang="fr-FR" sz="2800" b="1" i="0" u="none" strike="noStrike" cap="none">
                <a:solidFill>
                  <a:srgbClr val="3333B2"/>
                </a:solidFill>
                <a:latin typeface="Candara"/>
                <a:ea typeface="Candara"/>
                <a:cs typeface="Candara"/>
                <a:sym typeface="Candara"/>
              </a:rPr>
              <a:t>Use Cases</a:t>
            </a:r>
            <a:endParaRPr/>
          </a:p>
        </p:txBody>
      </p:sp>
      <p:sp>
        <p:nvSpPr>
          <p:cNvPr id="410" name="Google Shape;410;p18"/>
          <p:cNvSpPr txBox="1"/>
          <p:nvPr/>
        </p:nvSpPr>
        <p:spPr>
          <a:xfrm>
            <a:off x="557570" y="4767175"/>
            <a:ext cx="7072325"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Practical Example</a:t>
            </a:r>
            <a:endParaRPr sz="2800" b="1" i="0" u="none" strike="noStrike" cap="none">
              <a:solidFill>
                <a:srgbClr val="3333B2"/>
              </a:solidFill>
              <a:latin typeface="Candara"/>
              <a:ea typeface="Candara"/>
              <a:cs typeface="Candara"/>
              <a:sym typeface="Candara"/>
            </a:endParaRPr>
          </a:p>
        </p:txBody>
      </p:sp>
      <p:grpSp>
        <p:nvGrpSpPr>
          <p:cNvPr id="411" name="Google Shape;411;p18"/>
          <p:cNvGrpSpPr/>
          <p:nvPr/>
        </p:nvGrpSpPr>
        <p:grpSpPr>
          <a:xfrm>
            <a:off x="214179" y="4903223"/>
            <a:ext cx="268935" cy="263799"/>
            <a:chOff x="-1205926" y="2160494"/>
            <a:chExt cx="268935" cy="263799"/>
          </a:xfrm>
        </p:grpSpPr>
        <p:sp>
          <p:nvSpPr>
            <p:cNvPr id="412" name="Google Shape;412;p18"/>
            <p:cNvSpPr/>
            <p:nvPr/>
          </p:nvSpPr>
          <p:spPr>
            <a:xfrm>
              <a:off x="-1205926" y="2160494"/>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fr-FR" sz="1800" b="0" i="0" u="none" strike="noStrike" cap="none">
                  <a:solidFill>
                    <a:srgbClr val="FFFFFF"/>
                  </a:solidFill>
                  <a:latin typeface="Calibri"/>
                  <a:ea typeface="Calibri"/>
                  <a:cs typeface="Calibri"/>
                  <a:sym typeface="Calibri"/>
                </a:rPr>
                <a:t>5</a:t>
              </a:r>
              <a:endParaRPr/>
            </a:p>
          </p:txBody>
        </p:sp>
        <p:sp>
          <p:nvSpPr>
            <p:cNvPr id="413" name="Google Shape;413;p18"/>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414" name="Google Shape;414;p18"/>
          <p:cNvGrpSpPr/>
          <p:nvPr/>
        </p:nvGrpSpPr>
        <p:grpSpPr>
          <a:xfrm>
            <a:off x="214179" y="5699203"/>
            <a:ext cx="349624" cy="298688"/>
            <a:chOff x="-1286615" y="2160494"/>
            <a:chExt cx="349624" cy="298688"/>
          </a:xfrm>
        </p:grpSpPr>
        <p:sp>
          <p:nvSpPr>
            <p:cNvPr id="415" name="Google Shape;415;p18"/>
            <p:cNvSpPr/>
            <p:nvPr/>
          </p:nvSpPr>
          <p:spPr>
            <a:xfrm>
              <a:off x="-1286615" y="2195383"/>
              <a:ext cx="295829"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fr-FR" sz="1800" b="0" i="0" u="none" strike="noStrike" cap="none">
                  <a:solidFill>
                    <a:srgbClr val="FFFFFF"/>
                  </a:solidFill>
                  <a:latin typeface="Calibri"/>
                  <a:ea typeface="Calibri"/>
                  <a:cs typeface="Calibri"/>
                  <a:sym typeface="Calibri"/>
                </a:rPr>
                <a:t>6</a:t>
              </a:r>
              <a:endParaRPr/>
            </a:p>
          </p:txBody>
        </p:sp>
        <p:sp>
          <p:nvSpPr>
            <p:cNvPr id="416" name="Google Shape;416;p18"/>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417" name="Google Shape;417;p18"/>
          <p:cNvSpPr txBox="1"/>
          <p:nvPr/>
        </p:nvSpPr>
        <p:spPr>
          <a:xfrm>
            <a:off x="557570" y="5606456"/>
            <a:ext cx="7072325"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Evaluation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animEffect transition="in" filter="fade">
                                      <p:cBhvr>
                                        <p:cTn id="7" dur="500"/>
                                        <p:tgtEl>
                                          <p:spTgt spid="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19"/>
          <p:cNvSpPr txBox="1">
            <a:spLocks noGrp="1"/>
          </p:cNvSpPr>
          <p:nvPr>
            <p:ph type="sldNum" idx="12"/>
          </p:nvPr>
        </p:nvSpPr>
        <p:spPr>
          <a:xfrm>
            <a:off x="8610600" y="629024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17</a:t>
            </a:fld>
            <a:endParaRPr/>
          </a:p>
        </p:txBody>
      </p:sp>
      <p:sp>
        <p:nvSpPr>
          <p:cNvPr id="424" name="Google Shape;424;p19"/>
          <p:cNvSpPr txBox="1">
            <a:spLocks noGrp="1"/>
          </p:cNvSpPr>
          <p:nvPr>
            <p:ph type="title"/>
          </p:nvPr>
        </p:nvSpPr>
        <p:spPr>
          <a:xfrm>
            <a:off x="0" y="-25812"/>
            <a:ext cx="12192000" cy="657408"/>
          </a:xfrm>
          <a:prstGeom prst="rect">
            <a:avLst/>
          </a:prstGeom>
          <a:solidFill>
            <a:srgbClr val="3333B2"/>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Lato"/>
              <a:buNone/>
            </a:pPr>
            <a:r>
              <a:rPr lang="fr-FR" sz="3600" b="1"/>
              <a:t>Evaluation</a:t>
            </a:r>
            <a:endParaRPr/>
          </a:p>
        </p:txBody>
      </p:sp>
      <p:grpSp>
        <p:nvGrpSpPr>
          <p:cNvPr id="425" name="Google Shape;425;p19"/>
          <p:cNvGrpSpPr/>
          <p:nvPr/>
        </p:nvGrpSpPr>
        <p:grpSpPr>
          <a:xfrm>
            <a:off x="245199" y="798660"/>
            <a:ext cx="3105338" cy="2206782"/>
            <a:chOff x="1765426" y="1222218"/>
            <a:chExt cx="3105338" cy="2206782"/>
          </a:xfrm>
        </p:grpSpPr>
        <p:sp>
          <p:nvSpPr>
            <p:cNvPr id="426" name="Google Shape;426;p19"/>
            <p:cNvSpPr/>
            <p:nvPr/>
          </p:nvSpPr>
          <p:spPr>
            <a:xfrm>
              <a:off x="1765426" y="1222218"/>
              <a:ext cx="3105338" cy="2206782"/>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27" name="Google Shape;427;p19"/>
            <p:cNvPicPr preferRelativeResize="0"/>
            <p:nvPr/>
          </p:nvPicPr>
          <p:blipFill rotWithShape="1">
            <a:blip r:embed="rId3">
              <a:alphaModFix/>
            </a:blip>
            <a:srcRect/>
            <a:stretch/>
          </p:blipFill>
          <p:spPr>
            <a:xfrm>
              <a:off x="2160807" y="1291156"/>
              <a:ext cx="2314575" cy="1924050"/>
            </a:xfrm>
            <a:prstGeom prst="rect">
              <a:avLst/>
            </a:prstGeom>
            <a:noFill/>
            <a:ln>
              <a:noFill/>
            </a:ln>
          </p:spPr>
        </p:pic>
      </p:grpSp>
      <p:pic>
        <p:nvPicPr>
          <p:cNvPr id="428" name="Google Shape;428;p19"/>
          <p:cNvPicPr preferRelativeResize="0"/>
          <p:nvPr/>
        </p:nvPicPr>
        <p:blipFill rotWithShape="1">
          <a:blip r:embed="rId4">
            <a:alphaModFix/>
          </a:blip>
          <a:srcRect/>
          <a:stretch/>
        </p:blipFill>
        <p:spPr>
          <a:xfrm>
            <a:off x="2207601" y="3172506"/>
            <a:ext cx="4414820" cy="3411811"/>
          </a:xfrm>
          <a:prstGeom prst="rect">
            <a:avLst/>
          </a:prstGeom>
          <a:noFill/>
          <a:ln>
            <a:noFill/>
          </a:ln>
        </p:spPr>
      </p:pic>
      <p:pic>
        <p:nvPicPr>
          <p:cNvPr id="429" name="Google Shape;429;p19"/>
          <p:cNvPicPr preferRelativeResize="0"/>
          <p:nvPr/>
        </p:nvPicPr>
        <p:blipFill rotWithShape="1">
          <a:blip r:embed="rId5">
            <a:alphaModFix/>
          </a:blip>
          <a:srcRect/>
          <a:stretch/>
        </p:blipFill>
        <p:spPr>
          <a:xfrm>
            <a:off x="6694848" y="756374"/>
            <a:ext cx="5111694" cy="402391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0"/>
          <p:cNvSpPr txBox="1">
            <a:spLocks noGrp="1"/>
          </p:cNvSpPr>
          <p:nvPr>
            <p:ph type="sldNum" idx="12"/>
          </p:nvPr>
        </p:nvSpPr>
        <p:spPr>
          <a:xfrm>
            <a:off x="8610600" y="629024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18</a:t>
            </a:fld>
            <a:endParaRPr/>
          </a:p>
        </p:txBody>
      </p:sp>
      <p:sp>
        <p:nvSpPr>
          <p:cNvPr id="436" name="Google Shape;436;p20"/>
          <p:cNvSpPr txBox="1">
            <a:spLocks noGrp="1"/>
          </p:cNvSpPr>
          <p:nvPr>
            <p:ph type="title"/>
          </p:nvPr>
        </p:nvSpPr>
        <p:spPr>
          <a:xfrm>
            <a:off x="0" y="-25812"/>
            <a:ext cx="12192000" cy="657408"/>
          </a:xfrm>
          <a:prstGeom prst="rect">
            <a:avLst/>
          </a:prstGeom>
          <a:solidFill>
            <a:srgbClr val="3333B2"/>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Lato"/>
              <a:buNone/>
            </a:pPr>
            <a:r>
              <a:rPr lang="fr-FR" sz="3600" b="1"/>
              <a:t>Recap</a:t>
            </a:r>
            <a:endParaRPr sz="3600" b="1"/>
          </a:p>
        </p:txBody>
      </p:sp>
      <p:sp>
        <p:nvSpPr>
          <p:cNvPr id="437" name="Google Shape;437;p20"/>
          <p:cNvSpPr txBox="1"/>
          <p:nvPr/>
        </p:nvSpPr>
        <p:spPr>
          <a:xfrm>
            <a:off x="838200" y="637828"/>
            <a:ext cx="10483468" cy="6017545"/>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fr-FR" sz="2000" b="1">
                <a:solidFill>
                  <a:schemeClr val="dk1"/>
                </a:solidFill>
                <a:latin typeface="Helvetica Neue"/>
                <a:ea typeface="Helvetica Neue"/>
                <a:cs typeface="Helvetica Neue"/>
                <a:sym typeface="Helvetica Neue"/>
              </a:rPr>
              <a:t>What we have Learned?</a:t>
            </a:r>
            <a:endParaRPr/>
          </a:p>
          <a:p>
            <a:pPr marL="0" marR="0" lvl="0" indent="0" algn="just" rtl="0">
              <a:spcBef>
                <a:spcPts val="0"/>
              </a:spcBef>
              <a:spcAft>
                <a:spcPts val="0"/>
              </a:spcAft>
              <a:buNone/>
            </a:pPr>
            <a:r>
              <a:rPr lang="fr-FR" sz="2000" b="0" i="0">
                <a:solidFill>
                  <a:srgbClr val="C00000"/>
                </a:solidFill>
                <a:latin typeface="Helvetica Neue"/>
                <a:ea typeface="Helvetica Neue"/>
                <a:cs typeface="Helvetica Neue"/>
                <a:sym typeface="Helvetica Neue"/>
              </a:rPr>
              <a:t>Filtration of Data:</a:t>
            </a:r>
            <a:endParaRPr/>
          </a:p>
          <a:p>
            <a:pPr marL="285750" marR="0" lvl="0" indent="-285750" algn="just" rtl="0">
              <a:lnSpc>
                <a:spcPct val="150000"/>
              </a:lnSpc>
              <a:spcBef>
                <a:spcPts val="0"/>
              </a:spcBef>
              <a:spcAft>
                <a:spcPts val="0"/>
              </a:spcAft>
              <a:buClr>
                <a:schemeClr val="dk1"/>
              </a:buClr>
              <a:buSzPts val="1600"/>
              <a:buFont typeface="Arial"/>
              <a:buChar char="•"/>
            </a:pPr>
            <a:r>
              <a:rPr lang="fr-FR" sz="1600" b="1" i="0">
                <a:solidFill>
                  <a:schemeClr val="dk1"/>
                </a:solidFill>
                <a:latin typeface="Helvetica Neue"/>
                <a:ea typeface="Helvetica Neue"/>
                <a:cs typeface="Helvetica Neue"/>
                <a:sym typeface="Helvetica Neue"/>
              </a:rPr>
              <a:t>Cleaned and Prepared Dataset: </a:t>
            </a:r>
            <a:r>
              <a:rPr lang="fr-FR" sz="1600" b="0" i="0">
                <a:solidFill>
                  <a:schemeClr val="dk1"/>
                </a:solidFill>
                <a:latin typeface="Helvetica Neue"/>
                <a:ea typeface="Helvetica Neue"/>
                <a:cs typeface="Helvetica Neue"/>
                <a:sym typeface="Helvetica Neue"/>
              </a:rPr>
              <a:t>Gained hands-on experience in cleaning and preparing the dataset, ensuring that it is free from irrelevant or duplicate entries.</a:t>
            </a:r>
            <a:endParaRPr/>
          </a:p>
          <a:p>
            <a:pPr marL="285750" marR="0" lvl="0" indent="-285750" algn="just" rtl="0">
              <a:lnSpc>
                <a:spcPct val="150000"/>
              </a:lnSpc>
              <a:spcBef>
                <a:spcPts val="0"/>
              </a:spcBef>
              <a:spcAft>
                <a:spcPts val="0"/>
              </a:spcAft>
              <a:buClr>
                <a:schemeClr val="dk1"/>
              </a:buClr>
              <a:buSzPts val="1600"/>
              <a:buFont typeface="Arial"/>
              <a:buChar char="•"/>
            </a:pPr>
            <a:r>
              <a:rPr lang="fr-FR" sz="1600" b="1" i="0">
                <a:solidFill>
                  <a:schemeClr val="dk1"/>
                </a:solidFill>
                <a:latin typeface="Helvetica Neue"/>
                <a:ea typeface="Helvetica Neue"/>
                <a:cs typeface="Helvetica Neue"/>
                <a:sym typeface="Helvetica Neue"/>
              </a:rPr>
              <a:t>Addressed Missing Values: </a:t>
            </a:r>
            <a:r>
              <a:rPr lang="fr-FR" sz="1600" b="0" i="0">
                <a:solidFill>
                  <a:schemeClr val="dk1"/>
                </a:solidFill>
                <a:latin typeface="Helvetica Neue"/>
                <a:ea typeface="Helvetica Neue"/>
                <a:cs typeface="Helvetica Neue"/>
                <a:sym typeface="Helvetica Neue"/>
              </a:rPr>
              <a:t>Successfully handled missing values, ensuring a clean and complete dataset for subsequent analysis.</a:t>
            </a:r>
            <a:endParaRPr/>
          </a:p>
          <a:p>
            <a:pPr marL="0" marR="0" lvl="0" indent="0" algn="just" rtl="0">
              <a:spcBef>
                <a:spcPts val="0"/>
              </a:spcBef>
              <a:spcAft>
                <a:spcPts val="0"/>
              </a:spcAft>
              <a:buNone/>
            </a:pPr>
            <a:r>
              <a:rPr lang="fr-FR" sz="2000">
                <a:solidFill>
                  <a:srgbClr val="C00000"/>
                </a:solidFill>
                <a:latin typeface="Helvetica Neue"/>
                <a:ea typeface="Helvetica Neue"/>
                <a:cs typeface="Helvetica Neue"/>
                <a:sym typeface="Helvetica Neue"/>
              </a:rPr>
              <a:t>Model Selection:</a:t>
            </a:r>
            <a:endParaRPr/>
          </a:p>
          <a:p>
            <a:pPr marL="342900" marR="0" lvl="0" indent="-342900" algn="just" rtl="0">
              <a:lnSpc>
                <a:spcPct val="150000"/>
              </a:lnSpc>
              <a:spcBef>
                <a:spcPts val="0"/>
              </a:spcBef>
              <a:spcAft>
                <a:spcPts val="0"/>
              </a:spcAft>
              <a:buClr>
                <a:schemeClr val="dk1"/>
              </a:buClr>
              <a:buSzPts val="1600"/>
              <a:buFont typeface="Arial"/>
              <a:buChar char="•"/>
            </a:pPr>
            <a:r>
              <a:rPr lang="fr-FR" sz="1600" b="1">
                <a:solidFill>
                  <a:schemeClr val="dk1"/>
                </a:solidFill>
                <a:latin typeface="Helvetica Neue"/>
                <a:ea typeface="Helvetica Neue"/>
                <a:cs typeface="Helvetica Neue"/>
                <a:sym typeface="Helvetica Neue"/>
              </a:rPr>
              <a:t>Researched Sentiment Analysis Models:</a:t>
            </a:r>
            <a:r>
              <a:rPr lang="fr-FR" sz="1600">
                <a:solidFill>
                  <a:schemeClr val="dk1"/>
                </a:solidFill>
                <a:latin typeface="Helvetica Neue"/>
                <a:ea typeface="Helvetica Neue"/>
                <a:cs typeface="Helvetica Neue"/>
                <a:sym typeface="Helvetica Neue"/>
              </a:rPr>
              <a:t> Explored various sentiment analysis models, understanding their strengths and weaknesses.</a:t>
            </a:r>
            <a:endParaRPr/>
          </a:p>
          <a:p>
            <a:pPr marL="342900" marR="0" lvl="0" indent="-342900" algn="just" rtl="0">
              <a:lnSpc>
                <a:spcPct val="150000"/>
              </a:lnSpc>
              <a:spcBef>
                <a:spcPts val="0"/>
              </a:spcBef>
              <a:spcAft>
                <a:spcPts val="0"/>
              </a:spcAft>
              <a:buClr>
                <a:schemeClr val="dk1"/>
              </a:buClr>
              <a:buSzPts val="1600"/>
              <a:buFont typeface="Arial"/>
              <a:buChar char="•"/>
            </a:pPr>
            <a:r>
              <a:rPr lang="fr-FR" sz="1600" b="1">
                <a:solidFill>
                  <a:schemeClr val="dk1"/>
                </a:solidFill>
                <a:latin typeface="Helvetica Neue"/>
                <a:ea typeface="Helvetica Neue"/>
                <a:cs typeface="Helvetica Neue"/>
                <a:sym typeface="Helvetica Neue"/>
              </a:rPr>
              <a:t>Informed Model Selection:</a:t>
            </a:r>
            <a:r>
              <a:rPr lang="fr-FR" sz="1600">
                <a:solidFill>
                  <a:schemeClr val="dk1"/>
                </a:solidFill>
                <a:latin typeface="Helvetica Neue"/>
                <a:ea typeface="Helvetica Neue"/>
                <a:cs typeface="Helvetica Neue"/>
                <a:sym typeface="Helvetica Neue"/>
              </a:rPr>
              <a:t> Made informed decisions about model selection based on the alignment of model characteristics with project goals and dataset features.</a:t>
            </a:r>
            <a:endParaRPr/>
          </a:p>
          <a:p>
            <a:pPr marL="0" marR="0" lvl="0" indent="0" algn="just" rtl="0">
              <a:spcBef>
                <a:spcPts val="0"/>
              </a:spcBef>
              <a:spcAft>
                <a:spcPts val="0"/>
              </a:spcAft>
              <a:buNone/>
            </a:pPr>
            <a:r>
              <a:rPr lang="fr-FR" sz="2000">
                <a:solidFill>
                  <a:srgbClr val="C00000"/>
                </a:solidFill>
                <a:latin typeface="Helvetica Neue"/>
                <a:ea typeface="Helvetica Neue"/>
                <a:cs typeface="Helvetica Neue"/>
                <a:sym typeface="Helvetica Neue"/>
              </a:rPr>
              <a:t>Model Evaluation:</a:t>
            </a:r>
            <a:endParaRPr/>
          </a:p>
          <a:p>
            <a:pPr marL="285750" marR="0" lvl="0" indent="-285750" algn="just" rtl="0">
              <a:lnSpc>
                <a:spcPct val="150000"/>
              </a:lnSpc>
              <a:spcBef>
                <a:spcPts val="0"/>
              </a:spcBef>
              <a:spcAft>
                <a:spcPts val="0"/>
              </a:spcAft>
              <a:buClr>
                <a:schemeClr val="dk1"/>
              </a:buClr>
              <a:buSzPts val="1600"/>
              <a:buFont typeface="Arial"/>
              <a:buChar char="•"/>
            </a:pPr>
            <a:r>
              <a:rPr lang="fr-FR" sz="1600" b="1">
                <a:solidFill>
                  <a:schemeClr val="dk1"/>
                </a:solidFill>
                <a:latin typeface="Helvetica Neue"/>
                <a:ea typeface="Helvetica Neue"/>
                <a:cs typeface="Helvetica Neue"/>
                <a:sym typeface="Helvetica Neue"/>
              </a:rPr>
              <a:t>Performance Metrics: </a:t>
            </a:r>
            <a:r>
              <a:rPr lang="fr-FR" sz="1600">
                <a:solidFill>
                  <a:schemeClr val="dk1"/>
                </a:solidFill>
                <a:latin typeface="Helvetica Neue"/>
                <a:ea typeface="Helvetica Neue"/>
                <a:cs typeface="Helvetica Neue"/>
                <a:sym typeface="Helvetica Neue"/>
              </a:rPr>
              <a:t>Learned to evaluate model performance using metrics such as </a:t>
            </a:r>
            <a:r>
              <a:rPr lang="fr-FR" sz="1600">
                <a:solidFill>
                  <a:srgbClr val="C00000"/>
                </a:solidFill>
                <a:latin typeface="Helvetica Neue"/>
                <a:ea typeface="Helvetica Neue"/>
                <a:cs typeface="Helvetica Neue"/>
                <a:sym typeface="Helvetica Neue"/>
              </a:rPr>
              <a:t>accuracy</a:t>
            </a:r>
            <a:r>
              <a:rPr lang="fr-FR" sz="1600">
                <a:solidFill>
                  <a:schemeClr val="dk1"/>
                </a:solidFill>
                <a:latin typeface="Helvetica Neue"/>
                <a:ea typeface="Helvetica Neue"/>
                <a:cs typeface="Helvetica Neue"/>
                <a:sym typeface="Helvetica Neue"/>
              </a:rPr>
              <a:t>, </a:t>
            </a:r>
            <a:r>
              <a:rPr lang="fr-FR" sz="1600">
                <a:solidFill>
                  <a:srgbClr val="C00000"/>
                </a:solidFill>
                <a:latin typeface="Helvetica Neue"/>
                <a:ea typeface="Helvetica Neue"/>
                <a:cs typeface="Helvetica Neue"/>
                <a:sym typeface="Helvetica Neue"/>
              </a:rPr>
              <a:t>precision</a:t>
            </a:r>
            <a:r>
              <a:rPr lang="fr-FR" sz="1600">
                <a:solidFill>
                  <a:schemeClr val="dk1"/>
                </a:solidFill>
                <a:latin typeface="Helvetica Neue"/>
                <a:ea typeface="Helvetica Neue"/>
                <a:cs typeface="Helvetica Neue"/>
                <a:sym typeface="Helvetica Neue"/>
              </a:rPr>
              <a:t>, recall, and F1 score.</a:t>
            </a:r>
            <a:endParaRPr/>
          </a:p>
          <a:p>
            <a:pPr marL="285750" marR="0" lvl="0" indent="-285750" algn="just" rtl="0">
              <a:lnSpc>
                <a:spcPct val="150000"/>
              </a:lnSpc>
              <a:spcBef>
                <a:spcPts val="0"/>
              </a:spcBef>
              <a:spcAft>
                <a:spcPts val="0"/>
              </a:spcAft>
              <a:buClr>
                <a:schemeClr val="dk1"/>
              </a:buClr>
              <a:buSzPts val="1600"/>
              <a:buFont typeface="Arial"/>
              <a:buChar char="•"/>
            </a:pPr>
            <a:r>
              <a:rPr lang="fr-FR" sz="1600" b="1">
                <a:solidFill>
                  <a:schemeClr val="dk1"/>
                </a:solidFill>
                <a:latin typeface="Helvetica Neue"/>
                <a:ea typeface="Helvetica Neue"/>
                <a:cs typeface="Helvetica Neue"/>
                <a:sym typeface="Helvetica Neue"/>
              </a:rPr>
              <a:t>Generalization: </a:t>
            </a:r>
            <a:r>
              <a:rPr lang="fr-FR" sz="1600">
                <a:solidFill>
                  <a:schemeClr val="dk1"/>
                </a:solidFill>
                <a:latin typeface="Helvetica Neue"/>
                <a:ea typeface="Helvetica Neue"/>
                <a:cs typeface="Helvetica Neue"/>
                <a:sym typeface="Helvetica Neue"/>
              </a:rPr>
              <a:t>Gained insights into the model's ability to generalize to new, unseen data, providing a measure of its real-world applicability.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21"/>
          <p:cNvSpPr txBox="1">
            <a:spLocks noGrp="1"/>
          </p:cNvSpPr>
          <p:nvPr>
            <p:ph type="sldNum" idx="12"/>
          </p:nvPr>
        </p:nvSpPr>
        <p:spPr>
          <a:xfrm>
            <a:off x="8610600" y="629024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19</a:t>
            </a:fld>
            <a:endParaRPr/>
          </a:p>
        </p:txBody>
      </p:sp>
      <p:sp>
        <p:nvSpPr>
          <p:cNvPr id="444" name="Google Shape;444;p21"/>
          <p:cNvSpPr txBox="1">
            <a:spLocks noGrp="1"/>
          </p:cNvSpPr>
          <p:nvPr>
            <p:ph type="title"/>
          </p:nvPr>
        </p:nvSpPr>
        <p:spPr>
          <a:xfrm>
            <a:off x="0" y="-25812"/>
            <a:ext cx="12192000" cy="774960"/>
          </a:xfrm>
          <a:prstGeom prst="rect">
            <a:avLst/>
          </a:prstGeom>
          <a:solidFill>
            <a:srgbClr val="3333B2"/>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Candara"/>
              <a:buNone/>
            </a:pPr>
            <a:r>
              <a:rPr lang="fr-FR" sz="3600" b="1" i="0" u="none" strike="noStrike" cap="none">
                <a:latin typeface="Candara"/>
                <a:ea typeface="Candara"/>
                <a:cs typeface="Candara"/>
                <a:sym typeface="Candara"/>
              </a:rPr>
              <a:t>Acknowledgments</a:t>
            </a:r>
            <a:endParaRPr sz="3600" b="1"/>
          </a:p>
        </p:txBody>
      </p:sp>
      <p:pic>
        <p:nvPicPr>
          <p:cNvPr id="445" name="Google Shape;445;p21"/>
          <p:cNvPicPr preferRelativeResize="0"/>
          <p:nvPr/>
        </p:nvPicPr>
        <p:blipFill rotWithShape="1">
          <a:blip r:embed="rId3">
            <a:alphaModFix/>
          </a:blip>
          <a:srcRect/>
          <a:stretch/>
        </p:blipFill>
        <p:spPr>
          <a:xfrm>
            <a:off x="5183959" y="987674"/>
            <a:ext cx="4591412" cy="4591412"/>
          </a:xfrm>
          <a:prstGeom prst="rect">
            <a:avLst/>
          </a:prstGeom>
          <a:noFill/>
          <a:ln>
            <a:noFill/>
          </a:ln>
        </p:spPr>
      </p:pic>
      <p:sp>
        <p:nvSpPr>
          <p:cNvPr id="446" name="Google Shape;446;p21"/>
          <p:cNvSpPr txBox="1"/>
          <p:nvPr/>
        </p:nvSpPr>
        <p:spPr>
          <a:xfrm>
            <a:off x="838201" y="987674"/>
            <a:ext cx="3290740" cy="563231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fr-FR" sz="2000" b="0" i="0">
                <a:solidFill>
                  <a:srgbClr val="C00000"/>
                </a:solidFill>
                <a:latin typeface="Helvetica Neue"/>
                <a:ea typeface="Helvetica Neue"/>
                <a:cs typeface="Helvetica Neue"/>
                <a:sym typeface="Helvetica Neue"/>
              </a:rPr>
              <a:t>Creator:</a:t>
            </a:r>
            <a:endParaRPr/>
          </a:p>
          <a:p>
            <a:pPr marL="0" marR="0" lvl="0" indent="0" algn="just" rtl="0">
              <a:spcBef>
                <a:spcPts val="0"/>
              </a:spcBef>
              <a:spcAft>
                <a:spcPts val="0"/>
              </a:spcAft>
              <a:buNone/>
            </a:pPr>
            <a:r>
              <a:rPr lang="fr-FR" sz="2000">
                <a:solidFill>
                  <a:schemeClr val="dk1"/>
                </a:solidFill>
                <a:latin typeface="Helvetica Neue"/>
                <a:ea typeface="Helvetica Neue"/>
                <a:cs typeface="Helvetica Neue"/>
                <a:sym typeface="Helvetica Neue"/>
              </a:rPr>
              <a:t>Munib Hassan</a:t>
            </a:r>
            <a:endParaRPr/>
          </a:p>
          <a:p>
            <a:pPr marL="0" marR="0" lvl="0" indent="0" algn="just" rtl="0">
              <a:spcBef>
                <a:spcPts val="0"/>
              </a:spcBef>
              <a:spcAft>
                <a:spcPts val="0"/>
              </a:spcAft>
              <a:buNone/>
            </a:pPr>
            <a:r>
              <a:rPr lang="fr-FR" sz="2000">
                <a:solidFill>
                  <a:schemeClr val="dk1"/>
                </a:solidFill>
                <a:latin typeface="Helvetica Neue"/>
                <a:ea typeface="Helvetica Neue"/>
                <a:cs typeface="Helvetica Neue"/>
                <a:sym typeface="Helvetica Neue"/>
              </a:rPr>
              <a:t>Lead SQA Lycus Inc</a:t>
            </a:r>
            <a:endParaRPr/>
          </a:p>
          <a:p>
            <a:pPr marL="0" marR="0" lvl="0" indent="0" algn="just" rtl="0">
              <a:spcBef>
                <a:spcPts val="0"/>
              </a:spcBef>
              <a:spcAft>
                <a:spcPts val="0"/>
              </a:spcAft>
              <a:buNone/>
            </a:pPr>
            <a:endParaRPr sz="2000">
              <a:solidFill>
                <a:srgbClr val="C00000"/>
              </a:solidFill>
              <a:latin typeface="Helvetica Neue"/>
              <a:ea typeface="Helvetica Neue"/>
              <a:cs typeface="Helvetica Neue"/>
              <a:sym typeface="Helvetica Neue"/>
            </a:endParaRPr>
          </a:p>
          <a:p>
            <a:pPr marL="0" marR="0" lvl="0" indent="0" algn="just" rtl="0">
              <a:spcBef>
                <a:spcPts val="0"/>
              </a:spcBef>
              <a:spcAft>
                <a:spcPts val="0"/>
              </a:spcAft>
              <a:buNone/>
            </a:pPr>
            <a:endParaRPr sz="2000">
              <a:solidFill>
                <a:srgbClr val="C00000"/>
              </a:solidFill>
              <a:latin typeface="Helvetica Neue"/>
              <a:ea typeface="Helvetica Neue"/>
              <a:cs typeface="Helvetica Neue"/>
              <a:sym typeface="Helvetica Neue"/>
            </a:endParaRPr>
          </a:p>
          <a:p>
            <a:pPr marL="0" marR="0" lvl="0" indent="0" algn="just" rtl="0">
              <a:spcBef>
                <a:spcPts val="0"/>
              </a:spcBef>
              <a:spcAft>
                <a:spcPts val="0"/>
              </a:spcAft>
              <a:buNone/>
            </a:pPr>
            <a:r>
              <a:rPr lang="fr-FR" sz="2000">
                <a:solidFill>
                  <a:srgbClr val="C00000"/>
                </a:solidFill>
                <a:latin typeface="Helvetica Neue"/>
                <a:ea typeface="Helvetica Neue"/>
                <a:cs typeface="Helvetica Neue"/>
                <a:sym typeface="Helvetica Neue"/>
              </a:rPr>
              <a:t>Special Thanks To:</a:t>
            </a:r>
            <a:endParaRPr/>
          </a:p>
          <a:p>
            <a:pPr marL="0" marR="0" lvl="0" indent="0" algn="just" rtl="0">
              <a:spcBef>
                <a:spcPts val="0"/>
              </a:spcBef>
              <a:spcAft>
                <a:spcPts val="0"/>
              </a:spcAft>
              <a:buNone/>
            </a:pPr>
            <a:r>
              <a:rPr lang="fr-FR" sz="2000">
                <a:solidFill>
                  <a:schemeClr val="dk1"/>
                </a:solidFill>
                <a:latin typeface="Helvetica Neue"/>
                <a:ea typeface="Helvetica Neue"/>
                <a:cs typeface="Helvetica Neue"/>
                <a:sym typeface="Helvetica Neue"/>
              </a:rPr>
              <a:t>Lycus Inc For organizing such wonderful Event.</a:t>
            </a:r>
            <a:endParaRPr/>
          </a:p>
          <a:p>
            <a:pPr marL="0" marR="0" lvl="0" indent="0" algn="just" rtl="0">
              <a:spcBef>
                <a:spcPts val="0"/>
              </a:spcBef>
              <a:spcAft>
                <a:spcPts val="0"/>
              </a:spcAft>
              <a:buNone/>
            </a:pPr>
            <a:endParaRPr sz="2000">
              <a:solidFill>
                <a:srgbClr val="C00000"/>
              </a:solidFill>
              <a:latin typeface="Helvetica Neue"/>
              <a:ea typeface="Helvetica Neue"/>
              <a:cs typeface="Helvetica Neue"/>
              <a:sym typeface="Helvetica Neue"/>
            </a:endParaRPr>
          </a:p>
          <a:p>
            <a:pPr marL="0" marR="0" lvl="0" indent="0" algn="just" rtl="0">
              <a:spcBef>
                <a:spcPts val="0"/>
              </a:spcBef>
              <a:spcAft>
                <a:spcPts val="0"/>
              </a:spcAft>
              <a:buNone/>
            </a:pPr>
            <a:endParaRPr sz="2000">
              <a:solidFill>
                <a:srgbClr val="C00000"/>
              </a:solidFill>
              <a:latin typeface="Helvetica Neue"/>
              <a:ea typeface="Helvetica Neue"/>
              <a:cs typeface="Helvetica Neue"/>
              <a:sym typeface="Helvetica Neue"/>
            </a:endParaRPr>
          </a:p>
          <a:p>
            <a:pPr marL="0" marR="0" lvl="0" indent="0" algn="just" rtl="0">
              <a:spcBef>
                <a:spcPts val="0"/>
              </a:spcBef>
              <a:spcAft>
                <a:spcPts val="0"/>
              </a:spcAft>
              <a:buNone/>
            </a:pPr>
            <a:r>
              <a:rPr lang="fr-FR" sz="2000">
                <a:solidFill>
                  <a:schemeClr val="dk1"/>
                </a:solidFill>
                <a:latin typeface="Helvetica Neue"/>
                <a:ea typeface="Helvetica Neue"/>
                <a:cs typeface="Helvetica Neue"/>
                <a:sym typeface="Helvetica Neue"/>
              </a:rPr>
              <a:t>PSTB for providing me opportunity as Speaker in meetup.</a:t>
            </a:r>
            <a:endParaRPr/>
          </a:p>
          <a:p>
            <a:pPr marL="0" marR="0" lvl="0" indent="0" algn="just" rtl="0">
              <a:spcBef>
                <a:spcPts val="0"/>
              </a:spcBef>
              <a:spcAft>
                <a:spcPts val="0"/>
              </a:spcAft>
              <a:buNone/>
            </a:pPr>
            <a:endParaRPr sz="2000">
              <a:solidFill>
                <a:srgbClr val="C00000"/>
              </a:solidFill>
              <a:latin typeface="Helvetica Neue"/>
              <a:ea typeface="Helvetica Neue"/>
              <a:cs typeface="Helvetica Neue"/>
              <a:sym typeface="Helvetica Neue"/>
            </a:endParaRPr>
          </a:p>
          <a:p>
            <a:pPr marL="0" marR="0" lvl="0" indent="0" algn="just" rtl="0">
              <a:spcBef>
                <a:spcPts val="0"/>
              </a:spcBef>
              <a:spcAft>
                <a:spcPts val="0"/>
              </a:spcAft>
              <a:buNone/>
            </a:pPr>
            <a:endParaRPr sz="2000">
              <a:solidFill>
                <a:srgbClr val="C00000"/>
              </a:solidFill>
              <a:latin typeface="Helvetica Neue"/>
              <a:ea typeface="Helvetica Neue"/>
              <a:cs typeface="Helvetica Neue"/>
              <a:sym typeface="Helvetica Neue"/>
            </a:endParaRPr>
          </a:p>
          <a:p>
            <a:pPr marL="0" marR="0" lvl="0" indent="0" algn="just" rtl="0">
              <a:spcBef>
                <a:spcPts val="0"/>
              </a:spcBef>
              <a:spcAft>
                <a:spcPts val="0"/>
              </a:spcAft>
              <a:buNone/>
            </a:pPr>
            <a:r>
              <a:rPr lang="fr-FR" sz="2000">
                <a:solidFill>
                  <a:schemeClr val="dk1"/>
                </a:solidFill>
                <a:latin typeface="Helvetica Neue"/>
                <a:ea typeface="Helvetica Neue"/>
                <a:cs typeface="Helvetica Neue"/>
                <a:sym typeface="Helvetica Neue"/>
              </a:rPr>
              <a:t>Syed Mehtab Alam</a:t>
            </a:r>
            <a:endParaRPr/>
          </a:p>
          <a:p>
            <a:pPr marL="0" marR="0" lvl="0" indent="0" algn="just" rtl="0">
              <a:spcBef>
                <a:spcPts val="0"/>
              </a:spcBef>
              <a:spcAft>
                <a:spcPts val="0"/>
              </a:spcAft>
              <a:buNone/>
            </a:pPr>
            <a:r>
              <a:rPr lang="fr-FR" sz="2000" b="0" i="0">
                <a:solidFill>
                  <a:schemeClr val="dk1"/>
                </a:solidFill>
                <a:latin typeface="Arial"/>
                <a:ea typeface="Arial"/>
                <a:cs typeface="Arial"/>
                <a:sym typeface="Arial"/>
              </a:rPr>
              <a:t>Doctoral Researcher at CIRAD</a:t>
            </a:r>
            <a:endParaRPr sz="2000">
              <a:solidFill>
                <a:schemeClr val="dk1"/>
              </a:solidFill>
              <a:latin typeface="Helvetica Neue"/>
              <a:ea typeface="Helvetica Neue"/>
              <a:cs typeface="Helvetica Neue"/>
              <a:sym typeface="Helvetica Neue"/>
            </a:endParaRPr>
          </a:p>
          <a:p>
            <a:pPr marL="0" marR="0" lvl="0" indent="0" algn="just" rtl="0">
              <a:spcBef>
                <a:spcPts val="0"/>
              </a:spcBef>
              <a:spcAft>
                <a:spcPts val="0"/>
              </a:spcAft>
              <a:buNone/>
            </a:pPr>
            <a:endParaRPr sz="2000">
              <a:solidFill>
                <a:srgbClr val="C00000"/>
              </a:solidFill>
              <a:latin typeface="Helvetica Neue"/>
              <a:ea typeface="Helvetica Neue"/>
              <a:cs typeface="Helvetica Neue"/>
              <a:sym typeface="Helvetica Neue"/>
            </a:endParaRPr>
          </a:p>
        </p:txBody>
      </p:sp>
      <p:sp>
        <p:nvSpPr>
          <p:cNvPr id="447" name="Google Shape;447;p21"/>
          <p:cNvSpPr txBox="1"/>
          <p:nvPr/>
        </p:nvSpPr>
        <p:spPr>
          <a:xfrm>
            <a:off x="5510530" y="5764924"/>
            <a:ext cx="4148580"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2000" b="0" i="0">
                <a:solidFill>
                  <a:schemeClr val="dk1"/>
                </a:solidFill>
                <a:latin typeface="Helvetica Neue"/>
                <a:ea typeface="Helvetica Neue"/>
                <a:cs typeface="Helvetica Neue"/>
                <a:sym typeface="Helvetica Neue"/>
              </a:rPr>
              <a:t>GitHub Repo Of Presentation </a:t>
            </a:r>
            <a:endParaRPr sz="2000">
              <a:solidFill>
                <a:schemeClr val="dk1"/>
              </a:solidFill>
              <a:latin typeface="Helvetica Neue"/>
              <a:ea typeface="Helvetica Neue"/>
              <a:cs typeface="Helvetica Neue"/>
              <a:sym typeface="Helvetica Neue"/>
            </a:endParaRPr>
          </a:p>
          <a:p>
            <a:pPr marL="0" marR="0" lvl="0" indent="0" algn="just" rtl="0">
              <a:spcBef>
                <a:spcPts val="0"/>
              </a:spcBef>
              <a:spcAft>
                <a:spcPts val="0"/>
              </a:spcAft>
              <a:buNone/>
            </a:pPr>
            <a:endParaRPr sz="2000">
              <a:solidFill>
                <a:srgbClr val="C00000"/>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a:spLocks noGrp="1"/>
          </p:cNvSpPr>
          <p:nvPr>
            <p:ph type="title"/>
          </p:nvPr>
        </p:nvSpPr>
        <p:spPr>
          <a:xfrm>
            <a:off x="0" y="-25812"/>
            <a:ext cx="12192000" cy="774960"/>
          </a:xfrm>
          <a:prstGeom prst="rect">
            <a:avLst/>
          </a:prstGeom>
          <a:solidFill>
            <a:srgbClr val="3333B2"/>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Lato"/>
              <a:buNone/>
            </a:pPr>
            <a:r>
              <a:rPr lang="fr-FR" sz="3600" b="1"/>
              <a:t>Outline</a:t>
            </a:r>
            <a:endParaRPr sz="3600" b="1"/>
          </a:p>
        </p:txBody>
      </p:sp>
      <p:sp>
        <p:nvSpPr>
          <p:cNvPr id="106" name="Google Shape;106;p2"/>
          <p:cNvSpPr/>
          <p:nvPr/>
        </p:nvSpPr>
        <p:spPr>
          <a:xfrm>
            <a:off x="176272" y="9907064"/>
            <a:ext cx="1847221" cy="501124"/>
          </a:xfrm>
          <a:prstGeom prst="roundRect">
            <a:avLst>
              <a:gd name="adj" fmla="val 16667"/>
            </a:avLst>
          </a:prstGeom>
          <a:solidFill>
            <a:srgbClr val="D8E2F3"/>
          </a:solidFill>
          <a:ln>
            <a:noFill/>
          </a:ln>
          <a:effectLst>
            <a:outerShdw blurRad="254000" dist="76200" dir="63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2"/>
          <p:cNvSpPr/>
          <p:nvPr/>
        </p:nvSpPr>
        <p:spPr>
          <a:xfrm>
            <a:off x="1630429" y="9907064"/>
            <a:ext cx="501124" cy="501124"/>
          </a:xfrm>
          <a:prstGeom prst="ellipse">
            <a:avLst/>
          </a:prstGeom>
          <a:noFill/>
          <a:ln w="381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 name="Google Shape;108;p2"/>
          <p:cNvSpPr/>
          <p:nvPr/>
        </p:nvSpPr>
        <p:spPr>
          <a:xfrm>
            <a:off x="1744259" y="10025843"/>
            <a:ext cx="273464" cy="273464"/>
          </a:xfrm>
          <a:prstGeom prst="ellipse">
            <a:avLst/>
          </a:prstGeom>
          <a:solidFill>
            <a:srgbClr val="FFC000"/>
          </a:solidFill>
          <a:ln w="381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2"/>
          <p:cNvSpPr txBox="1"/>
          <p:nvPr/>
        </p:nvSpPr>
        <p:spPr>
          <a:xfrm>
            <a:off x="155186" y="9876427"/>
            <a:ext cx="155331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b="1" i="0" u="none" strike="noStrike" cap="none">
                <a:solidFill>
                  <a:srgbClr val="FFC000"/>
                </a:solidFill>
                <a:latin typeface="Lato"/>
                <a:ea typeface="Lato"/>
                <a:cs typeface="Lato"/>
                <a:sym typeface="Lato"/>
              </a:rPr>
              <a:t>Partie 2</a:t>
            </a:r>
            <a:endParaRPr/>
          </a:p>
        </p:txBody>
      </p:sp>
      <p:grpSp>
        <p:nvGrpSpPr>
          <p:cNvPr id="110" name="Google Shape;110;p2"/>
          <p:cNvGrpSpPr/>
          <p:nvPr/>
        </p:nvGrpSpPr>
        <p:grpSpPr>
          <a:xfrm>
            <a:off x="214179" y="2397338"/>
            <a:ext cx="268935" cy="263799"/>
            <a:chOff x="-1205926" y="2160494"/>
            <a:chExt cx="268935" cy="263799"/>
          </a:xfrm>
        </p:grpSpPr>
        <p:sp>
          <p:nvSpPr>
            <p:cNvPr id="111" name="Google Shape;111;p2"/>
            <p:cNvSpPr/>
            <p:nvPr/>
          </p:nvSpPr>
          <p:spPr>
            <a:xfrm>
              <a:off x="-1205926" y="2160494"/>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p:txBody>
        </p:sp>
        <p:sp>
          <p:nvSpPr>
            <p:cNvPr id="112" name="Google Shape;112;p2"/>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13" name="Google Shape;113;p2"/>
          <p:cNvSpPr txBox="1"/>
          <p:nvPr/>
        </p:nvSpPr>
        <p:spPr>
          <a:xfrm>
            <a:off x="557570" y="2284516"/>
            <a:ext cx="9071118"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ML Models</a:t>
            </a:r>
            <a:endParaRPr sz="2800" b="1" i="0" u="none" strike="noStrike" cap="none">
              <a:solidFill>
                <a:srgbClr val="3333B2"/>
              </a:solidFill>
              <a:latin typeface="Candara"/>
              <a:ea typeface="Candara"/>
              <a:cs typeface="Candara"/>
              <a:sym typeface="Candara"/>
            </a:endParaRPr>
          </a:p>
        </p:txBody>
      </p:sp>
      <p:sp>
        <p:nvSpPr>
          <p:cNvPr id="114" name="Google Shape;114;p2"/>
          <p:cNvSpPr txBox="1"/>
          <p:nvPr/>
        </p:nvSpPr>
        <p:spPr>
          <a:xfrm>
            <a:off x="557570" y="3095428"/>
            <a:ext cx="7072325"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ML</a:t>
            </a:r>
            <a:r>
              <a:rPr lang="fr-FR" sz="2800" b="1" i="0" u="none" strike="noStrike" cap="none">
                <a:solidFill>
                  <a:schemeClr val="dk1"/>
                </a:solidFill>
                <a:latin typeface="Calibri"/>
                <a:ea typeface="Calibri"/>
                <a:cs typeface="Calibri"/>
                <a:sym typeface="Calibri"/>
              </a:rPr>
              <a:t> </a:t>
            </a:r>
            <a:r>
              <a:rPr lang="fr-FR" sz="2800" b="1" i="0" u="none" strike="noStrike" cap="none">
                <a:solidFill>
                  <a:srgbClr val="3333B2"/>
                </a:solidFill>
                <a:latin typeface="Candara"/>
                <a:ea typeface="Candara"/>
                <a:cs typeface="Candara"/>
                <a:sym typeface="Candara"/>
              </a:rPr>
              <a:t>Problems</a:t>
            </a:r>
            <a:endParaRPr sz="2800" b="1" i="0" u="none" strike="noStrike" cap="none">
              <a:solidFill>
                <a:srgbClr val="3333B2"/>
              </a:solidFill>
              <a:latin typeface="Candara"/>
              <a:ea typeface="Candara"/>
              <a:cs typeface="Candara"/>
              <a:sym typeface="Candara"/>
            </a:endParaRPr>
          </a:p>
        </p:txBody>
      </p:sp>
      <p:grpSp>
        <p:nvGrpSpPr>
          <p:cNvPr id="115" name="Google Shape;115;p2"/>
          <p:cNvGrpSpPr/>
          <p:nvPr/>
        </p:nvGrpSpPr>
        <p:grpSpPr>
          <a:xfrm>
            <a:off x="214179" y="3238944"/>
            <a:ext cx="268935" cy="263799"/>
            <a:chOff x="-1205926" y="2160494"/>
            <a:chExt cx="268935" cy="263799"/>
          </a:xfrm>
        </p:grpSpPr>
        <p:sp>
          <p:nvSpPr>
            <p:cNvPr id="116" name="Google Shape;116;p2"/>
            <p:cNvSpPr/>
            <p:nvPr/>
          </p:nvSpPr>
          <p:spPr>
            <a:xfrm>
              <a:off x="-1205926" y="2160494"/>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3</a:t>
              </a:r>
              <a:endParaRPr/>
            </a:p>
          </p:txBody>
        </p:sp>
        <p:sp>
          <p:nvSpPr>
            <p:cNvPr id="117" name="Google Shape;117;p2"/>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18" name="Google Shape;1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2</a:t>
            </a:fld>
            <a:endParaRPr/>
          </a:p>
        </p:txBody>
      </p:sp>
      <p:grpSp>
        <p:nvGrpSpPr>
          <p:cNvPr id="119" name="Google Shape;119;p2"/>
          <p:cNvGrpSpPr/>
          <p:nvPr/>
        </p:nvGrpSpPr>
        <p:grpSpPr>
          <a:xfrm>
            <a:off x="214179" y="1473057"/>
            <a:ext cx="321399" cy="464622"/>
            <a:chOff x="-1258390" y="1959671"/>
            <a:chExt cx="321399" cy="464622"/>
          </a:xfrm>
        </p:grpSpPr>
        <p:sp>
          <p:nvSpPr>
            <p:cNvPr id="120" name="Google Shape;120;p2"/>
            <p:cNvSpPr/>
            <p:nvPr/>
          </p:nvSpPr>
          <p:spPr>
            <a:xfrm>
              <a:off x="-1258390" y="1959671"/>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1</a:t>
              </a:r>
              <a:endParaRPr/>
            </a:p>
          </p:txBody>
        </p:sp>
        <p:sp>
          <p:nvSpPr>
            <p:cNvPr id="121" name="Google Shape;121;p2"/>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22" name="Google Shape;122;p2"/>
          <p:cNvSpPr txBox="1"/>
          <p:nvPr/>
        </p:nvSpPr>
        <p:spPr>
          <a:xfrm>
            <a:off x="557570" y="1354085"/>
            <a:ext cx="8056666"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Background</a:t>
            </a:r>
            <a:endParaRPr/>
          </a:p>
        </p:txBody>
      </p:sp>
      <p:sp>
        <p:nvSpPr>
          <p:cNvPr id="123" name="Google Shape;123;p2"/>
          <p:cNvSpPr/>
          <p:nvPr/>
        </p:nvSpPr>
        <p:spPr>
          <a:xfrm>
            <a:off x="0" y="6929953"/>
            <a:ext cx="12192000" cy="3395990"/>
          </a:xfrm>
          <a:prstGeom prst="rect">
            <a:avLst/>
          </a:prstGeom>
          <a:solidFill>
            <a:schemeClr val="l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4" name="Google Shape;124;p2"/>
          <p:cNvGrpSpPr/>
          <p:nvPr/>
        </p:nvGrpSpPr>
        <p:grpSpPr>
          <a:xfrm>
            <a:off x="214179" y="4063515"/>
            <a:ext cx="268935" cy="263799"/>
            <a:chOff x="-1205926" y="2160494"/>
            <a:chExt cx="268935" cy="263799"/>
          </a:xfrm>
        </p:grpSpPr>
        <p:sp>
          <p:nvSpPr>
            <p:cNvPr id="125" name="Google Shape;125;p2"/>
            <p:cNvSpPr/>
            <p:nvPr/>
          </p:nvSpPr>
          <p:spPr>
            <a:xfrm>
              <a:off x="-1205926" y="2160494"/>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fr-FR" sz="1800" b="0" i="0" u="none" strike="noStrike" cap="none">
                  <a:solidFill>
                    <a:srgbClr val="FFFFFF"/>
                  </a:solidFill>
                  <a:latin typeface="Calibri"/>
                  <a:ea typeface="Calibri"/>
                  <a:cs typeface="Calibri"/>
                  <a:sym typeface="Calibri"/>
                </a:rPr>
                <a:t>4</a:t>
              </a:r>
              <a:endParaRPr/>
            </a:p>
          </p:txBody>
        </p:sp>
        <p:sp>
          <p:nvSpPr>
            <p:cNvPr id="126" name="Google Shape;126;p2"/>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127" name="Google Shape;127;p2"/>
          <p:cNvSpPr txBox="1"/>
          <p:nvPr/>
        </p:nvSpPr>
        <p:spPr>
          <a:xfrm>
            <a:off x="557570" y="3883577"/>
            <a:ext cx="9071118" cy="523220"/>
          </a:xfrm>
          <a:prstGeom prst="rect">
            <a:avLst/>
          </a:prstGeom>
          <a:noFill/>
          <a:ln>
            <a:noFill/>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Clr>
                <a:srgbClr val="3333B2"/>
              </a:buClr>
              <a:buSzPts val="2800"/>
              <a:buFont typeface="Candara"/>
              <a:buNone/>
            </a:pPr>
            <a:r>
              <a:rPr lang="fr-FR" sz="2800" b="1" i="0" u="none" strike="noStrike" cap="none">
                <a:solidFill>
                  <a:srgbClr val="3333B2"/>
                </a:solidFill>
                <a:latin typeface="Candara"/>
                <a:ea typeface="Candara"/>
                <a:cs typeface="Candara"/>
                <a:sym typeface="Candara"/>
              </a:rPr>
              <a:t>Use Cases</a:t>
            </a:r>
            <a:endParaRPr/>
          </a:p>
        </p:txBody>
      </p:sp>
      <p:sp>
        <p:nvSpPr>
          <p:cNvPr id="128" name="Google Shape;128;p2"/>
          <p:cNvSpPr txBox="1"/>
          <p:nvPr/>
        </p:nvSpPr>
        <p:spPr>
          <a:xfrm>
            <a:off x="557570" y="4767175"/>
            <a:ext cx="7072325"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Practical Example</a:t>
            </a:r>
            <a:endParaRPr/>
          </a:p>
        </p:txBody>
      </p:sp>
      <p:grpSp>
        <p:nvGrpSpPr>
          <p:cNvPr id="129" name="Google Shape;129;p2"/>
          <p:cNvGrpSpPr/>
          <p:nvPr/>
        </p:nvGrpSpPr>
        <p:grpSpPr>
          <a:xfrm>
            <a:off x="214179" y="4903223"/>
            <a:ext cx="268935" cy="263799"/>
            <a:chOff x="-1205926" y="2160494"/>
            <a:chExt cx="268935" cy="263799"/>
          </a:xfrm>
        </p:grpSpPr>
        <p:sp>
          <p:nvSpPr>
            <p:cNvPr id="130" name="Google Shape;130;p2"/>
            <p:cNvSpPr/>
            <p:nvPr/>
          </p:nvSpPr>
          <p:spPr>
            <a:xfrm>
              <a:off x="-1205926" y="2160494"/>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fr-FR" sz="1800" b="0" i="0" u="none" strike="noStrike" cap="none">
                  <a:solidFill>
                    <a:srgbClr val="FFFFFF"/>
                  </a:solidFill>
                  <a:latin typeface="Calibri"/>
                  <a:ea typeface="Calibri"/>
                  <a:cs typeface="Calibri"/>
                  <a:sym typeface="Calibri"/>
                </a:rPr>
                <a:t>5</a:t>
              </a:r>
              <a:endParaRPr/>
            </a:p>
          </p:txBody>
        </p:sp>
        <p:sp>
          <p:nvSpPr>
            <p:cNvPr id="131" name="Google Shape;131;p2"/>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132" name="Google Shape;132;p2"/>
          <p:cNvGrpSpPr/>
          <p:nvPr/>
        </p:nvGrpSpPr>
        <p:grpSpPr>
          <a:xfrm>
            <a:off x="214179" y="5699203"/>
            <a:ext cx="349624" cy="298688"/>
            <a:chOff x="-1286615" y="2160494"/>
            <a:chExt cx="349624" cy="298688"/>
          </a:xfrm>
        </p:grpSpPr>
        <p:sp>
          <p:nvSpPr>
            <p:cNvPr id="133" name="Google Shape;133;p2"/>
            <p:cNvSpPr/>
            <p:nvPr/>
          </p:nvSpPr>
          <p:spPr>
            <a:xfrm>
              <a:off x="-1286615" y="2195383"/>
              <a:ext cx="295829"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fr-FR" sz="1800" b="0" i="0" u="none" strike="noStrike" cap="none">
                  <a:solidFill>
                    <a:srgbClr val="FFFFFF"/>
                  </a:solidFill>
                  <a:latin typeface="Calibri"/>
                  <a:ea typeface="Calibri"/>
                  <a:cs typeface="Calibri"/>
                  <a:sym typeface="Calibri"/>
                </a:rPr>
                <a:t>6</a:t>
              </a:r>
              <a:endParaRPr/>
            </a:p>
          </p:txBody>
        </p:sp>
        <p:sp>
          <p:nvSpPr>
            <p:cNvPr id="134" name="Google Shape;134;p2"/>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135" name="Google Shape;135;p2"/>
          <p:cNvSpPr txBox="1"/>
          <p:nvPr/>
        </p:nvSpPr>
        <p:spPr>
          <a:xfrm>
            <a:off x="557570" y="5606456"/>
            <a:ext cx="7072325" cy="523220"/>
          </a:xfrm>
          <a:prstGeom prst="rect">
            <a:avLst/>
          </a:prstGeom>
          <a:noFill/>
          <a:ln>
            <a:noFill/>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Clr>
                <a:srgbClr val="3333B2"/>
              </a:buClr>
              <a:buSzPts val="2800"/>
              <a:buFont typeface="Candara"/>
              <a:buNone/>
            </a:pPr>
            <a:r>
              <a:rPr lang="fr-FR" sz="2800" b="1" i="0" u="none" strike="noStrike" cap="none">
                <a:solidFill>
                  <a:srgbClr val="3333B2"/>
                </a:solidFill>
                <a:latin typeface="Candara"/>
                <a:ea typeface="Candara"/>
                <a:cs typeface="Candara"/>
                <a:sym typeface="Candara"/>
              </a:rPr>
              <a:t>Evaluation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3"/>
          <p:cNvPicPr preferRelativeResize="0"/>
          <p:nvPr/>
        </p:nvPicPr>
        <p:blipFill rotWithShape="1">
          <a:blip r:embed="rId3">
            <a:alphaModFix/>
          </a:blip>
          <a:srcRect/>
          <a:stretch/>
        </p:blipFill>
        <p:spPr>
          <a:xfrm>
            <a:off x="1524000" y="0"/>
            <a:ext cx="9144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txBox="1">
            <a:spLocks noGrp="1"/>
          </p:cNvSpPr>
          <p:nvPr>
            <p:ph type="sldNum" idx="12"/>
          </p:nvPr>
        </p:nvSpPr>
        <p:spPr>
          <a:xfrm>
            <a:off x="8610600" y="629024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4</a:t>
            </a:fld>
            <a:endParaRPr/>
          </a:p>
        </p:txBody>
      </p:sp>
      <p:sp>
        <p:nvSpPr>
          <p:cNvPr id="148" name="Google Shape;148;p6"/>
          <p:cNvSpPr txBox="1"/>
          <p:nvPr/>
        </p:nvSpPr>
        <p:spPr>
          <a:xfrm>
            <a:off x="491917" y="1498864"/>
            <a:ext cx="560408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1">
                <a:solidFill>
                  <a:schemeClr val="dk1"/>
                </a:solidFill>
                <a:latin typeface="Helvetica Neue"/>
                <a:ea typeface="Helvetica Neue"/>
                <a:cs typeface="Helvetica Neue"/>
                <a:sym typeface="Helvetica Neue"/>
              </a:rPr>
              <a:t> What is </a:t>
            </a:r>
            <a:r>
              <a:rPr lang="fr-FR" sz="2400" b="1">
                <a:solidFill>
                  <a:srgbClr val="C00000"/>
                </a:solidFill>
                <a:latin typeface="Helvetica Neue"/>
                <a:ea typeface="Helvetica Neue"/>
                <a:cs typeface="Helvetica Neue"/>
                <a:sym typeface="Helvetica Neue"/>
              </a:rPr>
              <a:t>Machine Learning </a:t>
            </a:r>
            <a:r>
              <a:rPr lang="fr-FR" sz="2400" b="1">
                <a:solidFill>
                  <a:schemeClr val="dk1"/>
                </a:solidFill>
                <a:latin typeface="Helvetica Neue"/>
                <a:ea typeface="Helvetica Neue"/>
                <a:cs typeface="Helvetica Neue"/>
                <a:sym typeface="Helvetica Neue"/>
              </a:rPr>
              <a:t>?</a:t>
            </a:r>
            <a:endParaRPr sz="2400" b="1">
              <a:solidFill>
                <a:schemeClr val="dk1"/>
              </a:solidFill>
              <a:latin typeface="Helvetica Neue"/>
              <a:ea typeface="Helvetica Neue"/>
              <a:cs typeface="Helvetica Neue"/>
              <a:sym typeface="Helvetica Neue"/>
            </a:endParaRPr>
          </a:p>
        </p:txBody>
      </p:sp>
      <p:sp>
        <p:nvSpPr>
          <p:cNvPr id="149" name="Google Shape;149;p6"/>
          <p:cNvSpPr txBox="1"/>
          <p:nvPr/>
        </p:nvSpPr>
        <p:spPr>
          <a:xfrm>
            <a:off x="889460" y="2383084"/>
            <a:ext cx="5206540"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0" i="0">
                <a:solidFill>
                  <a:srgbClr val="333333"/>
                </a:solidFill>
                <a:latin typeface="Helvetica Neue"/>
                <a:ea typeface="Helvetica Neue"/>
                <a:cs typeface="Helvetica Neue"/>
                <a:sym typeface="Helvetica Neue"/>
              </a:rPr>
              <a:t>“</a:t>
            </a:r>
            <a:r>
              <a:rPr lang="fr-FR" sz="2400" b="0" i="0">
                <a:solidFill>
                  <a:srgbClr val="C00000"/>
                </a:solidFill>
                <a:latin typeface="Helvetica Neue"/>
                <a:ea typeface="Helvetica Neue"/>
                <a:cs typeface="Helvetica Neue"/>
                <a:sym typeface="Helvetica Neue"/>
              </a:rPr>
              <a:t>Computers</a:t>
            </a:r>
            <a:r>
              <a:rPr lang="fr-FR" sz="2400" b="0" i="0">
                <a:solidFill>
                  <a:srgbClr val="333333"/>
                </a:solidFill>
                <a:latin typeface="Helvetica Neue"/>
                <a:ea typeface="Helvetica Neue"/>
                <a:cs typeface="Helvetica Neue"/>
                <a:sym typeface="Helvetica Neue"/>
              </a:rPr>
              <a:t> the ability to learn </a:t>
            </a:r>
            <a:endParaRPr/>
          </a:p>
          <a:p>
            <a:pPr marL="0" marR="0" lvl="0" indent="0" algn="l" rtl="0">
              <a:spcBef>
                <a:spcPts val="0"/>
              </a:spcBef>
              <a:spcAft>
                <a:spcPts val="0"/>
              </a:spcAft>
              <a:buNone/>
            </a:pPr>
            <a:r>
              <a:rPr lang="fr-FR" sz="2400" b="0" i="0">
                <a:solidFill>
                  <a:srgbClr val="333333"/>
                </a:solidFill>
                <a:latin typeface="Open Sans"/>
                <a:ea typeface="Open Sans"/>
                <a:cs typeface="Open Sans"/>
                <a:sym typeface="Open Sans"/>
              </a:rPr>
              <a:t> </a:t>
            </a:r>
            <a:r>
              <a:rPr lang="fr-FR" sz="2400" b="0" i="0">
                <a:solidFill>
                  <a:srgbClr val="333333"/>
                </a:solidFill>
                <a:latin typeface="Helvetica Neue"/>
                <a:ea typeface="Helvetica Neue"/>
                <a:cs typeface="Helvetica Neue"/>
                <a:sym typeface="Helvetica Neue"/>
              </a:rPr>
              <a:t>field of study that gives </a:t>
            </a:r>
            <a:endParaRPr/>
          </a:p>
          <a:p>
            <a:pPr marL="0" marR="0" lvl="0" indent="0" algn="l" rtl="0">
              <a:spcBef>
                <a:spcPts val="0"/>
              </a:spcBef>
              <a:spcAft>
                <a:spcPts val="0"/>
              </a:spcAft>
              <a:buNone/>
            </a:pPr>
            <a:r>
              <a:rPr lang="fr-FR" sz="2400" b="0" i="0">
                <a:solidFill>
                  <a:srgbClr val="333333"/>
                </a:solidFill>
                <a:latin typeface="Helvetica Neue"/>
                <a:ea typeface="Helvetica Neue"/>
                <a:cs typeface="Helvetica Neue"/>
                <a:sym typeface="Helvetica Neue"/>
              </a:rPr>
              <a:t>without being </a:t>
            </a:r>
            <a:r>
              <a:rPr lang="fr-FR" sz="2400" b="0" i="0">
                <a:solidFill>
                  <a:srgbClr val="C00000"/>
                </a:solidFill>
                <a:latin typeface="Helvetica Neue"/>
                <a:ea typeface="Helvetica Neue"/>
                <a:cs typeface="Helvetica Neue"/>
                <a:sym typeface="Helvetica Neue"/>
              </a:rPr>
              <a:t>Explicitly Programmed</a:t>
            </a:r>
            <a:r>
              <a:rPr lang="fr-FR" sz="2400" b="0" i="0">
                <a:solidFill>
                  <a:srgbClr val="333333"/>
                </a:solidFill>
                <a:latin typeface="Helvetica Neue"/>
                <a:ea typeface="Helvetica Neue"/>
                <a:cs typeface="Helvetica Neue"/>
                <a:sym typeface="Helvetica Neue"/>
              </a:rPr>
              <a:t>”</a:t>
            </a:r>
            <a:endParaRPr/>
          </a:p>
          <a:p>
            <a:pPr marL="0" marR="0" lvl="0" indent="0" algn="l" rtl="0">
              <a:spcBef>
                <a:spcPts val="0"/>
              </a:spcBef>
              <a:spcAft>
                <a:spcPts val="0"/>
              </a:spcAft>
              <a:buNone/>
            </a:pPr>
            <a:r>
              <a:rPr lang="fr-FR" sz="2400">
                <a:solidFill>
                  <a:srgbClr val="333333"/>
                </a:solidFill>
                <a:latin typeface="Helvetica Neue"/>
                <a:ea typeface="Helvetica Neue"/>
                <a:cs typeface="Helvetica Neue"/>
                <a:sym typeface="Helvetica Neue"/>
              </a:rPr>
              <a:t>		Arthur Samuel (1959)</a:t>
            </a:r>
            <a:endParaRPr sz="2400">
              <a:solidFill>
                <a:schemeClr val="dk1"/>
              </a:solidFill>
              <a:latin typeface="Calibri"/>
              <a:ea typeface="Calibri"/>
              <a:cs typeface="Calibri"/>
              <a:sym typeface="Calibri"/>
            </a:endParaRPr>
          </a:p>
        </p:txBody>
      </p:sp>
      <p:pic>
        <p:nvPicPr>
          <p:cNvPr id="150" name="Google Shape;150;p6"/>
          <p:cNvPicPr preferRelativeResize="0"/>
          <p:nvPr/>
        </p:nvPicPr>
        <p:blipFill rotWithShape="1">
          <a:blip r:embed="rId3">
            <a:alphaModFix/>
          </a:blip>
          <a:srcRect/>
          <a:stretch/>
        </p:blipFill>
        <p:spPr>
          <a:xfrm>
            <a:off x="11963" y="4099254"/>
            <a:ext cx="2058335" cy="2058335"/>
          </a:xfrm>
          <a:prstGeom prst="rect">
            <a:avLst/>
          </a:prstGeom>
          <a:noFill/>
          <a:ln>
            <a:noFill/>
          </a:ln>
        </p:spPr>
      </p:pic>
      <p:sp>
        <p:nvSpPr>
          <p:cNvPr id="151" name="Google Shape;151;p6"/>
          <p:cNvSpPr txBox="1"/>
          <p:nvPr/>
        </p:nvSpPr>
        <p:spPr>
          <a:xfrm>
            <a:off x="6479883" y="4337179"/>
            <a:ext cx="4973053" cy="1582484"/>
          </a:xfrm>
          <a:prstGeom prst="rect">
            <a:avLst/>
          </a:prstGeom>
          <a:noFill/>
          <a:ln>
            <a:noFill/>
          </a:ln>
        </p:spPr>
        <p:txBody>
          <a:bodyPr spcFirstLastPara="1" wrap="square" lIns="91425" tIns="45700" rIns="91425" bIns="45700" anchor="t" anchorCtr="0">
            <a:spAutoFit/>
          </a:bodyPr>
          <a:lstStyle/>
          <a:p>
            <a:pPr marL="12700" marR="5080" lvl="0" indent="0" algn="l" rtl="0">
              <a:spcBef>
                <a:spcPts val="0"/>
              </a:spcBef>
              <a:spcAft>
                <a:spcPts val="0"/>
              </a:spcAft>
              <a:buNone/>
            </a:pPr>
            <a:r>
              <a:rPr lang="fr-FR" sz="2400">
                <a:solidFill>
                  <a:schemeClr val="dk1"/>
                </a:solidFill>
                <a:latin typeface="Helvetica Neue"/>
                <a:ea typeface="Helvetica Neue"/>
                <a:cs typeface="Helvetica Neue"/>
                <a:sym typeface="Helvetica Neue"/>
              </a:rPr>
              <a:t>“</a:t>
            </a:r>
            <a:r>
              <a:rPr lang="fr-FR" sz="2400">
                <a:solidFill>
                  <a:srgbClr val="C00000"/>
                </a:solidFill>
                <a:latin typeface="Helvetica Neue"/>
                <a:ea typeface="Helvetica Neue"/>
                <a:cs typeface="Helvetica Neue"/>
                <a:sym typeface="Helvetica Neue"/>
              </a:rPr>
              <a:t>Learning</a:t>
            </a:r>
            <a:r>
              <a:rPr lang="fr-FR" sz="2400">
                <a:solidFill>
                  <a:schemeClr val="dk1"/>
                </a:solidFill>
                <a:latin typeface="Helvetica Neue"/>
                <a:ea typeface="Helvetica Neue"/>
                <a:cs typeface="Helvetica Neue"/>
                <a:sym typeface="Helvetica Neue"/>
              </a:rPr>
              <a:t> is any process by which a system improves  performance from </a:t>
            </a:r>
            <a:r>
              <a:rPr lang="fr-FR" sz="2400">
                <a:solidFill>
                  <a:srgbClr val="C00000"/>
                </a:solidFill>
                <a:latin typeface="Helvetica Neue"/>
                <a:ea typeface="Helvetica Neue"/>
                <a:cs typeface="Helvetica Neue"/>
                <a:sym typeface="Helvetica Neue"/>
              </a:rPr>
              <a:t>Experience</a:t>
            </a:r>
            <a:r>
              <a:rPr lang="fr-FR" sz="2400">
                <a:solidFill>
                  <a:schemeClr val="dk1"/>
                </a:solidFill>
                <a:latin typeface="Helvetica Neue"/>
                <a:ea typeface="Helvetica Neue"/>
                <a:cs typeface="Helvetica Neue"/>
                <a:sym typeface="Helvetica Neue"/>
              </a:rPr>
              <a:t>” </a:t>
            </a:r>
            <a:endParaRPr/>
          </a:p>
          <a:p>
            <a:pPr marL="12700" marR="5080" lvl="0" indent="0" algn="r" rtl="0">
              <a:spcBef>
                <a:spcPts val="85"/>
              </a:spcBef>
              <a:spcAft>
                <a:spcPts val="0"/>
              </a:spcAft>
              <a:buNone/>
            </a:pPr>
            <a:r>
              <a:rPr lang="fr-FR" sz="2400">
                <a:solidFill>
                  <a:schemeClr val="dk1"/>
                </a:solidFill>
                <a:latin typeface="Helvetica Neue"/>
                <a:ea typeface="Helvetica Neue"/>
                <a:cs typeface="Helvetica Neue"/>
                <a:sym typeface="Helvetica Neue"/>
              </a:rPr>
              <a:t>Herbert Simon</a:t>
            </a:r>
            <a:endParaRPr/>
          </a:p>
        </p:txBody>
      </p:sp>
      <p:sp>
        <p:nvSpPr>
          <p:cNvPr id="152" name="Google Shape;152;p6"/>
          <p:cNvSpPr txBox="1">
            <a:spLocks noGrp="1"/>
          </p:cNvSpPr>
          <p:nvPr>
            <p:ph type="title"/>
          </p:nvPr>
        </p:nvSpPr>
        <p:spPr>
          <a:xfrm>
            <a:off x="0" y="-25812"/>
            <a:ext cx="12192000" cy="774960"/>
          </a:xfrm>
          <a:prstGeom prst="rect">
            <a:avLst/>
          </a:prstGeom>
          <a:solidFill>
            <a:srgbClr val="3333B2"/>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Lato"/>
              <a:buNone/>
            </a:pPr>
            <a:r>
              <a:rPr lang="fr-FR" sz="3600" b="1"/>
              <a:t>Context</a:t>
            </a:r>
            <a:endParaRPr sz="3600" b="1"/>
          </a:p>
        </p:txBody>
      </p:sp>
      <p:pic>
        <p:nvPicPr>
          <p:cNvPr id="153" name="Google Shape;153;p6"/>
          <p:cNvPicPr preferRelativeResize="0"/>
          <p:nvPr/>
        </p:nvPicPr>
        <p:blipFill rotWithShape="1">
          <a:blip r:embed="rId4">
            <a:alphaModFix/>
          </a:blip>
          <a:srcRect/>
          <a:stretch/>
        </p:blipFill>
        <p:spPr>
          <a:xfrm>
            <a:off x="6479883" y="1031952"/>
            <a:ext cx="4973053" cy="3060427"/>
          </a:xfrm>
          <a:prstGeom prst="rect">
            <a:avLst/>
          </a:prstGeom>
          <a:noFill/>
          <a:ln>
            <a:noFill/>
          </a:ln>
        </p:spPr>
      </p:pic>
      <p:pic>
        <p:nvPicPr>
          <p:cNvPr id="154" name="Google Shape;154;p6"/>
          <p:cNvPicPr preferRelativeResize="0"/>
          <p:nvPr/>
        </p:nvPicPr>
        <p:blipFill rotWithShape="1">
          <a:blip r:embed="rId5">
            <a:alphaModFix/>
          </a:blip>
          <a:srcRect/>
          <a:stretch/>
        </p:blipFill>
        <p:spPr>
          <a:xfrm>
            <a:off x="3434618" y="4274571"/>
            <a:ext cx="1783311" cy="1783311"/>
          </a:xfrm>
          <a:prstGeom prst="rect">
            <a:avLst/>
          </a:prstGeom>
          <a:noFill/>
          <a:ln>
            <a:noFill/>
          </a:ln>
        </p:spPr>
      </p:pic>
      <p:pic>
        <p:nvPicPr>
          <p:cNvPr id="155" name="Google Shape;155;p6"/>
          <p:cNvPicPr preferRelativeResize="0"/>
          <p:nvPr/>
        </p:nvPicPr>
        <p:blipFill rotWithShape="1">
          <a:blip r:embed="rId6">
            <a:alphaModFix/>
          </a:blip>
          <a:srcRect/>
          <a:stretch/>
        </p:blipFill>
        <p:spPr>
          <a:xfrm>
            <a:off x="1890720" y="5089115"/>
            <a:ext cx="1661097" cy="1661097"/>
          </a:xfrm>
          <a:prstGeom prst="rect">
            <a:avLst/>
          </a:prstGeom>
          <a:noFill/>
          <a:ln>
            <a:noFill/>
          </a:ln>
        </p:spPr>
      </p:pic>
      <p:pic>
        <p:nvPicPr>
          <p:cNvPr id="156" name="Google Shape;156;p6"/>
          <p:cNvPicPr preferRelativeResize="0"/>
          <p:nvPr/>
        </p:nvPicPr>
        <p:blipFill rotWithShape="1">
          <a:blip r:embed="rId7">
            <a:alphaModFix/>
          </a:blip>
          <a:srcRect/>
          <a:stretch/>
        </p:blipFill>
        <p:spPr>
          <a:xfrm>
            <a:off x="2009073" y="3787506"/>
            <a:ext cx="1523129" cy="15231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txBox="1">
            <a:spLocks noGrp="1"/>
          </p:cNvSpPr>
          <p:nvPr>
            <p:ph type="sldNum" idx="12"/>
          </p:nvPr>
        </p:nvSpPr>
        <p:spPr>
          <a:xfrm>
            <a:off x="8610600" y="629024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5</a:t>
            </a:fld>
            <a:endParaRPr/>
          </a:p>
        </p:txBody>
      </p:sp>
      <p:sp>
        <p:nvSpPr>
          <p:cNvPr id="163" name="Google Shape;163;p7"/>
          <p:cNvSpPr txBox="1">
            <a:spLocks noGrp="1"/>
          </p:cNvSpPr>
          <p:nvPr>
            <p:ph type="title"/>
          </p:nvPr>
        </p:nvSpPr>
        <p:spPr>
          <a:xfrm>
            <a:off x="0" y="-25812"/>
            <a:ext cx="12192000" cy="774960"/>
          </a:xfrm>
          <a:prstGeom prst="rect">
            <a:avLst/>
          </a:prstGeom>
          <a:solidFill>
            <a:srgbClr val="3333B2"/>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Lato"/>
              <a:buNone/>
            </a:pPr>
            <a:r>
              <a:rPr lang="fr-FR" sz="3600" b="1"/>
              <a:t>Motivation</a:t>
            </a:r>
            <a:endParaRPr/>
          </a:p>
        </p:txBody>
      </p:sp>
      <p:sp>
        <p:nvSpPr>
          <p:cNvPr id="164" name="Google Shape;164;p7"/>
          <p:cNvSpPr txBox="1"/>
          <p:nvPr/>
        </p:nvSpPr>
        <p:spPr>
          <a:xfrm>
            <a:off x="535940" y="1655579"/>
            <a:ext cx="7489825" cy="1589538"/>
          </a:xfrm>
          <a:prstGeom prst="rect">
            <a:avLst/>
          </a:prstGeom>
          <a:noFill/>
          <a:ln>
            <a:noFill/>
          </a:ln>
        </p:spPr>
        <p:txBody>
          <a:bodyPr spcFirstLastPara="1" wrap="square" lIns="0" tIns="62850" rIns="0" bIns="0" anchor="t" anchorCtr="0">
            <a:spAutoFit/>
          </a:bodyPr>
          <a:lstStyle/>
          <a:p>
            <a:pPr marL="12700" marR="0" lvl="0" indent="0" algn="l" rtl="0">
              <a:lnSpc>
                <a:spcPct val="100000"/>
              </a:lnSpc>
              <a:spcBef>
                <a:spcPts val="0"/>
              </a:spcBef>
              <a:spcAft>
                <a:spcPts val="0"/>
              </a:spcAft>
              <a:buNone/>
            </a:pPr>
            <a:r>
              <a:rPr lang="fr-FR" sz="1800">
                <a:solidFill>
                  <a:schemeClr val="dk1"/>
                </a:solidFill>
                <a:latin typeface="Helvetica Neue"/>
                <a:ea typeface="Helvetica Neue"/>
                <a:cs typeface="Helvetica Neue"/>
                <a:sym typeface="Helvetica Neue"/>
              </a:rPr>
              <a:t>ML is used when:</a:t>
            </a:r>
            <a:endParaRPr sz="1800">
              <a:solidFill>
                <a:schemeClr val="dk1"/>
              </a:solidFill>
              <a:latin typeface="Helvetica Neue"/>
              <a:ea typeface="Helvetica Neue"/>
              <a:cs typeface="Helvetica Neue"/>
              <a:sym typeface="Helvetica Neue"/>
            </a:endParaRPr>
          </a:p>
          <a:p>
            <a:pPr marL="355600" marR="0" lvl="0" indent="-342900" algn="l" rtl="0">
              <a:lnSpc>
                <a:spcPct val="100000"/>
              </a:lnSpc>
              <a:spcBef>
                <a:spcPts val="340"/>
              </a:spcBef>
              <a:spcAft>
                <a:spcPts val="0"/>
              </a:spcAft>
              <a:buClr>
                <a:schemeClr val="dk1"/>
              </a:buClr>
              <a:buSzPts val="1800"/>
              <a:buFont typeface="Arial"/>
              <a:buChar char="•"/>
            </a:pPr>
            <a:r>
              <a:rPr lang="fr-FR" sz="1800">
                <a:solidFill>
                  <a:schemeClr val="dk1"/>
                </a:solidFill>
                <a:latin typeface="Helvetica Neue"/>
                <a:ea typeface="Helvetica Neue"/>
                <a:cs typeface="Helvetica Neue"/>
                <a:sym typeface="Helvetica Neue"/>
              </a:rPr>
              <a:t>Human expertise does not exist (navigating on Mars)</a:t>
            </a:r>
            <a:endParaRPr sz="1800">
              <a:solidFill>
                <a:schemeClr val="dk1"/>
              </a:solidFill>
              <a:latin typeface="Helvetica Neue"/>
              <a:ea typeface="Helvetica Neue"/>
              <a:cs typeface="Helvetica Neue"/>
              <a:sym typeface="Helvetica Neue"/>
            </a:endParaRPr>
          </a:p>
          <a:p>
            <a:pPr marL="355600" marR="0" lvl="0" indent="-342900" algn="l" rtl="0">
              <a:lnSpc>
                <a:spcPct val="100000"/>
              </a:lnSpc>
              <a:spcBef>
                <a:spcPts val="220"/>
              </a:spcBef>
              <a:spcAft>
                <a:spcPts val="0"/>
              </a:spcAft>
              <a:buClr>
                <a:schemeClr val="dk1"/>
              </a:buClr>
              <a:buSzPts val="1800"/>
              <a:buFont typeface="Arial"/>
              <a:buChar char="•"/>
            </a:pPr>
            <a:r>
              <a:rPr lang="fr-FR" sz="1800">
                <a:solidFill>
                  <a:schemeClr val="dk1"/>
                </a:solidFill>
                <a:latin typeface="Helvetica Neue"/>
                <a:ea typeface="Helvetica Neue"/>
                <a:cs typeface="Helvetica Neue"/>
                <a:sym typeface="Helvetica Neue"/>
              </a:rPr>
              <a:t>Humans can’t explain their expertise (speech recognition)</a:t>
            </a:r>
            <a:endParaRPr sz="1800">
              <a:solidFill>
                <a:schemeClr val="dk1"/>
              </a:solidFill>
              <a:latin typeface="Helvetica Neue"/>
              <a:ea typeface="Helvetica Neue"/>
              <a:cs typeface="Helvetica Neue"/>
              <a:sym typeface="Helvetica Neue"/>
            </a:endParaRPr>
          </a:p>
          <a:p>
            <a:pPr marL="355600" marR="0" lvl="0" indent="-342900" algn="l" rtl="0">
              <a:lnSpc>
                <a:spcPct val="100000"/>
              </a:lnSpc>
              <a:spcBef>
                <a:spcPts val="320"/>
              </a:spcBef>
              <a:spcAft>
                <a:spcPts val="0"/>
              </a:spcAft>
              <a:buClr>
                <a:schemeClr val="dk1"/>
              </a:buClr>
              <a:buSzPts val="1800"/>
              <a:buFont typeface="Arial"/>
              <a:buChar char="•"/>
            </a:pPr>
            <a:r>
              <a:rPr lang="fr-FR" sz="1800">
                <a:solidFill>
                  <a:schemeClr val="dk1"/>
                </a:solidFill>
                <a:latin typeface="Helvetica Neue"/>
                <a:ea typeface="Helvetica Neue"/>
                <a:cs typeface="Helvetica Neue"/>
                <a:sym typeface="Helvetica Neue"/>
              </a:rPr>
              <a:t>Models must be customized (personalized medicine)</a:t>
            </a:r>
            <a:endParaRPr sz="1800">
              <a:solidFill>
                <a:schemeClr val="dk1"/>
              </a:solidFill>
              <a:latin typeface="Helvetica Neue"/>
              <a:ea typeface="Helvetica Neue"/>
              <a:cs typeface="Helvetica Neue"/>
              <a:sym typeface="Helvetica Neue"/>
            </a:endParaRPr>
          </a:p>
          <a:p>
            <a:pPr marL="355600" marR="0" lvl="0" indent="-342900" algn="l" rtl="0">
              <a:lnSpc>
                <a:spcPct val="100000"/>
              </a:lnSpc>
              <a:spcBef>
                <a:spcPts val="320"/>
              </a:spcBef>
              <a:spcAft>
                <a:spcPts val="0"/>
              </a:spcAft>
              <a:buClr>
                <a:schemeClr val="dk1"/>
              </a:buClr>
              <a:buSzPts val="1800"/>
              <a:buFont typeface="Arial"/>
              <a:buChar char="•"/>
            </a:pPr>
            <a:r>
              <a:rPr lang="fr-FR" sz="1800">
                <a:solidFill>
                  <a:schemeClr val="dk1"/>
                </a:solidFill>
                <a:latin typeface="Helvetica Neue"/>
                <a:ea typeface="Helvetica Neue"/>
                <a:cs typeface="Helvetica Neue"/>
                <a:sym typeface="Helvetica Neue"/>
              </a:rPr>
              <a:t>Models are based on huge amounts of data (genomics)</a:t>
            </a:r>
            <a:endParaRPr sz="1800">
              <a:solidFill>
                <a:schemeClr val="dk1"/>
              </a:solidFill>
              <a:latin typeface="Helvetica Neue"/>
              <a:ea typeface="Helvetica Neue"/>
              <a:cs typeface="Helvetica Neue"/>
              <a:sym typeface="Helvetica Neue"/>
            </a:endParaRPr>
          </a:p>
        </p:txBody>
      </p:sp>
      <p:sp>
        <p:nvSpPr>
          <p:cNvPr id="165" name="Google Shape;165;p7"/>
          <p:cNvSpPr txBox="1"/>
          <p:nvPr/>
        </p:nvSpPr>
        <p:spPr>
          <a:xfrm>
            <a:off x="78739" y="5651441"/>
            <a:ext cx="6566534" cy="1102225"/>
          </a:xfrm>
          <a:prstGeom prst="rect">
            <a:avLst/>
          </a:prstGeom>
          <a:noFill/>
          <a:ln>
            <a:noFill/>
          </a:ln>
        </p:spPr>
        <p:txBody>
          <a:bodyPr spcFirstLastPara="1" wrap="square" lIns="0" tIns="62850" rIns="0" bIns="0" anchor="t" anchorCtr="0">
            <a:spAutoFit/>
          </a:bodyPr>
          <a:lstStyle/>
          <a:p>
            <a:pPr marL="469900" marR="0" lvl="0" indent="0" algn="l" rtl="0">
              <a:lnSpc>
                <a:spcPct val="100000"/>
              </a:lnSpc>
              <a:spcBef>
                <a:spcPts val="0"/>
              </a:spcBef>
              <a:spcAft>
                <a:spcPts val="0"/>
              </a:spcAft>
              <a:buNone/>
            </a:pPr>
            <a:r>
              <a:rPr lang="fr-FR" sz="1800">
                <a:solidFill>
                  <a:schemeClr val="dk1"/>
                </a:solidFill>
                <a:latin typeface="Helvetica Neue"/>
                <a:ea typeface="Helvetica Neue"/>
                <a:cs typeface="Helvetica Neue"/>
                <a:sym typeface="Helvetica Neue"/>
              </a:rPr>
              <a:t>Learning isn’t always useful:</a:t>
            </a:r>
            <a:endParaRPr sz="1800">
              <a:solidFill>
                <a:schemeClr val="dk1"/>
              </a:solidFill>
              <a:latin typeface="Helvetica Neue"/>
              <a:ea typeface="Helvetica Neue"/>
              <a:cs typeface="Helvetica Neue"/>
              <a:sym typeface="Helvetica Neue"/>
            </a:endParaRPr>
          </a:p>
          <a:p>
            <a:pPr marL="812800" marR="0" lvl="0" indent="-342900" algn="l" rtl="0">
              <a:lnSpc>
                <a:spcPct val="100000"/>
              </a:lnSpc>
              <a:spcBef>
                <a:spcPts val="340"/>
              </a:spcBef>
              <a:spcAft>
                <a:spcPts val="0"/>
              </a:spcAft>
              <a:buClr>
                <a:schemeClr val="dk1"/>
              </a:buClr>
              <a:buSzPts val="1800"/>
              <a:buFont typeface="Arial"/>
              <a:buChar char="•"/>
            </a:pPr>
            <a:r>
              <a:rPr lang="fr-FR" sz="1800">
                <a:solidFill>
                  <a:schemeClr val="dk1"/>
                </a:solidFill>
                <a:latin typeface="Helvetica Neue"/>
                <a:ea typeface="Helvetica Neue"/>
                <a:cs typeface="Helvetica Neue"/>
                <a:sym typeface="Helvetica Neue"/>
              </a:rPr>
              <a:t>There is no need to “</a:t>
            </a:r>
            <a:r>
              <a:rPr lang="fr-FR" sz="1800">
                <a:solidFill>
                  <a:srgbClr val="C00000"/>
                </a:solidFill>
                <a:latin typeface="Helvetica Neue"/>
                <a:ea typeface="Helvetica Neue"/>
                <a:cs typeface="Helvetica Neue"/>
                <a:sym typeface="Helvetica Neue"/>
              </a:rPr>
              <a:t>learn</a:t>
            </a:r>
            <a:r>
              <a:rPr lang="fr-FR" sz="1800">
                <a:solidFill>
                  <a:schemeClr val="dk1"/>
                </a:solidFill>
                <a:latin typeface="Helvetica Neue"/>
                <a:ea typeface="Helvetica Neue"/>
                <a:cs typeface="Helvetica Neue"/>
                <a:sym typeface="Helvetica Neue"/>
              </a:rPr>
              <a:t>” to calculate payroll</a:t>
            </a:r>
            <a:endParaRPr sz="1800">
              <a:solidFill>
                <a:schemeClr val="dk1"/>
              </a:solidFill>
              <a:latin typeface="Helvetica Neue"/>
              <a:ea typeface="Helvetica Neue"/>
              <a:cs typeface="Helvetica Neue"/>
              <a:sym typeface="Helvetica Neue"/>
            </a:endParaRPr>
          </a:p>
          <a:p>
            <a:pPr marL="12700" marR="0" lvl="0" indent="0" algn="l" rtl="0">
              <a:lnSpc>
                <a:spcPct val="100000"/>
              </a:lnSpc>
              <a:spcBef>
                <a:spcPts val="1795"/>
              </a:spcBef>
              <a:spcAft>
                <a:spcPts val="0"/>
              </a:spcAft>
              <a:buNone/>
            </a:pPr>
            <a:r>
              <a:rPr lang="fr-FR" sz="1400">
                <a:solidFill>
                  <a:schemeClr val="dk1"/>
                </a:solidFill>
                <a:latin typeface="Helvetica Neue"/>
                <a:ea typeface="Helvetica Neue"/>
                <a:cs typeface="Helvetica Neue"/>
                <a:sym typeface="Helvetica Neue"/>
              </a:rPr>
              <a:t>         Based on slide by E. Alpaydin</a:t>
            </a:r>
            <a:endParaRPr sz="1400">
              <a:solidFill>
                <a:schemeClr val="dk1"/>
              </a:solidFill>
              <a:latin typeface="Helvetica Neue"/>
              <a:ea typeface="Helvetica Neue"/>
              <a:cs typeface="Helvetica Neue"/>
              <a:sym typeface="Helvetica Neue"/>
            </a:endParaRPr>
          </a:p>
        </p:txBody>
      </p:sp>
      <p:pic>
        <p:nvPicPr>
          <p:cNvPr id="166" name="Google Shape;166;p7"/>
          <p:cNvPicPr preferRelativeResize="0"/>
          <p:nvPr/>
        </p:nvPicPr>
        <p:blipFill rotWithShape="1">
          <a:blip r:embed="rId3">
            <a:alphaModFix/>
          </a:blip>
          <a:srcRect/>
          <a:stretch/>
        </p:blipFill>
        <p:spPr>
          <a:xfrm>
            <a:off x="535940" y="3891867"/>
            <a:ext cx="2082477" cy="1667640"/>
          </a:xfrm>
          <a:prstGeom prst="rect">
            <a:avLst/>
          </a:prstGeom>
          <a:noFill/>
          <a:ln>
            <a:noFill/>
          </a:ln>
        </p:spPr>
      </p:pic>
      <p:pic>
        <p:nvPicPr>
          <p:cNvPr id="167" name="Google Shape;167;p7"/>
          <p:cNvPicPr preferRelativeResize="0"/>
          <p:nvPr/>
        </p:nvPicPr>
        <p:blipFill rotWithShape="1">
          <a:blip r:embed="rId4">
            <a:alphaModFix/>
          </a:blip>
          <a:srcRect/>
          <a:stretch/>
        </p:blipFill>
        <p:spPr>
          <a:xfrm>
            <a:off x="2780940" y="3891867"/>
            <a:ext cx="2001169" cy="1667640"/>
          </a:xfrm>
          <a:prstGeom prst="rect">
            <a:avLst/>
          </a:prstGeom>
          <a:noFill/>
          <a:ln>
            <a:noFill/>
          </a:ln>
        </p:spPr>
      </p:pic>
      <p:pic>
        <p:nvPicPr>
          <p:cNvPr id="168" name="Google Shape;168;p7"/>
          <p:cNvPicPr preferRelativeResize="0"/>
          <p:nvPr/>
        </p:nvPicPr>
        <p:blipFill rotWithShape="1">
          <a:blip r:embed="rId5">
            <a:alphaModFix/>
          </a:blip>
          <a:srcRect/>
          <a:stretch/>
        </p:blipFill>
        <p:spPr>
          <a:xfrm>
            <a:off x="4944632" y="3888165"/>
            <a:ext cx="1973474" cy="1671341"/>
          </a:xfrm>
          <a:prstGeom prst="rect">
            <a:avLst/>
          </a:prstGeom>
          <a:noFill/>
          <a:ln>
            <a:noFill/>
          </a:ln>
        </p:spPr>
      </p:pic>
      <p:pic>
        <p:nvPicPr>
          <p:cNvPr id="169" name="Google Shape;169;p7"/>
          <p:cNvPicPr preferRelativeResize="0"/>
          <p:nvPr/>
        </p:nvPicPr>
        <p:blipFill rotWithShape="1">
          <a:blip r:embed="rId6">
            <a:alphaModFix/>
          </a:blip>
          <a:srcRect/>
          <a:stretch/>
        </p:blipFill>
        <p:spPr>
          <a:xfrm>
            <a:off x="7080629" y="3891867"/>
            <a:ext cx="1830026" cy="1667639"/>
          </a:xfrm>
          <a:prstGeom prst="rect">
            <a:avLst/>
          </a:prstGeom>
          <a:noFill/>
          <a:ln>
            <a:noFill/>
          </a:ln>
        </p:spPr>
      </p:pic>
      <p:sp>
        <p:nvSpPr>
          <p:cNvPr id="170" name="Google Shape;170;p7"/>
          <p:cNvSpPr txBox="1"/>
          <p:nvPr/>
        </p:nvSpPr>
        <p:spPr>
          <a:xfrm>
            <a:off x="535940" y="1008829"/>
            <a:ext cx="10817860" cy="461665"/>
          </a:xfrm>
          <a:prstGeom prst="rect">
            <a:avLst/>
          </a:prstGeom>
          <a:noFill/>
          <a:ln>
            <a:noFill/>
          </a:ln>
        </p:spPr>
        <p:txBody>
          <a:bodyPr spcFirstLastPara="1" wrap="square" lIns="91425" tIns="45700" rIns="91425" bIns="45700" anchor="t" anchorCtr="0">
            <a:spAutoFit/>
          </a:bodyPr>
          <a:lstStyle/>
          <a:p>
            <a:pPr marL="12700" marR="0" lvl="0" indent="0" algn="ctr" rtl="0">
              <a:lnSpc>
                <a:spcPct val="100000"/>
              </a:lnSpc>
              <a:spcBef>
                <a:spcPts val="0"/>
              </a:spcBef>
              <a:spcAft>
                <a:spcPts val="0"/>
              </a:spcAft>
              <a:buNone/>
            </a:pPr>
            <a:r>
              <a:rPr lang="fr-FR" sz="2400">
                <a:solidFill>
                  <a:schemeClr val="dk1"/>
                </a:solidFill>
                <a:latin typeface="Helvetica Neue"/>
                <a:ea typeface="Helvetica Neue"/>
                <a:cs typeface="Helvetica Neue"/>
                <a:sym typeface="Helvetica Neue"/>
              </a:rPr>
              <a:t>When Do We Use </a:t>
            </a:r>
            <a:r>
              <a:rPr lang="fr-FR" sz="2400">
                <a:solidFill>
                  <a:srgbClr val="C00000"/>
                </a:solidFill>
                <a:latin typeface="Helvetica Neue"/>
                <a:ea typeface="Helvetica Neue"/>
                <a:cs typeface="Helvetica Neue"/>
                <a:sym typeface="Helvetica Neue"/>
              </a:rPr>
              <a:t>Machine</a:t>
            </a:r>
            <a:r>
              <a:rPr lang="fr-FR" sz="2400">
                <a:solidFill>
                  <a:schemeClr val="dk1"/>
                </a:solidFill>
                <a:latin typeface="Helvetica Neue"/>
                <a:ea typeface="Helvetica Neue"/>
                <a:cs typeface="Helvetica Neue"/>
                <a:sym typeface="Helvetica Neue"/>
              </a:rPr>
              <a:t> </a:t>
            </a:r>
            <a:r>
              <a:rPr lang="fr-FR" sz="2400">
                <a:solidFill>
                  <a:srgbClr val="C00000"/>
                </a:solidFill>
                <a:latin typeface="Helvetica Neue"/>
                <a:ea typeface="Helvetica Neue"/>
                <a:cs typeface="Helvetica Neue"/>
                <a:sym typeface="Helvetica Neue"/>
              </a:rPr>
              <a:t>Learning</a:t>
            </a:r>
            <a:r>
              <a:rPr lang="fr-FR" sz="2400">
                <a:solidFill>
                  <a:schemeClr val="dk1"/>
                </a:solidFill>
                <a:latin typeface="Helvetica Neue"/>
                <a:ea typeface="Helvetica Neue"/>
                <a:cs typeface="Helvetica Neue"/>
                <a:sym typeface="Helvetica Neue"/>
              </a:rPr>
              <a:t>?</a:t>
            </a:r>
            <a:endParaRPr sz="2400">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a:spLocks noGrp="1"/>
          </p:cNvSpPr>
          <p:nvPr>
            <p:ph type="sldNum" idx="12"/>
          </p:nvPr>
        </p:nvSpPr>
        <p:spPr>
          <a:xfrm>
            <a:off x="8610600" y="629024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6</a:t>
            </a:fld>
            <a:endParaRPr/>
          </a:p>
        </p:txBody>
      </p:sp>
      <p:sp>
        <p:nvSpPr>
          <p:cNvPr id="177" name="Google Shape;177;p8"/>
          <p:cNvSpPr txBox="1">
            <a:spLocks noGrp="1"/>
          </p:cNvSpPr>
          <p:nvPr>
            <p:ph type="title"/>
          </p:nvPr>
        </p:nvSpPr>
        <p:spPr>
          <a:xfrm>
            <a:off x="0" y="-25812"/>
            <a:ext cx="12192000" cy="774960"/>
          </a:xfrm>
          <a:prstGeom prst="rect">
            <a:avLst/>
          </a:prstGeom>
          <a:solidFill>
            <a:srgbClr val="3333B2"/>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Lato"/>
              <a:buNone/>
            </a:pPr>
            <a:r>
              <a:rPr lang="fr-FR" sz="3600" b="1"/>
              <a:t>Machine Learning Model</a:t>
            </a:r>
            <a:endParaRPr/>
          </a:p>
        </p:txBody>
      </p:sp>
      <p:pic>
        <p:nvPicPr>
          <p:cNvPr id="178" name="Google Shape;178;p8"/>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a:spLocks noGrp="1"/>
          </p:cNvSpPr>
          <p:nvPr>
            <p:ph type="title"/>
          </p:nvPr>
        </p:nvSpPr>
        <p:spPr>
          <a:xfrm>
            <a:off x="0" y="-25812"/>
            <a:ext cx="12192000" cy="774960"/>
          </a:xfrm>
          <a:prstGeom prst="rect">
            <a:avLst/>
          </a:prstGeom>
          <a:solidFill>
            <a:srgbClr val="3333B2"/>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Lato"/>
              <a:buNone/>
            </a:pPr>
            <a:r>
              <a:rPr lang="fr-FR" sz="3600" b="1"/>
              <a:t>Outline</a:t>
            </a:r>
            <a:endParaRPr sz="3600" b="1"/>
          </a:p>
        </p:txBody>
      </p:sp>
      <p:sp>
        <p:nvSpPr>
          <p:cNvPr id="185" name="Google Shape;185;p9"/>
          <p:cNvSpPr/>
          <p:nvPr/>
        </p:nvSpPr>
        <p:spPr>
          <a:xfrm>
            <a:off x="176272" y="9907064"/>
            <a:ext cx="1847221" cy="501124"/>
          </a:xfrm>
          <a:prstGeom prst="roundRect">
            <a:avLst>
              <a:gd name="adj" fmla="val 16667"/>
            </a:avLst>
          </a:prstGeom>
          <a:solidFill>
            <a:srgbClr val="D8E2F3"/>
          </a:solidFill>
          <a:ln>
            <a:noFill/>
          </a:ln>
          <a:effectLst>
            <a:outerShdw blurRad="254000" dist="76200" dir="63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9"/>
          <p:cNvSpPr/>
          <p:nvPr/>
        </p:nvSpPr>
        <p:spPr>
          <a:xfrm>
            <a:off x="1630429" y="9907064"/>
            <a:ext cx="501124" cy="501124"/>
          </a:xfrm>
          <a:prstGeom prst="ellipse">
            <a:avLst/>
          </a:prstGeom>
          <a:noFill/>
          <a:ln w="381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7" name="Google Shape;187;p9"/>
          <p:cNvSpPr/>
          <p:nvPr/>
        </p:nvSpPr>
        <p:spPr>
          <a:xfrm>
            <a:off x="1744259" y="10025843"/>
            <a:ext cx="273464" cy="273464"/>
          </a:xfrm>
          <a:prstGeom prst="ellipse">
            <a:avLst/>
          </a:prstGeom>
          <a:solidFill>
            <a:srgbClr val="FFC000"/>
          </a:solidFill>
          <a:ln w="381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8" name="Google Shape;188;p9"/>
          <p:cNvSpPr txBox="1"/>
          <p:nvPr/>
        </p:nvSpPr>
        <p:spPr>
          <a:xfrm>
            <a:off x="155186" y="9876427"/>
            <a:ext cx="155331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b="1">
                <a:solidFill>
                  <a:srgbClr val="FFC000"/>
                </a:solidFill>
                <a:latin typeface="Lato"/>
                <a:ea typeface="Lato"/>
                <a:cs typeface="Lato"/>
                <a:sym typeface="Lato"/>
              </a:rPr>
              <a:t>Partie 2</a:t>
            </a:r>
            <a:endParaRPr/>
          </a:p>
        </p:txBody>
      </p:sp>
      <p:grpSp>
        <p:nvGrpSpPr>
          <p:cNvPr id="189" name="Google Shape;189;p9"/>
          <p:cNvGrpSpPr/>
          <p:nvPr/>
        </p:nvGrpSpPr>
        <p:grpSpPr>
          <a:xfrm>
            <a:off x="214179" y="2397338"/>
            <a:ext cx="268935" cy="263799"/>
            <a:chOff x="-1205926" y="2160494"/>
            <a:chExt cx="268935" cy="263799"/>
          </a:xfrm>
        </p:grpSpPr>
        <p:sp>
          <p:nvSpPr>
            <p:cNvPr id="190" name="Google Shape;190;p9"/>
            <p:cNvSpPr/>
            <p:nvPr/>
          </p:nvSpPr>
          <p:spPr>
            <a:xfrm>
              <a:off x="-1205926" y="2160494"/>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p:txBody>
        </p:sp>
        <p:sp>
          <p:nvSpPr>
            <p:cNvPr id="191" name="Google Shape;191;p9"/>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92" name="Google Shape;192;p9"/>
          <p:cNvSpPr txBox="1"/>
          <p:nvPr/>
        </p:nvSpPr>
        <p:spPr>
          <a:xfrm>
            <a:off x="557570" y="2284516"/>
            <a:ext cx="9071118"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ML Techniques</a:t>
            </a:r>
            <a:endParaRPr/>
          </a:p>
        </p:txBody>
      </p:sp>
      <p:sp>
        <p:nvSpPr>
          <p:cNvPr id="193" name="Google Shape;193;p9"/>
          <p:cNvSpPr txBox="1"/>
          <p:nvPr/>
        </p:nvSpPr>
        <p:spPr>
          <a:xfrm>
            <a:off x="557570" y="3095428"/>
            <a:ext cx="7072325"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ML</a:t>
            </a:r>
            <a:r>
              <a:rPr lang="fr-FR" sz="2800" b="1" i="0" u="none" strike="noStrike" cap="none">
                <a:solidFill>
                  <a:schemeClr val="dk1"/>
                </a:solidFill>
                <a:latin typeface="Calibri"/>
                <a:ea typeface="Calibri"/>
                <a:cs typeface="Calibri"/>
                <a:sym typeface="Calibri"/>
              </a:rPr>
              <a:t> </a:t>
            </a:r>
            <a:r>
              <a:rPr lang="fr-FR" sz="2800" b="1" i="0" u="none" strike="noStrike" cap="none">
                <a:solidFill>
                  <a:srgbClr val="3333B2"/>
                </a:solidFill>
                <a:latin typeface="Candara"/>
                <a:ea typeface="Candara"/>
                <a:cs typeface="Candara"/>
                <a:sym typeface="Candara"/>
              </a:rPr>
              <a:t>Problems</a:t>
            </a:r>
            <a:endParaRPr sz="2800" b="1" i="0" u="none" strike="noStrike" cap="none">
              <a:solidFill>
                <a:srgbClr val="3333B2"/>
              </a:solidFill>
              <a:latin typeface="Candara"/>
              <a:ea typeface="Candara"/>
              <a:cs typeface="Candara"/>
              <a:sym typeface="Candara"/>
            </a:endParaRPr>
          </a:p>
        </p:txBody>
      </p:sp>
      <p:grpSp>
        <p:nvGrpSpPr>
          <p:cNvPr id="194" name="Google Shape;194;p9"/>
          <p:cNvGrpSpPr/>
          <p:nvPr/>
        </p:nvGrpSpPr>
        <p:grpSpPr>
          <a:xfrm>
            <a:off x="214179" y="3238944"/>
            <a:ext cx="268935" cy="263799"/>
            <a:chOff x="-1205926" y="2160494"/>
            <a:chExt cx="268935" cy="263799"/>
          </a:xfrm>
        </p:grpSpPr>
        <p:sp>
          <p:nvSpPr>
            <p:cNvPr id="195" name="Google Shape;195;p9"/>
            <p:cNvSpPr/>
            <p:nvPr/>
          </p:nvSpPr>
          <p:spPr>
            <a:xfrm>
              <a:off x="-1205926" y="2160494"/>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3</a:t>
              </a:r>
              <a:endParaRPr/>
            </a:p>
          </p:txBody>
        </p:sp>
        <p:sp>
          <p:nvSpPr>
            <p:cNvPr id="196" name="Google Shape;196;p9"/>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97" name="Google Shape;19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7</a:t>
            </a:fld>
            <a:endParaRPr/>
          </a:p>
        </p:txBody>
      </p:sp>
      <p:grpSp>
        <p:nvGrpSpPr>
          <p:cNvPr id="198" name="Google Shape;198;p9"/>
          <p:cNvGrpSpPr/>
          <p:nvPr/>
        </p:nvGrpSpPr>
        <p:grpSpPr>
          <a:xfrm>
            <a:off x="214179" y="1473057"/>
            <a:ext cx="321399" cy="464622"/>
            <a:chOff x="-1258390" y="1959671"/>
            <a:chExt cx="321399" cy="464622"/>
          </a:xfrm>
        </p:grpSpPr>
        <p:sp>
          <p:nvSpPr>
            <p:cNvPr id="199" name="Google Shape;199;p9"/>
            <p:cNvSpPr/>
            <p:nvPr/>
          </p:nvSpPr>
          <p:spPr>
            <a:xfrm>
              <a:off x="-1258390" y="1959671"/>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1</a:t>
              </a:r>
              <a:endParaRPr/>
            </a:p>
          </p:txBody>
        </p:sp>
        <p:sp>
          <p:nvSpPr>
            <p:cNvPr id="200" name="Google Shape;200;p9"/>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01" name="Google Shape;201;p9"/>
          <p:cNvSpPr txBox="1"/>
          <p:nvPr/>
        </p:nvSpPr>
        <p:spPr>
          <a:xfrm>
            <a:off x="557570" y="1354085"/>
            <a:ext cx="8056666"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Background</a:t>
            </a:r>
            <a:endParaRPr/>
          </a:p>
        </p:txBody>
      </p:sp>
      <p:sp>
        <p:nvSpPr>
          <p:cNvPr id="202" name="Google Shape;202;p9"/>
          <p:cNvSpPr/>
          <p:nvPr/>
        </p:nvSpPr>
        <p:spPr>
          <a:xfrm>
            <a:off x="0" y="6929953"/>
            <a:ext cx="12192000" cy="3395990"/>
          </a:xfrm>
          <a:prstGeom prst="rect">
            <a:avLst/>
          </a:prstGeom>
          <a:solidFill>
            <a:schemeClr val="l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03" name="Google Shape;203;p9"/>
          <p:cNvGrpSpPr/>
          <p:nvPr/>
        </p:nvGrpSpPr>
        <p:grpSpPr>
          <a:xfrm>
            <a:off x="214179" y="4063515"/>
            <a:ext cx="268935" cy="263799"/>
            <a:chOff x="-1205926" y="2160494"/>
            <a:chExt cx="268935" cy="263799"/>
          </a:xfrm>
        </p:grpSpPr>
        <p:sp>
          <p:nvSpPr>
            <p:cNvPr id="204" name="Google Shape;204;p9"/>
            <p:cNvSpPr/>
            <p:nvPr/>
          </p:nvSpPr>
          <p:spPr>
            <a:xfrm>
              <a:off x="-1205926" y="2160494"/>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fr-FR" sz="1800" b="0" i="0" u="none" strike="noStrike" cap="none">
                  <a:solidFill>
                    <a:srgbClr val="FFFFFF"/>
                  </a:solidFill>
                  <a:latin typeface="Calibri"/>
                  <a:ea typeface="Calibri"/>
                  <a:cs typeface="Calibri"/>
                  <a:sym typeface="Calibri"/>
                </a:rPr>
                <a:t>4</a:t>
              </a:r>
              <a:endParaRPr/>
            </a:p>
          </p:txBody>
        </p:sp>
        <p:sp>
          <p:nvSpPr>
            <p:cNvPr id="205" name="Google Shape;205;p9"/>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206" name="Google Shape;206;p9"/>
          <p:cNvSpPr txBox="1"/>
          <p:nvPr/>
        </p:nvSpPr>
        <p:spPr>
          <a:xfrm>
            <a:off x="557570" y="3883577"/>
            <a:ext cx="9071118" cy="523220"/>
          </a:xfrm>
          <a:prstGeom prst="rect">
            <a:avLst/>
          </a:prstGeom>
          <a:noFill/>
          <a:ln>
            <a:noFill/>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Clr>
                <a:srgbClr val="3333B2"/>
              </a:buClr>
              <a:buSzPts val="2800"/>
              <a:buFont typeface="Candara"/>
              <a:buNone/>
            </a:pPr>
            <a:r>
              <a:rPr lang="fr-FR" sz="2800" b="1" i="0" u="none" strike="noStrike" cap="none">
                <a:solidFill>
                  <a:srgbClr val="3333B2"/>
                </a:solidFill>
                <a:latin typeface="Candara"/>
                <a:ea typeface="Candara"/>
                <a:cs typeface="Candara"/>
                <a:sym typeface="Candara"/>
              </a:rPr>
              <a:t>Use Cases</a:t>
            </a:r>
            <a:endParaRPr/>
          </a:p>
        </p:txBody>
      </p:sp>
      <p:sp>
        <p:nvSpPr>
          <p:cNvPr id="207" name="Google Shape;207;p9"/>
          <p:cNvSpPr txBox="1"/>
          <p:nvPr/>
        </p:nvSpPr>
        <p:spPr>
          <a:xfrm>
            <a:off x="557570" y="4767175"/>
            <a:ext cx="7072325"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Practical Example</a:t>
            </a:r>
            <a:endParaRPr sz="2800" b="1" i="0" u="none" strike="noStrike" cap="none">
              <a:solidFill>
                <a:srgbClr val="3333B2"/>
              </a:solidFill>
              <a:latin typeface="Candara"/>
              <a:ea typeface="Candara"/>
              <a:cs typeface="Candara"/>
              <a:sym typeface="Candara"/>
            </a:endParaRPr>
          </a:p>
        </p:txBody>
      </p:sp>
      <p:grpSp>
        <p:nvGrpSpPr>
          <p:cNvPr id="208" name="Google Shape;208;p9"/>
          <p:cNvGrpSpPr/>
          <p:nvPr/>
        </p:nvGrpSpPr>
        <p:grpSpPr>
          <a:xfrm>
            <a:off x="214179" y="4903223"/>
            <a:ext cx="268935" cy="263799"/>
            <a:chOff x="-1205926" y="2160494"/>
            <a:chExt cx="268935" cy="263799"/>
          </a:xfrm>
        </p:grpSpPr>
        <p:sp>
          <p:nvSpPr>
            <p:cNvPr id="209" name="Google Shape;209;p9"/>
            <p:cNvSpPr/>
            <p:nvPr/>
          </p:nvSpPr>
          <p:spPr>
            <a:xfrm>
              <a:off x="-1205926" y="2160494"/>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fr-FR" sz="1800" b="0" i="0" u="none" strike="noStrike" cap="none">
                  <a:solidFill>
                    <a:srgbClr val="FFFFFF"/>
                  </a:solidFill>
                  <a:latin typeface="Calibri"/>
                  <a:ea typeface="Calibri"/>
                  <a:cs typeface="Calibri"/>
                  <a:sym typeface="Calibri"/>
                </a:rPr>
                <a:t>5</a:t>
              </a:r>
              <a:endParaRPr/>
            </a:p>
          </p:txBody>
        </p:sp>
        <p:sp>
          <p:nvSpPr>
            <p:cNvPr id="210" name="Google Shape;210;p9"/>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211" name="Google Shape;211;p9"/>
          <p:cNvGrpSpPr/>
          <p:nvPr/>
        </p:nvGrpSpPr>
        <p:grpSpPr>
          <a:xfrm>
            <a:off x="214179" y="5699203"/>
            <a:ext cx="349624" cy="298688"/>
            <a:chOff x="-1286615" y="2160494"/>
            <a:chExt cx="349624" cy="298688"/>
          </a:xfrm>
        </p:grpSpPr>
        <p:sp>
          <p:nvSpPr>
            <p:cNvPr id="212" name="Google Shape;212;p9"/>
            <p:cNvSpPr/>
            <p:nvPr/>
          </p:nvSpPr>
          <p:spPr>
            <a:xfrm>
              <a:off x="-1286615" y="2195383"/>
              <a:ext cx="295829"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fr-FR" sz="1800" b="0" i="0" u="none" strike="noStrike" cap="none">
                  <a:solidFill>
                    <a:srgbClr val="FFFFFF"/>
                  </a:solidFill>
                  <a:latin typeface="Calibri"/>
                  <a:ea typeface="Calibri"/>
                  <a:cs typeface="Calibri"/>
                  <a:sym typeface="Calibri"/>
                </a:rPr>
                <a:t>6</a:t>
              </a:r>
              <a:endParaRPr/>
            </a:p>
          </p:txBody>
        </p:sp>
        <p:sp>
          <p:nvSpPr>
            <p:cNvPr id="213" name="Google Shape;213;p9"/>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214" name="Google Shape;214;p9"/>
          <p:cNvSpPr txBox="1"/>
          <p:nvPr/>
        </p:nvSpPr>
        <p:spPr>
          <a:xfrm>
            <a:off x="557570" y="5606456"/>
            <a:ext cx="7072325"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Evaluation</a:t>
            </a:r>
            <a:endParaRPr/>
          </a:p>
        </p:txBody>
      </p:sp>
      <p:sp>
        <p:nvSpPr>
          <p:cNvPr id="215" name="Google Shape;215;p9"/>
          <p:cNvSpPr/>
          <p:nvPr/>
        </p:nvSpPr>
        <p:spPr>
          <a:xfrm>
            <a:off x="0" y="2936767"/>
            <a:ext cx="12192000" cy="4736003"/>
          </a:xfrm>
          <a:prstGeom prst="rect">
            <a:avLst/>
          </a:prstGeom>
          <a:solidFill>
            <a:schemeClr val="l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fade">
                                      <p:cBhvr>
                                        <p:cTn id="7" dur="500"/>
                                        <p:tgtEl>
                                          <p:spTgt spid="20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0"/>
          <p:cNvSpPr txBox="1">
            <a:spLocks noGrp="1"/>
          </p:cNvSpPr>
          <p:nvPr>
            <p:ph type="sldNum" idx="12"/>
          </p:nvPr>
        </p:nvSpPr>
        <p:spPr>
          <a:xfrm>
            <a:off x="8610600" y="6290248"/>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8</a:t>
            </a:fld>
            <a:endParaRPr/>
          </a:p>
        </p:txBody>
      </p:sp>
      <p:sp>
        <p:nvSpPr>
          <p:cNvPr id="222" name="Google Shape;222;p10"/>
          <p:cNvSpPr txBox="1">
            <a:spLocks noGrp="1"/>
          </p:cNvSpPr>
          <p:nvPr>
            <p:ph type="title"/>
          </p:nvPr>
        </p:nvSpPr>
        <p:spPr>
          <a:xfrm>
            <a:off x="0" y="-25812"/>
            <a:ext cx="12192000" cy="774960"/>
          </a:xfrm>
          <a:prstGeom prst="rect">
            <a:avLst/>
          </a:prstGeom>
          <a:solidFill>
            <a:srgbClr val="3333B2"/>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Lato"/>
              <a:buNone/>
            </a:pPr>
            <a:r>
              <a:rPr lang="fr-FR" sz="3600" b="1"/>
              <a:t>Machine Learning Techniques</a:t>
            </a:r>
            <a:endParaRPr/>
          </a:p>
        </p:txBody>
      </p:sp>
      <p:sp>
        <p:nvSpPr>
          <p:cNvPr id="223" name="Google Shape;223;p10"/>
          <p:cNvSpPr txBox="1"/>
          <p:nvPr/>
        </p:nvSpPr>
        <p:spPr>
          <a:xfrm>
            <a:off x="3251372" y="4186761"/>
            <a:ext cx="6770024" cy="858568"/>
          </a:xfrm>
          <a:prstGeom prst="rect">
            <a:avLst/>
          </a:prstGeom>
          <a:noFill/>
          <a:ln>
            <a:noFill/>
          </a:ln>
        </p:spPr>
        <p:txBody>
          <a:bodyPr spcFirstLastPara="1" wrap="square" lIns="0" tIns="108575" rIns="0" bIns="0" anchor="t" anchorCtr="0">
            <a:spAutoFit/>
          </a:bodyPr>
          <a:lstStyle/>
          <a:p>
            <a:pPr marL="355600" marR="0" lvl="0" indent="-342900" algn="l" rtl="0">
              <a:lnSpc>
                <a:spcPct val="100000"/>
              </a:lnSpc>
              <a:spcBef>
                <a:spcPts val="0"/>
              </a:spcBef>
              <a:spcAft>
                <a:spcPts val="0"/>
              </a:spcAft>
              <a:buClr>
                <a:srgbClr val="C00000"/>
              </a:buClr>
              <a:buSzPts val="2400"/>
              <a:buFont typeface="Arial"/>
              <a:buChar char="•"/>
            </a:pPr>
            <a:r>
              <a:rPr lang="fr-FR" sz="2400" b="1">
                <a:solidFill>
                  <a:srgbClr val="C00000"/>
                </a:solidFill>
                <a:latin typeface="Helvetica Neue"/>
                <a:ea typeface="Helvetica Neue"/>
                <a:cs typeface="Helvetica Neue"/>
                <a:sym typeface="Helvetica Neue"/>
              </a:rPr>
              <a:t>Unsupervised Learning</a:t>
            </a:r>
            <a:endParaRPr sz="2400">
              <a:solidFill>
                <a:srgbClr val="C00000"/>
              </a:solidFill>
              <a:latin typeface="Helvetica Neue"/>
              <a:ea typeface="Helvetica Neue"/>
              <a:cs typeface="Helvetica Neue"/>
              <a:sym typeface="Helvetica Neue"/>
            </a:endParaRPr>
          </a:p>
          <a:p>
            <a:pPr marL="755650" marR="0" lvl="1" indent="-285750" algn="l" rtl="0">
              <a:lnSpc>
                <a:spcPct val="100000"/>
              </a:lnSpc>
              <a:spcBef>
                <a:spcPts val="760"/>
              </a:spcBef>
              <a:spcAft>
                <a:spcPts val="0"/>
              </a:spcAft>
              <a:buClr>
                <a:schemeClr val="dk1"/>
              </a:buClr>
              <a:buSzPts val="1800"/>
              <a:buFont typeface="Arial"/>
              <a:buChar char="–"/>
            </a:pPr>
            <a:r>
              <a:rPr lang="fr-FR" sz="1800" b="0" i="0" u="none" strike="noStrike" cap="none">
                <a:solidFill>
                  <a:schemeClr val="dk1"/>
                </a:solidFill>
                <a:latin typeface="Helvetica Neue"/>
                <a:ea typeface="Helvetica Neue"/>
                <a:cs typeface="Helvetica Neue"/>
                <a:sym typeface="Helvetica Neue"/>
              </a:rPr>
              <a:t>Given: training data (without desired outputs)</a:t>
            </a:r>
            <a:endParaRPr sz="1800" b="0" i="0" u="none" strike="noStrike" cap="none">
              <a:solidFill>
                <a:schemeClr val="dk1"/>
              </a:solidFill>
              <a:latin typeface="Helvetica Neue"/>
              <a:ea typeface="Helvetica Neue"/>
              <a:cs typeface="Helvetica Neue"/>
              <a:sym typeface="Helvetica Neue"/>
            </a:endParaRPr>
          </a:p>
        </p:txBody>
      </p:sp>
      <p:pic>
        <p:nvPicPr>
          <p:cNvPr id="224" name="Google Shape;224;p10"/>
          <p:cNvPicPr preferRelativeResize="0"/>
          <p:nvPr/>
        </p:nvPicPr>
        <p:blipFill rotWithShape="1">
          <a:blip r:embed="rId3">
            <a:alphaModFix/>
          </a:blip>
          <a:srcRect/>
          <a:stretch/>
        </p:blipFill>
        <p:spPr>
          <a:xfrm>
            <a:off x="2841335" y="5045329"/>
            <a:ext cx="6280726" cy="1741055"/>
          </a:xfrm>
          <a:prstGeom prst="rect">
            <a:avLst/>
          </a:prstGeom>
          <a:noFill/>
          <a:ln>
            <a:noFill/>
          </a:ln>
        </p:spPr>
      </p:pic>
      <p:pic>
        <p:nvPicPr>
          <p:cNvPr id="225" name="Google Shape;225;p10"/>
          <p:cNvPicPr preferRelativeResize="0"/>
          <p:nvPr/>
        </p:nvPicPr>
        <p:blipFill rotWithShape="1">
          <a:blip r:embed="rId4">
            <a:alphaModFix/>
          </a:blip>
          <a:srcRect/>
          <a:stretch/>
        </p:blipFill>
        <p:spPr>
          <a:xfrm>
            <a:off x="6096000" y="2060398"/>
            <a:ext cx="5329382" cy="1792985"/>
          </a:xfrm>
          <a:prstGeom prst="rect">
            <a:avLst/>
          </a:prstGeom>
          <a:noFill/>
          <a:ln>
            <a:noFill/>
          </a:ln>
        </p:spPr>
      </p:pic>
      <p:sp>
        <p:nvSpPr>
          <p:cNvPr id="226" name="Google Shape;226;p10"/>
          <p:cNvSpPr txBox="1"/>
          <p:nvPr/>
        </p:nvSpPr>
        <p:spPr>
          <a:xfrm>
            <a:off x="110836" y="942143"/>
            <a:ext cx="6096000" cy="828432"/>
          </a:xfrm>
          <a:prstGeom prst="rect">
            <a:avLst/>
          </a:prstGeom>
          <a:noFill/>
          <a:ln>
            <a:noFill/>
          </a:ln>
        </p:spPr>
        <p:txBody>
          <a:bodyPr spcFirstLastPara="1" wrap="square" lIns="91425" tIns="45700" rIns="91425" bIns="45700" anchor="t" anchorCtr="0">
            <a:spAutoFit/>
          </a:bodyPr>
          <a:lstStyle/>
          <a:p>
            <a:pPr marL="355600" marR="0" lvl="0" indent="-342900" algn="l" rtl="0">
              <a:lnSpc>
                <a:spcPct val="100000"/>
              </a:lnSpc>
              <a:spcBef>
                <a:spcPts val="0"/>
              </a:spcBef>
              <a:spcAft>
                <a:spcPts val="0"/>
              </a:spcAft>
              <a:buClr>
                <a:srgbClr val="C00000"/>
              </a:buClr>
              <a:buSzPts val="2400"/>
              <a:buFont typeface="Arial"/>
              <a:buChar char="•"/>
            </a:pPr>
            <a:r>
              <a:rPr lang="fr-FR" sz="2400" b="1">
                <a:solidFill>
                  <a:srgbClr val="C00000"/>
                </a:solidFill>
                <a:latin typeface="Helvetica Neue"/>
                <a:ea typeface="Helvetica Neue"/>
                <a:cs typeface="Helvetica Neue"/>
                <a:sym typeface="Helvetica Neue"/>
              </a:rPr>
              <a:t>Supervised (Inductive) Learning</a:t>
            </a:r>
            <a:endParaRPr sz="2400">
              <a:solidFill>
                <a:srgbClr val="C00000"/>
              </a:solidFill>
              <a:latin typeface="Helvetica Neue"/>
              <a:ea typeface="Helvetica Neue"/>
              <a:cs typeface="Helvetica Neue"/>
              <a:sym typeface="Helvetica Neue"/>
            </a:endParaRPr>
          </a:p>
          <a:p>
            <a:pPr marL="755650" marR="0" lvl="1" indent="-285750" algn="l" rtl="0">
              <a:lnSpc>
                <a:spcPct val="100000"/>
              </a:lnSpc>
              <a:spcBef>
                <a:spcPts val="660"/>
              </a:spcBef>
              <a:spcAft>
                <a:spcPts val="0"/>
              </a:spcAft>
              <a:buClr>
                <a:schemeClr val="dk1"/>
              </a:buClr>
              <a:buSzPts val="1800"/>
              <a:buFont typeface="Arial"/>
              <a:buChar char="–"/>
            </a:pPr>
            <a:r>
              <a:rPr lang="fr-FR" sz="1800" b="0" i="0" u="none" strike="noStrike" cap="none">
                <a:solidFill>
                  <a:schemeClr val="dk1"/>
                </a:solidFill>
                <a:latin typeface="Helvetica Neue"/>
                <a:ea typeface="Helvetica Neue"/>
                <a:cs typeface="Helvetica Neue"/>
                <a:sym typeface="Helvetica Neue"/>
              </a:rPr>
              <a:t>Given: training data + desired outputs (labels)</a:t>
            </a:r>
            <a:endParaRPr sz="1800" b="0" i="0" u="none" strike="noStrike" cap="none">
              <a:solidFill>
                <a:schemeClr val="dk1"/>
              </a:solidFill>
              <a:latin typeface="Helvetica Neue"/>
              <a:ea typeface="Helvetica Neue"/>
              <a:cs typeface="Helvetica Neue"/>
              <a:sym typeface="Helvetica Neue"/>
            </a:endParaRPr>
          </a:p>
        </p:txBody>
      </p:sp>
      <p:sp>
        <p:nvSpPr>
          <p:cNvPr id="227" name="Google Shape;227;p10"/>
          <p:cNvSpPr txBox="1"/>
          <p:nvPr/>
        </p:nvSpPr>
        <p:spPr>
          <a:xfrm>
            <a:off x="5742709" y="942143"/>
            <a:ext cx="6096000" cy="1118255"/>
          </a:xfrm>
          <a:prstGeom prst="rect">
            <a:avLst/>
          </a:prstGeom>
          <a:noFill/>
          <a:ln>
            <a:noFill/>
          </a:ln>
        </p:spPr>
        <p:txBody>
          <a:bodyPr spcFirstLastPara="1" wrap="square" lIns="91425" tIns="45700" rIns="91425" bIns="45700" anchor="t" anchorCtr="0">
            <a:spAutoFit/>
          </a:bodyPr>
          <a:lstStyle/>
          <a:p>
            <a:pPr marL="355600" marR="0" lvl="0" indent="-342900" algn="l" rtl="0">
              <a:lnSpc>
                <a:spcPct val="100000"/>
              </a:lnSpc>
              <a:spcBef>
                <a:spcPts val="0"/>
              </a:spcBef>
              <a:spcAft>
                <a:spcPts val="0"/>
              </a:spcAft>
              <a:buClr>
                <a:srgbClr val="C00000"/>
              </a:buClr>
              <a:buSzPts val="2400"/>
              <a:buFont typeface="Arial"/>
              <a:buChar char="•"/>
            </a:pPr>
            <a:r>
              <a:rPr lang="fr-FR" sz="2400" b="1">
                <a:solidFill>
                  <a:srgbClr val="C00000"/>
                </a:solidFill>
                <a:latin typeface="Helvetica Neue"/>
                <a:ea typeface="Helvetica Neue"/>
                <a:cs typeface="Helvetica Neue"/>
                <a:sym typeface="Helvetica Neue"/>
              </a:rPr>
              <a:t>Semi- Supervised Learning</a:t>
            </a:r>
            <a:endParaRPr sz="2400">
              <a:solidFill>
                <a:srgbClr val="C00000"/>
              </a:solidFill>
              <a:latin typeface="Helvetica Neue"/>
              <a:ea typeface="Helvetica Neue"/>
              <a:cs typeface="Helvetica Neue"/>
              <a:sym typeface="Helvetica Neue"/>
            </a:endParaRPr>
          </a:p>
          <a:p>
            <a:pPr marL="755650" marR="0" lvl="1" indent="-285750" algn="l" rtl="0">
              <a:lnSpc>
                <a:spcPct val="100000"/>
              </a:lnSpc>
              <a:spcBef>
                <a:spcPts val="760"/>
              </a:spcBef>
              <a:spcAft>
                <a:spcPts val="0"/>
              </a:spcAft>
              <a:buClr>
                <a:schemeClr val="dk1"/>
              </a:buClr>
              <a:buSzPts val="1800"/>
              <a:buFont typeface="Arial"/>
              <a:buChar char="–"/>
            </a:pPr>
            <a:r>
              <a:rPr lang="fr-FR" sz="1800" b="0" i="0" u="none" strike="noStrike" cap="none">
                <a:solidFill>
                  <a:schemeClr val="dk1"/>
                </a:solidFill>
                <a:latin typeface="Helvetica Neue"/>
                <a:ea typeface="Helvetica Neue"/>
                <a:cs typeface="Helvetica Neue"/>
                <a:sym typeface="Helvetica Neue"/>
              </a:rPr>
              <a:t>Given: labeled training data + unlabeled training data(without explicit desired outputs)</a:t>
            </a:r>
            <a:endParaRPr sz="1800" b="0" i="0" u="none" strike="noStrike" cap="none">
              <a:solidFill>
                <a:schemeClr val="dk1"/>
              </a:solidFill>
              <a:latin typeface="Helvetica Neue"/>
              <a:ea typeface="Helvetica Neue"/>
              <a:cs typeface="Helvetica Neue"/>
              <a:sym typeface="Helvetica Neue"/>
            </a:endParaRPr>
          </a:p>
        </p:txBody>
      </p:sp>
      <p:pic>
        <p:nvPicPr>
          <p:cNvPr id="228" name="Google Shape;228;p10"/>
          <p:cNvPicPr preferRelativeResize="0"/>
          <p:nvPr/>
        </p:nvPicPr>
        <p:blipFill rotWithShape="1">
          <a:blip r:embed="rId5">
            <a:alphaModFix/>
          </a:blip>
          <a:srcRect/>
          <a:stretch/>
        </p:blipFill>
        <p:spPr>
          <a:xfrm>
            <a:off x="110836" y="2060398"/>
            <a:ext cx="5571837" cy="19863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1"/>
          <p:cNvSpPr txBox="1">
            <a:spLocks noGrp="1"/>
          </p:cNvSpPr>
          <p:nvPr>
            <p:ph type="title"/>
          </p:nvPr>
        </p:nvSpPr>
        <p:spPr>
          <a:xfrm>
            <a:off x="0" y="-25812"/>
            <a:ext cx="12192000" cy="774960"/>
          </a:xfrm>
          <a:prstGeom prst="rect">
            <a:avLst/>
          </a:prstGeom>
          <a:solidFill>
            <a:srgbClr val="3333B2"/>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Lato"/>
              <a:buNone/>
            </a:pPr>
            <a:r>
              <a:rPr lang="fr-FR" sz="3600" b="1"/>
              <a:t>Outline</a:t>
            </a:r>
            <a:endParaRPr sz="3600" b="1"/>
          </a:p>
        </p:txBody>
      </p:sp>
      <p:sp>
        <p:nvSpPr>
          <p:cNvPr id="235" name="Google Shape;235;p11"/>
          <p:cNvSpPr/>
          <p:nvPr/>
        </p:nvSpPr>
        <p:spPr>
          <a:xfrm>
            <a:off x="176272" y="9907064"/>
            <a:ext cx="1847221" cy="501124"/>
          </a:xfrm>
          <a:prstGeom prst="roundRect">
            <a:avLst>
              <a:gd name="adj" fmla="val 16667"/>
            </a:avLst>
          </a:prstGeom>
          <a:solidFill>
            <a:srgbClr val="D8E2F3"/>
          </a:solidFill>
          <a:ln>
            <a:noFill/>
          </a:ln>
          <a:effectLst>
            <a:outerShdw blurRad="254000" dist="76200" dir="63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11"/>
          <p:cNvSpPr/>
          <p:nvPr/>
        </p:nvSpPr>
        <p:spPr>
          <a:xfrm>
            <a:off x="1630429" y="9907064"/>
            <a:ext cx="501124" cy="501124"/>
          </a:xfrm>
          <a:prstGeom prst="ellipse">
            <a:avLst/>
          </a:prstGeom>
          <a:noFill/>
          <a:ln w="381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11"/>
          <p:cNvSpPr/>
          <p:nvPr/>
        </p:nvSpPr>
        <p:spPr>
          <a:xfrm>
            <a:off x="1744259" y="10025843"/>
            <a:ext cx="273464" cy="273464"/>
          </a:xfrm>
          <a:prstGeom prst="ellipse">
            <a:avLst/>
          </a:prstGeom>
          <a:solidFill>
            <a:srgbClr val="FFC000"/>
          </a:solidFill>
          <a:ln w="381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8" name="Google Shape;238;p11"/>
          <p:cNvSpPr txBox="1"/>
          <p:nvPr/>
        </p:nvSpPr>
        <p:spPr>
          <a:xfrm>
            <a:off x="155186" y="9876427"/>
            <a:ext cx="155331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b="1">
                <a:solidFill>
                  <a:srgbClr val="FFC000"/>
                </a:solidFill>
                <a:latin typeface="Lato"/>
                <a:ea typeface="Lato"/>
                <a:cs typeface="Lato"/>
                <a:sym typeface="Lato"/>
              </a:rPr>
              <a:t>Partie 2</a:t>
            </a:r>
            <a:endParaRPr/>
          </a:p>
        </p:txBody>
      </p:sp>
      <p:grpSp>
        <p:nvGrpSpPr>
          <p:cNvPr id="239" name="Google Shape;239;p11"/>
          <p:cNvGrpSpPr/>
          <p:nvPr/>
        </p:nvGrpSpPr>
        <p:grpSpPr>
          <a:xfrm>
            <a:off x="214179" y="2397338"/>
            <a:ext cx="268935" cy="263799"/>
            <a:chOff x="-1205926" y="2160494"/>
            <a:chExt cx="268935" cy="263799"/>
          </a:xfrm>
        </p:grpSpPr>
        <p:sp>
          <p:nvSpPr>
            <p:cNvPr id="240" name="Google Shape;240;p11"/>
            <p:cNvSpPr/>
            <p:nvPr/>
          </p:nvSpPr>
          <p:spPr>
            <a:xfrm>
              <a:off x="-1205926" y="2160494"/>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2</a:t>
              </a:r>
              <a:endParaRPr/>
            </a:p>
          </p:txBody>
        </p:sp>
        <p:sp>
          <p:nvSpPr>
            <p:cNvPr id="241" name="Google Shape;241;p11"/>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42" name="Google Shape;242;p11"/>
          <p:cNvSpPr txBox="1"/>
          <p:nvPr/>
        </p:nvSpPr>
        <p:spPr>
          <a:xfrm>
            <a:off x="557570" y="2284516"/>
            <a:ext cx="9071118"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ML Techniques</a:t>
            </a:r>
            <a:endParaRPr/>
          </a:p>
        </p:txBody>
      </p:sp>
      <p:sp>
        <p:nvSpPr>
          <p:cNvPr id="243" name="Google Shape;243;p11"/>
          <p:cNvSpPr txBox="1"/>
          <p:nvPr/>
        </p:nvSpPr>
        <p:spPr>
          <a:xfrm>
            <a:off x="557570" y="3095428"/>
            <a:ext cx="7072325"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ML</a:t>
            </a:r>
            <a:r>
              <a:rPr lang="fr-FR" sz="2800" b="1" i="0" u="none" strike="noStrike" cap="none">
                <a:solidFill>
                  <a:schemeClr val="dk1"/>
                </a:solidFill>
                <a:latin typeface="Calibri"/>
                <a:ea typeface="Calibri"/>
                <a:cs typeface="Calibri"/>
                <a:sym typeface="Calibri"/>
              </a:rPr>
              <a:t> </a:t>
            </a:r>
            <a:r>
              <a:rPr lang="fr-FR" sz="2800" b="1" i="0" u="none" strike="noStrike" cap="none">
                <a:solidFill>
                  <a:srgbClr val="3333B2"/>
                </a:solidFill>
                <a:latin typeface="Candara"/>
                <a:ea typeface="Candara"/>
                <a:cs typeface="Candara"/>
                <a:sym typeface="Candara"/>
              </a:rPr>
              <a:t>Problems</a:t>
            </a:r>
            <a:endParaRPr sz="2800" b="1" i="0" u="none" strike="noStrike" cap="none">
              <a:solidFill>
                <a:srgbClr val="3333B2"/>
              </a:solidFill>
              <a:latin typeface="Candara"/>
              <a:ea typeface="Candara"/>
              <a:cs typeface="Candara"/>
              <a:sym typeface="Candara"/>
            </a:endParaRPr>
          </a:p>
        </p:txBody>
      </p:sp>
      <p:grpSp>
        <p:nvGrpSpPr>
          <p:cNvPr id="244" name="Google Shape;244;p11"/>
          <p:cNvGrpSpPr/>
          <p:nvPr/>
        </p:nvGrpSpPr>
        <p:grpSpPr>
          <a:xfrm>
            <a:off x="214179" y="3238944"/>
            <a:ext cx="268935" cy="263799"/>
            <a:chOff x="-1205926" y="2160494"/>
            <a:chExt cx="268935" cy="263799"/>
          </a:xfrm>
        </p:grpSpPr>
        <p:sp>
          <p:nvSpPr>
            <p:cNvPr id="245" name="Google Shape;245;p11"/>
            <p:cNvSpPr/>
            <p:nvPr/>
          </p:nvSpPr>
          <p:spPr>
            <a:xfrm>
              <a:off x="-1205926" y="2160494"/>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3</a:t>
              </a:r>
              <a:endParaRPr/>
            </a:p>
          </p:txBody>
        </p:sp>
        <p:sp>
          <p:nvSpPr>
            <p:cNvPr id="246" name="Google Shape;246;p11"/>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47" name="Google Shape;24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fr-FR"/>
              <a:t>9</a:t>
            </a:fld>
            <a:endParaRPr/>
          </a:p>
        </p:txBody>
      </p:sp>
      <p:grpSp>
        <p:nvGrpSpPr>
          <p:cNvPr id="248" name="Google Shape;248;p11"/>
          <p:cNvGrpSpPr/>
          <p:nvPr/>
        </p:nvGrpSpPr>
        <p:grpSpPr>
          <a:xfrm>
            <a:off x="214179" y="1473057"/>
            <a:ext cx="321399" cy="464622"/>
            <a:chOff x="-1258390" y="1959671"/>
            <a:chExt cx="321399" cy="464622"/>
          </a:xfrm>
        </p:grpSpPr>
        <p:sp>
          <p:nvSpPr>
            <p:cNvPr id="249" name="Google Shape;249;p11"/>
            <p:cNvSpPr/>
            <p:nvPr/>
          </p:nvSpPr>
          <p:spPr>
            <a:xfrm>
              <a:off x="-1258390" y="1959671"/>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fr-FR" sz="1800">
                  <a:solidFill>
                    <a:schemeClr val="lt1"/>
                  </a:solidFill>
                  <a:latin typeface="Calibri"/>
                  <a:ea typeface="Calibri"/>
                  <a:cs typeface="Calibri"/>
                  <a:sym typeface="Calibri"/>
                </a:rPr>
                <a:t>1</a:t>
              </a:r>
              <a:endParaRPr/>
            </a:p>
          </p:txBody>
        </p:sp>
        <p:sp>
          <p:nvSpPr>
            <p:cNvPr id="250" name="Google Shape;250;p11"/>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51" name="Google Shape;251;p11"/>
          <p:cNvSpPr txBox="1"/>
          <p:nvPr/>
        </p:nvSpPr>
        <p:spPr>
          <a:xfrm>
            <a:off x="557570" y="1354085"/>
            <a:ext cx="8056666"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Background</a:t>
            </a:r>
            <a:endParaRPr/>
          </a:p>
        </p:txBody>
      </p:sp>
      <p:sp>
        <p:nvSpPr>
          <p:cNvPr id="252" name="Google Shape;252;p11"/>
          <p:cNvSpPr/>
          <p:nvPr/>
        </p:nvSpPr>
        <p:spPr>
          <a:xfrm>
            <a:off x="0" y="6929953"/>
            <a:ext cx="12192000" cy="3395990"/>
          </a:xfrm>
          <a:prstGeom prst="rect">
            <a:avLst/>
          </a:prstGeom>
          <a:solidFill>
            <a:schemeClr val="l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53" name="Google Shape;253;p11"/>
          <p:cNvGrpSpPr/>
          <p:nvPr/>
        </p:nvGrpSpPr>
        <p:grpSpPr>
          <a:xfrm>
            <a:off x="214179" y="4063515"/>
            <a:ext cx="268935" cy="263799"/>
            <a:chOff x="-1205926" y="2160494"/>
            <a:chExt cx="268935" cy="263799"/>
          </a:xfrm>
        </p:grpSpPr>
        <p:sp>
          <p:nvSpPr>
            <p:cNvPr id="254" name="Google Shape;254;p11"/>
            <p:cNvSpPr/>
            <p:nvPr/>
          </p:nvSpPr>
          <p:spPr>
            <a:xfrm>
              <a:off x="-1205926" y="2160494"/>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fr-FR" sz="1800" b="0" i="0" u="none" strike="noStrike" cap="none">
                  <a:solidFill>
                    <a:srgbClr val="FFFFFF"/>
                  </a:solidFill>
                  <a:latin typeface="Calibri"/>
                  <a:ea typeface="Calibri"/>
                  <a:cs typeface="Calibri"/>
                  <a:sym typeface="Calibri"/>
                </a:rPr>
                <a:t>4</a:t>
              </a:r>
              <a:endParaRPr/>
            </a:p>
          </p:txBody>
        </p:sp>
        <p:sp>
          <p:nvSpPr>
            <p:cNvPr id="255" name="Google Shape;255;p11"/>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256" name="Google Shape;256;p11"/>
          <p:cNvSpPr txBox="1"/>
          <p:nvPr/>
        </p:nvSpPr>
        <p:spPr>
          <a:xfrm>
            <a:off x="557570" y="3883577"/>
            <a:ext cx="9071118" cy="523220"/>
          </a:xfrm>
          <a:prstGeom prst="rect">
            <a:avLst/>
          </a:prstGeom>
          <a:noFill/>
          <a:ln>
            <a:noFill/>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Clr>
                <a:srgbClr val="3333B2"/>
              </a:buClr>
              <a:buSzPts val="2800"/>
              <a:buFont typeface="Candara"/>
              <a:buNone/>
            </a:pPr>
            <a:r>
              <a:rPr lang="fr-FR" sz="2800" b="1" i="0" u="none" strike="noStrike" cap="none">
                <a:solidFill>
                  <a:srgbClr val="3333B2"/>
                </a:solidFill>
                <a:latin typeface="Candara"/>
                <a:ea typeface="Candara"/>
                <a:cs typeface="Candara"/>
                <a:sym typeface="Candara"/>
              </a:rPr>
              <a:t>Use Cases</a:t>
            </a:r>
            <a:endParaRPr/>
          </a:p>
        </p:txBody>
      </p:sp>
      <p:sp>
        <p:nvSpPr>
          <p:cNvPr id="257" name="Google Shape;257;p11"/>
          <p:cNvSpPr txBox="1"/>
          <p:nvPr/>
        </p:nvSpPr>
        <p:spPr>
          <a:xfrm>
            <a:off x="557570" y="4767175"/>
            <a:ext cx="7072325"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Practical Example</a:t>
            </a:r>
            <a:endParaRPr sz="2800" b="1" i="0" u="none" strike="noStrike" cap="none">
              <a:solidFill>
                <a:srgbClr val="3333B2"/>
              </a:solidFill>
              <a:latin typeface="Candara"/>
              <a:ea typeface="Candara"/>
              <a:cs typeface="Candara"/>
              <a:sym typeface="Candara"/>
            </a:endParaRPr>
          </a:p>
        </p:txBody>
      </p:sp>
      <p:grpSp>
        <p:nvGrpSpPr>
          <p:cNvPr id="258" name="Google Shape;258;p11"/>
          <p:cNvGrpSpPr/>
          <p:nvPr/>
        </p:nvGrpSpPr>
        <p:grpSpPr>
          <a:xfrm>
            <a:off x="214179" y="4903223"/>
            <a:ext cx="268935" cy="263799"/>
            <a:chOff x="-1205926" y="2160494"/>
            <a:chExt cx="268935" cy="263799"/>
          </a:xfrm>
        </p:grpSpPr>
        <p:sp>
          <p:nvSpPr>
            <p:cNvPr id="259" name="Google Shape;259;p11"/>
            <p:cNvSpPr/>
            <p:nvPr/>
          </p:nvSpPr>
          <p:spPr>
            <a:xfrm>
              <a:off x="-1205926" y="2160494"/>
              <a:ext cx="268935"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fr-FR" sz="1800" b="0" i="0" u="none" strike="noStrike" cap="none">
                  <a:solidFill>
                    <a:srgbClr val="FFFFFF"/>
                  </a:solidFill>
                  <a:latin typeface="Calibri"/>
                  <a:ea typeface="Calibri"/>
                  <a:cs typeface="Calibri"/>
                  <a:sym typeface="Calibri"/>
                </a:rPr>
                <a:t>5</a:t>
              </a:r>
              <a:endParaRPr/>
            </a:p>
          </p:txBody>
        </p:sp>
        <p:sp>
          <p:nvSpPr>
            <p:cNvPr id="260" name="Google Shape;260;p11"/>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261" name="Google Shape;261;p11"/>
          <p:cNvGrpSpPr/>
          <p:nvPr/>
        </p:nvGrpSpPr>
        <p:grpSpPr>
          <a:xfrm>
            <a:off x="214179" y="5699203"/>
            <a:ext cx="349624" cy="298688"/>
            <a:chOff x="-1286615" y="2160494"/>
            <a:chExt cx="349624" cy="298688"/>
          </a:xfrm>
        </p:grpSpPr>
        <p:sp>
          <p:nvSpPr>
            <p:cNvPr id="262" name="Google Shape;262;p11"/>
            <p:cNvSpPr/>
            <p:nvPr/>
          </p:nvSpPr>
          <p:spPr>
            <a:xfrm>
              <a:off x="-1286615" y="2195383"/>
              <a:ext cx="295829" cy="263799"/>
            </a:xfrm>
            <a:prstGeom prst="ellipse">
              <a:avLst/>
            </a:prstGeom>
            <a:solidFill>
              <a:srgbClr val="3333B2"/>
            </a:solidFill>
            <a:ln w="38100" cap="flat" cmpd="sng">
              <a:solidFill>
                <a:srgbClr val="3333B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fr-FR" sz="1800" b="0" i="0" u="none" strike="noStrike" cap="none">
                  <a:solidFill>
                    <a:srgbClr val="FFFFFF"/>
                  </a:solidFill>
                  <a:latin typeface="Calibri"/>
                  <a:ea typeface="Calibri"/>
                  <a:cs typeface="Calibri"/>
                  <a:sym typeface="Calibri"/>
                </a:rPr>
                <a:t>6</a:t>
              </a:r>
              <a:endParaRPr/>
            </a:p>
          </p:txBody>
        </p:sp>
        <p:sp>
          <p:nvSpPr>
            <p:cNvPr id="263" name="Google Shape;263;p11"/>
            <p:cNvSpPr/>
            <p:nvPr/>
          </p:nvSpPr>
          <p:spPr>
            <a:xfrm>
              <a:off x="-1205926" y="2160494"/>
              <a:ext cx="268935" cy="26379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264" name="Google Shape;264;p11"/>
          <p:cNvSpPr txBox="1"/>
          <p:nvPr/>
        </p:nvSpPr>
        <p:spPr>
          <a:xfrm>
            <a:off x="557570" y="5606456"/>
            <a:ext cx="7072325" cy="52322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fr-FR" sz="2800" b="1" i="0" u="none" strike="noStrike" cap="none">
                <a:solidFill>
                  <a:srgbClr val="3333B2"/>
                </a:solidFill>
                <a:latin typeface="Candara"/>
                <a:ea typeface="Candara"/>
                <a:cs typeface="Candara"/>
                <a:sym typeface="Candara"/>
              </a:rPr>
              <a:t>Evaluation</a:t>
            </a:r>
            <a:endParaRPr/>
          </a:p>
        </p:txBody>
      </p:sp>
      <p:sp>
        <p:nvSpPr>
          <p:cNvPr id="265" name="Google Shape;265;p11"/>
          <p:cNvSpPr/>
          <p:nvPr/>
        </p:nvSpPr>
        <p:spPr>
          <a:xfrm>
            <a:off x="0" y="3733316"/>
            <a:ext cx="12192000" cy="4736003"/>
          </a:xfrm>
          <a:prstGeom prst="rect">
            <a:avLst/>
          </a:prstGeom>
          <a:solidFill>
            <a:schemeClr val="l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500"/>
                                        <p:tgtEl>
                                          <p:spTgt spid="25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1856</Words>
  <Application>Microsoft Office PowerPoint</Application>
  <PresentationFormat>Widescreen</PresentationFormat>
  <Paragraphs>273</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Inter</vt:lpstr>
      <vt:lpstr>Helvetica Neue</vt:lpstr>
      <vt:lpstr>Arial</vt:lpstr>
      <vt:lpstr>Candara</vt:lpstr>
      <vt:lpstr>Open Sans</vt:lpstr>
      <vt:lpstr>Lato</vt:lpstr>
      <vt:lpstr>Calibri</vt:lpstr>
      <vt:lpstr>Office Theme</vt:lpstr>
      <vt:lpstr>PowerPoint Presentation</vt:lpstr>
      <vt:lpstr>Outline</vt:lpstr>
      <vt:lpstr>PowerPoint Presentation</vt:lpstr>
      <vt:lpstr>Context</vt:lpstr>
      <vt:lpstr>Motivation</vt:lpstr>
      <vt:lpstr>Machine Learning Model</vt:lpstr>
      <vt:lpstr>Outline</vt:lpstr>
      <vt:lpstr>Machine Learning Techniques</vt:lpstr>
      <vt:lpstr>Outline</vt:lpstr>
      <vt:lpstr>ML Problems</vt:lpstr>
      <vt:lpstr>Outline</vt:lpstr>
      <vt:lpstr>Use Cases</vt:lpstr>
      <vt:lpstr>Dataset</vt:lpstr>
      <vt:lpstr>Outline</vt:lpstr>
      <vt:lpstr>Practical Example</vt:lpstr>
      <vt:lpstr>Outline</vt:lpstr>
      <vt:lpstr>Evaluation</vt:lpstr>
      <vt:lpstr>Recap</vt:lpstr>
      <vt:lpstr>Acknowledgments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Urcel Kalenga</dc:creator>
  <cp:lastModifiedBy>Munib Hassan</cp:lastModifiedBy>
  <cp:revision>1</cp:revision>
  <dcterms:created xsi:type="dcterms:W3CDTF">2023-02-16T23:16:10Z</dcterms:created>
  <dcterms:modified xsi:type="dcterms:W3CDTF">2024-01-25T00:02:59Z</dcterms:modified>
</cp:coreProperties>
</file>