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ls" ContentType="application/vnd.ms-exce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472" r:id="rId3"/>
    <p:sldId id="469" r:id="rId4"/>
    <p:sldId id="470" r:id="rId5"/>
    <p:sldId id="476" r:id="rId6"/>
    <p:sldId id="475" r:id="rId7"/>
    <p:sldId id="478" r:id="rId8"/>
    <p:sldId id="481" r:id="rId9"/>
    <p:sldId id="484" r:id="rId10"/>
    <p:sldId id="483" r:id="rId11"/>
    <p:sldId id="482" r:id="rId12"/>
    <p:sldId id="467" r:id="rId13"/>
    <p:sldId id="465" r:id="rId14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5" autoAdjust="0"/>
    <p:restoredTop sz="95529" autoAdjust="0"/>
  </p:normalViewPr>
  <p:slideViewPr>
    <p:cSldViewPr>
      <p:cViewPr varScale="1">
        <p:scale>
          <a:sx n="86" d="100"/>
          <a:sy n="86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6" d="100"/>
        <a:sy n="86" d="100"/>
      </p:scale>
      <p:origin x="0" y="5928"/>
    </p:cViewPr>
  </p:sorterViewPr>
  <p:notesViewPr>
    <p:cSldViewPr>
      <p:cViewPr varScale="1">
        <p:scale>
          <a:sx n="60" d="100"/>
          <a:sy n="60" d="100"/>
        </p:scale>
        <p:origin x="-2562" y="-84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9239DE2-7BD6-4DB3-8E72-E0075091CE8D}" type="datetimeFigureOut">
              <a:rPr lang="de-DE" smtClean="0"/>
              <a:t>27.05.2021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7B13BF8-E956-431C-9FD2-5ED3F95FC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851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1627992-0BBF-4E46-9509-BDA39CE6BFA3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596FB46-8D23-4E00-A853-5C49DB2867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53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15" indent="-185715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FB46-8D23-4E00-A853-5C49DB28672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0366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15" indent="-185715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FB46-8D23-4E00-A853-5C49DB286728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0220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Dies ist ein </a:t>
            </a:r>
            <a:r>
              <a:rPr lang="de-DE" dirty="0" err="1"/>
              <a:t>Klassifizierungsploblem</a:t>
            </a:r>
            <a:r>
              <a:rPr lang="de-DE" dirty="0"/>
              <a:t>. Regression ist auch möglich mit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den </a:t>
            </a:r>
            <a:r>
              <a:rPr lang="de-DE" dirty="0" err="1"/>
              <a:t>Wichtungsfaktoren</a:t>
            </a:r>
            <a:r>
              <a:rPr lang="de-DE" dirty="0"/>
              <a:t> (</a:t>
            </a:r>
            <a:r>
              <a:rPr lang="de-DE" dirty="0" err="1"/>
              <a:t>weights</a:t>
            </a:r>
            <a:r>
              <a:rPr lang="de-DE" dirty="0"/>
              <a:t>) steckt das „Wissen“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Es braucht eine Aktivierungsfunktion weil sonst keine komplexen (nichtlinearen) Funktionen möglich sind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Beispiel Klassifizierung im 2D Raum: Ohne nichtlineare Aktivierungsfunktion ist nur eine Gerade möglich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Leaky</a:t>
            </a:r>
            <a:r>
              <a:rPr lang="de-DE" dirty="0"/>
              <a:t> </a:t>
            </a:r>
            <a:r>
              <a:rPr lang="de-DE" dirty="0" err="1"/>
              <a:t>ReLu</a:t>
            </a:r>
            <a:r>
              <a:rPr lang="de-DE" dirty="0"/>
              <a:t>, damit die Ableitung nicht 0 ist. (Alpha als Hyperparameter)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6FB46-8D23-4E00-A853-5C49DB28672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070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15" indent="-185715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FB46-8D23-4E00-A853-5C49DB286728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148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CNNs: „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Elements of interest can appear anywhere in the image”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irrelevant for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fashion_MNIST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6FB46-8D23-4E00-A853-5C49DB28672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650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15" indent="-185715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FB46-8D23-4E00-A853-5C49DB286728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1004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Machine Learning with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ADE3-320B-4A5C-9C2E-27C2E367B8B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60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836712"/>
            <a:ext cx="10972800" cy="5544616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19669" y="6453337"/>
            <a:ext cx="6048672" cy="2681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14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‹Nr.›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14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</p:spTree>
    <p:extLst>
      <p:ext uri="{BB962C8B-B14F-4D97-AF65-F5344CB8AC3E}">
        <p14:creationId xmlns:p14="http://schemas.microsoft.com/office/powerpoint/2010/main" val="54585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/>
              <a:t>Hochfrequenztechnik  |  HFSI  |  Holger Steffens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ADE3-320B-4A5C-9C2E-27C2E367B8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90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4611" y="231639"/>
            <a:ext cx="10972800" cy="490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836712"/>
            <a:ext cx="10972800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453337"/>
            <a:ext cx="2414059" cy="2681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14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19669" y="6453337"/>
            <a:ext cx="6048672" cy="2681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14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264352" y="6453337"/>
            <a:ext cx="2318048" cy="2681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14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79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lang="de-DE" sz="240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spcBef>
          <a:spcPct val="20000"/>
        </a:spcBef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180000" algn="l" defTabSz="914400" rtl="0" eaLnBrk="1" latinLnBrk="0" hangingPunct="1">
        <a:spcBef>
          <a:spcPct val="20000"/>
        </a:spcBef>
        <a:buSzPct val="70000"/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simple-introduction-to-convolutional-neural-networks-cdf8d3077ba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cs.ryerson.ca/~aharley/vis/con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simple-introduction-to-convolutional-neural-networks-cdf8d3077bac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hyperlink" Target="https://jupyter.org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hyperlink" Target="https://colab.research.google.com/" TargetMode="External"/><Relationship Id="rId9" Type="http://schemas.openxmlformats.org/officeDocument/2006/relationships/hyperlink" Target="https://github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Microsoft_Excel_97-2003_Worksheet.xls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github.com/munich-ml/MLPy202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en.wikipedia.org/wiki/Backpropagation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lets-code-convolutional-neural-network-in-plain-numpy-ce48e732f5d5" TargetMode="Externa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Machine Learning with Python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68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8766F-1E1C-424D-9209-E11DB798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(CNN)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5A65CB-660F-414C-823D-0E94615F1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836712"/>
            <a:ext cx="8229600" cy="5308847"/>
          </a:xfrm>
        </p:spPr>
        <p:txBody>
          <a:bodyPr>
            <a:normAutofit/>
          </a:bodyPr>
          <a:lstStyle/>
          <a:p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Disadvantages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(fully </a:t>
            </a:r>
            <a:r>
              <a:rPr lang="de-DE" dirty="0" err="1"/>
              <a:t>connected</a:t>
            </a:r>
            <a:r>
              <a:rPr lang="de-DE" dirty="0"/>
              <a:t>)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neural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nets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(NN)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processing</a:t>
            </a:r>
            <a:endParaRPr lang="de-DE" dirty="0"/>
          </a:p>
          <a:p>
            <a:pPr lvl="1"/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(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; </a:t>
            </a:r>
            <a:r>
              <a:rPr lang="de-DE" dirty="0" err="1"/>
              <a:t>prone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overfitting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Disregard</a:t>
            </a:r>
            <a:r>
              <a:rPr lang="de-DE" dirty="0"/>
              <a:t> </a:t>
            </a:r>
            <a:r>
              <a:rPr lang="de-DE" dirty="0" err="1"/>
              <a:t>pixel</a:t>
            </a:r>
            <a:r>
              <a:rPr lang="de-DE" dirty="0"/>
              <a:t> </a:t>
            </a:r>
            <a:r>
              <a:rPr lang="de-DE" dirty="0" err="1"/>
              <a:t>distance</a:t>
            </a:r>
            <a:r>
              <a:rPr lang="de-DE" dirty="0"/>
              <a:t> (</a:t>
            </a:r>
            <a:r>
              <a:rPr lang="de-DE" dirty="0" err="1"/>
              <a:t>neighborhood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meaning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Objects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interest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detected</a:t>
            </a:r>
            <a:r>
              <a:rPr lang="de-DE" dirty="0"/>
              <a:t> at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positions</a:t>
            </a:r>
            <a:r>
              <a:rPr lang="de-DE" dirty="0"/>
              <a:t>, </a:t>
            </a:r>
            <a:r>
              <a:rPr lang="de-DE" dirty="0" err="1"/>
              <a:t>only</a:t>
            </a:r>
            <a:r>
              <a:rPr lang="de-DE" dirty="0"/>
              <a:t> </a:t>
            </a:r>
          </a:p>
          <a:p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Convolutional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neural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networks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/>
              <a:t>(CNN) </a:t>
            </a:r>
            <a:r>
              <a:rPr lang="de-DE" dirty="0" err="1"/>
              <a:t>consist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3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:</a:t>
            </a:r>
          </a:p>
          <a:p>
            <a:pPr lvl="1"/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Convolutional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layers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2"/>
            <a:r>
              <a:rPr lang="de-DE" dirty="0" err="1"/>
              <a:t>Trainable</a:t>
            </a:r>
            <a:r>
              <a:rPr lang="de-DE" dirty="0"/>
              <a:t> </a:t>
            </a:r>
            <a:r>
              <a:rPr lang="de-DE" dirty="0" err="1"/>
              <a:t>filters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                                                      </a:t>
            </a:r>
            <a:r>
              <a:rPr lang="de-DE" dirty="0" err="1"/>
              <a:t>presence</a:t>
            </a:r>
            <a:r>
              <a:rPr lang="de-DE" dirty="0"/>
              <a:t>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/ </a:t>
            </a:r>
            <a:r>
              <a:rPr lang="de-DE" dirty="0" err="1"/>
              <a:t>objects</a:t>
            </a:r>
            <a:endParaRPr lang="de-DE" dirty="0"/>
          </a:p>
          <a:p>
            <a:pPr lvl="2"/>
            <a:r>
              <a:rPr lang="de-DE" dirty="0"/>
              <a:t>The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occur</a:t>
            </a:r>
            <a:r>
              <a:rPr lang="de-DE" dirty="0"/>
              <a:t> </a:t>
            </a:r>
            <a:r>
              <a:rPr lang="de-DE" dirty="0" err="1"/>
              <a:t>anywhere</a:t>
            </a:r>
            <a:endParaRPr lang="de-DE" dirty="0"/>
          </a:p>
          <a:p>
            <a:pPr lvl="1"/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Pooling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layers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2"/>
            <a:r>
              <a:rPr lang="de-DE" dirty="0"/>
              <a:t>Downsize </a:t>
            </a:r>
            <a:r>
              <a:rPr lang="de-DE" dirty="0" err="1"/>
              <a:t>resolution</a:t>
            </a:r>
            <a:endParaRPr lang="de-DE" dirty="0"/>
          </a:p>
          <a:p>
            <a:pPr lvl="2"/>
            <a:r>
              <a:rPr lang="de-DE" dirty="0" err="1"/>
              <a:t>focus</a:t>
            </a:r>
            <a:r>
              <a:rPr lang="de-DE" dirty="0"/>
              <a:t> (on </a:t>
            </a:r>
            <a:r>
              <a:rPr lang="de-DE" dirty="0" err="1"/>
              <a:t>the</a:t>
            </a:r>
            <a:r>
              <a:rPr lang="de-DE" dirty="0"/>
              <a:t> maximum)</a:t>
            </a:r>
          </a:p>
          <a:p>
            <a:pPr lvl="1"/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Fully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connected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layers</a:t>
            </a:r>
            <a:endParaRPr lang="de-DE" b="1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de-DE" dirty="0"/>
              <a:t>Aggregate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represention</a:t>
            </a:r>
            <a:endParaRPr lang="de-DE" dirty="0"/>
          </a:p>
          <a:p>
            <a:pPr marL="914400" lvl="2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54A9B6-DD97-4216-9DE5-29DC9699C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40E9E0-A3A9-42AA-A717-A1349F0B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10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4F34678-1430-43F8-B7B3-3FB7E8C2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8487D81-1C86-4A65-8ECF-5C8DFF61B4A0}"/>
              </a:ext>
            </a:extLst>
          </p:cNvPr>
          <p:cNvSpPr/>
          <p:nvPr/>
        </p:nvSpPr>
        <p:spPr>
          <a:xfrm>
            <a:off x="1965694" y="6145560"/>
            <a:ext cx="82413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Source: </a:t>
            </a:r>
            <a:r>
              <a:rPr lang="de-DE" sz="1400" dirty="0">
                <a:hlinkClick r:id="rId3"/>
              </a:rPr>
              <a:t>https://towardsdatascience.com/simple-introduction-to-convolutional-neural-networks-cdf8d3077bac</a:t>
            </a:r>
            <a:endParaRPr lang="de-DE" sz="1400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A79462E1-DF35-4C2B-9A90-85311A6C9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9" y="2783290"/>
            <a:ext cx="3638983" cy="224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289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8B922-9665-445B-9DBF-BCC1DE5B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(CNN)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2AD511-2A11-4D6D-925E-082DB2ADB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5531222"/>
            <a:ext cx="8229600" cy="490066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latin typeface="medium-content-serif-font"/>
              </a:rPr>
              <a:t>Interactive 3D CNN on MNIST: </a:t>
            </a:r>
            <a:r>
              <a:rPr lang="de-DE" dirty="0">
                <a:hlinkClick r:id="rId2"/>
              </a:rPr>
              <a:t>https://www.cs.ryerson.ca/~aharley/vis/conv/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7779A5-D926-4EF9-8AB9-AFB18F00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80A2BB-10DE-466F-B24B-40268AD3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11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186F33E-88BF-4A33-A33B-D57929FF8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3C0E31B-0D55-447C-8294-8D33C40DFC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8"/>
          <a:stretch/>
        </p:blipFill>
        <p:spPr bwMode="auto">
          <a:xfrm>
            <a:off x="2099557" y="2116426"/>
            <a:ext cx="8058743" cy="322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3EB78436-07FE-416F-8FA5-1EA57F54B08E}"/>
              </a:ext>
            </a:extLst>
          </p:cNvPr>
          <p:cNvSpPr/>
          <p:nvPr/>
        </p:nvSpPr>
        <p:spPr>
          <a:xfrm>
            <a:off x="1965694" y="6145560"/>
            <a:ext cx="82413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Source: </a:t>
            </a:r>
            <a:r>
              <a:rPr lang="de-DE" sz="1400" dirty="0">
                <a:hlinkClick r:id="rId4"/>
              </a:rPr>
              <a:t>https://towardsdatascience.com/simple-introduction-to-convolutional-neural-networks-cdf8d3077bac</a:t>
            </a:r>
            <a:endParaRPr lang="de-DE" sz="14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B912D0F-9F54-4F24-830B-A46C5B2CC070}"/>
              </a:ext>
            </a:extLst>
          </p:cNvPr>
          <p:cNvSpPr/>
          <p:nvPr/>
        </p:nvSpPr>
        <p:spPr>
          <a:xfrm>
            <a:off x="3323692" y="802104"/>
            <a:ext cx="2160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edium-content-serif-font"/>
              </a:rPr>
              <a:t>low conv layers </a:t>
            </a:r>
          </a:p>
          <a:p>
            <a:r>
              <a:rPr lang="en-US" dirty="0">
                <a:latin typeface="medium-content-serif-font"/>
              </a:rPr>
              <a:t>learn basic shapes like edges, corners, circles, textures,…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7030E5C-9613-48E0-8AA5-1F96ADA35734}"/>
              </a:ext>
            </a:extLst>
          </p:cNvPr>
          <p:cNvSpPr/>
          <p:nvPr/>
        </p:nvSpPr>
        <p:spPr>
          <a:xfrm>
            <a:off x="5627948" y="800709"/>
            <a:ext cx="22682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edium-content-serif-font"/>
              </a:rPr>
              <a:t>middle conv layers </a:t>
            </a:r>
          </a:p>
          <a:p>
            <a:r>
              <a:rPr lang="en-US" dirty="0">
                <a:latin typeface="medium-content-serif-font"/>
              </a:rPr>
              <a:t>learn parts of object like eyes, fingers, wheels, </a:t>
            </a:r>
            <a:r>
              <a:rPr lang="en-US" dirty="0" err="1">
                <a:latin typeface="medium-content-serif-font"/>
              </a:rPr>
              <a:t>leafs</a:t>
            </a:r>
            <a:r>
              <a:rPr lang="en-US" dirty="0">
                <a:latin typeface="medium-content-serif-font"/>
              </a:rPr>
              <a:t>,…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37ACA2C-CEBA-4AAC-922E-056862C8CFD7}"/>
              </a:ext>
            </a:extLst>
          </p:cNvPr>
          <p:cNvSpPr/>
          <p:nvPr/>
        </p:nvSpPr>
        <p:spPr>
          <a:xfrm>
            <a:off x="7932204" y="800709"/>
            <a:ext cx="22682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edium-content-serif-font"/>
              </a:rPr>
              <a:t>higher dense layers </a:t>
            </a:r>
          </a:p>
          <a:p>
            <a:r>
              <a:rPr lang="en-US" dirty="0"/>
              <a:t>learn to recognize full objects, in different shapes and positions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2532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Appendix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6169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10360-DF9A-4056-91C0-931383D2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03DA78-DEF0-4AAF-A602-69DB2438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with Python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E280A8-26A8-41E5-9FC0-542D12C0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ADE3-320B-4A5C-9C2E-27C2E367B8B2}" type="slidenum">
              <a:rPr lang="de-DE" smtClean="0"/>
              <a:t>13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7FE2F8B-04F9-4383-AFC6-274CFD772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MLPy2021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D234EC9-0C58-4356-9B04-1597B9DD1E99}"/>
              </a:ext>
            </a:extLst>
          </p:cNvPr>
          <p:cNvSpPr/>
          <p:nvPr/>
        </p:nvSpPr>
        <p:spPr>
          <a:xfrm>
            <a:off x="2999656" y="3925534"/>
            <a:ext cx="612068" cy="1440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0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171627A-66C2-4996-9D2E-E77562CB5528}"/>
              </a:ext>
            </a:extLst>
          </p:cNvPr>
          <p:cNvSpPr/>
          <p:nvPr/>
        </p:nvSpPr>
        <p:spPr>
          <a:xfrm>
            <a:off x="3697233" y="3925534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9D7DEB9-91B6-434F-9DDD-1803BC3A1188}"/>
              </a:ext>
            </a:extLst>
          </p:cNvPr>
          <p:cNvSpPr/>
          <p:nvPr/>
        </p:nvSpPr>
        <p:spPr>
          <a:xfrm>
            <a:off x="4394810" y="3925534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2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2C4336C-92ED-4E07-B3CC-016A2FF69485}"/>
              </a:ext>
            </a:extLst>
          </p:cNvPr>
          <p:cNvSpPr/>
          <p:nvPr/>
        </p:nvSpPr>
        <p:spPr>
          <a:xfrm>
            <a:off x="5789966" y="3925534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k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1D7E8CC-13A3-447A-9E59-0333A5E81A96}"/>
              </a:ext>
            </a:extLst>
          </p:cNvPr>
          <p:cNvSpPr txBox="1"/>
          <p:nvPr/>
        </p:nvSpPr>
        <p:spPr>
          <a:xfrm>
            <a:off x="2451974" y="3859043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0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3D31C8-27F0-4305-9AE6-4C5CD51E5C0A}"/>
              </a:ext>
            </a:extLst>
          </p:cNvPr>
          <p:cNvSpPr/>
          <p:nvPr/>
        </p:nvSpPr>
        <p:spPr>
          <a:xfrm>
            <a:off x="2999656" y="4135742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0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099749C-3C7A-4099-9871-5100962A1FC0}"/>
              </a:ext>
            </a:extLst>
          </p:cNvPr>
          <p:cNvSpPr/>
          <p:nvPr/>
        </p:nvSpPr>
        <p:spPr>
          <a:xfrm>
            <a:off x="3697233" y="4135742"/>
            <a:ext cx="612068" cy="1440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1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77EDA4-44BD-495F-8A47-E0CC91C107C5}"/>
              </a:ext>
            </a:extLst>
          </p:cNvPr>
          <p:cNvSpPr/>
          <p:nvPr/>
        </p:nvSpPr>
        <p:spPr>
          <a:xfrm>
            <a:off x="4394810" y="4135742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2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5E22CA9-D0F2-486D-BBD2-872D33C3A6E6}"/>
              </a:ext>
            </a:extLst>
          </p:cNvPr>
          <p:cNvSpPr/>
          <p:nvPr/>
        </p:nvSpPr>
        <p:spPr>
          <a:xfrm>
            <a:off x="5789966" y="4135742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k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D36AE57-072F-435F-AE29-F583DD607EDA}"/>
              </a:ext>
            </a:extLst>
          </p:cNvPr>
          <p:cNvSpPr txBox="1"/>
          <p:nvPr/>
        </p:nvSpPr>
        <p:spPr>
          <a:xfrm>
            <a:off x="2451974" y="4069251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1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D9C8BB9D-A6F9-4F09-8A99-953D388FFFD3}"/>
              </a:ext>
            </a:extLst>
          </p:cNvPr>
          <p:cNvSpPr/>
          <p:nvPr/>
        </p:nvSpPr>
        <p:spPr>
          <a:xfrm>
            <a:off x="2999656" y="4346249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0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F54517C4-B31E-42B7-9104-D350F969B113}"/>
              </a:ext>
            </a:extLst>
          </p:cNvPr>
          <p:cNvSpPr/>
          <p:nvPr/>
        </p:nvSpPr>
        <p:spPr>
          <a:xfrm>
            <a:off x="3697233" y="4346249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1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031065D1-67BF-4680-85D7-8BE6AE612D8C}"/>
              </a:ext>
            </a:extLst>
          </p:cNvPr>
          <p:cNvSpPr/>
          <p:nvPr/>
        </p:nvSpPr>
        <p:spPr>
          <a:xfrm>
            <a:off x="4394810" y="4346249"/>
            <a:ext cx="612068" cy="1440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2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9BDBF60A-1192-4BA4-9A14-D1666663D80E}"/>
              </a:ext>
            </a:extLst>
          </p:cNvPr>
          <p:cNvSpPr/>
          <p:nvPr/>
        </p:nvSpPr>
        <p:spPr>
          <a:xfrm>
            <a:off x="5789966" y="4346249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k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03D8BD34-0E5A-46FC-A1AE-6814D61767A5}"/>
              </a:ext>
            </a:extLst>
          </p:cNvPr>
          <p:cNvSpPr txBox="1"/>
          <p:nvPr/>
        </p:nvSpPr>
        <p:spPr>
          <a:xfrm>
            <a:off x="2451974" y="4279758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2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CEADEEFE-6A25-4852-AD10-2CE29C801D7E}"/>
              </a:ext>
            </a:extLst>
          </p:cNvPr>
          <p:cNvSpPr/>
          <p:nvPr/>
        </p:nvSpPr>
        <p:spPr>
          <a:xfrm>
            <a:off x="2999656" y="4766665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0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8C2A5E33-3A3B-48C6-9EFD-88A38893C25F}"/>
              </a:ext>
            </a:extLst>
          </p:cNvPr>
          <p:cNvSpPr/>
          <p:nvPr/>
        </p:nvSpPr>
        <p:spPr>
          <a:xfrm>
            <a:off x="3697233" y="4766665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1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59E5AE5-A907-4BB6-80E9-B9EA5EAC3CF1}"/>
              </a:ext>
            </a:extLst>
          </p:cNvPr>
          <p:cNvSpPr/>
          <p:nvPr/>
        </p:nvSpPr>
        <p:spPr>
          <a:xfrm>
            <a:off x="4394810" y="4766665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2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43FEDAD7-4927-4B4C-806C-D0EC0ECA8B68}"/>
              </a:ext>
            </a:extLst>
          </p:cNvPr>
          <p:cNvSpPr/>
          <p:nvPr/>
        </p:nvSpPr>
        <p:spPr>
          <a:xfrm>
            <a:off x="5789966" y="4766665"/>
            <a:ext cx="612068" cy="1440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k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FC9B7D14-D5B9-4CC2-AE5D-E85D0B492A42}"/>
              </a:ext>
            </a:extLst>
          </p:cNvPr>
          <p:cNvSpPr txBox="1"/>
          <p:nvPr/>
        </p:nvSpPr>
        <p:spPr>
          <a:xfrm>
            <a:off x="2451974" y="4700174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k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85BF067F-F416-4C6F-A396-0C437BC6346D}"/>
              </a:ext>
            </a:extLst>
          </p:cNvPr>
          <p:cNvSpPr/>
          <p:nvPr/>
        </p:nvSpPr>
        <p:spPr>
          <a:xfrm>
            <a:off x="2963652" y="1283491"/>
            <a:ext cx="340237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training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3895F4CD-0E74-420F-9DA5-2D5B52AB92FF}"/>
              </a:ext>
            </a:extLst>
          </p:cNvPr>
          <p:cNvSpPr/>
          <p:nvPr/>
        </p:nvSpPr>
        <p:spPr>
          <a:xfrm>
            <a:off x="6456040" y="1283491"/>
            <a:ext cx="1224136" cy="144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test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5E1739C6-8FA0-4868-9CA4-1943A0A8B2D3}"/>
              </a:ext>
            </a:extLst>
          </p:cNvPr>
          <p:cNvSpPr/>
          <p:nvPr/>
        </p:nvSpPr>
        <p:spPr>
          <a:xfrm>
            <a:off x="2968226" y="993497"/>
            <a:ext cx="4711950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all data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1EA409A-6588-4FB0-A53F-322F3547F576}"/>
              </a:ext>
            </a:extLst>
          </p:cNvPr>
          <p:cNvSpPr/>
          <p:nvPr/>
        </p:nvSpPr>
        <p:spPr>
          <a:xfrm>
            <a:off x="5447928" y="2231746"/>
            <a:ext cx="1008112" cy="1465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 err="1"/>
              <a:t>validation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38FE1288-2539-467A-9561-ABC78376CB2C}"/>
              </a:ext>
            </a:extLst>
          </p:cNvPr>
          <p:cNvSpPr/>
          <p:nvPr/>
        </p:nvSpPr>
        <p:spPr>
          <a:xfrm>
            <a:off x="6527460" y="2234306"/>
            <a:ext cx="1152716" cy="144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test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90EB9DE1-1918-4F6C-B929-B5FAA2DDD206}"/>
              </a:ext>
            </a:extLst>
          </p:cNvPr>
          <p:cNvSpPr/>
          <p:nvPr/>
        </p:nvSpPr>
        <p:spPr>
          <a:xfrm>
            <a:off x="2963652" y="2231746"/>
            <a:ext cx="2412268" cy="139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training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41AED4C3-B17A-43DA-B5BB-E5856C759116}"/>
              </a:ext>
            </a:extLst>
          </p:cNvPr>
          <p:cNvSpPr txBox="1"/>
          <p:nvPr/>
        </p:nvSpPr>
        <p:spPr>
          <a:xfrm>
            <a:off x="2515587" y="4489824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18119A38-9CB8-4896-84A6-C37FF0404D50}"/>
              </a:ext>
            </a:extLst>
          </p:cNvPr>
          <p:cNvSpPr txBox="1"/>
          <p:nvPr/>
        </p:nvSpPr>
        <p:spPr>
          <a:xfrm>
            <a:off x="5219854" y="3861049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0206A0B-D268-4F7D-AA15-2281DA48E2F7}"/>
              </a:ext>
            </a:extLst>
          </p:cNvPr>
          <p:cNvSpPr txBox="1"/>
          <p:nvPr/>
        </p:nvSpPr>
        <p:spPr>
          <a:xfrm>
            <a:off x="5219854" y="4071257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59C99E3A-621C-4362-9BB4-2C7C459B695D}"/>
              </a:ext>
            </a:extLst>
          </p:cNvPr>
          <p:cNvSpPr txBox="1"/>
          <p:nvPr/>
        </p:nvSpPr>
        <p:spPr>
          <a:xfrm>
            <a:off x="5219854" y="4281764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B4700E40-00DB-4F20-89D7-D2CC45233050}"/>
              </a:ext>
            </a:extLst>
          </p:cNvPr>
          <p:cNvSpPr txBox="1"/>
          <p:nvPr/>
        </p:nvSpPr>
        <p:spPr>
          <a:xfrm>
            <a:off x="5219854" y="4702180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16833D97-DDD0-4A8C-AF10-35831A756DC3}"/>
              </a:ext>
            </a:extLst>
          </p:cNvPr>
          <p:cNvSpPr txBox="1"/>
          <p:nvPr/>
        </p:nvSpPr>
        <p:spPr>
          <a:xfrm>
            <a:off x="6848272" y="2347728"/>
            <a:ext cx="1011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>
                <a:solidFill>
                  <a:schemeClr val="accent2">
                    <a:lumMod val="75000"/>
                  </a:schemeClr>
                </a:solidFill>
              </a:rPr>
              <a:t>final </a:t>
            </a:r>
            <a:r>
              <a:rPr lang="de-DE" sz="1200" dirty="0" err="1">
                <a:solidFill>
                  <a:schemeClr val="accent2">
                    <a:lumMod val="75000"/>
                  </a:schemeClr>
                </a:solidFill>
              </a:rPr>
              <a:t>test</a:t>
            </a:r>
            <a:endParaRPr lang="de-DE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5E913C9-9365-4E35-88DF-AF0F0F766F7B}"/>
              </a:ext>
            </a:extLst>
          </p:cNvPr>
          <p:cNvSpPr txBox="1"/>
          <p:nvPr/>
        </p:nvSpPr>
        <p:spPr>
          <a:xfrm>
            <a:off x="5376508" y="2347728"/>
            <a:ext cx="1475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 err="1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model</a:t>
            </a:r>
            <a:r>
              <a:rPr lang="de-DE" sz="12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sz="1200" dirty="0" err="1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selection</a:t>
            </a:r>
            <a:endParaRPr lang="de-DE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7BCBD998-9FAF-4A81-AE88-D6B89205662E}"/>
              </a:ext>
            </a:extLst>
          </p:cNvPr>
          <p:cNvSpPr txBox="1"/>
          <p:nvPr/>
        </p:nvSpPr>
        <p:spPr>
          <a:xfrm>
            <a:off x="5376508" y="2542545"/>
            <a:ext cx="147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sz="1200" dirty="0" err="1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hyperparameter</a:t>
            </a:r>
            <a:r>
              <a:rPr lang="de-DE" sz="12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 </a:t>
            </a:r>
            <a:r>
              <a:rPr lang="de-DE" sz="1200" dirty="0" err="1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tuning</a:t>
            </a:r>
            <a:endParaRPr lang="de-DE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ED41F320-BFEB-4342-99A7-E98FD3DAD778}"/>
              </a:ext>
            </a:extLst>
          </p:cNvPr>
          <p:cNvSpPr txBox="1"/>
          <p:nvPr/>
        </p:nvSpPr>
        <p:spPr>
          <a:xfrm>
            <a:off x="2891644" y="2347728"/>
            <a:ext cx="2155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model</a:t>
            </a:r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training</a:t>
            </a:r>
            <a:endParaRPr lang="de-DE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3A2A9272-B4CA-4E90-A1B3-0EA56447687B}"/>
              </a:ext>
            </a:extLst>
          </p:cNvPr>
          <p:cNvSpPr txBox="1"/>
          <p:nvPr/>
        </p:nvSpPr>
        <p:spPr>
          <a:xfrm>
            <a:off x="6384032" y="1395956"/>
            <a:ext cx="1011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>
                <a:solidFill>
                  <a:schemeClr val="accent2">
                    <a:lumMod val="75000"/>
                  </a:schemeClr>
                </a:solidFill>
              </a:rPr>
              <a:t>final </a:t>
            </a:r>
            <a:r>
              <a:rPr lang="de-DE" sz="1200" dirty="0" err="1">
                <a:solidFill>
                  <a:schemeClr val="accent2">
                    <a:lumMod val="75000"/>
                  </a:schemeClr>
                </a:solidFill>
              </a:rPr>
              <a:t>test</a:t>
            </a:r>
            <a:endParaRPr lang="de-DE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1E0D9239-842B-4DC0-ADA7-45DE3AA2D045}"/>
              </a:ext>
            </a:extLst>
          </p:cNvPr>
          <p:cNvSpPr txBox="1"/>
          <p:nvPr/>
        </p:nvSpPr>
        <p:spPr>
          <a:xfrm>
            <a:off x="2891644" y="1395956"/>
            <a:ext cx="2155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model</a:t>
            </a:r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training</a:t>
            </a:r>
            <a:endParaRPr lang="de-DE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F836F29E-1FC7-4090-82BB-F0D870A4D2A4}"/>
              </a:ext>
            </a:extLst>
          </p:cNvPr>
          <p:cNvSpPr/>
          <p:nvPr/>
        </p:nvSpPr>
        <p:spPr>
          <a:xfrm>
            <a:off x="2963652" y="1952836"/>
            <a:ext cx="4711950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all data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2F67282E-B469-4487-BCC2-B54B3AA23C2B}"/>
              </a:ext>
            </a:extLst>
          </p:cNvPr>
          <p:cNvSpPr/>
          <p:nvPr/>
        </p:nvSpPr>
        <p:spPr>
          <a:xfrm>
            <a:off x="2999656" y="3502970"/>
            <a:ext cx="340237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training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0D41FA38-1E54-47F8-809C-9F393ED3B492}"/>
              </a:ext>
            </a:extLst>
          </p:cNvPr>
          <p:cNvSpPr/>
          <p:nvPr/>
        </p:nvSpPr>
        <p:spPr>
          <a:xfrm>
            <a:off x="6492044" y="3502970"/>
            <a:ext cx="1224136" cy="144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test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E9E4E986-D279-44EB-829E-A69414BA0145}"/>
              </a:ext>
            </a:extLst>
          </p:cNvPr>
          <p:cNvSpPr/>
          <p:nvPr/>
        </p:nvSpPr>
        <p:spPr>
          <a:xfrm>
            <a:off x="3004230" y="3212976"/>
            <a:ext cx="4711950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all data</a:t>
            </a:r>
          </a:p>
        </p:txBody>
      </p:sp>
    </p:spTree>
    <p:extLst>
      <p:ext uri="{BB962C8B-B14F-4D97-AF65-F5344CB8AC3E}">
        <p14:creationId xmlns:p14="http://schemas.microsoft.com/office/powerpoint/2010/main" val="411922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B9B1A-79D2-456F-8C3C-F76D7F26D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3C6683-0FE5-4418-B9CC-CCF72BD17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836712"/>
            <a:ext cx="10837204" cy="5544616"/>
          </a:xfrm>
        </p:spPr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Python?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Running Python </a:t>
            </a:r>
            <a:r>
              <a:rPr lang="de-DE" dirty="0" err="1"/>
              <a:t>locally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scripts.py</a:t>
            </a:r>
            <a:r>
              <a:rPr lang="de-DE" dirty="0"/>
              <a:t>               vs.    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notebooks.ipynb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Running </a:t>
            </a:r>
            <a:r>
              <a:rPr lang="de-DE" dirty="0" err="1"/>
              <a:t>Jupyter</a:t>
            </a:r>
            <a:r>
              <a:rPr lang="de-DE" dirty="0"/>
              <a:t> </a:t>
            </a:r>
            <a:r>
              <a:rPr lang="de-DE" dirty="0" err="1"/>
              <a:t>notebooks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, e.g. </a:t>
            </a:r>
            <a:r>
              <a:rPr lang="de-DE" dirty="0" err="1"/>
              <a:t>collaboratory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GitHub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7338CE-A480-4DB8-A0E1-3D7715C75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6DD98B-D4B9-4CE9-9056-23F7D5D7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2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F298E8B-59B4-4678-8876-A9A10B47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pic>
        <p:nvPicPr>
          <p:cNvPr id="7" name="Grafik 6">
            <a:hlinkClick r:id="rId2"/>
            <a:extLst>
              <a:ext uri="{FF2B5EF4-FFF2-40B4-BE49-F238E27FC236}">
                <a16:creationId xmlns:a16="http://schemas.microsoft.com/office/drawing/2014/main" id="{41DDABF1-EF21-491C-8D65-42D58DB3C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180" y="2960949"/>
            <a:ext cx="456833" cy="482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7">
            <a:hlinkClick r:id="rId4"/>
            <a:extLst>
              <a:ext uri="{FF2B5EF4-FFF2-40B4-BE49-F238E27FC236}">
                <a16:creationId xmlns:a16="http://schemas.microsoft.com/office/drawing/2014/main" id="{355DACD1-8034-46DB-A262-52AE73086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100" y="4003295"/>
            <a:ext cx="1408245" cy="63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2E4E71E-59CB-413B-BE9C-294C529C28F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4187" t="-13035" r="32973" b="13035"/>
          <a:stretch/>
        </p:blipFill>
        <p:spPr>
          <a:xfrm>
            <a:off x="3389699" y="1340768"/>
            <a:ext cx="5508612" cy="1196265"/>
          </a:xfrm>
          <a:prstGeom prst="rect">
            <a:avLst/>
          </a:prstGeom>
        </p:spPr>
      </p:pic>
      <p:pic>
        <p:nvPicPr>
          <p:cNvPr id="3074" name="Picture 2" descr="Logo">
            <a:hlinkClick r:id="rId7"/>
            <a:extLst>
              <a:ext uri="{FF2B5EF4-FFF2-40B4-BE49-F238E27FC236}">
                <a16:creationId xmlns:a16="http://schemas.microsoft.com/office/drawing/2014/main" id="{19FB474D-C118-413F-A153-EA6484418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036" y="2919071"/>
            <a:ext cx="489293" cy="56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itHub logo PNG">
            <a:hlinkClick r:id="rId9"/>
            <a:extLst>
              <a:ext uri="{FF2B5EF4-FFF2-40B4-BE49-F238E27FC236}">
                <a16:creationId xmlns:a16="http://schemas.microsoft.com/office/drawing/2014/main" id="{C57990CD-96D7-4DA5-B456-F9F466685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53" y="5121188"/>
            <a:ext cx="627361" cy="56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79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EEC79-BF85-41DC-A9A7-68B32B3CC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DEFFB1C-E56B-4306-BC27-5BFC86C1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ADF83C-51EA-4398-BDB5-55C647E4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3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BE5003D-0A05-48B5-A594-1D75321B3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6F119EE2-6B07-40DC-A70E-033260C8193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863100"/>
              </p:ext>
            </p:extLst>
          </p:nvPr>
        </p:nvGraphicFramePr>
        <p:xfrm>
          <a:off x="650005" y="800708"/>
          <a:ext cx="10891989" cy="5393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157495" imgH="5029389" progId="Excel.Sheet.8">
                  <p:embed/>
                </p:oleObj>
              </mc:Choice>
              <mc:Fallback>
                <p:oleObj name="Worksheet" r:id="rId2" imgW="10157495" imgH="5029389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0005" y="800708"/>
                        <a:ext cx="10891989" cy="5393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667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3F2BC-64C1-4832-920C-90F3E7A8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Tools and Notebooks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D19FD5-D99E-42E5-A11A-DC299611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45430E-05A0-4643-8FCC-6E7D8694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4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F346158-9210-4367-AD40-00BAD0DD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1A72DD0-9805-4736-9053-0724F0CF4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Jupyter</a:t>
            </a:r>
            <a:r>
              <a:rPr lang="de-DE" dirty="0"/>
              <a:t> </a:t>
            </a:r>
            <a:r>
              <a:rPr lang="de-DE" dirty="0" err="1"/>
              <a:t>notebooks</a:t>
            </a:r>
            <a:r>
              <a:rPr lang="de-DE" dirty="0"/>
              <a:t> and </a:t>
            </a:r>
            <a:r>
              <a:rPr lang="de-DE" dirty="0" err="1"/>
              <a:t>datasets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on GitHub: </a:t>
            </a:r>
            <a:r>
              <a:rPr lang="de-DE" dirty="0">
                <a:hlinkClick r:id="rId2"/>
              </a:rPr>
              <a:t>https://github.com/munich-ml/MLPy2021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Colab</a:t>
            </a:r>
            <a:r>
              <a:rPr lang="de-DE" dirty="0"/>
              <a:t> </a:t>
            </a:r>
            <a:r>
              <a:rPr lang="de-DE" dirty="0" err="1"/>
              <a:t>notebook</a:t>
            </a:r>
            <a:r>
              <a:rPr lang="de-DE" dirty="0"/>
              <a:t> </a:t>
            </a:r>
            <a:r>
              <a:rPr lang="de-DE" dirty="0" err="1"/>
              <a:t>environment</a:t>
            </a:r>
            <a:endParaRPr lang="de-DE" dirty="0"/>
          </a:p>
          <a:p>
            <a:r>
              <a:rPr lang="de-DE" dirty="0">
                <a:hlinkClick r:id="rId3"/>
              </a:rPr>
              <a:t>https://colab.research.google.com/</a:t>
            </a:r>
            <a:endParaRPr lang="de-DE" dirty="0"/>
          </a:p>
          <a:p>
            <a:r>
              <a:rPr lang="de-DE" dirty="0"/>
              <a:t>Open </a:t>
            </a:r>
            <a:r>
              <a:rPr lang="de-DE" dirty="0" err="1"/>
              <a:t>notebook</a:t>
            </a:r>
            <a:r>
              <a:rPr lang="de-DE" dirty="0"/>
              <a:t> </a:t>
            </a:r>
            <a:r>
              <a:rPr lang="de-DE" dirty="0" err="1"/>
              <a:t>templates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GitHub:</a:t>
            </a:r>
          </a:p>
          <a:p>
            <a:pPr lvl="1"/>
            <a:r>
              <a:rPr lang="de-DE" dirty="0"/>
              <a:t>File &gt;&gt; open </a:t>
            </a:r>
            <a:r>
              <a:rPr lang="de-DE" dirty="0" err="1"/>
              <a:t>notebook</a:t>
            </a:r>
            <a:r>
              <a:rPr lang="de-DE" dirty="0"/>
              <a:t> &gt;&gt; GitHub &gt;&gt; </a:t>
            </a:r>
            <a:r>
              <a:rPr lang="de-DE" dirty="0" err="1"/>
              <a:t>munich</a:t>
            </a:r>
            <a:r>
              <a:rPr lang="de-DE" dirty="0"/>
              <a:t>-ml/MLPy2021</a:t>
            </a:r>
          </a:p>
          <a:p>
            <a:r>
              <a:rPr lang="de-DE" dirty="0"/>
              <a:t>Save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work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Google Drive:</a:t>
            </a:r>
          </a:p>
          <a:p>
            <a:pPr lvl="1"/>
            <a:r>
              <a:rPr lang="de-DE" dirty="0"/>
              <a:t>File &gt;&gt; Save a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Drive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2061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Neural networks</a:t>
            </a:r>
            <a:br>
              <a:rPr lang="en-US" dirty="0"/>
            </a:br>
            <a:r>
              <a:rPr lang="en-US" dirty="0"/>
              <a:t>Computer vision with TensorFlow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2712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hteck 144">
            <a:extLst>
              <a:ext uri="{FF2B5EF4-FFF2-40B4-BE49-F238E27FC236}">
                <a16:creationId xmlns:a16="http://schemas.microsoft.com/office/drawing/2014/main" id="{FDC92CB6-2109-423D-B53B-9214E2A5434E}"/>
              </a:ext>
            </a:extLst>
          </p:cNvPr>
          <p:cNvSpPr/>
          <p:nvPr/>
        </p:nvSpPr>
        <p:spPr>
          <a:xfrm>
            <a:off x="5038076" y="836712"/>
            <a:ext cx="2053423" cy="36724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5B9D6B34-9B0E-472C-A608-1616F4C73E4A}"/>
              </a:ext>
            </a:extLst>
          </p:cNvPr>
          <p:cNvSpPr/>
          <p:nvPr/>
        </p:nvSpPr>
        <p:spPr>
          <a:xfrm>
            <a:off x="7092020" y="836712"/>
            <a:ext cx="1344240" cy="36724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6" name="Rechteck 3115">
            <a:extLst>
              <a:ext uri="{FF2B5EF4-FFF2-40B4-BE49-F238E27FC236}">
                <a16:creationId xmlns:a16="http://schemas.microsoft.com/office/drawing/2014/main" id="{4BDC2387-909F-46E2-BEA2-F6A5BF665B2D}"/>
              </a:ext>
            </a:extLst>
          </p:cNvPr>
          <p:cNvSpPr/>
          <p:nvPr/>
        </p:nvSpPr>
        <p:spPr>
          <a:xfrm>
            <a:off x="3719737" y="836712"/>
            <a:ext cx="1311934" cy="36724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1029DA-D43D-4601-B818-99252E40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Classification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F16DBB-6A35-464E-9DFB-B9948DB9B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10633D-780C-46FD-947B-D1F243385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6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580FB54-B3F2-4658-AECB-EA790BE0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7B76C43-2E49-4021-B7BD-A7A3C2C6B2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847" y="2182320"/>
            <a:ext cx="1720150" cy="172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CBD5731-07B1-42EF-9D23-8329408262A3}"/>
              </a:ext>
            </a:extLst>
          </p:cNvPr>
          <p:cNvGrpSpPr/>
          <p:nvPr/>
        </p:nvGrpSpPr>
        <p:grpSpPr>
          <a:xfrm>
            <a:off x="4295800" y="1844824"/>
            <a:ext cx="369332" cy="2556284"/>
            <a:chOff x="2726504" y="2168860"/>
            <a:chExt cx="369332" cy="2556284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DD27FF85-63BA-4444-AE35-4844F30E9100}"/>
                </a:ext>
              </a:extLst>
            </p:cNvPr>
            <p:cNvSpPr/>
            <p:nvPr/>
          </p:nvSpPr>
          <p:spPr>
            <a:xfrm>
              <a:off x="2771800" y="2168860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BE11F4C8-A3F9-4908-826B-170D3E8106E3}"/>
                </a:ext>
              </a:extLst>
            </p:cNvPr>
            <p:cNvSpPr/>
            <p:nvPr/>
          </p:nvSpPr>
          <p:spPr>
            <a:xfrm>
              <a:off x="2771800" y="2537680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3DF80143-DEDB-4F92-AE48-99C93BBE1C45}"/>
                </a:ext>
              </a:extLst>
            </p:cNvPr>
            <p:cNvSpPr/>
            <p:nvPr/>
          </p:nvSpPr>
          <p:spPr>
            <a:xfrm>
              <a:off x="2771800" y="3275320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836BB37-821E-4349-B0B2-B6992C406D13}"/>
                </a:ext>
              </a:extLst>
            </p:cNvPr>
            <p:cNvSpPr/>
            <p:nvPr/>
          </p:nvSpPr>
          <p:spPr>
            <a:xfrm>
              <a:off x="2771800" y="2906500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3D854392-7ED5-48E7-B504-815C9D022331}"/>
                </a:ext>
              </a:extLst>
            </p:cNvPr>
            <p:cNvSpPr/>
            <p:nvPr/>
          </p:nvSpPr>
          <p:spPr>
            <a:xfrm>
              <a:off x="2771800" y="4212308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E780D4FA-701A-40B1-A30A-AE7934E9B5F3}"/>
                </a:ext>
              </a:extLst>
            </p:cNvPr>
            <p:cNvSpPr txBox="1"/>
            <p:nvPr/>
          </p:nvSpPr>
          <p:spPr>
            <a:xfrm rot="5400000">
              <a:off x="2739488" y="363115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…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8B0F9C82-C8A5-483E-A03E-8C5D67165049}"/>
                </a:ext>
              </a:extLst>
            </p:cNvPr>
            <p:cNvSpPr/>
            <p:nvPr/>
          </p:nvSpPr>
          <p:spPr>
            <a:xfrm>
              <a:off x="2771800" y="4581128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2E6580F2-516D-42BF-A071-40C9E2883F42}"/>
              </a:ext>
            </a:extLst>
          </p:cNvPr>
          <p:cNvGrpSpPr/>
          <p:nvPr/>
        </p:nvGrpSpPr>
        <p:grpSpPr>
          <a:xfrm>
            <a:off x="5375920" y="2029234"/>
            <a:ext cx="369332" cy="2187464"/>
            <a:chOff x="3779912" y="2393664"/>
            <a:chExt cx="369332" cy="2187464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874A8329-D061-40F7-B77E-E0F257D1BDB4}"/>
                </a:ext>
              </a:extLst>
            </p:cNvPr>
            <p:cNvSpPr/>
            <p:nvPr/>
          </p:nvSpPr>
          <p:spPr>
            <a:xfrm>
              <a:off x="3825208" y="2393664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2AA4ED6-FD9C-4AD0-B07C-4D98052D75EC}"/>
                </a:ext>
              </a:extLst>
            </p:cNvPr>
            <p:cNvSpPr/>
            <p:nvPr/>
          </p:nvSpPr>
          <p:spPr>
            <a:xfrm>
              <a:off x="3825208" y="2762484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C1E554F-6EC0-4104-934B-7BAAB899F81E}"/>
                </a:ext>
              </a:extLst>
            </p:cNvPr>
            <p:cNvSpPr/>
            <p:nvPr/>
          </p:nvSpPr>
          <p:spPr>
            <a:xfrm>
              <a:off x="3825208" y="3500124"/>
              <a:ext cx="144016" cy="1440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811F37A-A942-4CD7-BB05-E3C6687197EE}"/>
                </a:ext>
              </a:extLst>
            </p:cNvPr>
            <p:cNvSpPr/>
            <p:nvPr/>
          </p:nvSpPr>
          <p:spPr>
            <a:xfrm>
              <a:off x="3825208" y="3131304"/>
              <a:ext cx="144016" cy="1440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D29B6655-3F24-41EB-BF99-22D4DFC13AEE}"/>
                </a:ext>
              </a:extLst>
            </p:cNvPr>
            <p:cNvSpPr/>
            <p:nvPr/>
          </p:nvSpPr>
          <p:spPr>
            <a:xfrm>
              <a:off x="3825208" y="4437112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F6720D0-8B4E-4B16-9DDA-30B0D0B385D9}"/>
                </a:ext>
              </a:extLst>
            </p:cNvPr>
            <p:cNvSpPr txBox="1"/>
            <p:nvPr/>
          </p:nvSpPr>
          <p:spPr>
            <a:xfrm rot="5400000">
              <a:off x="3792896" y="385596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…</a:t>
              </a: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0A19D48D-3760-46AF-86BA-16859F01E4F4}"/>
              </a:ext>
            </a:extLst>
          </p:cNvPr>
          <p:cNvGrpSpPr/>
          <p:nvPr/>
        </p:nvGrpSpPr>
        <p:grpSpPr>
          <a:xfrm>
            <a:off x="6456040" y="2213644"/>
            <a:ext cx="369332" cy="1818644"/>
            <a:chOff x="4839805" y="2604856"/>
            <a:chExt cx="369332" cy="1818644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8F363C55-4FED-4262-8690-40470D4E4BA1}"/>
                </a:ext>
              </a:extLst>
            </p:cNvPr>
            <p:cNvSpPr/>
            <p:nvPr/>
          </p:nvSpPr>
          <p:spPr>
            <a:xfrm>
              <a:off x="4885101" y="260485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8C171614-A1C6-4C48-86DB-B54E2FDC6ED7}"/>
                </a:ext>
              </a:extLst>
            </p:cNvPr>
            <p:cNvSpPr/>
            <p:nvPr/>
          </p:nvSpPr>
          <p:spPr>
            <a:xfrm>
              <a:off x="4885101" y="3342496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B9F0EB75-4B1F-4FBA-8185-8B74C7B4A17A}"/>
                </a:ext>
              </a:extLst>
            </p:cNvPr>
            <p:cNvSpPr/>
            <p:nvPr/>
          </p:nvSpPr>
          <p:spPr>
            <a:xfrm>
              <a:off x="4885101" y="2973676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104E11F9-5943-41B5-9EDC-136B8EB7FE50}"/>
                </a:ext>
              </a:extLst>
            </p:cNvPr>
            <p:cNvSpPr/>
            <p:nvPr/>
          </p:nvSpPr>
          <p:spPr>
            <a:xfrm>
              <a:off x="4885101" y="4279484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DDB3EA3F-F051-45AD-A95A-B46FA1082256}"/>
                </a:ext>
              </a:extLst>
            </p:cNvPr>
            <p:cNvSpPr txBox="1"/>
            <p:nvPr/>
          </p:nvSpPr>
          <p:spPr>
            <a:xfrm rot="5400000">
              <a:off x="4852789" y="369833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…</a:t>
              </a:r>
            </a:p>
          </p:txBody>
        </p:sp>
      </p:grpSp>
      <p:grpSp>
        <p:nvGrpSpPr>
          <p:cNvPr id="3119" name="Gruppieren 3118">
            <a:extLst>
              <a:ext uri="{FF2B5EF4-FFF2-40B4-BE49-F238E27FC236}">
                <a16:creationId xmlns:a16="http://schemas.microsoft.com/office/drawing/2014/main" id="{B09442D9-8475-4999-99BF-FE7FA9F6574D}"/>
              </a:ext>
            </a:extLst>
          </p:cNvPr>
          <p:cNvGrpSpPr/>
          <p:nvPr/>
        </p:nvGrpSpPr>
        <p:grpSpPr>
          <a:xfrm>
            <a:off x="6645352" y="2274115"/>
            <a:ext cx="936104" cy="1674628"/>
            <a:chOff x="5121352" y="3534255"/>
            <a:chExt cx="936104" cy="1674628"/>
          </a:xfrm>
        </p:grpSpPr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382069FE-E726-4293-B994-AB6C0420B8F6}"/>
                </a:ext>
              </a:extLst>
            </p:cNvPr>
            <p:cNvCxnSpPr>
              <a:stCxn id="25" idx="6"/>
              <a:endCxn id="30" idx="2"/>
            </p:cNvCxnSpPr>
            <p:nvPr/>
          </p:nvCxnSpPr>
          <p:spPr>
            <a:xfrm>
              <a:off x="5121352" y="3534255"/>
              <a:ext cx="936104" cy="553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79AC6234-B862-4888-8CB2-8902FDBD03AE}"/>
                </a:ext>
              </a:extLst>
            </p:cNvPr>
            <p:cNvCxnSpPr>
              <a:stCxn id="27" idx="6"/>
              <a:endCxn id="30" idx="2"/>
            </p:cNvCxnSpPr>
            <p:nvPr/>
          </p:nvCxnSpPr>
          <p:spPr>
            <a:xfrm>
              <a:off x="5121352" y="3903075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EFA123AF-6184-4505-8DA7-03E6625E6283}"/>
                </a:ext>
              </a:extLst>
            </p:cNvPr>
            <p:cNvCxnSpPr>
              <a:stCxn id="26" idx="6"/>
              <a:endCxn id="30" idx="2"/>
            </p:cNvCxnSpPr>
            <p:nvPr/>
          </p:nvCxnSpPr>
          <p:spPr>
            <a:xfrm flipV="1">
              <a:off x="5121352" y="4087485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A9932FBF-6E1A-48C0-A9CC-A743D1CDA6B9}"/>
                </a:ext>
              </a:extLst>
            </p:cNvPr>
            <p:cNvCxnSpPr>
              <a:stCxn id="28" idx="6"/>
              <a:endCxn id="30" idx="2"/>
            </p:cNvCxnSpPr>
            <p:nvPr/>
          </p:nvCxnSpPr>
          <p:spPr>
            <a:xfrm flipV="1">
              <a:off x="5121352" y="4087485"/>
              <a:ext cx="936104" cy="112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8" name="Gruppieren 3117">
            <a:extLst>
              <a:ext uri="{FF2B5EF4-FFF2-40B4-BE49-F238E27FC236}">
                <a16:creationId xmlns:a16="http://schemas.microsoft.com/office/drawing/2014/main" id="{2AD06638-FE3E-406F-A12A-0D281D5C8829}"/>
              </a:ext>
            </a:extLst>
          </p:cNvPr>
          <p:cNvGrpSpPr/>
          <p:nvPr/>
        </p:nvGrpSpPr>
        <p:grpSpPr>
          <a:xfrm>
            <a:off x="5565232" y="2089705"/>
            <a:ext cx="936104" cy="2043448"/>
            <a:chOff x="4041232" y="3349845"/>
            <a:chExt cx="936104" cy="2043448"/>
          </a:xfrm>
        </p:grpSpPr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D1953A31-D88E-4640-B010-769380EDF5D2}"/>
                </a:ext>
              </a:extLst>
            </p:cNvPr>
            <p:cNvCxnSpPr>
              <a:stCxn id="26" idx="2"/>
              <a:endCxn id="18" idx="6"/>
            </p:cNvCxnSpPr>
            <p:nvPr/>
          </p:nvCxnSpPr>
          <p:spPr>
            <a:xfrm flipH="1" flipV="1">
              <a:off x="4041232" y="3349845"/>
              <a:ext cx="936104" cy="922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757CCF05-82A7-40E4-963A-6FEB7F3B6861}"/>
                </a:ext>
              </a:extLst>
            </p:cNvPr>
            <p:cNvCxnSpPr>
              <a:cxnSpLocks/>
              <a:stCxn id="26" idx="2"/>
              <a:endCxn id="20" idx="6"/>
            </p:cNvCxnSpPr>
            <p:nvPr/>
          </p:nvCxnSpPr>
          <p:spPr>
            <a:xfrm flipH="1">
              <a:off x="4041232" y="4271895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745AACFA-1C4D-4D2A-85D9-0DEE3C24A6A5}"/>
                </a:ext>
              </a:extLst>
            </p:cNvPr>
            <p:cNvCxnSpPr>
              <a:cxnSpLocks/>
              <a:stCxn id="26" idx="2"/>
              <a:endCxn id="21" idx="6"/>
            </p:cNvCxnSpPr>
            <p:nvPr/>
          </p:nvCxnSpPr>
          <p:spPr>
            <a:xfrm flipH="1" flipV="1">
              <a:off x="4041232" y="4087485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D0596FA7-40B1-42E5-838F-B0739A330ABC}"/>
                </a:ext>
              </a:extLst>
            </p:cNvPr>
            <p:cNvCxnSpPr>
              <a:cxnSpLocks/>
              <a:stCxn id="26" idx="2"/>
              <a:endCxn id="19" idx="6"/>
            </p:cNvCxnSpPr>
            <p:nvPr/>
          </p:nvCxnSpPr>
          <p:spPr>
            <a:xfrm flipH="1" flipV="1">
              <a:off x="4041232" y="3718665"/>
              <a:ext cx="936104" cy="553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44EE2D2D-85CF-4480-AB11-412C83A6E227}"/>
                </a:ext>
              </a:extLst>
            </p:cNvPr>
            <p:cNvCxnSpPr>
              <a:cxnSpLocks/>
              <a:stCxn id="26" idx="2"/>
              <a:endCxn id="22" idx="6"/>
            </p:cNvCxnSpPr>
            <p:nvPr/>
          </p:nvCxnSpPr>
          <p:spPr>
            <a:xfrm flipH="1">
              <a:off x="4041232" y="4271895"/>
              <a:ext cx="936104" cy="112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7" name="Gruppieren 3116">
            <a:extLst>
              <a:ext uri="{FF2B5EF4-FFF2-40B4-BE49-F238E27FC236}">
                <a16:creationId xmlns:a16="http://schemas.microsoft.com/office/drawing/2014/main" id="{01521478-D51F-4241-9C4D-AE625D054355}"/>
              </a:ext>
            </a:extLst>
          </p:cNvPr>
          <p:cNvGrpSpPr/>
          <p:nvPr/>
        </p:nvGrpSpPr>
        <p:grpSpPr>
          <a:xfrm>
            <a:off x="4484592" y="1905296"/>
            <a:ext cx="936625" cy="2423805"/>
            <a:chOff x="2960591" y="3165435"/>
            <a:chExt cx="936625" cy="2423805"/>
          </a:xfrm>
        </p:grpSpPr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A35E1ECF-EB4C-495B-8923-90BC9F381A2A}"/>
                </a:ext>
              </a:extLst>
            </p:cNvPr>
            <p:cNvCxnSpPr>
              <a:cxnSpLocks/>
              <a:endCxn id="10" idx="6"/>
            </p:cNvCxnSpPr>
            <p:nvPr/>
          </p:nvCxnSpPr>
          <p:spPr>
            <a:xfrm flipH="1" flipV="1">
              <a:off x="2961112" y="3545792"/>
              <a:ext cx="936104" cy="922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FBEE6D7D-667D-4F18-9F71-876532ECE2FE}"/>
                </a:ext>
              </a:extLst>
            </p:cNvPr>
            <p:cNvCxnSpPr>
              <a:cxnSpLocks/>
              <a:endCxn id="13" idx="6"/>
            </p:cNvCxnSpPr>
            <p:nvPr/>
          </p:nvCxnSpPr>
          <p:spPr>
            <a:xfrm flipH="1">
              <a:off x="2961112" y="4467842"/>
              <a:ext cx="936104" cy="752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DA13E3BA-E9F2-43C4-8617-7F315A5F13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4283432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8B211C57-074B-48F7-A274-6F2F4E29B9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914612"/>
              <a:ext cx="936104" cy="553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8A28266C-F8EB-465F-B846-81CF350FBF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112" y="4467842"/>
              <a:ext cx="936104" cy="112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5C0E4676-A01B-4C3C-A249-59D1C2D94049}"/>
                </a:ext>
              </a:extLst>
            </p:cNvPr>
            <p:cNvCxnSpPr>
              <a:cxnSpLocks/>
              <a:stCxn id="20" idx="2"/>
              <a:endCxn id="7" idx="6"/>
            </p:cNvCxnSpPr>
            <p:nvPr/>
          </p:nvCxnSpPr>
          <p:spPr>
            <a:xfrm flipH="1" flipV="1">
              <a:off x="2961112" y="3165435"/>
              <a:ext cx="936104" cy="1290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F45EABE3-5C17-46C2-BEAA-FBB4D86ACC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176972"/>
              <a:ext cx="936104" cy="922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E7C6BB79-A7BF-4E6B-BE1E-9CE7CE62982A}"/>
                </a:ext>
              </a:extLst>
            </p:cNvPr>
            <p:cNvCxnSpPr>
              <a:cxnSpLocks/>
              <a:endCxn id="13" idx="6"/>
            </p:cNvCxnSpPr>
            <p:nvPr/>
          </p:nvCxnSpPr>
          <p:spPr>
            <a:xfrm flipH="1">
              <a:off x="2961112" y="4099022"/>
              <a:ext cx="936104" cy="112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E0C51AC6-928A-428E-A376-E007783A59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914612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D3B8B06B-A73F-48FA-81B5-675A640F0B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545792"/>
              <a:ext cx="936104" cy="553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B00F26E4-D95A-42DB-A2CF-E555CC56A8FF}"/>
                </a:ext>
              </a:extLst>
            </p:cNvPr>
            <p:cNvCxnSpPr>
              <a:cxnSpLocks/>
              <a:endCxn id="11" idx="6"/>
            </p:cNvCxnSpPr>
            <p:nvPr/>
          </p:nvCxnSpPr>
          <p:spPr>
            <a:xfrm flipH="1">
              <a:off x="2961112" y="4099022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ED5BBDDE-B11F-4742-BD7A-18DB8788ADC6}"/>
                </a:ext>
              </a:extLst>
            </p:cNvPr>
            <p:cNvCxnSpPr>
              <a:cxnSpLocks/>
              <a:endCxn id="15" idx="6"/>
            </p:cNvCxnSpPr>
            <p:nvPr/>
          </p:nvCxnSpPr>
          <p:spPr>
            <a:xfrm flipH="1">
              <a:off x="2961112" y="4099022"/>
              <a:ext cx="936104" cy="1490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3F020C76-9977-4777-9189-7E44E880CE6D}"/>
                </a:ext>
              </a:extLst>
            </p:cNvPr>
            <p:cNvCxnSpPr>
              <a:cxnSpLocks/>
              <a:endCxn id="12" idx="6"/>
            </p:cNvCxnSpPr>
            <p:nvPr/>
          </p:nvCxnSpPr>
          <p:spPr>
            <a:xfrm flipH="1">
              <a:off x="2961112" y="3730202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93CEA493-D974-41A4-A283-D017D0338D12}"/>
                </a:ext>
              </a:extLst>
            </p:cNvPr>
            <p:cNvCxnSpPr>
              <a:cxnSpLocks/>
              <a:endCxn id="11" idx="6"/>
            </p:cNvCxnSpPr>
            <p:nvPr/>
          </p:nvCxnSpPr>
          <p:spPr>
            <a:xfrm flipH="1">
              <a:off x="2961112" y="3730202"/>
              <a:ext cx="936104" cy="553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4779401E-19E9-4491-8AD3-77513C5D2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545792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011D2631-92AF-4AB0-BDD4-B7AE1E35EC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176972"/>
              <a:ext cx="936104" cy="553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E8296465-E49F-4B34-8122-BD7398BA0639}"/>
                </a:ext>
              </a:extLst>
            </p:cNvPr>
            <p:cNvCxnSpPr>
              <a:cxnSpLocks/>
              <a:endCxn id="15" idx="6"/>
            </p:cNvCxnSpPr>
            <p:nvPr/>
          </p:nvCxnSpPr>
          <p:spPr>
            <a:xfrm flipH="1">
              <a:off x="2961112" y="3730202"/>
              <a:ext cx="936104" cy="1859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FB9163D2-CCDE-45FD-A133-B33F8CFAB232}"/>
                </a:ext>
              </a:extLst>
            </p:cNvPr>
            <p:cNvCxnSpPr>
              <a:cxnSpLocks/>
              <a:endCxn id="13" idx="6"/>
            </p:cNvCxnSpPr>
            <p:nvPr/>
          </p:nvCxnSpPr>
          <p:spPr>
            <a:xfrm flipH="1">
              <a:off x="2961112" y="3730202"/>
              <a:ext cx="936104" cy="1490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D9C33856-43BA-4FED-A6D5-4DD672C7C225}"/>
                </a:ext>
              </a:extLst>
            </p:cNvPr>
            <p:cNvCxnSpPr>
              <a:cxnSpLocks/>
              <a:endCxn id="13" idx="6"/>
            </p:cNvCxnSpPr>
            <p:nvPr/>
          </p:nvCxnSpPr>
          <p:spPr>
            <a:xfrm flipH="1">
              <a:off x="2961112" y="3358140"/>
              <a:ext cx="936104" cy="186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8E11C213-AB5A-49BE-B2AA-FD8503E46A2A}"/>
                </a:ext>
              </a:extLst>
            </p:cNvPr>
            <p:cNvCxnSpPr>
              <a:cxnSpLocks/>
              <a:endCxn id="11" idx="6"/>
            </p:cNvCxnSpPr>
            <p:nvPr/>
          </p:nvCxnSpPr>
          <p:spPr>
            <a:xfrm flipH="1">
              <a:off x="2961112" y="3358140"/>
              <a:ext cx="936104" cy="925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05DF4F4A-203E-474E-9433-CEA38197FB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173730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DC87AA9B-380B-43AD-AAC4-E7E12AE29702}"/>
                </a:ext>
              </a:extLst>
            </p:cNvPr>
            <p:cNvCxnSpPr>
              <a:cxnSpLocks/>
              <a:endCxn id="10" idx="6"/>
            </p:cNvCxnSpPr>
            <p:nvPr/>
          </p:nvCxnSpPr>
          <p:spPr>
            <a:xfrm flipH="1">
              <a:off x="2961112" y="3358140"/>
              <a:ext cx="936104" cy="187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D7EF6FF2-E94B-4577-B8D5-3097E57D6F68}"/>
                </a:ext>
              </a:extLst>
            </p:cNvPr>
            <p:cNvCxnSpPr>
              <a:cxnSpLocks/>
              <a:endCxn id="12" idx="6"/>
            </p:cNvCxnSpPr>
            <p:nvPr/>
          </p:nvCxnSpPr>
          <p:spPr>
            <a:xfrm flipH="1">
              <a:off x="2961112" y="3358140"/>
              <a:ext cx="936104" cy="556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F557DF5E-8DCB-40D3-8BF0-DAB15826D769}"/>
                </a:ext>
              </a:extLst>
            </p:cNvPr>
            <p:cNvCxnSpPr>
              <a:cxnSpLocks/>
              <a:endCxn id="15" idx="6"/>
            </p:cNvCxnSpPr>
            <p:nvPr/>
          </p:nvCxnSpPr>
          <p:spPr>
            <a:xfrm flipH="1">
              <a:off x="2961112" y="3358140"/>
              <a:ext cx="936104" cy="2231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FBE90377-97D9-4526-BFD1-821C519E5D8F}"/>
                </a:ext>
              </a:extLst>
            </p:cNvPr>
            <p:cNvCxnSpPr>
              <a:cxnSpLocks/>
              <a:endCxn id="10" idx="6"/>
            </p:cNvCxnSpPr>
            <p:nvPr/>
          </p:nvCxnSpPr>
          <p:spPr>
            <a:xfrm flipH="1" flipV="1">
              <a:off x="2961112" y="3545792"/>
              <a:ext cx="935584" cy="1859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>
              <a:extLst>
                <a:ext uri="{FF2B5EF4-FFF2-40B4-BE49-F238E27FC236}">
                  <a16:creationId xmlns:a16="http://schemas.microsoft.com/office/drawing/2014/main" id="{984ADBF1-1516-4AAB-8360-C8707E0DBA55}"/>
                </a:ext>
              </a:extLst>
            </p:cNvPr>
            <p:cNvCxnSpPr>
              <a:cxnSpLocks/>
              <a:endCxn id="15" idx="6"/>
            </p:cNvCxnSpPr>
            <p:nvPr/>
          </p:nvCxnSpPr>
          <p:spPr>
            <a:xfrm flipH="1">
              <a:off x="2961112" y="5404830"/>
              <a:ext cx="93558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>
              <a:extLst>
                <a:ext uri="{FF2B5EF4-FFF2-40B4-BE49-F238E27FC236}">
                  <a16:creationId xmlns:a16="http://schemas.microsoft.com/office/drawing/2014/main" id="{5B127588-7808-4CCD-A5EE-C5C8DDA8A8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0591" y="5220420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A77FEF9F-5286-462C-A577-FE3AAE6E576A}"/>
                </a:ext>
              </a:extLst>
            </p:cNvPr>
            <p:cNvCxnSpPr>
              <a:cxnSpLocks/>
              <a:endCxn id="12" idx="6"/>
            </p:cNvCxnSpPr>
            <p:nvPr/>
          </p:nvCxnSpPr>
          <p:spPr>
            <a:xfrm flipH="1" flipV="1">
              <a:off x="2961112" y="3914612"/>
              <a:ext cx="935584" cy="1490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6DE95534-A4D6-4359-978E-D51DD81C1D8B}"/>
                </a:ext>
              </a:extLst>
            </p:cNvPr>
            <p:cNvCxnSpPr>
              <a:cxnSpLocks/>
              <a:endCxn id="11" idx="6"/>
            </p:cNvCxnSpPr>
            <p:nvPr/>
          </p:nvCxnSpPr>
          <p:spPr>
            <a:xfrm flipH="1" flipV="1">
              <a:off x="2961112" y="4283432"/>
              <a:ext cx="935584" cy="112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449A59EF-1C1A-48B6-BDE4-5460F4F5E2B6}"/>
                </a:ext>
              </a:extLst>
            </p:cNvPr>
            <p:cNvCxnSpPr>
              <a:cxnSpLocks/>
              <a:endCxn id="7" idx="6"/>
            </p:cNvCxnSpPr>
            <p:nvPr/>
          </p:nvCxnSpPr>
          <p:spPr>
            <a:xfrm flipH="1" flipV="1">
              <a:off x="2961112" y="3176972"/>
              <a:ext cx="935584" cy="2227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06" name="Rechteck 3105">
            <a:extLst>
              <a:ext uri="{FF2B5EF4-FFF2-40B4-BE49-F238E27FC236}">
                <a16:creationId xmlns:a16="http://schemas.microsoft.com/office/drawing/2014/main" id="{B78DB5EB-5BC4-4F9A-BA91-61AE470301F1}"/>
              </a:ext>
            </a:extLst>
          </p:cNvPr>
          <p:cNvSpPr/>
          <p:nvPr/>
        </p:nvSpPr>
        <p:spPr>
          <a:xfrm>
            <a:off x="8724292" y="2704813"/>
            <a:ext cx="1188132" cy="2681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T-shirt</a:t>
            </a:r>
            <a:endParaRPr lang="de-DE" dirty="0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6276DEFE-3FF1-472A-94D8-378635E5D276}"/>
              </a:ext>
            </a:extLst>
          </p:cNvPr>
          <p:cNvSpPr/>
          <p:nvPr/>
        </p:nvSpPr>
        <p:spPr>
          <a:xfrm>
            <a:off x="8724292" y="2335993"/>
            <a:ext cx="1188132" cy="2681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Pullover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51FB342D-532F-4001-B705-FF3DF2BFCE97}"/>
              </a:ext>
            </a:extLst>
          </p:cNvPr>
          <p:cNvSpPr/>
          <p:nvPr/>
        </p:nvSpPr>
        <p:spPr>
          <a:xfrm>
            <a:off x="8724292" y="3634332"/>
            <a:ext cx="1188132" cy="2681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Sneaker</a:t>
            </a:r>
          </a:p>
        </p:txBody>
      </p:sp>
      <p:sp>
        <p:nvSpPr>
          <p:cNvPr id="3111" name="Textfeld 3110">
            <a:extLst>
              <a:ext uri="{FF2B5EF4-FFF2-40B4-BE49-F238E27FC236}">
                <a16:creationId xmlns:a16="http://schemas.microsoft.com/office/drawing/2014/main" id="{37BEAB58-11A5-44E0-8D13-2D3FF06460A7}"/>
              </a:ext>
            </a:extLst>
          </p:cNvPr>
          <p:cNvSpPr txBox="1"/>
          <p:nvPr/>
        </p:nvSpPr>
        <p:spPr>
          <a:xfrm>
            <a:off x="3755741" y="872716"/>
            <a:ext cx="12645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Input </a:t>
            </a:r>
            <a:r>
              <a:rPr lang="de-DE" sz="1600" b="1" dirty="0" err="1"/>
              <a:t>layer</a:t>
            </a:r>
            <a:endParaRPr lang="de-DE" sz="1600" b="1" dirty="0"/>
          </a:p>
          <a:p>
            <a:r>
              <a:rPr lang="de-DE" sz="1600" dirty="0"/>
              <a:t>786 </a:t>
            </a:r>
            <a:r>
              <a:rPr lang="de-DE" sz="1600" dirty="0" err="1"/>
              <a:t>neurons</a:t>
            </a:r>
            <a:endParaRPr lang="de-DE" sz="1600" dirty="0"/>
          </a:p>
          <a:p>
            <a:r>
              <a:rPr lang="de-DE" sz="1600" dirty="0" err="1"/>
              <a:t>one</a:t>
            </a:r>
            <a:r>
              <a:rPr lang="de-DE" sz="1600" dirty="0"/>
              <a:t> per </a:t>
            </a:r>
            <a:r>
              <a:rPr lang="de-DE" sz="1600" dirty="0" err="1"/>
              <a:t>pixel</a:t>
            </a:r>
            <a:endParaRPr lang="de-DE" sz="1600" dirty="0"/>
          </a:p>
          <a:p>
            <a:endParaRPr lang="de-DE" sz="1600" dirty="0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7272599-5197-4599-957F-E2B838FE6ADE}"/>
              </a:ext>
            </a:extLst>
          </p:cNvPr>
          <p:cNvSpPr txBox="1"/>
          <p:nvPr/>
        </p:nvSpPr>
        <p:spPr>
          <a:xfrm>
            <a:off x="2207569" y="872716"/>
            <a:ext cx="12292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Input</a:t>
            </a:r>
          </a:p>
          <a:p>
            <a:r>
              <a:rPr lang="de-DE" sz="1600" dirty="0"/>
              <a:t>Images</a:t>
            </a:r>
          </a:p>
          <a:p>
            <a:r>
              <a:rPr lang="de-DE" sz="1600" dirty="0"/>
              <a:t>28 * 28 </a:t>
            </a:r>
            <a:r>
              <a:rPr lang="de-DE" sz="1600" dirty="0" err="1"/>
              <a:t>pixel</a:t>
            </a:r>
            <a:endParaRPr lang="de-DE" sz="1600" dirty="0"/>
          </a:p>
          <a:p>
            <a:r>
              <a:rPr lang="de-DE" sz="1600" dirty="0"/>
              <a:t>8 </a:t>
            </a:r>
            <a:r>
              <a:rPr lang="de-DE" sz="1600" dirty="0" err="1"/>
              <a:t>bit</a:t>
            </a:r>
            <a:r>
              <a:rPr lang="de-DE" sz="1600" dirty="0"/>
              <a:t>/</a:t>
            </a:r>
            <a:r>
              <a:rPr lang="de-DE" sz="1600" dirty="0" err="1"/>
              <a:t>pixel</a:t>
            </a:r>
            <a:endParaRPr lang="de-DE" sz="1600" dirty="0"/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917E6CCB-B892-4448-94E0-7CF6E3A315ED}"/>
              </a:ext>
            </a:extLst>
          </p:cNvPr>
          <p:cNvSpPr txBox="1"/>
          <p:nvPr/>
        </p:nvSpPr>
        <p:spPr>
          <a:xfrm>
            <a:off x="8780510" y="872717"/>
            <a:ext cx="1059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Output</a:t>
            </a:r>
          </a:p>
          <a:p>
            <a:r>
              <a:rPr lang="de-DE" sz="1600" dirty="0"/>
              <a:t> 10 </a:t>
            </a:r>
            <a:r>
              <a:rPr lang="de-DE" sz="1600" dirty="0" err="1"/>
              <a:t>classes</a:t>
            </a:r>
            <a:endParaRPr lang="de-DE" sz="1600" dirty="0"/>
          </a:p>
        </p:txBody>
      </p:sp>
      <p:grpSp>
        <p:nvGrpSpPr>
          <p:cNvPr id="3127" name="Gruppieren 3126">
            <a:extLst>
              <a:ext uri="{FF2B5EF4-FFF2-40B4-BE49-F238E27FC236}">
                <a16:creationId xmlns:a16="http://schemas.microsoft.com/office/drawing/2014/main" id="{C2F2C783-6DBB-4E62-B38F-010B69D35763}"/>
              </a:ext>
            </a:extLst>
          </p:cNvPr>
          <p:cNvGrpSpPr/>
          <p:nvPr/>
        </p:nvGrpSpPr>
        <p:grpSpPr>
          <a:xfrm>
            <a:off x="7171748" y="872716"/>
            <a:ext cx="1264513" cy="2975162"/>
            <a:chOff x="5647747" y="872716"/>
            <a:chExt cx="1264513" cy="2975162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859BF7DD-F969-4BBE-B263-988A22F36169}"/>
                </a:ext>
              </a:extLst>
            </p:cNvPr>
            <p:cNvGrpSpPr/>
            <p:nvPr/>
          </p:nvGrpSpPr>
          <p:grpSpPr>
            <a:xfrm>
              <a:off x="6012160" y="2398054"/>
              <a:ext cx="369332" cy="1449824"/>
              <a:chOff x="5966864" y="2843272"/>
              <a:chExt cx="369332" cy="1449824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94A178B7-4E29-4C34-9ED5-2AD69C97123F}"/>
                  </a:ext>
                </a:extLst>
              </p:cNvPr>
              <p:cNvSpPr/>
              <p:nvPr/>
            </p:nvSpPr>
            <p:spPr>
              <a:xfrm>
                <a:off x="6012160" y="3212092"/>
                <a:ext cx="144016" cy="14401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2B3F6A4F-779B-4F39-9DE1-251FEA1692DC}"/>
                  </a:ext>
                </a:extLst>
              </p:cNvPr>
              <p:cNvSpPr/>
              <p:nvPr/>
            </p:nvSpPr>
            <p:spPr>
              <a:xfrm>
                <a:off x="6012160" y="284327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6E14DD16-9E2D-4A3F-9496-B42410129A31}"/>
                  </a:ext>
                </a:extLst>
              </p:cNvPr>
              <p:cNvSpPr/>
              <p:nvPr/>
            </p:nvSpPr>
            <p:spPr>
              <a:xfrm>
                <a:off x="6012160" y="4149080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CC3F5E61-74F6-4236-91FB-2547129C4C88}"/>
                  </a:ext>
                </a:extLst>
              </p:cNvPr>
              <p:cNvSpPr txBox="1"/>
              <p:nvPr/>
            </p:nvSpPr>
            <p:spPr>
              <a:xfrm rot="5400000">
                <a:off x="5979848" y="3567928"/>
                <a:ext cx="34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…</a:t>
                </a:r>
              </a:p>
            </p:txBody>
          </p:sp>
        </p:grpSp>
        <p:sp>
          <p:nvSpPr>
            <p:cNvPr id="138" name="Textfeld 137">
              <a:extLst>
                <a:ext uri="{FF2B5EF4-FFF2-40B4-BE49-F238E27FC236}">
                  <a16:creationId xmlns:a16="http://schemas.microsoft.com/office/drawing/2014/main" id="{E69A9AA8-B76A-4715-82B7-3ED5FBD1687F}"/>
                </a:ext>
              </a:extLst>
            </p:cNvPr>
            <p:cNvSpPr txBox="1"/>
            <p:nvPr/>
          </p:nvSpPr>
          <p:spPr>
            <a:xfrm>
              <a:off x="5647747" y="872716"/>
              <a:ext cx="126451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/>
                <a:t>Output </a:t>
              </a:r>
              <a:r>
                <a:rPr lang="de-DE" sz="1600" b="1" dirty="0" err="1"/>
                <a:t>layer</a:t>
              </a:r>
              <a:endParaRPr lang="de-DE" sz="1600" b="1" dirty="0"/>
            </a:p>
            <a:p>
              <a:r>
                <a:rPr lang="de-DE" sz="1600" dirty="0"/>
                <a:t>10 </a:t>
              </a:r>
              <a:r>
                <a:rPr lang="de-DE" sz="1600" dirty="0" err="1"/>
                <a:t>neurons</a:t>
              </a:r>
              <a:endParaRPr lang="de-DE" sz="1600" dirty="0"/>
            </a:p>
            <a:p>
              <a:r>
                <a:rPr lang="de-DE" sz="1600" dirty="0" err="1"/>
                <a:t>one</a:t>
              </a:r>
              <a:r>
                <a:rPr lang="de-DE" sz="1600" dirty="0"/>
                <a:t> per </a:t>
              </a:r>
              <a:r>
                <a:rPr lang="de-DE" sz="1600" dirty="0" err="1"/>
                <a:t>class</a:t>
              </a:r>
              <a:endParaRPr lang="de-DE" sz="1600" dirty="0"/>
            </a:p>
            <a:p>
              <a:endParaRPr lang="de-DE" sz="1600" dirty="0"/>
            </a:p>
          </p:txBody>
        </p:sp>
      </p:grpSp>
      <p:sp>
        <p:nvSpPr>
          <p:cNvPr id="146" name="Textfeld 145">
            <a:extLst>
              <a:ext uri="{FF2B5EF4-FFF2-40B4-BE49-F238E27FC236}">
                <a16:creationId xmlns:a16="http://schemas.microsoft.com/office/drawing/2014/main" id="{9EE91091-FA59-42BC-967C-A83FD7B4F604}"/>
              </a:ext>
            </a:extLst>
          </p:cNvPr>
          <p:cNvSpPr txBox="1"/>
          <p:nvPr/>
        </p:nvSpPr>
        <p:spPr>
          <a:xfrm>
            <a:off x="5432530" y="872716"/>
            <a:ext cx="13238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/>
              <a:t>hidden</a:t>
            </a:r>
            <a:r>
              <a:rPr lang="de-DE" sz="1600" b="1" dirty="0"/>
              <a:t> </a:t>
            </a:r>
            <a:r>
              <a:rPr lang="de-DE" sz="1600" b="1" dirty="0" err="1"/>
              <a:t>layers</a:t>
            </a:r>
            <a:endParaRPr lang="de-DE" sz="1600" b="1" dirty="0"/>
          </a:p>
          <a:p>
            <a:r>
              <a:rPr lang="de-DE" sz="1600" dirty="0"/>
              <a:t>2 in </a:t>
            </a:r>
            <a:r>
              <a:rPr lang="de-DE" sz="1600" dirty="0" err="1"/>
              <a:t>this</a:t>
            </a:r>
            <a:r>
              <a:rPr lang="de-DE" sz="1600" dirty="0"/>
              <a:t> </a:t>
            </a:r>
          </a:p>
          <a:p>
            <a:r>
              <a:rPr lang="de-DE" sz="1600" dirty="0" err="1"/>
              <a:t>example</a:t>
            </a:r>
            <a:endParaRPr lang="de-DE" sz="1600" dirty="0"/>
          </a:p>
          <a:p>
            <a:endParaRPr lang="de-DE" sz="1600" dirty="0"/>
          </a:p>
        </p:txBody>
      </p:sp>
      <p:grpSp>
        <p:nvGrpSpPr>
          <p:cNvPr id="3126" name="Gruppieren 3125">
            <a:extLst>
              <a:ext uri="{FF2B5EF4-FFF2-40B4-BE49-F238E27FC236}">
                <a16:creationId xmlns:a16="http://schemas.microsoft.com/office/drawing/2014/main" id="{B1A38BA8-3724-430D-ABA9-71EDC20285CC}"/>
              </a:ext>
            </a:extLst>
          </p:cNvPr>
          <p:cNvGrpSpPr/>
          <p:nvPr/>
        </p:nvGrpSpPr>
        <p:grpSpPr>
          <a:xfrm>
            <a:off x="1977458" y="4394212"/>
            <a:ext cx="4138082" cy="2012851"/>
            <a:chOff x="453458" y="4394211"/>
            <a:chExt cx="4138082" cy="2012851"/>
          </a:xfrm>
        </p:grpSpPr>
        <p:sp>
          <p:nvSpPr>
            <p:cNvPr id="3124" name="Sprechblase: rechteckig 3123">
              <a:extLst>
                <a:ext uri="{FF2B5EF4-FFF2-40B4-BE49-F238E27FC236}">
                  <a16:creationId xmlns:a16="http://schemas.microsoft.com/office/drawing/2014/main" id="{95C33AAE-D8A7-468A-AE62-7DA7D9498484}"/>
                </a:ext>
              </a:extLst>
            </p:cNvPr>
            <p:cNvSpPr/>
            <p:nvPr/>
          </p:nvSpPr>
          <p:spPr>
            <a:xfrm>
              <a:off x="453458" y="4433042"/>
              <a:ext cx="4046534" cy="1974020"/>
            </a:xfrm>
            <a:prstGeom prst="wedgeRectCallout">
              <a:avLst>
                <a:gd name="adj1" fmla="val 9937"/>
                <a:gd name="adj2" fmla="val -54845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122" name="Picture 8">
              <a:extLst>
                <a:ext uri="{FF2B5EF4-FFF2-40B4-BE49-F238E27FC236}">
                  <a16:creationId xmlns:a16="http://schemas.microsoft.com/office/drawing/2014/main" id="{51381535-EB77-4C33-92A2-AB3F95BF4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298" y="4539644"/>
              <a:ext cx="3810000" cy="180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25" name="Rechteck 3124">
              <a:extLst>
                <a:ext uri="{FF2B5EF4-FFF2-40B4-BE49-F238E27FC236}">
                  <a16:creationId xmlns:a16="http://schemas.microsoft.com/office/drawing/2014/main" id="{65A6CC2E-9565-4C45-8BAB-3B279318E998}"/>
                </a:ext>
              </a:extLst>
            </p:cNvPr>
            <p:cNvSpPr/>
            <p:nvPr/>
          </p:nvSpPr>
          <p:spPr>
            <a:xfrm>
              <a:off x="1488303" y="4394211"/>
              <a:ext cx="310323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dirty="0">
                  <a:solidFill>
                    <a:schemeClr val="accent5">
                      <a:lumMod val="50000"/>
                    </a:schemeClr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https://en.wikipedia.org/wiki/Backpropagation</a:t>
              </a:r>
              <a:endParaRPr lang="de-DE" sz="1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157" name="Textfeld 156">
            <a:extLst>
              <a:ext uri="{FF2B5EF4-FFF2-40B4-BE49-F238E27FC236}">
                <a16:creationId xmlns:a16="http://schemas.microsoft.com/office/drawing/2014/main" id="{FCDB64D1-9D94-4964-A623-B598021FD07B}"/>
              </a:ext>
            </a:extLst>
          </p:cNvPr>
          <p:cNvSpPr txBox="1"/>
          <p:nvPr/>
        </p:nvSpPr>
        <p:spPr>
          <a:xfrm rot="5400000">
            <a:off x="9207361" y="3114601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</a:t>
            </a:r>
          </a:p>
        </p:txBody>
      </p:sp>
      <p:grpSp>
        <p:nvGrpSpPr>
          <p:cNvPr id="3130" name="Gruppieren 3129">
            <a:extLst>
              <a:ext uri="{FF2B5EF4-FFF2-40B4-BE49-F238E27FC236}">
                <a16:creationId xmlns:a16="http://schemas.microsoft.com/office/drawing/2014/main" id="{DDCF090D-526D-4673-A6AC-76BF88F0A82A}"/>
              </a:ext>
            </a:extLst>
          </p:cNvPr>
          <p:cNvGrpSpPr/>
          <p:nvPr/>
        </p:nvGrpSpPr>
        <p:grpSpPr>
          <a:xfrm>
            <a:off x="3537096" y="1917884"/>
            <a:ext cx="805620" cy="2403780"/>
            <a:chOff x="2013096" y="1917884"/>
            <a:chExt cx="805620" cy="2403780"/>
          </a:xfrm>
        </p:grpSpPr>
        <p:cxnSp>
          <p:nvCxnSpPr>
            <p:cNvPr id="3129" name="Gerader Verbinder 3128">
              <a:extLst>
                <a:ext uri="{FF2B5EF4-FFF2-40B4-BE49-F238E27FC236}">
                  <a16:creationId xmlns:a16="http://schemas.microsoft.com/office/drawing/2014/main" id="{5CC1C2CF-97BC-4CA2-A526-C9444D65CA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3096" y="1917884"/>
              <a:ext cx="8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r Verbinder 160">
              <a:extLst>
                <a:ext uri="{FF2B5EF4-FFF2-40B4-BE49-F238E27FC236}">
                  <a16:creationId xmlns:a16="http://schemas.microsoft.com/office/drawing/2014/main" id="{0ABD4D86-8536-4595-9C69-7AB7E32C31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4716" y="2274115"/>
              <a:ext cx="8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Gerader Verbinder 161">
              <a:extLst>
                <a:ext uri="{FF2B5EF4-FFF2-40B4-BE49-F238E27FC236}">
                  <a16:creationId xmlns:a16="http://schemas.microsoft.com/office/drawing/2014/main" id="{FAB56501-5165-49B4-BC76-CF62AE23C4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3096" y="2654472"/>
              <a:ext cx="8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>
              <a:extLst>
                <a:ext uri="{FF2B5EF4-FFF2-40B4-BE49-F238E27FC236}">
                  <a16:creationId xmlns:a16="http://schemas.microsoft.com/office/drawing/2014/main" id="{F40D56B2-7C53-476E-A67A-D2BD5EE912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3096" y="3023292"/>
              <a:ext cx="8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>
              <a:extLst>
                <a:ext uri="{FF2B5EF4-FFF2-40B4-BE49-F238E27FC236}">
                  <a16:creationId xmlns:a16="http://schemas.microsoft.com/office/drawing/2014/main" id="{965214C1-6268-458E-9446-9CE0BB42C5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3096" y="3960280"/>
              <a:ext cx="8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>
              <a:extLst>
                <a:ext uri="{FF2B5EF4-FFF2-40B4-BE49-F238E27FC236}">
                  <a16:creationId xmlns:a16="http://schemas.microsoft.com/office/drawing/2014/main" id="{2CFB357E-246C-45C3-8945-779BAC914B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3096" y="4321664"/>
              <a:ext cx="8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0D39001-2CCD-4D2B-B21E-29F1BD65EE67}"/>
              </a:ext>
            </a:extLst>
          </p:cNvPr>
          <p:cNvGrpSpPr/>
          <p:nvPr/>
        </p:nvGrpSpPr>
        <p:grpSpPr>
          <a:xfrm>
            <a:off x="7725472" y="2470062"/>
            <a:ext cx="998820" cy="1305808"/>
            <a:chOff x="6201472" y="2470062"/>
            <a:chExt cx="998820" cy="1305808"/>
          </a:xfrm>
        </p:grpSpPr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7DB01B16-12C4-4EC4-9152-3D9A63FFA22D}"/>
                </a:ext>
              </a:extLst>
            </p:cNvPr>
            <p:cNvCxnSpPr>
              <a:stCxn id="30" idx="6"/>
              <a:endCxn id="3106" idx="1"/>
            </p:cNvCxnSpPr>
            <p:nvPr/>
          </p:nvCxnSpPr>
          <p:spPr>
            <a:xfrm>
              <a:off x="6201472" y="2838882"/>
              <a:ext cx="9988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32B047D-1729-4327-9B79-BF1D71D1E9BF}"/>
                </a:ext>
              </a:extLst>
            </p:cNvPr>
            <p:cNvCxnSpPr>
              <a:stCxn id="32" idx="6"/>
              <a:endCxn id="134" idx="1"/>
            </p:cNvCxnSpPr>
            <p:nvPr/>
          </p:nvCxnSpPr>
          <p:spPr>
            <a:xfrm flipV="1">
              <a:off x="6201472" y="3768401"/>
              <a:ext cx="998820" cy="74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957548F1-E5B0-47C3-A14E-36FA605C7E86}"/>
                </a:ext>
              </a:extLst>
            </p:cNvPr>
            <p:cNvCxnSpPr>
              <a:stCxn id="31" idx="6"/>
              <a:endCxn id="129" idx="1"/>
            </p:cNvCxnSpPr>
            <p:nvPr/>
          </p:nvCxnSpPr>
          <p:spPr>
            <a:xfrm>
              <a:off x="6201472" y="2470062"/>
              <a:ext cx="9988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hteck 83">
            <a:extLst>
              <a:ext uri="{FF2B5EF4-FFF2-40B4-BE49-F238E27FC236}">
                <a16:creationId xmlns:a16="http://schemas.microsoft.com/office/drawing/2014/main" id="{09D45BF9-F2D5-4959-A694-018B3714D32A}"/>
              </a:ext>
            </a:extLst>
          </p:cNvPr>
          <p:cNvSpPr/>
          <p:nvPr/>
        </p:nvSpPr>
        <p:spPr>
          <a:xfrm>
            <a:off x="6204012" y="4437112"/>
            <a:ext cx="3996444" cy="19688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83" name="Picture 10">
            <a:extLst>
              <a:ext uri="{FF2B5EF4-FFF2-40B4-BE49-F238E27FC236}">
                <a16:creationId xmlns:a16="http://schemas.microsoft.com/office/drawing/2014/main" id="{1E8035DE-CA04-4738-BEEA-D3E81A4DD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941" y="4554361"/>
            <a:ext cx="2721921" cy="179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6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4" grpId="0" animBg="1"/>
      <p:bldP spid="3116" grpId="0" animBg="1"/>
      <p:bldP spid="3111" grpId="0"/>
      <p:bldP spid="146" grpId="0"/>
      <p:bldP spid="8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9603F-3299-43BE-8A45-80C3183FB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 a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6A8E84-D674-4B8A-965A-347279A8A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7568" y="2024844"/>
            <a:ext cx="4536504" cy="385242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arenBoth"/>
            </a:pPr>
            <a:r>
              <a:rPr lang="de-DE" dirty="0"/>
              <a:t>Feed </a:t>
            </a:r>
            <a:r>
              <a:rPr lang="de-DE" dirty="0" err="1"/>
              <a:t>forward</a:t>
            </a:r>
            <a:r>
              <a:rPr lang="de-DE" dirty="0"/>
              <a:t> a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marL="457200" indent="-457200">
              <a:buFont typeface="+mj-lt"/>
              <a:buAutoNum type="arabicParenBoth"/>
            </a:pPr>
            <a:endParaRPr lang="de-DE" sz="500" dirty="0"/>
          </a:p>
          <a:p>
            <a:pPr marL="457200" indent="-457200">
              <a:buFont typeface="+mj-lt"/>
              <a:buAutoNum type="arabicParenBoth"/>
            </a:pP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labels</a:t>
            </a:r>
            <a:r>
              <a:rPr lang="de-DE" dirty="0"/>
              <a:t> and </a:t>
            </a:r>
            <a:r>
              <a:rPr lang="de-DE" dirty="0" err="1"/>
              <a:t>predictions</a:t>
            </a:r>
            <a:endParaRPr lang="de-DE" dirty="0"/>
          </a:p>
          <a:p>
            <a:pPr lvl="1"/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E=(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de-DE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-y</a:t>
            </a:r>
            <a:r>
              <a:rPr lang="de-DE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lvl="1"/>
            <a:r>
              <a:rPr lang="de-DE" dirty="0" err="1"/>
              <a:t>Effects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dWeight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DE" sz="500" dirty="0"/>
          </a:p>
          <a:p>
            <a:pPr marL="457200" indent="-457200">
              <a:buFont typeface="+mj-lt"/>
              <a:buAutoNum type="arabicParenBoth"/>
            </a:pPr>
            <a:r>
              <a:rPr lang="de-DE" dirty="0"/>
              <a:t>Propagate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lvl="1"/>
            <a:r>
              <a:rPr lang="de-DE" dirty="0" err="1"/>
              <a:t>modify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                                              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dWeight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sz="2200" b="1" dirty="0">
                <a:solidFill>
                  <a:schemeClr val="accent6">
                    <a:lumMod val="75000"/>
                  </a:schemeClr>
                </a:solidFill>
              </a:rPr>
              <a:t>Learning rate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8227E8-4ACB-4782-BB01-691B1C1E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310D6D-3F3B-4ADF-B0F7-5F4FBBBC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7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606F839-2009-4CF2-A2D1-3742D0670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48D5347-A8DD-4BA7-BC34-B8F198C4DC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0" r="10287"/>
          <a:stretch/>
        </p:blipFill>
        <p:spPr>
          <a:xfrm>
            <a:off x="6784691" y="2816932"/>
            <a:ext cx="3384376" cy="2026578"/>
          </a:xfrm>
          <a:prstGeom prst="rect">
            <a:avLst/>
          </a:prstGeom>
        </p:spPr>
      </p:pic>
      <p:sp>
        <p:nvSpPr>
          <p:cNvPr id="8" name="Pfeil: Chevron 7">
            <a:extLst>
              <a:ext uri="{FF2B5EF4-FFF2-40B4-BE49-F238E27FC236}">
                <a16:creationId xmlns:a16="http://schemas.microsoft.com/office/drawing/2014/main" id="{3659490C-3219-4D1D-9861-0ACC5B1A837E}"/>
              </a:ext>
            </a:extLst>
          </p:cNvPr>
          <p:cNvSpPr/>
          <p:nvPr/>
        </p:nvSpPr>
        <p:spPr>
          <a:xfrm>
            <a:off x="6784691" y="2312876"/>
            <a:ext cx="3384376" cy="360040"/>
          </a:xfrm>
          <a:prstGeom prst="chevron">
            <a:avLst>
              <a:gd name="adj" fmla="val 8887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(1) </a:t>
            </a:r>
            <a:r>
              <a:rPr lang="de-DE" dirty="0" err="1">
                <a:solidFill>
                  <a:schemeClr val="tx1"/>
                </a:solidFill>
              </a:rPr>
              <a:t>Prediction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B295937D-FA78-4AE6-ABD3-07B06ECF30CA}"/>
              </a:ext>
            </a:extLst>
          </p:cNvPr>
          <p:cNvSpPr txBox="1">
            <a:spLocks/>
          </p:cNvSpPr>
          <p:nvPr/>
        </p:nvSpPr>
        <p:spPr>
          <a:xfrm>
            <a:off x="1981200" y="836712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0000" indent="-180000" algn="l" defTabSz="914400" rtl="0" eaLnBrk="1" latinLnBrk="0" hangingPunct="1">
              <a:spcBef>
                <a:spcPct val="20000"/>
              </a:spcBef>
              <a:buSzPct val="7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180000" algn="l" defTabSz="914400" rtl="0" eaLnBrk="1" latinLnBrk="0" hangingPunct="1">
              <a:spcBef>
                <a:spcPct val="20000"/>
              </a:spcBef>
              <a:buSzPct val="70000"/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Training: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Learning a function</a:t>
            </a:r>
            <a:r>
              <a:rPr lang="en-US" dirty="0"/>
              <a:t>/model that best maps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dirty="0"/>
          </a:p>
          <a:p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: </a:t>
            </a:r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&amp; </a:t>
            </a:r>
            <a:r>
              <a:rPr lang="de-DE" dirty="0" err="1"/>
              <a:t>biases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minimize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pPr marL="562950" lvl="1" indent="0">
              <a:buNone/>
            </a:pPr>
            <a:r>
              <a:rPr lang="de-DE" dirty="0"/>
              <a:t>Training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Back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propagation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/>
              <a:t>in 3 </a:t>
            </a:r>
            <a:r>
              <a:rPr lang="de-DE" dirty="0" err="1"/>
              <a:t>steps</a:t>
            </a:r>
            <a:r>
              <a:rPr lang="de-DE" dirty="0"/>
              <a:t>:</a:t>
            </a:r>
          </a:p>
        </p:txBody>
      </p:sp>
      <p:sp>
        <p:nvSpPr>
          <p:cNvPr id="10" name="Pfeil: Chevron 9">
            <a:extLst>
              <a:ext uri="{FF2B5EF4-FFF2-40B4-BE49-F238E27FC236}">
                <a16:creationId xmlns:a16="http://schemas.microsoft.com/office/drawing/2014/main" id="{1330DDCB-5A1E-41BF-BD28-E7E2871E1C75}"/>
              </a:ext>
            </a:extLst>
          </p:cNvPr>
          <p:cNvSpPr/>
          <p:nvPr/>
        </p:nvSpPr>
        <p:spPr>
          <a:xfrm flipH="1">
            <a:off x="6784691" y="4987526"/>
            <a:ext cx="3384376" cy="360040"/>
          </a:xfrm>
          <a:prstGeom prst="chevron">
            <a:avLst>
              <a:gd name="adj" fmla="val 8887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(3) Error back </a:t>
            </a:r>
            <a:r>
              <a:rPr lang="de-DE" dirty="0" err="1">
                <a:solidFill>
                  <a:schemeClr val="tx1"/>
                </a:solidFill>
              </a:rPr>
              <a:t>propagation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4CB056D9-3044-43FE-9EB6-425DE381CCBB}"/>
              </a:ext>
            </a:extLst>
          </p:cNvPr>
          <p:cNvSpPr txBox="1">
            <a:spLocks/>
          </p:cNvSpPr>
          <p:nvPr/>
        </p:nvSpPr>
        <p:spPr>
          <a:xfrm>
            <a:off x="1981200" y="5911306"/>
            <a:ext cx="8229600" cy="578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0" hangingPunct="1">
              <a:spcBef>
                <a:spcPct val="20000"/>
              </a:spcBef>
              <a:buSzPct val="7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180000" algn="l" defTabSz="914400" rtl="0" eaLnBrk="1" latinLnBrk="0" hangingPunct="1">
              <a:spcBef>
                <a:spcPct val="20000"/>
              </a:spcBef>
              <a:buSzPct val="70000"/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Epoch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, </a:t>
            </a:r>
            <a:r>
              <a:rPr lang="de-DE" dirty="0" err="1"/>
              <a:t>executed</a:t>
            </a:r>
            <a:r>
              <a:rPr lang="de-DE" dirty="0"/>
              <a:t> in </a:t>
            </a:r>
            <a:r>
              <a:rPr lang="de-DE" dirty="0" err="1"/>
              <a:t>batches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16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979F07-BDC3-46AE-9547-33BE2CF3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Backpropagation </a:t>
            </a:r>
            <a:r>
              <a:rPr lang="de-DE" dirty="0" err="1"/>
              <a:t>animation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C42E80E-2CA0-43A3-99FA-8369462E3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732" y="983680"/>
            <a:ext cx="8229600" cy="4890640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68E6B4-DA4C-4215-B539-489E893E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60891A-6438-4834-945F-BBC0C802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8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DF8F4A6-9819-424E-9D9F-A7F8A5FC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88A2819-0062-430F-B90B-4D6B0DB0C633}"/>
              </a:ext>
            </a:extLst>
          </p:cNvPr>
          <p:cNvSpPr txBox="1"/>
          <p:nvPr/>
        </p:nvSpPr>
        <p:spPr>
          <a:xfrm>
            <a:off x="1906048" y="6151405"/>
            <a:ext cx="8372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Source: </a:t>
            </a:r>
            <a:r>
              <a:rPr lang="de-DE" sz="1400" dirty="0">
                <a:hlinkClick r:id="rId3"/>
              </a:rPr>
              <a:t>https://towardsdatascience.com/lets-code-convolutional-neural-network-in-plain-numpy-ce48e732f5d5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878301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Convolutional Neural Networks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810834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Benutzerdefiniert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711</Words>
  <Application>Microsoft Office PowerPoint</Application>
  <PresentationFormat>Breitbild</PresentationFormat>
  <Paragraphs>178</Paragraphs>
  <Slides>13</Slides>
  <Notes>6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medium-content-serif-font</vt:lpstr>
      <vt:lpstr>Wingdings</vt:lpstr>
      <vt:lpstr>Larissa</vt:lpstr>
      <vt:lpstr>Microsoft Excel 97-2003-Arbeitsblatt</vt:lpstr>
      <vt:lpstr>Machine Learning with Python</vt:lpstr>
      <vt:lpstr>Intro</vt:lpstr>
      <vt:lpstr>Schedule</vt:lpstr>
      <vt:lpstr>Tools and Notebooks</vt:lpstr>
      <vt:lpstr>Neural networks Computer vision with TensorFlow</vt:lpstr>
      <vt:lpstr>Classification with neural networks</vt:lpstr>
      <vt:lpstr>Training a neural network</vt:lpstr>
      <vt:lpstr>Backpropagation animation</vt:lpstr>
      <vt:lpstr>Convolutional Neural Networks</vt:lpstr>
      <vt:lpstr>Convolutional neural networks (CNN)</vt:lpstr>
      <vt:lpstr>Convolutional neural networks (CNN)</vt:lpstr>
      <vt:lpstr>Appendix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HFSI Hochfrequenztechnik und Signal Integrität</dc:title>
  <dc:creator>ahusky</dc:creator>
  <cp:lastModifiedBy>Holger Steffens</cp:lastModifiedBy>
  <cp:revision>1031</cp:revision>
  <cp:lastPrinted>2014-10-18T08:23:58Z</cp:lastPrinted>
  <dcterms:created xsi:type="dcterms:W3CDTF">2013-08-04T14:51:05Z</dcterms:created>
  <dcterms:modified xsi:type="dcterms:W3CDTF">2021-05-27T09:20:51Z</dcterms:modified>
</cp:coreProperties>
</file>