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2" r:id="rId8"/>
    <p:sldId id="263" r:id="rId9"/>
    <p:sldId id="279" r:id="rId10"/>
    <p:sldId id="260" r:id="rId11"/>
    <p:sldId id="267" r:id="rId12"/>
    <p:sldId id="275" r:id="rId13"/>
    <p:sldId id="276" r:id="rId14"/>
    <p:sldId id="277" r:id="rId15"/>
    <p:sldId id="274" r:id="rId16"/>
    <p:sldId id="278" r:id="rId17"/>
    <p:sldId id="264" r:id="rId18"/>
    <p:sldId id="265" r:id="rId19"/>
    <p:sldId id="266" r:id="rId20"/>
    <p:sldId id="268" r:id="rId21"/>
    <p:sldId id="269" r:id="rId22"/>
    <p:sldId id="271" r:id="rId23"/>
    <p:sldId id="272" r:id="rId24"/>
    <p:sldId id="27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1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20B19-1B46-4A19-8E51-8C1562D0CE63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3EBE6FF-309C-45CC-A856-86ACE98567A5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EA9B3FB1-0F2C-4439-9BDE-02F263CC3215}" type="parTrans" cxnId="{CDD11C84-7E79-4058-AFD1-4B8D69AC6A82}">
      <dgm:prSet/>
      <dgm:spPr/>
      <dgm:t>
        <a:bodyPr/>
        <a:lstStyle/>
        <a:p>
          <a:endParaRPr lang="en-US"/>
        </a:p>
      </dgm:t>
    </dgm:pt>
    <dgm:pt modelId="{D6861204-C1ED-4A48-B258-8242683C0444}" type="sibTrans" cxnId="{CDD11C84-7E79-4058-AFD1-4B8D69AC6A82}">
      <dgm:prSet/>
      <dgm:spPr/>
      <dgm:t>
        <a:bodyPr/>
        <a:lstStyle/>
        <a:p>
          <a:endParaRPr lang="en-US"/>
        </a:p>
      </dgm:t>
    </dgm:pt>
    <dgm:pt modelId="{640F7A71-0DE4-430F-9183-F76EF9F6C9EF}">
      <dgm:prSet phldrT="[Text]"/>
      <dgm:spPr/>
      <dgm:t>
        <a:bodyPr/>
        <a:lstStyle/>
        <a:p>
          <a:r>
            <a:rPr lang="en-US" dirty="0" smtClean="0"/>
            <a:t>PROSES</a:t>
          </a:r>
          <a:endParaRPr lang="en-US" dirty="0"/>
        </a:p>
      </dgm:t>
    </dgm:pt>
    <dgm:pt modelId="{0AB90059-8CC4-4439-BF51-75257F972B42}" type="parTrans" cxnId="{19C1B4A2-1E9D-4792-BFA7-103B231F764D}">
      <dgm:prSet/>
      <dgm:spPr/>
      <dgm:t>
        <a:bodyPr/>
        <a:lstStyle/>
        <a:p>
          <a:endParaRPr lang="en-US"/>
        </a:p>
      </dgm:t>
    </dgm:pt>
    <dgm:pt modelId="{7E07BBDE-F95B-4F4F-A362-C1A8441C9D9F}" type="sibTrans" cxnId="{19C1B4A2-1E9D-4792-BFA7-103B231F764D}">
      <dgm:prSet/>
      <dgm:spPr/>
      <dgm:t>
        <a:bodyPr/>
        <a:lstStyle/>
        <a:p>
          <a:endParaRPr lang="en-US"/>
        </a:p>
      </dgm:t>
    </dgm:pt>
    <dgm:pt modelId="{1D96CCF4-17DB-47D7-A850-38A35C90A8C3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1B2D2F59-5A04-4A60-A57C-787C0A45F72C}" type="parTrans" cxnId="{AB29D251-4B9C-47CC-8C0F-39E76A06E2B2}">
      <dgm:prSet/>
      <dgm:spPr/>
      <dgm:t>
        <a:bodyPr/>
        <a:lstStyle/>
        <a:p>
          <a:endParaRPr lang="en-US"/>
        </a:p>
      </dgm:t>
    </dgm:pt>
    <dgm:pt modelId="{2D3A948E-F553-4CB6-A8C2-CCEB248B0C41}" type="sibTrans" cxnId="{AB29D251-4B9C-47CC-8C0F-39E76A06E2B2}">
      <dgm:prSet/>
      <dgm:spPr/>
      <dgm:t>
        <a:bodyPr/>
        <a:lstStyle/>
        <a:p>
          <a:endParaRPr lang="en-US"/>
        </a:p>
      </dgm:t>
    </dgm:pt>
    <dgm:pt modelId="{716A8D20-926A-426B-94CD-6D3DD0AEE864}" type="pres">
      <dgm:prSet presAssocID="{ADE20B19-1B46-4A19-8E51-8C1562D0CE63}" presName="CompostProcess" presStyleCnt="0">
        <dgm:presLayoutVars>
          <dgm:dir/>
          <dgm:resizeHandles val="exact"/>
        </dgm:presLayoutVars>
      </dgm:prSet>
      <dgm:spPr/>
    </dgm:pt>
    <dgm:pt modelId="{E5E6CFF9-A6C7-4C45-9495-B400AC86368C}" type="pres">
      <dgm:prSet presAssocID="{ADE20B19-1B46-4A19-8E51-8C1562D0CE63}" presName="arrow" presStyleLbl="bgShp" presStyleIdx="0" presStyleCnt="1"/>
      <dgm:spPr/>
    </dgm:pt>
    <dgm:pt modelId="{D46C0771-F068-4170-AD8A-B5E19D175ED3}" type="pres">
      <dgm:prSet presAssocID="{ADE20B19-1B46-4A19-8E51-8C1562D0CE63}" presName="linearProcess" presStyleCnt="0"/>
      <dgm:spPr/>
    </dgm:pt>
    <dgm:pt modelId="{6FE70039-7C03-4AA8-8132-8B53CAD6D393}" type="pres">
      <dgm:prSet presAssocID="{73EBE6FF-309C-45CC-A856-86ACE98567A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14ADF-3E03-4718-B620-898A83D3AE58}" type="pres">
      <dgm:prSet presAssocID="{D6861204-C1ED-4A48-B258-8242683C0444}" presName="sibTrans" presStyleCnt="0"/>
      <dgm:spPr/>
    </dgm:pt>
    <dgm:pt modelId="{B4C9878C-4EAF-4A22-8E13-DFF8D9908F7E}" type="pres">
      <dgm:prSet presAssocID="{640F7A71-0DE4-430F-9183-F76EF9F6C9E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C6411-BC21-48F2-90ED-88E635B0FCD3}" type="pres">
      <dgm:prSet presAssocID="{7E07BBDE-F95B-4F4F-A362-C1A8441C9D9F}" presName="sibTrans" presStyleCnt="0"/>
      <dgm:spPr/>
    </dgm:pt>
    <dgm:pt modelId="{A86FF3CA-EE3D-4321-89A2-F7D0B2F1396A}" type="pres">
      <dgm:prSet presAssocID="{1D96CCF4-17DB-47D7-A850-38A35C90A8C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60835-B87E-4712-906E-877B0F34D7E3}" type="presOf" srcId="{ADE20B19-1B46-4A19-8E51-8C1562D0CE63}" destId="{716A8D20-926A-426B-94CD-6D3DD0AEE864}" srcOrd="0" destOrd="0" presId="urn:microsoft.com/office/officeart/2005/8/layout/hProcess9"/>
    <dgm:cxn modelId="{19C1B4A2-1E9D-4792-BFA7-103B231F764D}" srcId="{ADE20B19-1B46-4A19-8E51-8C1562D0CE63}" destId="{640F7A71-0DE4-430F-9183-F76EF9F6C9EF}" srcOrd="1" destOrd="0" parTransId="{0AB90059-8CC4-4439-BF51-75257F972B42}" sibTransId="{7E07BBDE-F95B-4F4F-A362-C1A8441C9D9F}"/>
    <dgm:cxn modelId="{CDD11C84-7E79-4058-AFD1-4B8D69AC6A82}" srcId="{ADE20B19-1B46-4A19-8E51-8C1562D0CE63}" destId="{73EBE6FF-309C-45CC-A856-86ACE98567A5}" srcOrd="0" destOrd="0" parTransId="{EA9B3FB1-0F2C-4439-9BDE-02F263CC3215}" sibTransId="{D6861204-C1ED-4A48-B258-8242683C0444}"/>
    <dgm:cxn modelId="{FFA225ED-ECEC-4C05-9580-22D553D367AF}" type="presOf" srcId="{1D96CCF4-17DB-47D7-A850-38A35C90A8C3}" destId="{A86FF3CA-EE3D-4321-89A2-F7D0B2F1396A}" srcOrd="0" destOrd="0" presId="urn:microsoft.com/office/officeart/2005/8/layout/hProcess9"/>
    <dgm:cxn modelId="{8400ABC6-66A3-4BB4-9D9E-FDC824B6F778}" type="presOf" srcId="{73EBE6FF-309C-45CC-A856-86ACE98567A5}" destId="{6FE70039-7C03-4AA8-8132-8B53CAD6D393}" srcOrd="0" destOrd="0" presId="urn:microsoft.com/office/officeart/2005/8/layout/hProcess9"/>
    <dgm:cxn modelId="{2C158E71-D652-4DA0-B863-7FE9478303A0}" type="presOf" srcId="{640F7A71-0DE4-430F-9183-F76EF9F6C9EF}" destId="{B4C9878C-4EAF-4A22-8E13-DFF8D9908F7E}" srcOrd="0" destOrd="0" presId="urn:microsoft.com/office/officeart/2005/8/layout/hProcess9"/>
    <dgm:cxn modelId="{AB29D251-4B9C-47CC-8C0F-39E76A06E2B2}" srcId="{ADE20B19-1B46-4A19-8E51-8C1562D0CE63}" destId="{1D96CCF4-17DB-47D7-A850-38A35C90A8C3}" srcOrd="2" destOrd="0" parTransId="{1B2D2F59-5A04-4A60-A57C-787C0A45F72C}" sibTransId="{2D3A948E-F553-4CB6-A8C2-CCEB248B0C41}"/>
    <dgm:cxn modelId="{0E46177F-C346-4058-BC9B-B391A6139CC4}" type="presParOf" srcId="{716A8D20-926A-426B-94CD-6D3DD0AEE864}" destId="{E5E6CFF9-A6C7-4C45-9495-B400AC86368C}" srcOrd="0" destOrd="0" presId="urn:microsoft.com/office/officeart/2005/8/layout/hProcess9"/>
    <dgm:cxn modelId="{9987422A-E094-438D-9685-A648FE755A2A}" type="presParOf" srcId="{716A8D20-926A-426B-94CD-6D3DD0AEE864}" destId="{D46C0771-F068-4170-AD8A-B5E19D175ED3}" srcOrd="1" destOrd="0" presId="urn:microsoft.com/office/officeart/2005/8/layout/hProcess9"/>
    <dgm:cxn modelId="{6E50CA9E-53F6-4356-86DC-235CE546FC57}" type="presParOf" srcId="{D46C0771-F068-4170-AD8A-B5E19D175ED3}" destId="{6FE70039-7C03-4AA8-8132-8B53CAD6D393}" srcOrd="0" destOrd="0" presId="urn:microsoft.com/office/officeart/2005/8/layout/hProcess9"/>
    <dgm:cxn modelId="{0708A954-6AFF-483B-9273-7C0337D4AF4D}" type="presParOf" srcId="{D46C0771-F068-4170-AD8A-B5E19D175ED3}" destId="{74214ADF-3E03-4718-B620-898A83D3AE58}" srcOrd="1" destOrd="0" presId="urn:microsoft.com/office/officeart/2005/8/layout/hProcess9"/>
    <dgm:cxn modelId="{C659A1C1-EFA4-4C76-A8CB-7BCECAE31A61}" type="presParOf" srcId="{D46C0771-F068-4170-AD8A-B5E19D175ED3}" destId="{B4C9878C-4EAF-4A22-8E13-DFF8D9908F7E}" srcOrd="2" destOrd="0" presId="urn:microsoft.com/office/officeart/2005/8/layout/hProcess9"/>
    <dgm:cxn modelId="{53944971-9221-49BF-9AC6-158CBEBB587D}" type="presParOf" srcId="{D46C0771-F068-4170-AD8A-B5E19D175ED3}" destId="{2BAC6411-BC21-48F2-90ED-88E635B0FCD3}" srcOrd="3" destOrd="0" presId="urn:microsoft.com/office/officeart/2005/8/layout/hProcess9"/>
    <dgm:cxn modelId="{3FA565AD-9C1E-42AC-9060-3673888059CF}" type="presParOf" srcId="{D46C0771-F068-4170-AD8A-B5E19D175ED3}" destId="{A86FF3CA-EE3D-4321-89A2-F7D0B2F1396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20B19-1B46-4A19-8E51-8C1562D0CE63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3EBE6FF-309C-45CC-A856-86ACE98567A5}">
      <dgm:prSet phldrT="[Text]"/>
      <dgm:spPr/>
      <dgm:t>
        <a:bodyPr/>
        <a:lstStyle/>
        <a:p>
          <a:r>
            <a:rPr lang="en-US" dirty="0" err="1" smtClean="0"/>
            <a:t>Permasalahan</a:t>
          </a:r>
          <a:r>
            <a:rPr lang="en-US" dirty="0" smtClean="0"/>
            <a:t> </a:t>
          </a:r>
          <a:r>
            <a:rPr lang="en-US" dirty="0" err="1" smtClean="0"/>
            <a:t>Komputasi</a:t>
          </a:r>
          <a:endParaRPr lang="en-US" dirty="0"/>
        </a:p>
      </dgm:t>
    </dgm:pt>
    <dgm:pt modelId="{EA9B3FB1-0F2C-4439-9BDE-02F263CC3215}" type="parTrans" cxnId="{CDD11C84-7E79-4058-AFD1-4B8D69AC6A82}">
      <dgm:prSet/>
      <dgm:spPr/>
      <dgm:t>
        <a:bodyPr/>
        <a:lstStyle/>
        <a:p>
          <a:endParaRPr lang="en-US"/>
        </a:p>
      </dgm:t>
    </dgm:pt>
    <dgm:pt modelId="{D6861204-C1ED-4A48-B258-8242683C0444}" type="sibTrans" cxnId="{CDD11C84-7E79-4058-AFD1-4B8D69AC6A82}">
      <dgm:prSet/>
      <dgm:spPr/>
      <dgm:t>
        <a:bodyPr/>
        <a:lstStyle/>
        <a:p>
          <a:endParaRPr lang="en-US"/>
        </a:p>
      </dgm:t>
    </dgm:pt>
    <dgm:pt modelId="{640F7A71-0DE4-430F-9183-F76EF9F6C9EF}">
      <dgm:prSet phldrT="[Text]"/>
      <dgm:spPr/>
      <dgm:t>
        <a:bodyPr/>
        <a:lstStyle/>
        <a:p>
          <a:r>
            <a:rPr lang="en-US" dirty="0" err="1" smtClean="0"/>
            <a:t>Kode</a:t>
          </a:r>
          <a:r>
            <a:rPr lang="en-US" dirty="0" smtClean="0"/>
            <a:t> Program</a:t>
          </a:r>
          <a:endParaRPr lang="en-US" dirty="0"/>
        </a:p>
      </dgm:t>
    </dgm:pt>
    <dgm:pt modelId="{0AB90059-8CC4-4439-BF51-75257F972B42}" type="parTrans" cxnId="{19C1B4A2-1E9D-4792-BFA7-103B231F764D}">
      <dgm:prSet/>
      <dgm:spPr/>
      <dgm:t>
        <a:bodyPr/>
        <a:lstStyle/>
        <a:p>
          <a:endParaRPr lang="en-US"/>
        </a:p>
      </dgm:t>
    </dgm:pt>
    <dgm:pt modelId="{7E07BBDE-F95B-4F4F-A362-C1A8441C9D9F}" type="sibTrans" cxnId="{19C1B4A2-1E9D-4792-BFA7-103B231F764D}">
      <dgm:prSet/>
      <dgm:spPr/>
      <dgm:t>
        <a:bodyPr/>
        <a:lstStyle/>
        <a:p>
          <a:endParaRPr lang="en-US"/>
        </a:p>
      </dgm:t>
    </dgm:pt>
    <dgm:pt modelId="{1D96CCF4-17DB-47D7-A850-38A35C90A8C3}">
      <dgm:prSet phldrT="[Text]"/>
      <dgm:spPr/>
      <dgm:t>
        <a:bodyPr/>
        <a:lstStyle/>
        <a:p>
          <a:r>
            <a:rPr lang="en-US" dirty="0" smtClean="0"/>
            <a:t>Program </a:t>
          </a:r>
          <a:r>
            <a:rPr lang="en-US" dirty="0" err="1" smtClean="0"/>
            <a:t>Komputer</a:t>
          </a:r>
          <a:endParaRPr lang="en-US" dirty="0"/>
        </a:p>
      </dgm:t>
    </dgm:pt>
    <dgm:pt modelId="{1B2D2F59-5A04-4A60-A57C-787C0A45F72C}" type="parTrans" cxnId="{AB29D251-4B9C-47CC-8C0F-39E76A06E2B2}">
      <dgm:prSet/>
      <dgm:spPr/>
      <dgm:t>
        <a:bodyPr/>
        <a:lstStyle/>
        <a:p>
          <a:endParaRPr lang="en-US"/>
        </a:p>
      </dgm:t>
    </dgm:pt>
    <dgm:pt modelId="{2D3A948E-F553-4CB6-A8C2-CCEB248B0C41}" type="sibTrans" cxnId="{AB29D251-4B9C-47CC-8C0F-39E76A06E2B2}">
      <dgm:prSet/>
      <dgm:spPr/>
      <dgm:t>
        <a:bodyPr/>
        <a:lstStyle/>
        <a:p>
          <a:endParaRPr lang="en-US"/>
        </a:p>
      </dgm:t>
    </dgm:pt>
    <dgm:pt modelId="{716A8D20-926A-426B-94CD-6D3DD0AEE864}" type="pres">
      <dgm:prSet presAssocID="{ADE20B19-1B46-4A19-8E51-8C1562D0CE63}" presName="CompostProcess" presStyleCnt="0">
        <dgm:presLayoutVars>
          <dgm:dir/>
          <dgm:resizeHandles val="exact"/>
        </dgm:presLayoutVars>
      </dgm:prSet>
      <dgm:spPr/>
    </dgm:pt>
    <dgm:pt modelId="{E5E6CFF9-A6C7-4C45-9495-B400AC86368C}" type="pres">
      <dgm:prSet presAssocID="{ADE20B19-1B46-4A19-8E51-8C1562D0CE63}" presName="arrow" presStyleLbl="bgShp" presStyleIdx="0" presStyleCnt="1"/>
      <dgm:spPr/>
    </dgm:pt>
    <dgm:pt modelId="{D46C0771-F068-4170-AD8A-B5E19D175ED3}" type="pres">
      <dgm:prSet presAssocID="{ADE20B19-1B46-4A19-8E51-8C1562D0CE63}" presName="linearProcess" presStyleCnt="0"/>
      <dgm:spPr/>
    </dgm:pt>
    <dgm:pt modelId="{6FE70039-7C03-4AA8-8132-8B53CAD6D393}" type="pres">
      <dgm:prSet presAssocID="{73EBE6FF-309C-45CC-A856-86ACE98567A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14ADF-3E03-4718-B620-898A83D3AE58}" type="pres">
      <dgm:prSet presAssocID="{D6861204-C1ED-4A48-B258-8242683C0444}" presName="sibTrans" presStyleCnt="0"/>
      <dgm:spPr/>
    </dgm:pt>
    <dgm:pt modelId="{B4C9878C-4EAF-4A22-8E13-DFF8D9908F7E}" type="pres">
      <dgm:prSet presAssocID="{640F7A71-0DE4-430F-9183-F76EF9F6C9E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C6411-BC21-48F2-90ED-88E635B0FCD3}" type="pres">
      <dgm:prSet presAssocID="{7E07BBDE-F95B-4F4F-A362-C1A8441C9D9F}" presName="sibTrans" presStyleCnt="0"/>
      <dgm:spPr/>
    </dgm:pt>
    <dgm:pt modelId="{A86FF3CA-EE3D-4321-89A2-F7D0B2F1396A}" type="pres">
      <dgm:prSet presAssocID="{1D96CCF4-17DB-47D7-A850-38A35C90A8C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60835-B87E-4712-906E-877B0F34D7E3}" type="presOf" srcId="{ADE20B19-1B46-4A19-8E51-8C1562D0CE63}" destId="{716A8D20-926A-426B-94CD-6D3DD0AEE864}" srcOrd="0" destOrd="0" presId="urn:microsoft.com/office/officeart/2005/8/layout/hProcess9"/>
    <dgm:cxn modelId="{19C1B4A2-1E9D-4792-BFA7-103B231F764D}" srcId="{ADE20B19-1B46-4A19-8E51-8C1562D0CE63}" destId="{640F7A71-0DE4-430F-9183-F76EF9F6C9EF}" srcOrd="1" destOrd="0" parTransId="{0AB90059-8CC4-4439-BF51-75257F972B42}" sibTransId="{7E07BBDE-F95B-4F4F-A362-C1A8441C9D9F}"/>
    <dgm:cxn modelId="{CDD11C84-7E79-4058-AFD1-4B8D69AC6A82}" srcId="{ADE20B19-1B46-4A19-8E51-8C1562D0CE63}" destId="{73EBE6FF-309C-45CC-A856-86ACE98567A5}" srcOrd="0" destOrd="0" parTransId="{EA9B3FB1-0F2C-4439-9BDE-02F263CC3215}" sibTransId="{D6861204-C1ED-4A48-B258-8242683C0444}"/>
    <dgm:cxn modelId="{FFA225ED-ECEC-4C05-9580-22D553D367AF}" type="presOf" srcId="{1D96CCF4-17DB-47D7-A850-38A35C90A8C3}" destId="{A86FF3CA-EE3D-4321-89A2-F7D0B2F1396A}" srcOrd="0" destOrd="0" presId="urn:microsoft.com/office/officeart/2005/8/layout/hProcess9"/>
    <dgm:cxn modelId="{8400ABC6-66A3-4BB4-9D9E-FDC824B6F778}" type="presOf" srcId="{73EBE6FF-309C-45CC-A856-86ACE98567A5}" destId="{6FE70039-7C03-4AA8-8132-8B53CAD6D393}" srcOrd="0" destOrd="0" presId="urn:microsoft.com/office/officeart/2005/8/layout/hProcess9"/>
    <dgm:cxn modelId="{2C158E71-D652-4DA0-B863-7FE9478303A0}" type="presOf" srcId="{640F7A71-0DE4-430F-9183-F76EF9F6C9EF}" destId="{B4C9878C-4EAF-4A22-8E13-DFF8D9908F7E}" srcOrd="0" destOrd="0" presId="urn:microsoft.com/office/officeart/2005/8/layout/hProcess9"/>
    <dgm:cxn modelId="{AB29D251-4B9C-47CC-8C0F-39E76A06E2B2}" srcId="{ADE20B19-1B46-4A19-8E51-8C1562D0CE63}" destId="{1D96CCF4-17DB-47D7-A850-38A35C90A8C3}" srcOrd="2" destOrd="0" parTransId="{1B2D2F59-5A04-4A60-A57C-787C0A45F72C}" sibTransId="{2D3A948E-F553-4CB6-A8C2-CCEB248B0C41}"/>
    <dgm:cxn modelId="{0E46177F-C346-4058-BC9B-B391A6139CC4}" type="presParOf" srcId="{716A8D20-926A-426B-94CD-6D3DD0AEE864}" destId="{E5E6CFF9-A6C7-4C45-9495-B400AC86368C}" srcOrd="0" destOrd="0" presId="urn:microsoft.com/office/officeart/2005/8/layout/hProcess9"/>
    <dgm:cxn modelId="{9987422A-E094-438D-9685-A648FE755A2A}" type="presParOf" srcId="{716A8D20-926A-426B-94CD-6D3DD0AEE864}" destId="{D46C0771-F068-4170-AD8A-B5E19D175ED3}" srcOrd="1" destOrd="0" presId="urn:microsoft.com/office/officeart/2005/8/layout/hProcess9"/>
    <dgm:cxn modelId="{6E50CA9E-53F6-4356-86DC-235CE546FC57}" type="presParOf" srcId="{D46C0771-F068-4170-AD8A-B5E19D175ED3}" destId="{6FE70039-7C03-4AA8-8132-8B53CAD6D393}" srcOrd="0" destOrd="0" presId="urn:microsoft.com/office/officeart/2005/8/layout/hProcess9"/>
    <dgm:cxn modelId="{0708A954-6AFF-483B-9273-7C0337D4AF4D}" type="presParOf" srcId="{D46C0771-F068-4170-AD8A-B5E19D175ED3}" destId="{74214ADF-3E03-4718-B620-898A83D3AE58}" srcOrd="1" destOrd="0" presId="urn:microsoft.com/office/officeart/2005/8/layout/hProcess9"/>
    <dgm:cxn modelId="{C659A1C1-EFA4-4C76-A8CB-7BCECAE31A61}" type="presParOf" srcId="{D46C0771-F068-4170-AD8A-B5E19D175ED3}" destId="{B4C9878C-4EAF-4A22-8E13-DFF8D9908F7E}" srcOrd="2" destOrd="0" presId="urn:microsoft.com/office/officeart/2005/8/layout/hProcess9"/>
    <dgm:cxn modelId="{53944971-9221-49BF-9AC6-158CBEBB587D}" type="presParOf" srcId="{D46C0771-F068-4170-AD8A-B5E19D175ED3}" destId="{2BAC6411-BC21-48F2-90ED-88E635B0FCD3}" srcOrd="3" destOrd="0" presId="urn:microsoft.com/office/officeart/2005/8/layout/hProcess9"/>
    <dgm:cxn modelId="{3FA565AD-9C1E-42AC-9060-3673888059CF}" type="presParOf" srcId="{D46C0771-F068-4170-AD8A-B5E19D175ED3}" destId="{A86FF3CA-EE3D-4321-89A2-F7D0B2F1396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6CFF9-A6C7-4C45-9495-B400AC86368C}">
      <dsp:nvSpPr>
        <dsp:cNvPr id="0" name=""/>
        <dsp:cNvSpPr/>
      </dsp:nvSpPr>
      <dsp:spPr>
        <a:xfrm>
          <a:off x="470534" y="0"/>
          <a:ext cx="5332730" cy="242569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70039-7C03-4AA8-8132-8B53CAD6D393}">
      <dsp:nvSpPr>
        <dsp:cNvPr id="0" name=""/>
        <dsp:cNvSpPr/>
      </dsp:nvSpPr>
      <dsp:spPr>
        <a:xfrm>
          <a:off x="2996" y="727709"/>
          <a:ext cx="1946107" cy="970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INPUT</a:t>
          </a:r>
          <a:endParaRPr lang="en-US" sz="3600" kern="1200" dirty="0"/>
        </a:p>
      </dsp:txBody>
      <dsp:txXfrm>
        <a:off x="50361" y="775074"/>
        <a:ext cx="1851377" cy="875549"/>
      </dsp:txXfrm>
    </dsp:sp>
    <dsp:sp modelId="{B4C9878C-4EAF-4A22-8E13-DFF8D9908F7E}">
      <dsp:nvSpPr>
        <dsp:cNvPr id="0" name=""/>
        <dsp:cNvSpPr/>
      </dsp:nvSpPr>
      <dsp:spPr>
        <a:xfrm>
          <a:off x="2163846" y="727709"/>
          <a:ext cx="1946107" cy="97027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PROSES</a:t>
          </a:r>
          <a:endParaRPr lang="en-US" sz="3600" kern="1200" dirty="0"/>
        </a:p>
      </dsp:txBody>
      <dsp:txXfrm>
        <a:off x="2211211" y="775074"/>
        <a:ext cx="1851377" cy="875549"/>
      </dsp:txXfrm>
    </dsp:sp>
    <dsp:sp modelId="{A86FF3CA-EE3D-4321-89A2-F7D0B2F1396A}">
      <dsp:nvSpPr>
        <dsp:cNvPr id="0" name=""/>
        <dsp:cNvSpPr/>
      </dsp:nvSpPr>
      <dsp:spPr>
        <a:xfrm>
          <a:off x="4324696" y="727709"/>
          <a:ext cx="1946107" cy="97027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OUTPUT</a:t>
          </a:r>
          <a:endParaRPr lang="en-US" sz="3600" kern="1200" dirty="0"/>
        </a:p>
      </dsp:txBody>
      <dsp:txXfrm>
        <a:off x="4372061" y="775074"/>
        <a:ext cx="1851377" cy="875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6CFF9-A6C7-4C45-9495-B400AC86368C}">
      <dsp:nvSpPr>
        <dsp:cNvPr id="0" name=""/>
        <dsp:cNvSpPr/>
      </dsp:nvSpPr>
      <dsp:spPr>
        <a:xfrm>
          <a:off x="556259" y="0"/>
          <a:ext cx="6304280" cy="260429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70039-7C03-4AA8-8132-8B53CAD6D393}">
      <dsp:nvSpPr>
        <dsp:cNvPr id="0" name=""/>
        <dsp:cNvSpPr/>
      </dsp:nvSpPr>
      <dsp:spPr>
        <a:xfrm>
          <a:off x="251331" y="781287"/>
          <a:ext cx="2225040" cy="10417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Permasalahan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Komputasi</a:t>
          </a:r>
          <a:endParaRPr lang="en-US" sz="2600" kern="1200" dirty="0"/>
        </a:p>
      </dsp:txBody>
      <dsp:txXfrm>
        <a:off x="302183" y="832139"/>
        <a:ext cx="2123336" cy="940013"/>
      </dsp:txXfrm>
    </dsp:sp>
    <dsp:sp modelId="{B4C9878C-4EAF-4A22-8E13-DFF8D9908F7E}">
      <dsp:nvSpPr>
        <dsp:cNvPr id="0" name=""/>
        <dsp:cNvSpPr/>
      </dsp:nvSpPr>
      <dsp:spPr>
        <a:xfrm>
          <a:off x="2595879" y="781287"/>
          <a:ext cx="2225040" cy="1041717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Kode</a:t>
          </a:r>
          <a:r>
            <a:rPr lang="en-US" sz="2600" kern="1200" dirty="0" smtClean="0"/>
            <a:t> Program</a:t>
          </a:r>
          <a:endParaRPr lang="en-US" sz="2600" kern="1200" dirty="0"/>
        </a:p>
      </dsp:txBody>
      <dsp:txXfrm>
        <a:off x="2646731" y="832139"/>
        <a:ext cx="2123336" cy="940013"/>
      </dsp:txXfrm>
    </dsp:sp>
    <dsp:sp modelId="{A86FF3CA-EE3D-4321-89A2-F7D0B2F1396A}">
      <dsp:nvSpPr>
        <dsp:cNvPr id="0" name=""/>
        <dsp:cNvSpPr/>
      </dsp:nvSpPr>
      <dsp:spPr>
        <a:xfrm>
          <a:off x="4940428" y="781287"/>
          <a:ext cx="2225040" cy="104171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Program </a:t>
          </a:r>
          <a:r>
            <a:rPr lang="en-US" sz="2600" kern="1200" dirty="0" err="1" smtClean="0"/>
            <a:t>Komputer</a:t>
          </a:r>
          <a:endParaRPr lang="en-US" sz="2600" kern="1200" dirty="0"/>
        </a:p>
      </dsp:txBody>
      <dsp:txXfrm>
        <a:off x="4991280" y="832139"/>
        <a:ext cx="2123336" cy="94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7EE3-9DAC-4458-8195-6CAD4B520A8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5802-606E-41B9-A459-4884D2D1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804863" indent="-34766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703388" indent="-331788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2155825" indent="-3270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unif@if.its.ac.id" TargetMode="External"/><Relationship Id="rId2" Type="http://schemas.openxmlformats.org/officeDocument/2006/relationships/hyperlink" Target="mailto:munif.if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owcha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smtClean="0"/>
              <a:t>Semester </a:t>
            </a:r>
            <a:r>
              <a:rPr lang="en-US" dirty="0" err="1" smtClean="0"/>
              <a:t>Genap</a:t>
            </a:r>
            <a:r>
              <a:rPr lang="en-US" dirty="0" smtClean="0"/>
              <a:t> 2016/2017</a:t>
            </a:r>
          </a:p>
          <a:p>
            <a:endParaRPr lang="en-US" dirty="0" smtClean="0"/>
          </a:p>
          <a:p>
            <a:r>
              <a:rPr lang="en-US" dirty="0" smtClean="0"/>
              <a:t>Abdul Munif, </a:t>
            </a:r>
            <a:r>
              <a:rPr lang="en-US" dirty="0" err="1" smtClean="0"/>
              <a:t>S.Kom</a:t>
            </a:r>
            <a:r>
              <a:rPr lang="en-US" dirty="0" smtClean="0"/>
              <a:t>., M.Sc.</a:t>
            </a:r>
          </a:p>
          <a:p>
            <a:r>
              <a:rPr lang="en-US" sz="1600" dirty="0" err="1" smtClean="0"/>
              <a:t>Departemen</a:t>
            </a:r>
            <a:r>
              <a:rPr lang="en-US" sz="1600" dirty="0" smtClean="0"/>
              <a:t> </a:t>
            </a:r>
            <a:r>
              <a:rPr lang="en-US" sz="1600" dirty="0" err="1" smtClean="0"/>
              <a:t>Teknik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Informatika</a:t>
            </a:r>
            <a:endParaRPr lang="en-US" sz="1600" dirty="0" smtClean="0"/>
          </a:p>
          <a:p>
            <a:r>
              <a:rPr lang="en-US" sz="1600" dirty="0" err="1" smtClean="0"/>
              <a:t>Fakultas</a:t>
            </a:r>
            <a:r>
              <a:rPr lang="en-US" sz="1600" dirty="0" smtClean="0"/>
              <a:t> Teknologi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Komputasi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0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46" y="1462569"/>
            <a:ext cx="4123098" cy="9945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dirty="0" smtClean="0"/>
              <a:t>‘</a:t>
            </a:r>
            <a:r>
              <a:rPr lang="en-US" sz="2800" dirty="0" err="1" smtClean="0"/>
              <a:t>algorismus</a:t>
            </a:r>
            <a:r>
              <a:rPr lang="en-US" sz="2800" dirty="0" smtClean="0"/>
              <a:t>’, ‘Al-Khwarizmi’ + ‘</a:t>
            </a:r>
            <a:r>
              <a:rPr lang="en-US" sz="2800" dirty="0" err="1" smtClean="0"/>
              <a:t>arithmos</a:t>
            </a:r>
            <a:r>
              <a:rPr lang="en-US" sz="2800" dirty="0" smtClean="0"/>
              <a:t>’ (</a:t>
            </a:r>
            <a:r>
              <a:rPr lang="en-US" sz="2800" dirty="0" err="1" smtClean="0"/>
              <a:t>Yunani</a:t>
            </a:r>
            <a:r>
              <a:rPr lang="en-US" sz="2800" dirty="0" smtClean="0"/>
              <a:t>: 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2854325"/>
            <a:ext cx="10515600" cy="2962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804863" indent="-3476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703388" indent="-3317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2155825" indent="-3270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600" b="1" dirty="0" err="1" smtClean="0">
                <a:solidFill>
                  <a:srgbClr val="0070C0"/>
                </a:solidFill>
              </a:rPr>
              <a:t>Urutan</a:t>
            </a:r>
            <a:r>
              <a:rPr lang="en-US" sz="7600" b="1" dirty="0" smtClean="0">
                <a:solidFill>
                  <a:srgbClr val="0070C0"/>
                </a:solidFill>
              </a:rPr>
              <a:t> </a:t>
            </a:r>
            <a:r>
              <a:rPr lang="en-US" sz="7600" b="1" dirty="0" err="1" smtClean="0">
                <a:solidFill>
                  <a:srgbClr val="0070C0"/>
                </a:solidFill>
              </a:rPr>
              <a:t>langkah-langkah</a:t>
            </a:r>
            <a:r>
              <a:rPr lang="en-US" sz="7600" b="1" dirty="0" smtClean="0">
                <a:solidFill>
                  <a:srgbClr val="0070C0"/>
                </a:solidFill>
              </a:rPr>
              <a:t> yang </a:t>
            </a:r>
            <a:r>
              <a:rPr lang="en-US" sz="7600" b="1" dirty="0" err="1" smtClean="0">
                <a:solidFill>
                  <a:srgbClr val="0070C0"/>
                </a:solidFill>
              </a:rPr>
              <a:t>dilakukan</a:t>
            </a:r>
            <a:endParaRPr lang="en-US" sz="7600" b="1" dirty="0" smtClean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: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pemrosesan</a:t>
            </a:r>
            <a:r>
              <a:rPr lang="en-US" sz="2400" dirty="0" smtClean="0"/>
              <a:t> data, proses-proses yang lain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44" y="135732"/>
            <a:ext cx="154534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430337"/>
            <a:ext cx="10515600" cy="31162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Sebutkan</a:t>
            </a:r>
            <a:r>
              <a:rPr lang="en-US" sz="6000" dirty="0" smtClean="0"/>
              <a:t> </a:t>
            </a:r>
            <a:r>
              <a:rPr lang="en-US" sz="6000" dirty="0" err="1" smtClean="0"/>
              <a:t>beberapa</a:t>
            </a:r>
            <a:r>
              <a:rPr lang="en-US" sz="6000" dirty="0" smtClean="0"/>
              <a:t> </a:t>
            </a:r>
            <a:r>
              <a:rPr lang="en-US" sz="6000" dirty="0" err="1" smtClean="0"/>
              <a:t>contoh</a:t>
            </a:r>
            <a:r>
              <a:rPr lang="en-US" sz="6000" dirty="0" smtClean="0"/>
              <a:t> </a:t>
            </a:r>
            <a:r>
              <a:rPr lang="en-US" sz="6000" dirty="0" err="1" smtClean="0"/>
              <a:t>algoritma</a:t>
            </a:r>
            <a:r>
              <a:rPr lang="en-US" sz="6000" dirty="0" smtClean="0"/>
              <a:t> </a:t>
            </a:r>
            <a:r>
              <a:rPr lang="en-US" sz="6000" dirty="0" err="1" smtClean="0"/>
              <a:t>dalam</a:t>
            </a:r>
            <a:r>
              <a:rPr lang="en-US" sz="6000" dirty="0" smtClean="0"/>
              <a:t> </a:t>
            </a:r>
            <a:r>
              <a:rPr lang="en-US" sz="6000" dirty="0" err="1" smtClean="0"/>
              <a:t>kehidupan</a:t>
            </a:r>
            <a:r>
              <a:rPr lang="en-US" sz="6000" dirty="0" smtClean="0"/>
              <a:t> </a:t>
            </a:r>
            <a:r>
              <a:rPr lang="en-US" sz="6000" dirty="0" err="1" smtClean="0"/>
              <a:t>sehari-hari</a:t>
            </a:r>
            <a:r>
              <a:rPr lang="en-US" sz="6000" dirty="0" smtClean="0"/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smtClean="0"/>
              <a:t>Proses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terurut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b="1" dirty="0" err="1" smtClean="0">
                <a:solidFill>
                  <a:srgbClr val="0070C0"/>
                </a:solidFill>
              </a:rPr>
              <a:t>spesifik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91255"/>
              </p:ext>
            </p:extLst>
          </p:nvPr>
        </p:nvGraphicFramePr>
        <p:xfrm>
          <a:off x="838200" y="1825625"/>
          <a:ext cx="10515600" cy="272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7564132"/>
                    </a:ext>
                  </a:extLst>
                </a:gridCol>
              </a:tblGrid>
              <a:tr h="323941">
                <a:tc>
                  <a:txBody>
                    <a:bodyPr/>
                    <a:lstStyle/>
                    <a:p>
                      <a:r>
                        <a:rPr lang="en-US" dirty="0" smtClean="0"/>
                        <a:t>Nama </a:t>
                      </a:r>
                      <a:r>
                        <a:rPr lang="en-US" dirty="0" err="1" smtClean="0"/>
                        <a:t>Algoritma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35442"/>
                  </a:ext>
                </a:extLst>
              </a:tr>
              <a:tr h="1996894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7807"/>
                  </a:ext>
                </a:extLst>
              </a:tr>
              <a:tr h="323941">
                <a:tc>
                  <a:txBody>
                    <a:bodyPr/>
                    <a:lstStyle/>
                    <a:p>
                      <a:r>
                        <a:rPr lang="en-US" dirty="0" smtClean="0"/>
                        <a:t>Output: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78474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3592914"/>
              </p:ext>
            </p:extLst>
          </p:nvPr>
        </p:nvGraphicFramePr>
        <p:xfrm>
          <a:off x="2959100" y="4292600"/>
          <a:ext cx="6273800" cy="242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9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formulasi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program </a:t>
            </a:r>
            <a:r>
              <a:rPr lang="en-US" b="1" dirty="0" err="1" smtClean="0">
                <a:solidFill>
                  <a:srgbClr val="0070C0"/>
                </a:solidFill>
              </a:rPr>
              <a:t>komputer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3248700"/>
              </p:ext>
            </p:extLst>
          </p:nvPr>
        </p:nvGraphicFramePr>
        <p:xfrm>
          <a:off x="1143000" y="3860800"/>
          <a:ext cx="7416800" cy="2604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562100" y="5823347"/>
            <a:ext cx="4724400" cy="707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804863" indent="-3476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703388" indent="-3317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2155825" indent="-3270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Kode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ditulis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bahasa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pemrograman</a:t>
            </a:r>
            <a:endParaRPr lang="en-US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1369" y="3224832"/>
            <a:ext cx="19972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83091"/>
            <a:ext cx="4934857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Maks</a:t>
            </a:r>
            <a:r>
              <a:rPr lang="en-US" sz="2400" dirty="0" smtClean="0"/>
              <a:t>(a, b)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a &gt; b,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cetak</a:t>
            </a:r>
            <a:r>
              <a:rPr lang="en-US" sz="2400" dirty="0" smtClean="0"/>
              <a:t> a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b &gt; a,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cetak</a:t>
            </a:r>
            <a:r>
              <a:rPr lang="en-US" sz="2400" dirty="0" smtClean="0"/>
              <a:t> b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a = b,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cetak</a:t>
            </a:r>
            <a:r>
              <a:rPr lang="en-US" sz="2400" dirty="0" smtClean="0"/>
              <a:t> ‘a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besarnya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25" y="1690688"/>
            <a:ext cx="4541175" cy="2677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8200" y="3814486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49" y="4553220"/>
            <a:ext cx="4238102" cy="207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5826569" y="2375215"/>
            <a:ext cx="932543" cy="7547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Alir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Flowchart)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2174570"/>
            <a:ext cx="3172268" cy="436305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</a:t>
            </a:r>
            <a:r>
              <a:rPr lang="en-US" dirty="0" err="1" smtClean="0"/>
              <a:t>Alir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dn.makeuseof.com/wp-content/uploads/2014/09/flowchart02.jpg?6c9d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02" y="261257"/>
            <a:ext cx="8895274" cy="631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947886" y="3512457"/>
            <a:ext cx="3889828" cy="7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48100" y="3676649"/>
            <a:ext cx="4572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9174" y="3416300"/>
            <a:ext cx="60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22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Nama		:	Abdul </a:t>
            </a:r>
            <a:r>
              <a:rPr lang="en-US" b="1" dirty="0" smtClean="0"/>
              <a:t>Munif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M.Sc.</a:t>
            </a:r>
          </a:p>
          <a:p>
            <a:r>
              <a:rPr lang="en-US" dirty="0" smtClean="0"/>
              <a:t>NIP		:	198608232015041004</a:t>
            </a:r>
          </a:p>
          <a:p>
            <a:r>
              <a:rPr lang="en-US" dirty="0" smtClean="0"/>
              <a:t>Email		: 	</a:t>
            </a:r>
            <a:r>
              <a:rPr lang="en-US" dirty="0" smtClean="0">
                <a:hlinkClick r:id="rId2"/>
              </a:rPr>
              <a:t>munif.if@gmail.com</a:t>
            </a:r>
            <a:r>
              <a:rPr lang="en-US" dirty="0" smtClean="0"/>
              <a:t>, 						</a:t>
            </a:r>
            <a:r>
              <a:rPr lang="en-US" dirty="0" smtClean="0">
                <a:hlinkClick r:id="rId3"/>
              </a:rPr>
              <a:t>munif@if.its.ac.id</a:t>
            </a:r>
            <a:endParaRPr lang="en-US" dirty="0" smtClean="0"/>
          </a:p>
          <a:p>
            <a:r>
              <a:rPr lang="en-US" dirty="0" err="1" smtClean="0"/>
              <a:t>Kontak</a:t>
            </a:r>
            <a:r>
              <a:rPr lang="en-US" dirty="0" smtClean="0"/>
              <a:t>	: 	0813-3936-5695</a:t>
            </a:r>
          </a:p>
          <a:p>
            <a:r>
              <a:rPr lang="en-US" dirty="0" smtClean="0"/>
              <a:t>LINE		:	</a:t>
            </a:r>
            <a:r>
              <a:rPr lang="en-US" dirty="0" err="1" smtClean="0"/>
              <a:t>abdulmunif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Diagram </a:t>
            </a:r>
            <a:r>
              <a:rPr lang="en-US" dirty="0" err="1" smtClean="0"/>
              <a:t>Alir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Diagram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simbol-simbol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algoritma</a:t>
            </a:r>
            <a:r>
              <a:rPr lang="en-US" dirty="0" smtClean="0"/>
              <a:t>/proses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langkah-langkah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boks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panah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</a:t>
            </a:r>
            <a:r>
              <a:rPr lang="en-US" dirty="0" err="1" smtClean="0"/>
              <a:t>urutannya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76963"/>
            <a:ext cx="394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Simbol-simbol</a:t>
            </a:r>
            <a:r>
              <a:rPr lang="en-US" dirty="0" smtClean="0"/>
              <a:t>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43839"/>
              </p:ext>
            </p:extLst>
          </p:nvPr>
        </p:nvGraphicFramePr>
        <p:xfrm>
          <a:off x="838200" y="1690688"/>
          <a:ext cx="10515600" cy="474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2080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9420930"/>
                    </a:ext>
                  </a:extLst>
                </a:gridCol>
              </a:tblGrid>
              <a:tr h="117117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Source Sans Pro" panose="020B0503030403020204" pitchFamily="34" charset="0"/>
                        </a:rPr>
                        <a:t>Simbol</a:t>
                      </a:r>
                      <a:endParaRPr lang="en-US" sz="4000" dirty="0"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Source Sans Pro" panose="020B0503030403020204" pitchFamily="34" charset="0"/>
                        </a:rPr>
                        <a:t>Keterangan</a:t>
                      </a:r>
                      <a:endParaRPr lang="en-US" sz="4000" dirty="0"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01401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Sebuah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panah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dari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satu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simbol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ke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simbol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lain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menandakan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sebuah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aliran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proses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9703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Terminal,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tanda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awal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/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akhir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sebuah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 flowchart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2209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Menandakan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sebuah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proses yang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dilakukan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6572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473325" y="3390900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73325" y="4033044"/>
            <a:ext cx="180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3325" y="5372100"/>
            <a:ext cx="180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Simbol-simbol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58037"/>
              </p:ext>
            </p:extLst>
          </p:nvPr>
        </p:nvGraphicFramePr>
        <p:xfrm>
          <a:off x="838200" y="1690688"/>
          <a:ext cx="10515600" cy="46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2080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9420930"/>
                    </a:ext>
                  </a:extLst>
                </a:gridCol>
              </a:tblGrid>
              <a:tr h="117117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Source Sans Pro" panose="020B0503030403020204" pitchFamily="34" charset="0"/>
                        </a:rPr>
                        <a:t>Simbol</a:t>
                      </a:r>
                      <a:endParaRPr lang="en-US" sz="4000" dirty="0"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Source Sans Pro" panose="020B0503030403020204" pitchFamily="34" charset="0"/>
                        </a:rPr>
                        <a:t>Keterangan</a:t>
                      </a:r>
                      <a:endParaRPr lang="en-US" sz="4000" dirty="0"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01401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Percabangan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atau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keputusan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9703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Input/Output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2209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Anotasi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,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keterangan</a:t>
                      </a:r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, </a:t>
                      </a:r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komentar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65723"/>
                  </a:ext>
                </a:extLst>
              </a:tr>
            </a:tbl>
          </a:graphicData>
        </a:graphic>
      </p:graphicFrame>
      <p:sp>
        <p:nvSpPr>
          <p:cNvPr id="3" name="Diamond 2"/>
          <p:cNvSpPr/>
          <p:nvPr/>
        </p:nvSpPr>
        <p:spPr>
          <a:xfrm>
            <a:off x="2717800" y="2895600"/>
            <a:ext cx="1800000" cy="108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2357800" y="4140743"/>
            <a:ext cx="2520000" cy="108000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2571750" y="5343524"/>
            <a:ext cx="1800000" cy="1080000"/>
          </a:xfrm>
          <a:prstGeom prst="borderCallout1">
            <a:avLst>
              <a:gd name="adj1" fmla="val 39205"/>
              <a:gd name="adj2" fmla="val 1161"/>
              <a:gd name="adj3" fmla="val 114773"/>
              <a:gd name="adj4" fmla="val -358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Simbol-simbol</a:t>
            </a:r>
            <a:r>
              <a:rPr lang="en-US" dirty="0" smtClean="0"/>
              <a:t> (3)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81811"/>
              </p:ext>
            </p:extLst>
          </p:nvPr>
        </p:nvGraphicFramePr>
        <p:xfrm>
          <a:off x="838200" y="1690688"/>
          <a:ext cx="10515600" cy="46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2080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9420930"/>
                    </a:ext>
                  </a:extLst>
                </a:gridCol>
              </a:tblGrid>
              <a:tr h="117117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Source Sans Pro" panose="020B0503030403020204" pitchFamily="34" charset="0"/>
                        </a:rPr>
                        <a:t>Simbol</a:t>
                      </a:r>
                      <a:endParaRPr lang="en-US" sz="4000" dirty="0"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Source Sans Pro" panose="020B0503030403020204" pitchFamily="34" charset="0"/>
                        </a:rPr>
                        <a:t>Keterangan</a:t>
                      </a:r>
                      <a:endParaRPr lang="en-US" sz="4000" dirty="0"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01401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Source Sans Pro" panose="020B0503030403020204" pitchFamily="34" charset="0"/>
                        </a:rPr>
                        <a:t>Proses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yang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telah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terdefinisi</a:t>
                      </a:r>
                      <a:endParaRPr lang="en-US" sz="2500" baseline="0" dirty="0" smtClean="0">
                        <a:latin typeface="Source Sans Pro" panose="020B0503030403020204" pitchFamily="34" charset="0"/>
                      </a:endParaRPr>
                    </a:p>
                    <a:p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Contoh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: </a:t>
                      </a:r>
                      <a:r>
                        <a:rPr lang="en-US" sz="2500" baseline="0" dirty="0" err="1" smtClean="0">
                          <a:latin typeface="Source Sans Pro" panose="020B0503030403020204" pitchFamily="34" charset="0"/>
                        </a:rPr>
                        <a:t>membaca</a:t>
                      </a:r>
                      <a:r>
                        <a:rPr lang="en-US" sz="2500" baseline="0" dirty="0" smtClean="0">
                          <a:latin typeface="Source Sans Pro" panose="020B0503030403020204" pitchFamily="34" charset="0"/>
                        </a:rPr>
                        <a:t> file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9703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Source Sans Pro" panose="020B0503030403020204" pitchFamily="34" charset="0"/>
                        </a:rPr>
                        <a:t>Preparasi</a:t>
                      </a:r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2209"/>
                  </a:ext>
                </a:extLst>
              </a:tr>
              <a:tr h="1171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65723"/>
                  </a:ext>
                </a:extLst>
              </a:tr>
            </a:tbl>
          </a:graphicData>
        </a:graphic>
      </p:graphicFrame>
      <p:sp>
        <p:nvSpPr>
          <p:cNvPr id="3" name="Flowchart: Predefined Process 2"/>
          <p:cNvSpPr/>
          <p:nvPr/>
        </p:nvSpPr>
        <p:spPr>
          <a:xfrm>
            <a:off x="2425700" y="2940050"/>
            <a:ext cx="2057400" cy="977900"/>
          </a:xfrm>
          <a:prstGeom prst="flowChartPredefined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paration 3"/>
          <p:cNvSpPr/>
          <p:nvPr/>
        </p:nvSpPr>
        <p:spPr>
          <a:xfrm>
            <a:off x="2254250" y="4191000"/>
            <a:ext cx="2400300" cy="850900"/>
          </a:xfrm>
          <a:prstGeom prst="flowChartPreparat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254250" y="5480050"/>
            <a:ext cx="720000" cy="7200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/>
          <p:cNvSpPr/>
          <p:nvPr/>
        </p:nvSpPr>
        <p:spPr>
          <a:xfrm>
            <a:off x="7424785" y="5309382"/>
            <a:ext cx="900000" cy="1080000"/>
          </a:xfrm>
          <a:prstGeom prst="flowChartOffpage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5287" y="5655384"/>
            <a:ext cx="2762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ource Sans Pro" panose="020B0503030403020204" pitchFamily="34" charset="0"/>
              </a:rPr>
              <a:t>On-Page Connector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4785" y="5480050"/>
            <a:ext cx="2762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ource Sans Pro" panose="020B0503030403020204" pitchFamily="34" charset="0"/>
              </a:rPr>
              <a:t>Off-Page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tunai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ATM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Mengisi</a:t>
            </a:r>
            <a:r>
              <a:rPr lang="en-US" dirty="0" smtClean="0"/>
              <a:t> FRS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50" y="3476400"/>
            <a:ext cx="698279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Diagram yang Lain</a:t>
            </a:r>
            <a:endParaRPr lang="en-US" dirty="0"/>
          </a:p>
        </p:txBody>
      </p:sp>
      <p:pic>
        <p:nvPicPr>
          <p:cNvPr id="5122" name="Picture 2" descr="http://fia.ub.ac.id/pkpmsi/wp-content/uploads/sites/24/2013/08/SOP-LabM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000"/>
            <a:ext cx="6222656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3200" y="5219700"/>
            <a:ext cx="5054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 smtClean="0">
                <a:solidFill>
                  <a:srgbClr val="0070C0"/>
                </a:solidFill>
              </a:rPr>
              <a:t>Swimlane</a:t>
            </a:r>
            <a:r>
              <a:rPr lang="en-US" sz="3200" b="1" dirty="0" smtClean="0">
                <a:solidFill>
                  <a:srgbClr val="0070C0"/>
                </a:solidFill>
              </a:rPr>
              <a:t> Diagram</a:t>
            </a:r>
          </a:p>
          <a:p>
            <a:pPr algn="just"/>
            <a:r>
              <a:rPr lang="en-US" sz="2500" dirty="0" smtClean="0"/>
              <a:t>Diagram </a:t>
            </a:r>
            <a:r>
              <a:rPr lang="en-US" sz="2500" dirty="0" err="1" smtClean="0"/>
              <a:t>alir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disertai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</a:t>
            </a:r>
            <a:r>
              <a:rPr lang="en-US" sz="2500" dirty="0" err="1" smtClean="0"/>
              <a:t>aktor</a:t>
            </a:r>
            <a:r>
              <a:rPr lang="en-US" sz="2500" dirty="0" smtClean="0"/>
              <a:t>/</a:t>
            </a:r>
            <a:r>
              <a:rPr lang="en-US" sz="2500" dirty="0" err="1" smtClean="0"/>
              <a:t>pelaku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2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r>
              <a:rPr lang="en-US" dirty="0" err="1" smtClean="0"/>
              <a:t>Pengantar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smtClean="0"/>
              <a:t>Diagram </a:t>
            </a:r>
            <a:r>
              <a:rPr lang="en-US" dirty="0" err="1" smtClean="0"/>
              <a:t>Alir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Flowchart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70685"/>
              </p:ext>
            </p:extLst>
          </p:nvPr>
        </p:nvGraphicFramePr>
        <p:xfrm>
          <a:off x="838200" y="1825625"/>
          <a:ext cx="513522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890">
                  <a:extLst>
                    <a:ext uri="{9D8B030D-6E8A-4147-A177-3AD203B41FA5}">
                      <a16:colId xmlns:a16="http://schemas.microsoft.com/office/drawing/2014/main" val="3430996782"/>
                    </a:ext>
                  </a:extLst>
                </a:gridCol>
                <a:gridCol w="3852333">
                  <a:extLst>
                    <a:ext uri="{9D8B030D-6E8A-4147-A177-3AD203B41FA5}">
                      <a16:colId xmlns:a16="http://schemas.microsoft.com/office/drawing/2014/main" val="376841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Pertemuan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8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Pengantar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Algoritma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Pemrograman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9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Percabangan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Perulangan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Python: IDE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Tipe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Variabel</a:t>
                      </a:r>
                      <a:r>
                        <a:rPr lang="en-US" baseline="0" dirty="0" smtClean="0"/>
                        <a:t>, Input &amp; Output </a:t>
                      </a:r>
                      <a:r>
                        <a:rPr lang="en-US" baseline="0" dirty="0" err="1" smtClean="0"/>
                        <a:t>Dasar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2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Kuis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2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Python: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Percabangan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0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Python: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Perulangan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121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646387"/>
              </p:ext>
            </p:extLst>
          </p:nvPr>
        </p:nvGraphicFramePr>
        <p:xfrm>
          <a:off x="6096000" y="1825625"/>
          <a:ext cx="507153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67">
                  <a:extLst>
                    <a:ext uri="{9D8B030D-6E8A-4147-A177-3AD203B41FA5}">
                      <a16:colId xmlns:a16="http://schemas.microsoft.com/office/drawing/2014/main" val="3430996782"/>
                    </a:ext>
                  </a:extLst>
                </a:gridCol>
                <a:gridCol w="3564466">
                  <a:extLst>
                    <a:ext uri="{9D8B030D-6E8A-4147-A177-3AD203B41FA5}">
                      <a16:colId xmlns:a16="http://schemas.microsoft.com/office/drawing/2014/main" val="376841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Pertemuan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8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Modular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9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Modular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(2)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Koleksi</a:t>
                      </a:r>
                      <a:r>
                        <a:rPr lang="en-US" dirty="0" smtClean="0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Kuis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2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Koleksi</a:t>
                      </a:r>
                      <a:r>
                        <a:rPr lang="en-US" baseline="0" dirty="0" smtClean="0"/>
                        <a:t> (2)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2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File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0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File (2)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1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Kuis</a:t>
            </a:r>
            <a:r>
              <a:rPr lang="en-US" dirty="0" smtClean="0"/>
              <a:t> 1		15%</a:t>
            </a:r>
          </a:p>
          <a:p>
            <a:r>
              <a:rPr lang="en-US" dirty="0" smtClean="0"/>
              <a:t>ETS		30%</a:t>
            </a:r>
          </a:p>
          <a:p>
            <a:r>
              <a:rPr lang="en-US" dirty="0" err="1" smtClean="0"/>
              <a:t>Kuis</a:t>
            </a:r>
            <a:r>
              <a:rPr lang="en-US" dirty="0" smtClean="0"/>
              <a:t> 2		15%</a:t>
            </a:r>
          </a:p>
          <a:p>
            <a:r>
              <a:rPr lang="en-US" dirty="0" smtClean="0"/>
              <a:t>EAS 		30%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M. Dawson, </a:t>
            </a:r>
            <a:r>
              <a:rPr lang="en-US" sz="2800" b="1" dirty="0">
                <a:solidFill>
                  <a:srgbClr val="0070C0"/>
                </a:solidFill>
              </a:rPr>
              <a:t>Python Programming for the Absolute Beginner</a:t>
            </a:r>
            <a:r>
              <a:rPr lang="en-US" sz="2800" dirty="0"/>
              <a:t>, Third Edition. Boston: Course Technology, 2010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1026" name="Picture 2" descr="Image result for Python Programming for the Absolute Beg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16" y="2821966"/>
            <a:ext cx="3134783" cy="387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Z. Shaw, </a:t>
            </a:r>
            <a:r>
              <a:rPr lang="en-US" sz="2800" b="1" dirty="0" smtClean="0">
                <a:solidFill>
                  <a:srgbClr val="0070C0"/>
                </a:solidFill>
              </a:rPr>
              <a:t>Learn Python The Hard Way: A Very Simple Introduction to the Terrifyingly Beautiful World of Computers and Code</a:t>
            </a:r>
            <a:r>
              <a:rPr lang="en-US" sz="2800" dirty="0" smtClean="0"/>
              <a:t>, Third Edition. Indiana: Pearson, 2014.</a:t>
            </a:r>
          </a:p>
        </p:txBody>
      </p:sp>
      <p:pic>
        <p:nvPicPr>
          <p:cNvPr id="3074" name="Picture 2" descr="Image result for Learn Python The Hard Way: A Very Simple Introduction to the Terrifyingly Beautiful World of Computers and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30" y="3134254"/>
            <a:ext cx="277034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</a:t>
            </a:r>
            <a:r>
              <a:rPr lang="en-US" sz="2800" dirty="0"/>
              <a:t>. R. Briggs, </a:t>
            </a:r>
            <a:r>
              <a:rPr lang="en-US" sz="2800" b="1" dirty="0">
                <a:solidFill>
                  <a:srgbClr val="0070C0"/>
                </a:solidFill>
              </a:rPr>
              <a:t>Python for Kids: A Playful Introduction to Programming</a:t>
            </a:r>
            <a:r>
              <a:rPr lang="en-US" sz="2800" dirty="0"/>
              <a:t>. San Francisco: No Starch Press, 2013.</a:t>
            </a:r>
          </a:p>
        </p:txBody>
      </p:sp>
      <p:pic>
        <p:nvPicPr>
          <p:cNvPr id="2050" name="Picture 2" descr="http://www.geek.com/wp-content/uploads/2013/01/PFK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35" y="2988694"/>
            <a:ext cx="272653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‘Python’?</a:t>
            </a:r>
            <a:endParaRPr lang="en-US" dirty="0"/>
          </a:p>
        </p:txBody>
      </p:sp>
      <p:pic>
        <p:nvPicPr>
          <p:cNvPr id="6146" name="Picture 2" descr="Image result for python vs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96" y="1856014"/>
            <a:ext cx="6135007" cy="47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urce San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urce Sans Template.potx" id="{15828457-AC71-4F87-95F3-325A8529CFB2}" vid="{939BC41D-3EA6-418F-ABC4-0A5BCE33BF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Source Sans Template</Template>
  <TotalTime>628</TotalTime>
  <Words>507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Source Sans Pro</vt:lpstr>
      <vt:lpstr>Arial</vt:lpstr>
      <vt:lpstr>Calibri</vt:lpstr>
      <vt:lpstr>Source Sans Template</vt:lpstr>
      <vt:lpstr>01. Pengantar Algoritma dan Pemrograman</vt:lpstr>
      <vt:lpstr>Biodata</vt:lpstr>
      <vt:lpstr>Agenda</vt:lpstr>
      <vt:lpstr>Silabus dan Rencana Pembelajaran</vt:lpstr>
      <vt:lpstr>Poin Penilaian</vt:lpstr>
      <vt:lpstr>Buku dan Referensi</vt:lpstr>
      <vt:lpstr>Buku dan Referensi</vt:lpstr>
      <vt:lpstr>Buku dan Referensi</vt:lpstr>
      <vt:lpstr>Mengapa menggunakan ‘Python’?</vt:lpstr>
      <vt:lpstr>Pengantar Algoritma dan Pemrograman</vt:lpstr>
      <vt:lpstr>Algoritma</vt:lpstr>
      <vt:lpstr>Sebutkan beberapa contoh algoritma dalam kehidupan sehari-hari!</vt:lpstr>
      <vt:lpstr>Komponen di dalam algoritma</vt:lpstr>
      <vt:lpstr>Algoritma</vt:lpstr>
      <vt:lpstr>Pemrograman</vt:lpstr>
      <vt:lpstr>Contoh Algoritma dan Kode Program</vt:lpstr>
      <vt:lpstr>Diagram Alir (Flowchart)</vt:lpstr>
      <vt:lpstr>Contoh Diagram Alir</vt:lpstr>
      <vt:lpstr>PowerPoint Presentation</vt:lpstr>
      <vt:lpstr>Pengertian Diagram Alir</vt:lpstr>
      <vt:lpstr>Simbol-simbol (1)</vt:lpstr>
      <vt:lpstr>Simbol-simbol (2)</vt:lpstr>
      <vt:lpstr>Simbol-simbol (3)</vt:lpstr>
      <vt:lpstr>Latihan Membuat Flowchart</vt:lpstr>
      <vt:lpstr>Bentuk Diagram yang Lain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Pengantar Algoritma dan Pemrograman</dc:title>
  <dc:creator>Abdul Munif</dc:creator>
  <cp:lastModifiedBy>Abdul Munif</cp:lastModifiedBy>
  <cp:revision>21</cp:revision>
  <dcterms:created xsi:type="dcterms:W3CDTF">2017-02-09T13:55:25Z</dcterms:created>
  <dcterms:modified xsi:type="dcterms:W3CDTF">2017-02-10T08:09:07Z</dcterms:modified>
</cp:coreProperties>
</file>