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4" r:id="rId4"/>
    <p:sldId id="265" r:id="rId5"/>
    <p:sldId id="290" r:id="rId6"/>
    <p:sldId id="291" r:id="rId7"/>
    <p:sldId id="287" r:id="rId8"/>
    <p:sldId id="292" r:id="rId9"/>
    <p:sldId id="267" r:id="rId10"/>
    <p:sldId id="266" r:id="rId11"/>
    <p:sldId id="271" r:id="rId12"/>
    <p:sldId id="270" r:id="rId13"/>
    <p:sldId id="269" r:id="rId14"/>
    <p:sldId id="272" r:id="rId15"/>
    <p:sldId id="288" r:id="rId16"/>
    <p:sldId id="268" r:id="rId17"/>
    <p:sldId id="289"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60" r:id="rId31"/>
    <p:sldId id="285" r:id="rId32"/>
    <p:sldId id="286" r:id="rId33"/>
    <p:sldId id="295" r:id="rId34"/>
    <p:sldId id="296" r:id="rId35"/>
    <p:sldId id="294" r:id="rId36"/>
    <p:sldId id="297" r:id="rId37"/>
    <p:sldId id="298" r:id="rId38"/>
    <p:sldId id="299" r:id="rId39"/>
    <p:sldId id="300" r:id="rId40"/>
    <p:sldId id="293" r:id="rId41"/>
    <p:sldId id="25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809D5-9464-4C86-908C-8AC18F72B68A}">
          <p14:sldIdLst/>
        </p14:section>
        <p14:section name="Cover Depan" id="{387B323B-7277-446F-8290-0644BE8971DE}">
          <p14:sldIdLst>
            <p14:sldId id="256"/>
            <p14:sldId id="259"/>
            <p14:sldId id="264"/>
            <p14:sldId id="265"/>
            <p14:sldId id="290"/>
            <p14:sldId id="291"/>
            <p14:sldId id="287"/>
            <p14:sldId id="292"/>
            <p14:sldId id="267"/>
            <p14:sldId id="266"/>
            <p14:sldId id="271"/>
            <p14:sldId id="270"/>
            <p14:sldId id="269"/>
            <p14:sldId id="272"/>
            <p14:sldId id="288"/>
            <p14:sldId id="268"/>
            <p14:sldId id="289"/>
            <p14:sldId id="275"/>
            <p14:sldId id="273"/>
            <p14:sldId id="274"/>
            <p14:sldId id="276"/>
            <p14:sldId id="277"/>
            <p14:sldId id="278"/>
            <p14:sldId id="279"/>
            <p14:sldId id="280"/>
            <p14:sldId id="281"/>
            <p14:sldId id="282"/>
            <p14:sldId id="283"/>
            <p14:sldId id="284"/>
            <p14:sldId id="260"/>
            <p14:sldId id="285"/>
            <p14:sldId id="286"/>
            <p14:sldId id="295"/>
            <p14:sldId id="296"/>
            <p14:sldId id="294"/>
            <p14:sldId id="297"/>
            <p14:sldId id="298"/>
            <p14:sldId id="299"/>
            <p14:sldId id="300"/>
            <p14:sldId id="293"/>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90" d="100"/>
          <a:sy n="90" d="100"/>
        </p:scale>
        <p:origin x="931" y="67"/>
      </p:cViewPr>
      <p:guideLst/>
    </p:cSldViewPr>
  </p:slideViewPr>
  <p:notesTextViewPr>
    <p:cViewPr>
      <p:scale>
        <a:sx n="1" d="1"/>
        <a:sy n="1" d="1"/>
      </p:scale>
      <p:origin x="0" y="0"/>
    </p:cViewPr>
  </p:notesTextViewPr>
  <p:sorterViewPr>
    <p:cViewPr>
      <p:scale>
        <a:sx n="100" d="100"/>
        <a:sy n="100" d="100"/>
      </p:scale>
      <p:origin x="0" y="-41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CA5F2D1-C77B-4614-B681-5858C9584088}"/>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sp>
        <p:nvSpPr>
          <p:cNvPr id="15" name="Rectangle 14"/>
          <p:cNvSpPr/>
          <p:nvPr userDrawn="1"/>
        </p:nvSpPr>
        <p:spPr>
          <a:xfrm>
            <a:off x="-13251" y="742122"/>
            <a:ext cx="9289774" cy="59767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628650" y="739498"/>
            <a:ext cx="8515350" cy="9511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851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8/5/2019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dirty="0"/>
          </a:p>
        </p:txBody>
      </p:sp>
      <p:pic>
        <p:nvPicPr>
          <p:cNvPr id="8" name="Picture 7">
            <a:extLst>
              <a:ext uri="{FF2B5EF4-FFF2-40B4-BE49-F238E27FC236}">
                <a16:creationId xmlns:a16="http://schemas.microsoft.com/office/drawing/2014/main" xmlns="" id="{8EA70F98-D6BF-44D5-864A-E8B8E6EA8A9F}"/>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0124" t="28606" r="7380" b="32333"/>
          <a:stretch/>
        </p:blipFill>
        <p:spPr>
          <a:xfrm>
            <a:off x="2437420" y="-32039"/>
            <a:ext cx="1591241" cy="753815"/>
          </a:xfrm>
          <a:prstGeom prst="rect">
            <a:avLst/>
          </a:prstGeom>
        </p:spPr>
      </p:pic>
      <p:sp>
        <p:nvSpPr>
          <p:cNvPr id="9" name="Rectangle 8">
            <a:extLst>
              <a:ext uri="{FF2B5EF4-FFF2-40B4-BE49-F238E27FC236}">
                <a16:creationId xmlns:a16="http://schemas.microsoft.com/office/drawing/2014/main" xmlns="" id="{57E39DBC-BF39-4AA8-A8D4-8190CF567658}"/>
              </a:ext>
            </a:extLst>
          </p:cNvPr>
          <p:cNvSpPr/>
          <p:nvPr userDrawn="1"/>
        </p:nvSpPr>
        <p:spPr>
          <a:xfrm>
            <a:off x="0" y="-32037"/>
            <a:ext cx="1514628" cy="753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10" name="Picture 9">
            <a:extLst>
              <a:ext uri="{FF2B5EF4-FFF2-40B4-BE49-F238E27FC236}">
                <a16:creationId xmlns:a16="http://schemas.microsoft.com/office/drawing/2014/main" xmlns="" id="{089B2762-C2F9-4BAC-B1EE-95539397A96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681018" y="103343"/>
            <a:ext cx="590012" cy="615079"/>
          </a:xfrm>
          <a:prstGeom prst="rect">
            <a:avLst/>
          </a:prstGeom>
        </p:spPr>
      </p:pic>
      <p:grpSp>
        <p:nvGrpSpPr>
          <p:cNvPr id="11" name="Group 10">
            <a:extLst>
              <a:ext uri="{FF2B5EF4-FFF2-40B4-BE49-F238E27FC236}">
                <a16:creationId xmlns:a16="http://schemas.microsoft.com/office/drawing/2014/main" xmlns="" id="{4B60F85D-D540-4735-B378-D7D9225FE7F3}"/>
              </a:ext>
            </a:extLst>
          </p:cNvPr>
          <p:cNvGrpSpPr/>
          <p:nvPr userDrawn="1"/>
        </p:nvGrpSpPr>
        <p:grpSpPr>
          <a:xfrm>
            <a:off x="71968" y="6511126"/>
            <a:ext cx="2170463" cy="378419"/>
            <a:chOff x="4279782" y="5408838"/>
            <a:chExt cx="2170463" cy="378419"/>
          </a:xfrm>
        </p:grpSpPr>
        <p:pic>
          <p:nvPicPr>
            <p:cNvPr id="12" name="Picture 11">
              <a:extLst>
                <a:ext uri="{FF2B5EF4-FFF2-40B4-BE49-F238E27FC236}">
                  <a16:creationId xmlns:a16="http://schemas.microsoft.com/office/drawing/2014/main" xmlns="" id="{2CE453EB-EDB4-49CF-90BE-4F74F5C3CE5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13"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a:solidFill>
            <a:srgbClr val="0000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munif/iot-mongod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docs.mongodb.com/manual/reference/method/db.collection.insertMany/#db.collection.insertMany" TargetMode="External"/><Relationship Id="rId7" Type="http://schemas.openxmlformats.org/officeDocument/2006/relationships/image" Target="../media/image11.png"/><Relationship Id="rId2" Type="http://schemas.openxmlformats.org/officeDocument/2006/relationships/hyperlink" Target="https://docs.mongodb.com/manual/reference/method/db.collection.insertOne/#db.collection.insertOne" TargetMode="External"/><Relationship Id="rId1" Type="http://schemas.openxmlformats.org/officeDocument/2006/relationships/slideLayout" Target="../slideLayouts/slideLayout2.xml"/><Relationship Id="rId6" Type="http://schemas.openxmlformats.org/officeDocument/2006/relationships/hyperlink" Target="https://docs.mongodb.com/manual/core/document/" TargetMode="External"/><Relationship Id="rId5" Type="http://schemas.openxmlformats.org/officeDocument/2006/relationships/hyperlink" Target="https://docs.mongodb.com/manual/core/write-operations-atomicity/" TargetMode="External"/><Relationship Id="rId4" Type="http://schemas.openxmlformats.org/officeDocument/2006/relationships/hyperlink" Target="https://docs.mongodb.com/manual/reference/glossary/#term-colle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ongodb.com/manual/core/databases-and-collections/#collections" TargetMode="External"/><Relationship Id="rId7" Type="http://schemas.openxmlformats.org/officeDocument/2006/relationships/image" Target="../media/image15.svg"/><Relationship Id="rId2" Type="http://schemas.openxmlformats.org/officeDocument/2006/relationships/hyperlink" Target="https://docs.mongodb.com/manual/core/document/#bson-document-format"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docs.mongodb.com/manual/tutorial/query-documents/#read-operations-query-argument" TargetMode="External"/><Relationship Id="rId4" Type="http://schemas.openxmlformats.org/officeDocument/2006/relationships/hyperlink" Target="https://docs.mongodb.com/manual/reference/method/db.collection.find/#db.collection.fin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ongodb.com/manual/core/document/#document-query-filter" TargetMode="External"/><Relationship Id="rId3" Type="http://schemas.openxmlformats.org/officeDocument/2006/relationships/image" Target="../media/image19.svg"/><Relationship Id="rId7" Type="http://schemas.openxmlformats.org/officeDocument/2006/relationships/hyperlink" Target="https://docs.mongodb.com/manual/core/write-operations-atomicity/"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docs.mongodb.com/manual/reference/glossary/#term-collection" TargetMode="External"/><Relationship Id="rId5" Type="http://schemas.openxmlformats.org/officeDocument/2006/relationships/hyperlink" Target="https://docs.mongodb.com/manual/reference/method/db.collection.deleteMany/#db.collection.deleteMany" TargetMode="External"/><Relationship Id="rId4" Type="http://schemas.openxmlformats.org/officeDocument/2006/relationships/hyperlink" Target="https://docs.mongodb.com/manual/reference/method/db.collection.deleteOne/#db.collection.deleteO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ongodb.com/manual/reference/method/db.collection.insertMany/#db.collection.insertMany" TargetMode="External"/><Relationship Id="rId2" Type="http://schemas.openxmlformats.org/officeDocument/2006/relationships/hyperlink" Target="https://docs.mongodb.com/manual/reference/method/db.collection.insertOne/#db.collection.insertOn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uru99.com/mongodb-atlas-cloud.html" TargetMode="External"/><Relationship Id="rId2" Type="http://schemas.openxmlformats.org/officeDocument/2006/relationships/hyperlink" Target="https://docs.atlas.mongodb.com/getting-started/?_ga=2.62498092.1883022073.1561075212-443738883.1561075212" TargetMode="External"/><Relationship Id="rId1" Type="http://schemas.openxmlformats.org/officeDocument/2006/relationships/slideLayout" Target="../slideLayouts/slideLayout2.xml"/><Relationship Id="rId4" Type="http://schemas.openxmlformats.org/officeDocument/2006/relationships/hyperlink" Target="https://docs.aws.amazon.com/quickstart/latest/mongodb/overview.html"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46" name="Group 45">
            <a:extLst>
              <a:ext uri="{FF2B5EF4-FFF2-40B4-BE49-F238E27FC236}">
                <a16:creationId xmlns:a16="http://schemas.microsoft.com/office/drawing/2014/main" xmlns=""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xmlns="" id="{2CE453EB-EDB4-49CF-90BE-4F74F5C3C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xmlns=""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dirty="0">
                <a:solidFill>
                  <a:schemeClr val="accent1">
                    <a:lumMod val="50000"/>
                  </a:schemeClr>
                </a:solidFill>
                <a:latin typeface="HP Simplified" panose="020B0606020204020204" pitchFamily="34" charset="0"/>
              </a:rPr>
              <a:t>DTS 2019</a:t>
            </a:r>
          </a:p>
          <a:p>
            <a:pPr fontAlgn="base"/>
            <a:r>
              <a:rPr lang="en-US" sz="2800" dirty="0">
                <a:solidFill>
                  <a:schemeClr val="accent1">
                    <a:lumMod val="50000"/>
                  </a:schemeClr>
                </a:solidFill>
                <a:latin typeface="HP Simplified" panose="020B0606020204020204" pitchFamily="34" charset="0"/>
              </a:rPr>
              <a:t>Internet of Things</a:t>
            </a:r>
          </a:p>
          <a:p>
            <a:pPr fontAlgn="base"/>
            <a:endParaRPr lang="en-US" sz="1100" dirty="0">
              <a:solidFill>
                <a:schemeClr val="accent1">
                  <a:lumMod val="50000"/>
                </a:schemeClr>
              </a:solidFill>
              <a:latin typeface="HP Simplified" panose="020B0606020204020204" pitchFamily="34" charset="0"/>
            </a:endParaRPr>
          </a:p>
          <a:p>
            <a:pPr fontAlgn="base"/>
            <a:r>
              <a:rPr lang="id-ID" dirty="0">
                <a:solidFill>
                  <a:schemeClr val="accent1">
                    <a:lumMod val="50000"/>
                  </a:schemeClr>
                </a:solidFill>
                <a:latin typeface="HP Simplified" panose="020B0606020204020204" pitchFamily="34" charset="0"/>
              </a:rPr>
              <a:t>28</a:t>
            </a:r>
            <a:r>
              <a:rPr lang="en-US" dirty="0">
                <a:solidFill>
                  <a:schemeClr val="accent1">
                    <a:lumMod val="50000"/>
                  </a:schemeClr>
                </a:solidFill>
                <a:latin typeface="HP Simplified" panose="020B0606020204020204" pitchFamily="34" charset="0"/>
              </a:rPr>
              <a:t> </a:t>
            </a:r>
            <a:r>
              <a:rPr lang="id-ID" dirty="0">
                <a:solidFill>
                  <a:schemeClr val="accent1">
                    <a:lumMod val="50000"/>
                  </a:schemeClr>
                </a:solidFill>
                <a:latin typeface="HP Simplified" panose="020B0606020204020204" pitchFamily="34" charset="0"/>
              </a:rPr>
              <a:t>Data Storage: M</a:t>
            </a:r>
            <a:r>
              <a:rPr lang="en-US" dirty="0" err="1">
                <a:solidFill>
                  <a:schemeClr val="accent1">
                    <a:lumMod val="50000"/>
                  </a:schemeClr>
                </a:solidFill>
                <a:latin typeface="HP Simplified" panose="020B0606020204020204" pitchFamily="34" charset="0"/>
              </a:rPr>
              <a:t>ongoDB</a:t>
            </a:r>
            <a:endParaRPr lang="en-US" dirty="0">
              <a:solidFill>
                <a:schemeClr val="accent1">
                  <a:lumMod val="50000"/>
                </a:schemeClr>
              </a:solidFill>
              <a:latin typeface="HP Simplified" panose="020B0606020204020204" pitchFamily="34" charset="0"/>
            </a:endParaRPr>
          </a:p>
        </p:txBody>
      </p:sp>
      <p:sp>
        <p:nvSpPr>
          <p:cNvPr id="2" name="TextBox 1"/>
          <p:cNvSpPr txBox="1"/>
          <p:nvPr/>
        </p:nvSpPr>
        <p:spPr>
          <a:xfrm>
            <a:off x="440267" y="4838700"/>
            <a:ext cx="3962400" cy="461665"/>
          </a:xfrm>
          <a:prstGeom prst="rect">
            <a:avLst/>
          </a:prstGeom>
          <a:noFill/>
        </p:spPr>
        <p:txBody>
          <a:bodyPr wrap="square" rtlCol="0">
            <a:spAutoFit/>
          </a:bodyPr>
          <a:lstStyle/>
          <a:p>
            <a:r>
              <a:rPr lang="en-US" sz="2400" dirty="0" smtClean="0"/>
              <a:t>Abdul Munif</a:t>
            </a:r>
          </a:p>
        </p:txBody>
      </p:sp>
      <p:sp>
        <p:nvSpPr>
          <p:cNvPr id="3" name="Rectangle 2"/>
          <p:cNvSpPr/>
          <p:nvPr/>
        </p:nvSpPr>
        <p:spPr>
          <a:xfrm>
            <a:off x="314035" y="5319183"/>
            <a:ext cx="5069016" cy="461665"/>
          </a:xfrm>
          <a:prstGeom prst="rect">
            <a:avLst/>
          </a:prstGeom>
        </p:spPr>
        <p:txBody>
          <a:bodyPr wrap="none">
            <a:spAutoFit/>
          </a:bodyPr>
          <a:lstStyle/>
          <a:p>
            <a:r>
              <a:rPr lang="en-US" sz="2400" dirty="0">
                <a:hlinkClick r:id="rId4"/>
              </a:rPr>
              <a:t>https://github.com/munif/iot-mongodb</a:t>
            </a:r>
            <a:endParaRPr lang="en-US" sz="2400" dirty="0"/>
          </a:p>
        </p:txBody>
      </p:sp>
    </p:spTree>
    <p:extLst>
      <p:ext uri="{BB962C8B-B14F-4D97-AF65-F5344CB8AC3E}">
        <p14:creationId xmlns:p14="http://schemas.microsoft.com/office/powerpoint/2010/main" val="102108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7D1DA-C53D-46C8-AA6C-6F813EECD6D9}"/>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xmlns="" id="{FDE4BADA-A521-4FC9-BF24-CCC5CB163098}"/>
              </a:ext>
            </a:extLst>
          </p:cNvPr>
          <p:cNvSpPr>
            <a:spLocks noGrp="1"/>
          </p:cNvSpPr>
          <p:nvPr>
            <p:ph idx="1"/>
          </p:nvPr>
        </p:nvSpPr>
        <p:spPr/>
        <p:txBody>
          <a:bodyPr/>
          <a:lstStyle/>
          <a:p>
            <a:r>
              <a:rPr lang="en-US" dirty="0"/>
              <a:t>A record in MongoDB is a document, which is a data structure composed of field and value pairs. MongoDB documents are similar to JSON objects. The values of fields may include other documents, arrays, and arrays of documents.</a:t>
            </a:r>
          </a:p>
          <a:p>
            <a:endParaRPr lang="en-US" dirty="0"/>
          </a:p>
        </p:txBody>
      </p:sp>
      <p:pic>
        <p:nvPicPr>
          <p:cNvPr id="5" name="Graphic 4">
            <a:extLst>
              <a:ext uri="{FF2B5EF4-FFF2-40B4-BE49-F238E27FC236}">
                <a16:creationId xmlns:a16="http://schemas.microsoft.com/office/drawing/2014/main" xmlns="" id="{A7FCB32C-E526-4E97-8B91-7FC87CFECAD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171700" y="4143375"/>
            <a:ext cx="5429250" cy="1619250"/>
          </a:xfrm>
          <a:prstGeom prst="rect">
            <a:avLst/>
          </a:prstGeom>
        </p:spPr>
      </p:pic>
    </p:spTree>
    <p:extLst>
      <p:ext uri="{BB962C8B-B14F-4D97-AF65-F5344CB8AC3E}">
        <p14:creationId xmlns:p14="http://schemas.microsoft.com/office/powerpoint/2010/main" val="15708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1825C-1D29-41AE-9354-AC8A27FE09D4}"/>
              </a:ext>
            </a:extLst>
          </p:cNvPr>
          <p:cNvSpPr>
            <a:spLocks noGrp="1"/>
          </p:cNvSpPr>
          <p:nvPr>
            <p:ph type="title"/>
          </p:nvPr>
        </p:nvSpPr>
        <p:spPr/>
        <p:txBody>
          <a:bodyPr/>
          <a:lstStyle/>
          <a:p>
            <a:r>
              <a:rPr lang="en-US" dirty="0"/>
              <a:t>Document(JSON) structure</a:t>
            </a:r>
          </a:p>
        </p:txBody>
      </p:sp>
      <p:sp>
        <p:nvSpPr>
          <p:cNvPr id="3" name="Content Placeholder 2">
            <a:extLst>
              <a:ext uri="{FF2B5EF4-FFF2-40B4-BE49-F238E27FC236}">
                <a16:creationId xmlns:a16="http://schemas.microsoft.com/office/drawing/2014/main" xmlns="" id="{CD4BCC17-F9E0-4CE5-9781-94E7744EB419}"/>
              </a:ext>
            </a:extLst>
          </p:cNvPr>
          <p:cNvSpPr>
            <a:spLocks noGrp="1"/>
          </p:cNvSpPr>
          <p:nvPr>
            <p:ph idx="1"/>
          </p:nvPr>
        </p:nvSpPr>
        <p:spPr>
          <a:xfrm>
            <a:off x="628650" y="1825625"/>
            <a:ext cx="4367420" cy="3872810"/>
          </a:xfrm>
        </p:spPr>
        <p:txBody>
          <a:bodyPr>
            <a:normAutofit fontScale="62500" lnSpcReduction="20000"/>
          </a:bodyPr>
          <a:lstStyle/>
          <a:p>
            <a:r>
              <a:rPr lang="en-US" dirty="0"/>
              <a:t>The document has simple structure and very easy to understand the content</a:t>
            </a:r>
          </a:p>
          <a:p>
            <a:endParaRPr lang="en-US" dirty="0"/>
          </a:p>
          <a:p>
            <a:r>
              <a:rPr lang="en-US" dirty="0"/>
              <a:t>JSON is smaller, faster and lightweight compared to XML. </a:t>
            </a:r>
          </a:p>
          <a:p>
            <a:endParaRPr lang="en-US" dirty="0"/>
          </a:p>
          <a:p>
            <a:r>
              <a:rPr lang="en-US" dirty="0"/>
              <a:t>For data delivery between servers and browsers, JSON is a better choice</a:t>
            </a:r>
          </a:p>
          <a:p>
            <a:endParaRPr lang="en-US" dirty="0"/>
          </a:p>
          <a:p>
            <a:r>
              <a:rPr lang="en-US" dirty="0"/>
              <a:t>Easy in parsing, processing, validating in all languages</a:t>
            </a:r>
          </a:p>
          <a:p>
            <a:endParaRPr lang="en-US" dirty="0"/>
          </a:p>
          <a:p>
            <a:r>
              <a:rPr lang="en-US" dirty="0"/>
              <a:t>JSON can be mapped more easily into object oriented system.</a:t>
            </a:r>
          </a:p>
          <a:p>
            <a:endParaRPr lang="en-US" dirty="0"/>
          </a:p>
        </p:txBody>
      </p:sp>
      <p:pic>
        <p:nvPicPr>
          <p:cNvPr id="5" name="Picture 4">
            <a:extLst>
              <a:ext uri="{FF2B5EF4-FFF2-40B4-BE49-F238E27FC236}">
                <a16:creationId xmlns:a16="http://schemas.microsoft.com/office/drawing/2014/main" xmlns="" id="{659B503B-A475-49B2-9D08-752DDB70AE92}"/>
              </a:ext>
            </a:extLst>
          </p:cNvPr>
          <p:cNvPicPr>
            <a:picLocks noChangeAspect="1"/>
          </p:cNvPicPr>
          <p:nvPr/>
        </p:nvPicPr>
        <p:blipFill>
          <a:blip r:embed="rId2"/>
          <a:stretch>
            <a:fillRect/>
          </a:stretch>
        </p:blipFill>
        <p:spPr>
          <a:xfrm>
            <a:off x="5362166" y="1825625"/>
            <a:ext cx="2950147" cy="4255950"/>
          </a:xfrm>
          <a:prstGeom prst="rect">
            <a:avLst/>
          </a:prstGeom>
        </p:spPr>
      </p:pic>
    </p:spTree>
    <p:extLst>
      <p:ext uri="{BB962C8B-B14F-4D97-AF65-F5344CB8AC3E}">
        <p14:creationId xmlns:p14="http://schemas.microsoft.com/office/powerpoint/2010/main" val="185086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44882-0FA2-4B31-A724-9A00FA7E36B9}"/>
              </a:ext>
            </a:extLst>
          </p:cNvPr>
          <p:cNvSpPr>
            <a:spLocks noGrp="1"/>
          </p:cNvSpPr>
          <p:nvPr>
            <p:ph type="title"/>
          </p:nvPr>
        </p:nvSpPr>
        <p:spPr/>
        <p:txBody>
          <a:bodyPr/>
          <a:lstStyle/>
          <a:p>
            <a:r>
              <a:rPr lang="en-US" dirty="0"/>
              <a:t>MongoDB BSON</a:t>
            </a:r>
          </a:p>
        </p:txBody>
      </p:sp>
      <p:sp>
        <p:nvSpPr>
          <p:cNvPr id="3" name="Content Placeholder 2">
            <a:extLst>
              <a:ext uri="{FF2B5EF4-FFF2-40B4-BE49-F238E27FC236}">
                <a16:creationId xmlns:a16="http://schemas.microsoft.com/office/drawing/2014/main" xmlns="" id="{F6E53B8C-FA82-4CDA-AD3F-9954F4816C1A}"/>
              </a:ext>
            </a:extLst>
          </p:cNvPr>
          <p:cNvSpPr>
            <a:spLocks noGrp="1"/>
          </p:cNvSpPr>
          <p:nvPr>
            <p:ph idx="1"/>
          </p:nvPr>
        </p:nvSpPr>
        <p:spPr/>
        <p:txBody>
          <a:bodyPr/>
          <a:lstStyle/>
          <a:p>
            <a:r>
              <a:rPr lang="en-US" dirty="0"/>
              <a:t>MongoDB represents JSON documents in binary-encoded format called BSON behind the scenes. BSON extends the JSON model to provide additional data types, ordered fields, and to be efficient for encoding and decoding within different languages</a:t>
            </a:r>
          </a:p>
        </p:txBody>
      </p:sp>
    </p:spTree>
    <p:extLst>
      <p:ext uri="{BB962C8B-B14F-4D97-AF65-F5344CB8AC3E}">
        <p14:creationId xmlns:p14="http://schemas.microsoft.com/office/powerpoint/2010/main" val="4226778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037FB-E1BD-4613-97DE-8D893EA12959}"/>
              </a:ext>
            </a:extLst>
          </p:cNvPr>
          <p:cNvSpPr>
            <a:spLocks noGrp="1"/>
          </p:cNvSpPr>
          <p:nvPr>
            <p:ph type="title"/>
          </p:nvPr>
        </p:nvSpPr>
        <p:spPr/>
        <p:txBody>
          <a:bodyPr/>
          <a:lstStyle/>
          <a:p>
            <a:r>
              <a:rPr lang="en-US" dirty="0"/>
              <a:t>BSON</a:t>
            </a:r>
          </a:p>
        </p:txBody>
      </p:sp>
      <p:sp>
        <p:nvSpPr>
          <p:cNvPr id="3" name="Content Placeholder 2">
            <a:extLst>
              <a:ext uri="{FF2B5EF4-FFF2-40B4-BE49-F238E27FC236}">
                <a16:creationId xmlns:a16="http://schemas.microsoft.com/office/drawing/2014/main" xmlns="" id="{456E7979-18E8-4643-A646-770229555E83}"/>
              </a:ext>
            </a:extLst>
          </p:cNvPr>
          <p:cNvSpPr>
            <a:spLocks noGrp="1"/>
          </p:cNvSpPr>
          <p:nvPr>
            <p:ph idx="1"/>
          </p:nvPr>
        </p:nvSpPr>
        <p:spPr/>
        <p:txBody>
          <a:bodyPr/>
          <a:lstStyle/>
          <a:p>
            <a:pPr>
              <a:defRPr/>
            </a:pPr>
            <a:r>
              <a:rPr lang="en-US" dirty="0">
                <a:solidFill>
                  <a:schemeClr val="tx1">
                    <a:lumMod val="75000"/>
                    <a:lumOff val="25000"/>
                  </a:schemeClr>
                </a:solidFill>
              </a:rPr>
              <a:t>“Binary JSON”</a:t>
            </a:r>
          </a:p>
          <a:p>
            <a:pPr>
              <a:defRPr/>
            </a:pPr>
            <a:r>
              <a:rPr lang="en-US" dirty="0">
                <a:solidFill>
                  <a:schemeClr val="tx1">
                    <a:lumMod val="75000"/>
                    <a:lumOff val="25000"/>
                  </a:schemeClr>
                </a:solidFill>
              </a:rPr>
              <a:t>Binary-encoded serialization of JSON-like docs</a:t>
            </a:r>
          </a:p>
          <a:p>
            <a:pPr>
              <a:defRPr/>
            </a:pPr>
            <a:r>
              <a:rPr lang="en-US" dirty="0">
                <a:solidFill>
                  <a:schemeClr val="tx1">
                    <a:lumMod val="75000"/>
                    <a:lumOff val="25000"/>
                  </a:schemeClr>
                </a:solidFill>
              </a:rPr>
              <a:t>Also allows “referencing”</a:t>
            </a:r>
          </a:p>
          <a:p>
            <a:pPr>
              <a:defRPr/>
            </a:pPr>
            <a:r>
              <a:rPr lang="en-US" dirty="0">
                <a:solidFill>
                  <a:schemeClr val="tx1">
                    <a:lumMod val="75000"/>
                    <a:lumOff val="25000"/>
                  </a:schemeClr>
                </a:solidFill>
              </a:rPr>
              <a:t>Embedded structure reduces need for joins</a:t>
            </a:r>
          </a:p>
          <a:p>
            <a:pPr>
              <a:defRPr/>
            </a:pPr>
            <a:r>
              <a:rPr lang="en-US" dirty="0">
                <a:solidFill>
                  <a:schemeClr val="tx1">
                    <a:lumMod val="75000"/>
                    <a:lumOff val="25000"/>
                  </a:schemeClr>
                </a:solidFill>
              </a:rPr>
              <a:t>Goals</a:t>
            </a:r>
          </a:p>
          <a:p>
            <a:pPr lvl="1">
              <a:buFont typeface="Arial" panose="020B0604020202020204" pitchFamily="34" charset="0"/>
              <a:buChar char="–"/>
              <a:defRPr/>
            </a:pPr>
            <a:r>
              <a:rPr lang="en-US" dirty="0">
                <a:solidFill>
                  <a:schemeClr val="tx1">
                    <a:lumMod val="75000"/>
                    <a:lumOff val="25000"/>
                  </a:schemeClr>
                </a:solidFill>
              </a:rPr>
              <a:t>Lightweight</a:t>
            </a:r>
          </a:p>
          <a:p>
            <a:pPr lvl="1">
              <a:buFont typeface="Arial" panose="020B0604020202020204" pitchFamily="34" charset="0"/>
              <a:buChar char="–"/>
              <a:defRPr/>
            </a:pPr>
            <a:r>
              <a:rPr lang="en-US" dirty="0">
                <a:solidFill>
                  <a:schemeClr val="tx1">
                    <a:lumMod val="75000"/>
                    <a:lumOff val="25000"/>
                  </a:schemeClr>
                </a:solidFill>
              </a:rPr>
              <a:t>Traversable</a:t>
            </a:r>
          </a:p>
          <a:p>
            <a:pPr lvl="1">
              <a:buFont typeface="Arial" panose="020B0604020202020204" pitchFamily="34" charset="0"/>
              <a:buChar char="–"/>
              <a:defRPr/>
            </a:pPr>
            <a:r>
              <a:rPr lang="en-US" dirty="0">
                <a:solidFill>
                  <a:schemeClr val="tx1">
                    <a:lumMod val="75000"/>
                    <a:lumOff val="25000"/>
                  </a:schemeClr>
                </a:solidFill>
              </a:rPr>
              <a:t>Efficient (decoding and encoding)</a:t>
            </a:r>
          </a:p>
          <a:p>
            <a:endParaRPr lang="en-US" dirty="0"/>
          </a:p>
        </p:txBody>
      </p:sp>
    </p:spTree>
    <p:extLst>
      <p:ext uri="{BB962C8B-B14F-4D97-AF65-F5344CB8AC3E}">
        <p14:creationId xmlns:p14="http://schemas.microsoft.com/office/powerpoint/2010/main" val="1555443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1DCB0-B618-4804-B87F-EE9D063C6A84}"/>
              </a:ext>
            </a:extLst>
          </p:cNvPr>
          <p:cNvSpPr>
            <a:spLocks noGrp="1"/>
          </p:cNvSpPr>
          <p:nvPr>
            <p:ph type="title"/>
          </p:nvPr>
        </p:nvSpPr>
        <p:spPr/>
        <p:txBody>
          <a:bodyPr/>
          <a:lstStyle/>
          <a:p>
            <a:r>
              <a:rPr lang="en-US" dirty="0"/>
              <a:t>BSON Types</a:t>
            </a:r>
          </a:p>
        </p:txBody>
      </p:sp>
      <p:pic>
        <p:nvPicPr>
          <p:cNvPr id="4" name="Content Placeholder 3">
            <a:extLst>
              <a:ext uri="{FF2B5EF4-FFF2-40B4-BE49-F238E27FC236}">
                <a16:creationId xmlns:a16="http://schemas.microsoft.com/office/drawing/2014/main" xmlns="" id="{3D38F512-9850-4C5B-999A-2B3FB5F7A429}"/>
              </a:ext>
            </a:extLst>
          </p:cNvPr>
          <p:cNvPicPr>
            <a:picLocks noGrp="1" noChangeAspect="1"/>
          </p:cNvPicPr>
          <p:nvPr>
            <p:ph idx="1"/>
          </p:nvPr>
        </p:nvPicPr>
        <p:blipFill>
          <a:blip r:embed="rId2"/>
          <a:stretch>
            <a:fillRect/>
          </a:stretch>
        </p:blipFill>
        <p:spPr>
          <a:xfrm>
            <a:off x="2396613" y="1825625"/>
            <a:ext cx="4979424" cy="4351338"/>
          </a:xfrm>
          <a:prstGeom prst="rect">
            <a:avLst/>
          </a:prstGeom>
        </p:spPr>
      </p:pic>
    </p:spTree>
    <p:extLst>
      <p:ext uri="{BB962C8B-B14F-4D97-AF65-F5344CB8AC3E}">
        <p14:creationId xmlns:p14="http://schemas.microsoft.com/office/powerpoint/2010/main" val="740315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1F82F-6107-4E2F-9CBA-5385B052CEA0}"/>
              </a:ext>
            </a:extLst>
          </p:cNvPr>
          <p:cNvSpPr>
            <a:spLocks noGrp="1"/>
          </p:cNvSpPr>
          <p:nvPr>
            <p:ph type="title"/>
          </p:nvPr>
        </p:nvSpPr>
        <p:spPr/>
        <p:txBody>
          <a:bodyPr/>
          <a:lstStyle/>
          <a:p>
            <a:r>
              <a:rPr lang="en-US" dirty="0"/>
              <a:t>Why Use MongoDB</a:t>
            </a:r>
          </a:p>
        </p:txBody>
      </p:sp>
      <p:sp>
        <p:nvSpPr>
          <p:cNvPr id="3" name="Content Placeholder 2">
            <a:extLst>
              <a:ext uri="{FF2B5EF4-FFF2-40B4-BE49-F238E27FC236}">
                <a16:creationId xmlns:a16="http://schemas.microsoft.com/office/drawing/2014/main" xmlns="" id="{9EC4817C-1E65-41B4-A681-27E2905F5540}"/>
              </a:ext>
            </a:extLst>
          </p:cNvPr>
          <p:cNvSpPr>
            <a:spLocks noGrp="1"/>
          </p:cNvSpPr>
          <p:nvPr>
            <p:ph idx="1"/>
          </p:nvPr>
        </p:nvSpPr>
        <p:spPr/>
        <p:txBody>
          <a:bodyPr>
            <a:normAutofit fontScale="62500" lnSpcReduction="20000"/>
          </a:bodyPr>
          <a:lstStyle/>
          <a:p>
            <a:r>
              <a:rPr lang="en-US" b="1" dirty="0">
                <a:solidFill>
                  <a:srgbClr val="FF0000"/>
                </a:solidFill>
              </a:rPr>
              <a:t>Document-oriented </a:t>
            </a:r>
            <a:r>
              <a:rPr lang="en-US" dirty="0"/>
              <a:t>– Since MongoDB is a NoSQL type database, instead of having data in a relational type format, it stores the data in documents. This makes MongoDB very flexible and adaptable to real business world situation and requirements.</a:t>
            </a:r>
          </a:p>
          <a:p>
            <a:r>
              <a:rPr lang="en-US" b="1" dirty="0">
                <a:solidFill>
                  <a:srgbClr val="FF0000"/>
                </a:solidFill>
              </a:rPr>
              <a:t>Ad hoc queries </a:t>
            </a:r>
            <a:r>
              <a:rPr lang="en-US" dirty="0"/>
              <a:t>- MongoDB supports searching by field, range queries, and regular expression searches. Queries can be made to return specific fields within documents.</a:t>
            </a:r>
          </a:p>
          <a:p>
            <a:r>
              <a:rPr lang="en-US" b="1" dirty="0">
                <a:solidFill>
                  <a:srgbClr val="FF0000"/>
                </a:solidFill>
              </a:rPr>
              <a:t>Indexing</a:t>
            </a:r>
            <a:r>
              <a:rPr lang="en-US" dirty="0"/>
              <a:t> - Indexes can be created to improve the performance of searches within MongoDB. Any field in a MongoDB document can be indexed.</a:t>
            </a:r>
          </a:p>
          <a:p>
            <a:r>
              <a:rPr lang="en-US" b="1" dirty="0">
                <a:solidFill>
                  <a:srgbClr val="FF0000"/>
                </a:solidFill>
              </a:rPr>
              <a:t>Replication</a:t>
            </a:r>
            <a:r>
              <a:rPr lang="en-US" dirty="0"/>
              <a:t> - MongoDB can provide high availability with replica sets. A replica set consists of two or more mongo DB instances. Each replica set member may act in the role of the primary or secondary replica at any time. The primary replica is the main server which interacts with the client and performs all the read/write operations. The Secondary replicas maintain a copy of the data of the primary using built-in replication. When a primary replica fails, the replica set automatically switches over to the secondary and then it becomes the primary server.</a:t>
            </a:r>
          </a:p>
          <a:p>
            <a:r>
              <a:rPr lang="en-US" b="1" dirty="0">
                <a:solidFill>
                  <a:srgbClr val="FF0000"/>
                </a:solidFill>
              </a:rPr>
              <a:t>Load balancing </a:t>
            </a:r>
            <a:r>
              <a:rPr lang="en-US" dirty="0"/>
              <a:t>- MongoDB uses the concept of </a:t>
            </a:r>
            <a:r>
              <a:rPr lang="en-US" dirty="0" err="1"/>
              <a:t>sharding</a:t>
            </a:r>
            <a:r>
              <a:rPr lang="en-US" dirty="0"/>
              <a:t> to scale horizontally by splitting data across multiple MongoDB instances. MongoDB can run over multiple servers, balancing the load and/or duplicating data to keep the system up and running in case of hardware failure.</a:t>
            </a:r>
          </a:p>
          <a:p>
            <a:endParaRPr lang="en-US" dirty="0"/>
          </a:p>
        </p:txBody>
      </p:sp>
    </p:spTree>
    <p:extLst>
      <p:ext uri="{BB962C8B-B14F-4D97-AF65-F5344CB8AC3E}">
        <p14:creationId xmlns:p14="http://schemas.microsoft.com/office/powerpoint/2010/main" val="412041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29859-9367-4570-9498-0DEF86297E9C}"/>
              </a:ext>
            </a:extLst>
          </p:cNvPr>
          <p:cNvSpPr>
            <a:spLocks noGrp="1"/>
          </p:cNvSpPr>
          <p:nvPr>
            <p:ph type="title"/>
          </p:nvPr>
        </p:nvSpPr>
        <p:spPr/>
        <p:txBody>
          <a:bodyPr/>
          <a:lstStyle/>
          <a:p>
            <a:r>
              <a:rPr lang="en-US" dirty="0" err="1"/>
              <a:t>mongoDB</a:t>
            </a:r>
            <a:r>
              <a:rPr lang="en-US" dirty="0"/>
              <a:t> vs. SQL</a:t>
            </a:r>
          </a:p>
        </p:txBody>
      </p:sp>
      <p:pic>
        <p:nvPicPr>
          <p:cNvPr id="4" name="table">
            <a:extLst>
              <a:ext uri="{FF2B5EF4-FFF2-40B4-BE49-F238E27FC236}">
                <a16:creationId xmlns:a16="http://schemas.microsoft.com/office/drawing/2014/main" xmlns="" id="{D125BCF3-D06C-4743-BBBF-18E92C1A35ED}"/>
              </a:ext>
            </a:extLst>
          </p:cNvPr>
          <p:cNvPicPr>
            <a:picLocks noGrp="1" noChangeAspect="1"/>
          </p:cNvPicPr>
          <p:nvPr>
            <p:ph idx="1"/>
          </p:nvPr>
        </p:nvPicPr>
        <p:blipFill>
          <a:blip r:embed="rId2"/>
          <a:stretch>
            <a:fillRect/>
          </a:stretch>
        </p:blipFill>
        <p:spPr>
          <a:xfrm>
            <a:off x="1524089" y="2397907"/>
            <a:ext cx="6724471" cy="3206774"/>
          </a:xfrm>
          <a:prstGeom prst="rect">
            <a:avLst/>
          </a:prstGeom>
        </p:spPr>
      </p:pic>
    </p:spTree>
    <p:extLst>
      <p:ext uri="{BB962C8B-B14F-4D97-AF65-F5344CB8AC3E}">
        <p14:creationId xmlns:p14="http://schemas.microsoft.com/office/powerpoint/2010/main" val="3712371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29446-F776-4AEF-97A8-6B0448490FCF}"/>
              </a:ext>
            </a:extLst>
          </p:cNvPr>
          <p:cNvSpPr>
            <a:spLocks noGrp="1"/>
          </p:cNvSpPr>
          <p:nvPr>
            <p:ph type="title"/>
          </p:nvPr>
        </p:nvSpPr>
        <p:spPr/>
        <p:txBody>
          <a:bodyPr>
            <a:normAutofit fontScale="90000"/>
          </a:bodyPr>
          <a:lstStyle/>
          <a:p>
            <a:r>
              <a:rPr lang="en-US" b="1" dirty="0"/>
              <a:t>Key Components of MongoDB Architecture</a:t>
            </a:r>
            <a:endParaRPr lang="en-US" dirty="0"/>
          </a:p>
        </p:txBody>
      </p:sp>
      <p:sp>
        <p:nvSpPr>
          <p:cNvPr id="3" name="Content Placeholder 2">
            <a:extLst>
              <a:ext uri="{FF2B5EF4-FFF2-40B4-BE49-F238E27FC236}">
                <a16:creationId xmlns:a16="http://schemas.microsoft.com/office/drawing/2014/main" xmlns="" id="{B06B9289-AB87-4C2B-8654-D4B5B3D9D4CE}"/>
              </a:ext>
            </a:extLst>
          </p:cNvPr>
          <p:cNvSpPr>
            <a:spLocks noGrp="1"/>
          </p:cNvSpPr>
          <p:nvPr>
            <p:ph idx="1"/>
          </p:nvPr>
        </p:nvSpPr>
        <p:spPr/>
        <p:txBody>
          <a:bodyPr>
            <a:normAutofit fontScale="55000" lnSpcReduction="20000"/>
          </a:bodyPr>
          <a:lstStyle/>
          <a:p>
            <a:r>
              <a:rPr lang="en-US" b="1" dirty="0"/>
              <a:t>_id</a:t>
            </a:r>
            <a:r>
              <a:rPr lang="en-US" dirty="0"/>
              <a:t> – This is a field required in every MongoDB document. The _id field represents a unique value in the MongoDB document. The _id field is like the document's primary key. If you create a new document without an _id field, MongoDB will automatically create the field. So for example, if we see the example of the above customer table, Mongo DB will add a 24 digit unique identifier to each document in the collection.</a:t>
            </a:r>
          </a:p>
          <a:p>
            <a:r>
              <a:rPr lang="en-US" b="1" dirty="0"/>
              <a:t>Collection</a:t>
            </a:r>
            <a:r>
              <a:rPr lang="en-US" dirty="0"/>
              <a:t> – This is a grouping of MongoDB documents. A collection is the equivalent of a table which is created in any other RDMS such as Oracle or MS SQL. A collection exists within a single database. As seen from the introduction collections don't enforce any sort of structure.</a:t>
            </a:r>
          </a:p>
          <a:p>
            <a:r>
              <a:rPr lang="en-US" b="1" dirty="0"/>
              <a:t>Cursor</a:t>
            </a:r>
            <a:r>
              <a:rPr lang="en-US" dirty="0"/>
              <a:t> – This is a pointer to the result set of a query. Clients can iterate through a cursor to retrieve results.</a:t>
            </a:r>
          </a:p>
          <a:p>
            <a:r>
              <a:rPr lang="en-US" b="1" dirty="0"/>
              <a:t>Database</a:t>
            </a:r>
            <a:r>
              <a:rPr lang="en-US" dirty="0"/>
              <a:t> – This is a container for collections like in RDMS wherein it is a container for tables. Each database gets its own set of files on the file system. A MongoDB server can store multiple databases.</a:t>
            </a:r>
          </a:p>
          <a:p>
            <a:r>
              <a:rPr lang="en-US" b="1" dirty="0"/>
              <a:t>Document</a:t>
            </a:r>
            <a:r>
              <a:rPr lang="en-US" dirty="0"/>
              <a:t> - A record in a MongoDB collection is basically called a document. The document, in turn, will consist of field name and values.</a:t>
            </a:r>
          </a:p>
          <a:p>
            <a:r>
              <a:rPr lang="en-US" b="1" dirty="0"/>
              <a:t>Field</a:t>
            </a:r>
            <a:r>
              <a:rPr lang="en-US" dirty="0"/>
              <a:t> - A name-value pair in a document. A document has zero or more fields. Fields are analogous to columns in relational databases. The following diagram shows an example of Fields with Key value pairs. So in the example below </a:t>
            </a:r>
            <a:r>
              <a:rPr lang="en-US" dirty="0" err="1"/>
              <a:t>CustomerID</a:t>
            </a:r>
            <a:r>
              <a:rPr lang="en-US" dirty="0"/>
              <a:t> and 11 is one of the key value pair's defined in the document. </a:t>
            </a:r>
          </a:p>
          <a:p>
            <a:r>
              <a:rPr lang="en-US" b="1" dirty="0"/>
              <a:t>JSON</a:t>
            </a:r>
            <a:r>
              <a:rPr lang="en-US" dirty="0"/>
              <a:t> – This is known as</a:t>
            </a:r>
            <a:r>
              <a:rPr lang="en-US" dirty="0">
                <a:hlinkClick r:id="rId2"/>
              </a:rPr>
              <a:t> JavaScript </a:t>
            </a:r>
            <a:r>
              <a:rPr lang="en-US" dirty="0"/>
              <a:t>Object Notation. This is a human-readable, plain text format for expressing structured data. JSON is currently supported in many programming languages.</a:t>
            </a:r>
          </a:p>
        </p:txBody>
      </p:sp>
    </p:spTree>
    <p:extLst>
      <p:ext uri="{BB962C8B-B14F-4D97-AF65-F5344CB8AC3E}">
        <p14:creationId xmlns:p14="http://schemas.microsoft.com/office/powerpoint/2010/main" val="3269826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22EE1-31C3-4FD0-9540-26B9C8371327}"/>
              </a:ext>
            </a:extLst>
          </p:cNvPr>
          <p:cNvSpPr>
            <a:spLocks noGrp="1"/>
          </p:cNvSpPr>
          <p:nvPr>
            <p:ph type="title"/>
          </p:nvPr>
        </p:nvSpPr>
        <p:spPr/>
        <p:txBody>
          <a:bodyPr/>
          <a:lstStyle/>
          <a:p>
            <a:r>
              <a:rPr lang="en-US" dirty="0"/>
              <a:t>MongoDB Data Shell</a:t>
            </a:r>
          </a:p>
        </p:txBody>
      </p:sp>
      <p:sp>
        <p:nvSpPr>
          <p:cNvPr id="3" name="Content Placeholder 2">
            <a:extLst>
              <a:ext uri="{FF2B5EF4-FFF2-40B4-BE49-F238E27FC236}">
                <a16:creationId xmlns:a16="http://schemas.microsoft.com/office/drawing/2014/main" xmlns="" id="{FD947C67-7864-4C2D-A2B2-9088A0753D59}"/>
              </a:ext>
            </a:extLst>
          </p:cNvPr>
          <p:cNvSpPr>
            <a:spLocks noGrp="1"/>
          </p:cNvSpPr>
          <p:nvPr>
            <p:ph idx="1"/>
          </p:nvPr>
        </p:nvSpPr>
        <p:spPr/>
        <p:txBody>
          <a:bodyPr/>
          <a:lstStyle/>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To check which </a:t>
            </a:r>
            <a:r>
              <a:rPr lang="en-US" sz="2400" dirty="0" err="1">
                <a:solidFill>
                  <a:prstClr val="black">
                    <a:lumMod val="75000"/>
                    <a:lumOff val="25000"/>
                  </a:prstClr>
                </a:solidFill>
                <a:latin typeface="Century Gothic"/>
              </a:rPr>
              <a:t>db</a:t>
            </a:r>
            <a:r>
              <a:rPr lang="en-US" sz="2400" dirty="0">
                <a:solidFill>
                  <a:prstClr val="black">
                    <a:lumMod val="75000"/>
                    <a:lumOff val="25000"/>
                  </a:prstClr>
                </a:solidFill>
                <a:latin typeface="Century Gothic"/>
              </a:rPr>
              <a:t> you’re using		</a:t>
            </a:r>
            <a:r>
              <a:rPr lang="en-US" sz="2400" dirty="0" err="1">
                <a:solidFill>
                  <a:prstClr val="black">
                    <a:lumMod val="75000"/>
                    <a:lumOff val="25000"/>
                  </a:prstClr>
                </a:solidFill>
                <a:latin typeface="Century Gothic"/>
              </a:rPr>
              <a:t>db</a:t>
            </a:r>
            <a:endParaRPr lang="en-US" sz="2400" dirty="0">
              <a:solidFill>
                <a:prstClr val="black">
                  <a:lumMod val="75000"/>
                  <a:lumOff val="25000"/>
                </a:prstClr>
              </a:solidFill>
              <a:latin typeface="Century Gothic"/>
            </a:endParaRP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Show all databases						show </a:t>
            </a:r>
            <a:r>
              <a:rPr lang="en-US" sz="2400" dirty="0" err="1">
                <a:solidFill>
                  <a:prstClr val="black">
                    <a:lumMod val="75000"/>
                    <a:lumOff val="25000"/>
                  </a:prstClr>
                </a:solidFill>
                <a:latin typeface="Century Gothic"/>
              </a:rPr>
              <a:t>dbs</a:t>
            </a:r>
            <a:endParaRPr lang="en-US" sz="2400" dirty="0">
              <a:solidFill>
                <a:prstClr val="black">
                  <a:lumMod val="75000"/>
                  <a:lumOff val="25000"/>
                </a:prstClr>
              </a:solidFill>
              <a:latin typeface="Century Gothic"/>
            </a:endParaRP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Switch </a:t>
            </a:r>
            <a:r>
              <a:rPr lang="en-US" sz="2400" dirty="0" err="1">
                <a:solidFill>
                  <a:prstClr val="black">
                    <a:lumMod val="75000"/>
                    <a:lumOff val="25000"/>
                  </a:prstClr>
                </a:solidFill>
                <a:latin typeface="Century Gothic"/>
              </a:rPr>
              <a:t>db’s</a:t>
            </a:r>
            <a:r>
              <a:rPr lang="en-US" sz="2400" dirty="0">
                <a:solidFill>
                  <a:prstClr val="black">
                    <a:lumMod val="75000"/>
                    <a:lumOff val="25000"/>
                  </a:prstClr>
                </a:solidFill>
                <a:latin typeface="Century Gothic"/>
              </a:rPr>
              <a:t>/make a new one	     		use &lt;name&gt;</a:t>
            </a: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See what collections exist	     	     show collections</a:t>
            </a:r>
          </a:p>
          <a:p>
            <a:endParaRPr lang="en-US" dirty="0"/>
          </a:p>
        </p:txBody>
      </p:sp>
    </p:spTree>
    <p:extLst>
      <p:ext uri="{BB962C8B-B14F-4D97-AF65-F5344CB8AC3E}">
        <p14:creationId xmlns:p14="http://schemas.microsoft.com/office/powerpoint/2010/main" val="392901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3B707-5481-47C7-9985-9EF390CD429E}"/>
              </a:ext>
            </a:extLst>
          </p:cNvPr>
          <p:cNvSpPr>
            <a:spLocks noGrp="1"/>
          </p:cNvSpPr>
          <p:nvPr>
            <p:ph type="title"/>
          </p:nvPr>
        </p:nvSpPr>
        <p:spPr/>
        <p:txBody>
          <a:bodyPr/>
          <a:lstStyle/>
          <a:p>
            <a:r>
              <a:rPr lang="en-US" dirty="0"/>
              <a:t>MongoDB insert</a:t>
            </a:r>
          </a:p>
        </p:txBody>
      </p:sp>
      <p:sp>
        <p:nvSpPr>
          <p:cNvPr id="3" name="Content Placeholder 2">
            <a:extLst>
              <a:ext uri="{FF2B5EF4-FFF2-40B4-BE49-F238E27FC236}">
                <a16:creationId xmlns:a16="http://schemas.microsoft.com/office/drawing/2014/main" xmlns="" id="{F306329B-C40A-4112-ACB0-D860F96DAECC}"/>
              </a:ext>
            </a:extLst>
          </p:cNvPr>
          <p:cNvSpPr>
            <a:spLocks noGrp="1"/>
          </p:cNvSpPr>
          <p:nvPr>
            <p:ph idx="1"/>
          </p:nvPr>
        </p:nvSpPr>
        <p:spPr/>
        <p:txBody>
          <a:bodyPr/>
          <a:lstStyle/>
          <a:p>
            <a:pPr marL="0" indent="0">
              <a:buFont typeface="Arial" charset="0"/>
              <a:buNone/>
            </a:pPr>
            <a:r>
              <a:rPr lang="en-US" sz="2400" dirty="0"/>
              <a:t>To insert documents into a collection/make a new collection:</a:t>
            </a:r>
          </a:p>
          <a:p>
            <a:pPr marL="0" indent="0">
              <a:buFont typeface="Arial" charset="0"/>
              <a:buNone/>
            </a:pPr>
            <a:endParaRPr lang="en-US" dirty="0"/>
          </a:p>
          <a:p>
            <a:pPr marL="0" indent="0">
              <a:buFont typeface="Arial" charset="0"/>
              <a:buNone/>
            </a:pPr>
            <a:r>
              <a:rPr lang="en-US" dirty="0"/>
              <a:t>db.&lt;collection&gt;.insert(&lt;document&gt;)</a:t>
            </a:r>
          </a:p>
          <a:p>
            <a:pPr marL="0" indent="0">
              <a:buFont typeface="Arial" charset="0"/>
              <a:buNone/>
            </a:pPr>
            <a:r>
              <a:rPr lang="en-US" dirty="0">
                <a:sym typeface="Wingdings" pitchFamily="2" charset="2"/>
              </a:rPr>
              <a:t>&lt;=&gt;</a:t>
            </a:r>
          </a:p>
          <a:p>
            <a:pPr marL="0" indent="0">
              <a:buFont typeface="Arial" charset="0"/>
              <a:buNone/>
            </a:pPr>
            <a:r>
              <a:rPr lang="en-US" dirty="0"/>
              <a:t>INSERT INTO &lt;table&gt;</a:t>
            </a:r>
          </a:p>
          <a:p>
            <a:pPr marL="0" indent="0">
              <a:buFont typeface="Arial" charset="0"/>
              <a:buNone/>
            </a:pPr>
            <a:r>
              <a:rPr lang="en-US" dirty="0"/>
              <a:t>VALUES(&lt;</a:t>
            </a:r>
            <a:r>
              <a:rPr lang="en-US" dirty="0" err="1"/>
              <a:t>attributevalues</a:t>
            </a:r>
            <a:r>
              <a:rPr lang="en-US" dirty="0"/>
              <a:t>&gt;);</a:t>
            </a:r>
          </a:p>
          <a:p>
            <a:endParaRPr lang="en-US" dirty="0"/>
          </a:p>
        </p:txBody>
      </p:sp>
    </p:spTree>
    <p:extLst>
      <p:ext uri="{BB962C8B-B14F-4D97-AF65-F5344CB8AC3E}">
        <p14:creationId xmlns:p14="http://schemas.microsoft.com/office/powerpoint/2010/main" val="1478989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Topik Bahasan</a:t>
            </a:r>
            <a:endParaRPr lang="en-US" dirty="0"/>
          </a:p>
        </p:txBody>
      </p:sp>
      <p:sp>
        <p:nvSpPr>
          <p:cNvPr id="3" name="Content Placeholder 2"/>
          <p:cNvSpPr>
            <a:spLocks noGrp="1"/>
          </p:cNvSpPr>
          <p:nvPr>
            <p:ph idx="1"/>
          </p:nvPr>
        </p:nvSpPr>
        <p:spPr>
          <a:xfrm>
            <a:off x="628650" y="1825625"/>
            <a:ext cx="8515350" cy="4351338"/>
          </a:xfrm>
        </p:spPr>
        <p:txBody>
          <a:bodyPr>
            <a:normAutofit/>
          </a:bodyPr>
          <a:lstStyle/>
          <a:p>
            <a:r>
              <a:rPr lang="en-US" dirty="0"/>
              <a:t>Motivation</a:t>
            </a:r>
          </a:p>
          <a:p>
            <a:r>
              <a:rPr lang="id-ID" dirty="0"/>
              <a:t>NoSQL</a:t>
            </a:r>
          </a:p>
          <a:p>
            <a:r>
              <a:rPr lang="id-ID" dirty="0"/>
              <a:t>MongoDB</a:t>
            </a:r>
            <a:endParaRPr lang="en-US" dirty="0"/>
          </a:p>
          <a:p>
            <a:r>
              <a:rPr lang="en-US" dirty="0" err="1"/>
              <a:t>Praktek</a:t>
            </a:r>
            <a:endParaRPr lang="id-ID" dirty="0"/>
          </a:p>
          <a:p>
            <a:endParaRPr lang="id-ID" dirty="0"/>
          </a:p>
        </p:txBody>
      </p:sp>
    </p:spTree>
    <p:extLst>
      <p:ext uri="{BB962C8B-B14F-4D97-AF65-F5344CB8AC3E}">
        <p14:creationId xmlns:p14="http://schemas.microsoft.com/office/powerpoint/2010/main" val="1818932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6D023-9F06-43EF-9763-2212EE8EB9C4}"/>
              </a:ext>
            </a:extLst>
          </p:cNvPr>
          <p:cNvSpPr>
            <a:spLocks noGrp="1"/>
          </p:cNvSpPr>
          <p:nvPr>
            <p:ph type="title"/>
          </p:nvPr>
        </p:nvSpPr>
        <p:spPr/>
        <p:txBody>
          <a:bodyPr/>
          <a:lstStyle/>
          <a:p>
            <a:r>
              <a:rPr lang="en-US" dirty="0"/>
              <a:t>Mongo DB Create</a:t>
            </a:r>
          </a:p>
        </p:txBody>
      </p:sp>
      <p:sp>
        <p:nvSpPr>
          <p:cNvPr id="5" name="Rectangle 2">
            <a:extLst>
              <a:ext uri="{FF2B5EF4-FFF2-40B4-BE49-F238E27FC236}">
                <a16:creationId xmlns:a16="http://schemas.microsoft.com/office/drawing/2014/main" xmlns="" id="{48B4AA4D-DAD0-4E2E-86DE-49363BE8FEAB}"/>
              </a:ext>
            </a:extLst>
          </p:cNvPr>
          <p:cNvSpPr>
            <a:spLocks noGrp="1" noChangeArrowheads="1"/>
          </p:cNvSpPr>
          <p:nvPr>
            <p:ph idx="1"/>
          </p:nvPr>
        </p:nvSpPr>
        <p:spPr bwMode="auto">
          <a:xfrm>
            <a:off x="424087" y="1857512"/>
            <a:ext cx="86271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MongoDB provides the following methods to insert documents into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hlinkClick r:id="rId2" tooltip="db.collection.insertOne()"/>
              </a:rPr>
              <a:t>db.collection.insertOne</a:t>
            </a:r>
            <a:r>
              <a:rPr kumimoji="0" lang="en-US" altLang="en-US" sz="2400" b="0" i="0" u="none" strike="noStrike" cap="none" normalizeH="0" baseline="0" dirty="0">
                <a:ln>
                  <a:noFill/>
                </a:ln>
                <a:solidFill>
                  <a:schemeClr val="tx1"/>
                </a:solidFill>
                <a:effectLst/>
                <a:latin typeface="Arial Unicode MS"/>
                <a:hlinkClick r:id="rId2" tooltip="db.collection.insertOne()"/>
              </a:rPr>
              <a:t>()</a:t>
            </a:r>
            <a:r>
              <a:rPr kumimoji="0" lang="en-US" altLang="en-US" sz="1800" b="0" i="0" u="none" strike="noStrike" cap="none" normalizeH="0" baseline="0" dirty="0">
                <a:ln>
                  <a:noFill/>
                </a:ln>
                <a:solidFill>
                  <a:schemeClr val="tx1"/>
                </a:solidFill>
                <a:effectLst/>
              </a:rPr>
              <a:t> </a:t>
            </a:r>
            <a:r>
              <a:rPr kumimoji="0" lang="en-US" altLang="en-US" sz="2400" b="0" i="1" u="none" strike="noStrike" cap="none" normalizeH="0" baseline="0" dirty="0">
                <a:ln>
                  <a:noFill/>
                </a:ln>
                <a:solidFill>
                  <a:schemeClr val="tx1"/>
                </a:solidFill>
                <a:effectLst/>
                <a:latin typeface="Arial" panose="020B0604020202020204" pitchFamily="34" charset="0"/>
              </a:rPr>
              <a:t>New in version 3.2</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hlinkClick r:id="rId3" tooltip="db.collection.insertMany()"/>
              </a:rPr>
              <a:t>db.collection.insertMany</a:t>
            </a:r>
            <a:r>
              <a:rPr kumimoji="0" lang="en-US" altLang="en-US" sz="2400" b="0" i="0" u="none" strike="noStrike" cap="none" normalizeH="0" baseline="0" dirty="0">
                <a:ln>
                  <a:noFill/>
                </a:ln>
                <a:solidFill>
                  <a:schemeClr val="tx1"/>
                </a:solidFill>
                <a:effectLst/>
                <a:latin typeface="Arial Unicode MS"/>
                <a:hlinkClick r:id="rId3" tooltip="db.collection.insertMany()"/>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In MongoDB, insert operations target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All write operations in MongoDB are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atomic</a:t>
            </a:r>
            <a:r>
              <a:rPr kumimoji="0" lang="en-US" altLang="en-US" sz="1800" b="0" i="0" u="none" strike="noStrike" cap="none" normalizeH="0" baseline="0" dirty="0">
                <a:ln>
                  <a:noFill/>
                </a:ln>
                <a:solidFill>
                  <a:schemeClr val="tx1"/>
                </a:solidFill>
                <a:effectLst/>
                <a:latin typeface="Arial" panose="020B0604020202020204" pitchFamily="34" charset="0"/>
              </a:rPr>
              <a:t> on the level of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document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raphic 6">
            <a:extLst>
              <a:ext uri="{FF2B5EF4-FFF2-40B4-BE49-F238E27FC236}">
                <a16:creationId xmlns:a16="http://schemas.microsoft.com/office/drawing/2014/main" xmlns="" id="{E67FBEDA-8700-4287-BFB7-BA550532117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42122" y="3545303"/>
            <a:ext cx="7659755" cy="2573199"/>
          </a:xfrm>
          <a:prstGeom prst="rect">
            <a:avLst/>
          </a:prstGeom>
        </p:spPr>
      </p:pic>
    </p:spTree>
    <p:extLst>
      <p:ext uri="{BB962C8B-B14F-4D97-AF65-F5344CB8AC3E}">
        <p14:creationId xmlns:p14="http://schemas.microsoft.com/office/powerpoint/2010/main" val="2201317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19F16-C7C6-4C7D-AB51-8DCD44F485D3}"/>
              </a:ext>
            </a:extLst>
          </p:cNvPr>
          <p:cNvSpPr>
            <a:spLocks noGrp="1"/>
          </p:cNvSpPr>
          <p:nvPr>
            <p:ph type="title"/>
          </p:nvPr>
        </p:nvSpPr>
        <p:spPr/>
        <p:txBody>
          <a:bodyPr/>
          <a:lstStyle/>
          <a:p>
            <a:r>
              <a:rPr lang="en-US" dirty="0"/>
              <a:t>MongoDB Read</a:t>
            </a:r>
          </a:p>
        </p:txBody>
      </p:sp>
      <p:sp>
        <p:nvSpPr>
          <p:cNvPr id="4" name="Rectangle 1">
            <a:extLst>
              <a:ext uri="{FF2B5EF4-FFF2-40B4-BE49-F238E27FC236}">
                <a16:creationId xmlns:a16="http://schemas.microsoft.com/office/drawing/2014/main" xmlns="" id="{44C8D592-48CE-4981-A17C-C726BF4C8E86}"/>
              </a:ext>
            </a:extLst>
          </p:cNvPr>
          <p:cNvSpPr>
            <a:spLocks noGrp="1" noChangeArrowheads="1"/>
          </p:cNvSpPr>
          <p:nvPr>
            <p:ph idx="1"/>
          </p:nvPr>
        </p:nvSpPr>
        <p:spPr bwMode="auto">
          <a:xfrm>
            <a:off x="478322" y="1490638"/>
            <a:ext cx="81873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Read operations retrieves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documents</a:t>
            </a:r>
            <a:r>
              <a:rPr kumimoji="0" lang="en-US" altLang="en-US" sz="1800" b="0" i="0" u="none" strike="noStrike" cap="none" normalizeH="0" baseline="0" dirty="0">
                <a:ln>
                  <a:noFill/>
                </a:ln>
                <a:solidFill>
                  <a:schemeClr val="tx1"/>
                </a:solidFill>
                <a:effectLst/>
                <a:latin typeface="Arial" panose="020B0604020202020204" pitchFamily="34" charset="0"/>
              </a:rPr>
              <a:t> from a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i.e. queries a collection for documents. MongoDB provides the following methods to read documents </a:t>
            </a:r>
            <a:r>
              <a:rPr kumimoji="0" lang="en-US" altLang="en-US" sz="1800" i="0" u="none" strike="noStrike" cap="none" normalizeH="0" baseline="0" dirty="0">
                <a:ln>
                  <a:noFill/>
                </a:ln>
                <a:solidFill>
                  <a:schemeClr val="tx1"/>
                </a:solidFill>
                <a:effectLst/>
                <a:latin typeface="Arial" panose="020B0604020202020204" pitchFamily="34" charset="0"/>
              </a:rPr>
              <a:t>from a collection: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err="1">
                <a:ln>
                  <a:noFill/>
                </a:ln>
                <a:solidFill>
                  <a:schemeClr val="tx1"/>
                </a:solidFill>
                <a:effectLst/>
                <a:latin typeface="Arial Unicode MS"/>
                <a:hlinkClick r:id="rId4" tooltip="db.collection.find()"/>
              </a:rPr>
              <a:t>db.collection.find</a:t>
            </a:r>
            <a:r>
              <a:rPr kumimoji="0" lang="en-US" altLang="en-US" sz="3600" i="0" u="none" strike="noStrike" cap="none" normalizeH="0" baseline="0" dirty="0">
                <a:ln>
                  <a:noFill/>
                </a:ln>
                <a:solidFill>
                  <a:schemeClr val="tx1"/>
                </a:solidFill>
                <a:effectLst/>
                <a:latin typeface="Arial Unicode MS"/>
                <a:hlinkClick r:id="rId4" tooltip="db.collection.find()"/>
              </a:rPr>
              <a:t>()</a:t>
            </a:r>
            <a:r>
              <a:rPr kumimoji="0" lang="en-US" altLang="en-US"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specify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query filters or criteria</a:t>
            </a:r>
            <a:r>
              <a:rPr kumimoji="0" lang="en-US" altLang="en-US" sz="1800" b="0" i="0" u="none" strike="noStrike" cap="none" normalizeH="0" baseline="0" dirty="0">
                <a:ln>
                  <a:noFill/>
                </a:ln>
                <a:solidFill>
                  <a:schemeClr val="tx1"/>
                </a:solidFill>
                <a:effectLst/>
                <a:latin typeface="Arial" panose="020B0604020202020204" pitchFamily="34" charset="0"/>
              </a:rPr>
              <a:t> that identify the documents to return.</a:t>
            </a:r>
          </a:p>
        </p:txBody>
      </p:sp>
      <p:pic>
        <p:nvPicPr>
          <p:cNvPr id="7" name="Graphic 6">
            <a:extLst>
              <a:ext uri="{FF2B5EF4-FFF2-40B4-BE49-F238E27FC236}">
                <a16:creationId xmlns:a16="http://schemas.microsoft.com/office/drawing/2014/main" xmlns="" id="{97FD483C-F6C6-48FC-B1B8-A5FE1E1CDE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578" y="3429000"/>
            <a:ext cx="9572772" cy="1595462"/>
          </a:xfrm>
          <a:prstGeom prst="rect">
            <a:avLst/>
          </a:prstGeom>
        </p:spPr>
      </p:pic>
    </p:spTree>
    <p:extLst>
      <p:ext uri="{BB962C8B-B14F-4D97-AF65-F5344CB8AC3E}">
        <p14:creationId xmlns:p14="http://schemas.microsoft.com/office/powerpoint/2010/main" val="424347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DF54B-FFCE-4390-8614-246563ED3322}"/>
              </a:ext>
            </a:extLst>
          </p:cNvPr>
          <p:cNvSpPr>
            <a:spLocks noGrp="1"/>
          </p:cNvSpPr>
          <p:nvPr>
            <p:ph type="title"/>
          </p:nvPr>
        </p:nvSpPr>
        <p:spPr/>
        <p:txBody>
          <a:bodyPr/>
          <a:lstStyle/>
          <a:p>
            <a:r>
              <a:rPr lang="en-US" dirty="0"/>
              <a:t>MongoDB Update</a:t>
            </a:r>
          </a:p>
        </p:txBody>
      </p:sp>
      <p:pic>
        <p:nvPicPr>
          <p:cNvPr id="5" name="Content Placeholder 4">
            <a:extLst>
              <a:ext uri="{FF2B5EF4-FFF2-40B4-BE49-F238E27FC236}">
                <a16:creationId xmlns:a16="http://schemas.microsoft.com/office/drawing/2014/main" xmlns="" id="{3FF09D27-74E4-44E6-AC31-7DB3CD0464A2}"/>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2471340"/>
            <a:ext cx="9429263" cy="1915319"/>
          </a:xfrm>
        </p:spPr>
      </p:pic>
    </p:spTree>
    <p:extLst>
      <p:ext uri="{BB962C8B-B14F-4D97-AF65-F5344CB8AC3E}">
        <p14:creationId xmlns:p14="http://schemas.microsoft.com/office/powerpoint/2010/main" val="3277945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9D25F-67DD-4DE0-945B-48B3A0D9F783}"/>
              </a:ext>
            </a:extLst>
          </p:cNvPr>
          <p:cNvSpPr>
            <a:spLocks noGrp="1"/>
          </p:cNvSpPr>
          <p:nvPr>
            <p:ph type="title"/>
          </p:nvPr>
        </p:nvSpPr>
        <p:spPr/>
        <p:txBody>
          <a:bodyPr/>
          <a:lstStyle/>
          <a:p>
            <a:r>
              <a:rPr lang="en-US" dirty="0"/>
              <a:t>MongoDB Delete</a:t>
            </a:r>
          </a:p>
        </p:txBody>
      </p:sp>
      <p:pic>
        <p:nvPicPr>
          <p:cNvPr id="5" name="Content Placeholder 4">
            <a:extLst>
              <a:ext uri="{FF2B5EF4-FFF2-40B4-BE49-F238E27FC236}">
                <a16:creationId xmlns:a16="http://schemas.microsoft.com/office/drawing/2014/main" xmlns="" id="{7F971E9E-5DE5-461F-B192-C2DE7140178F}"/>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84440" y="4748211"/>
            <a:ext cx="8352090" cy="1305014"/>
          </a:xfrm>
        </p:spPr>
      </p:pic>
      <p:sp>
        <p:nvSpPr>
          <p:cNvPr id="7" name="Rectangle 2">
            <a:extLst>
              <a:ext uri="{FF2B5EF4-FFF2-40B4-BE49-F238E27FC236}">
                <a16:creationId xmlns:a16="http://schemas.microsoft.com/office/drawing/2014/main" xmlns="" id="{5D64124A-397E-4A40-A1CD-7B76A17E5338}"/>
              </a:ext>
            </a:extLst>
          </p:cNvPr>
          <p:cNvSpPr>
            <a:spLocks noChangeArrowheads="1"/>
          </p:cNvSpPr>
          <p:nvPr/>
        </p:nvSpPr>
        <p:spPr bwMode="auto">
          <a:xfrm>
            <a:off x="0" y="1631829"/>
            <a:ext cx="91440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Delete operations remove documents from a collection. MongoDB provides the following methods to delete documents of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hlinkClick r:id="rId4" tooltip="db.collection.deleteOne()"/>
              </a:rPr>
              <a:t>db.collection.deleteOne</a:t>
            </a:r>
            <a:r>
              <a:rPr kumimoji="0" lang="en-US" altLang="en-US" sz="2000" b="0" i="0" u="none" strike="noStrike" cap="none" normalizeH="0" baseline="0" dirty="0">
                <a:ln>
                  <a:noFill/>
                </a:ln>
                <a:solidFill>
                  <a:schemeClr val="tx1"/>
                </a:solidFill>
                <a:effectLst/>
                <a:latin typeface="Arial Unicode MS"/>
                <a:hlinkClick r:id="rId4" tooltip="db.collection.deleteOne()"/>
              </a:rPr>
              <a:t>()</a:t>
            </a:r>
            <a:r>
              <a:rPr kumimoji="0" lang="en-US" altLang="en-US" sz="16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chemeClr val="tx1"/>
                </a:solidFill>
                <a:effectLst/>
                <a:latin typeface="Arial" panose="020B0604020202020204" pitchFamily="34" charset="0"/>
              </a:rPr>
              <a:t>New in version 3.2</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hlinkClick r:id="rId5" tooltip="db.collection.deleteMany()"/>
              </a:rPr>
              <a:t>db.collection.deleteMany</a:t>
            </a:r>
            <a:r>
              <a:rPr kumimoji="0" lang="en-US" altLang="en-US" sz="2000" b="0" i="0" u="none" strike="noStrike" cap="none" normalizeH="0" baseline="0" dirty="0">
                <a:ln>
                  <a:noFill/>
                </a:ln>
                <a:solidFill>
                  <a:schemeClr val="tx1"/>
                </a:solidFill>
                <a:effectLst/>
                <a:latin typeface="Arial Unicode MS"/>
                <a:hlinkClick r:id="rId5" tooltip="db.collection.deleteMany()"/>
              </a:rPr>
              <a:t>()</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MongoDB, delete operations target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All write operations in MongoDB are </a:t>
            </a:r>
            <a:r>
              <a:rPr kumimoji="0" lang="en-US" altLang="en-US" sz="1800" b="0" i="0" u="none" strike="noStrike" cap="none" normalizeH="0" baseline="0" dirty="0">
                <a:ln>
                  <a:noFill/>
                </a:ln>
                <a:solidFill>
                  <a:schemeClr val="tx1"/>
                </a:solidFill>
                <a:effectLst/>
                <a:latin typeface="Arial" panose="020B0604020202020204" pitchFamily="34" charset="0"/>
                <a:hlinkClick r:id="rId7"/>
              </a:rPr>
              <a:t>atomic</a:t>
            </a:r>
            <a:r>
              <a:rPr kumimoji="0" lang="en-US" altLang="en-US" sz="1800" b="0" i="0" u="none" strike="noStrike" cap="none" normalizeH="0" baseline="0" dirty="0">
                <a:ln>
                  <a:noFill/>
                </a:ln>
                <a:solidFill>
                  <a:schemeClr val="tx1"/>
                </a:solidFill>
                <a:effectLst/>
                <a:latin typeface="Arial" panose="020B0604020202020204" pitchFamily="34" charset="0"/>
              </a:rPr>
              <a:t> on the level of a single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specify criteria, or filters, that identify the documents to remove. These </a:t>
            </a:r>
            <a:r>
              <a:rPr kumimoji="0" lang="en-US" altLang="en-US" sz="1800" b="0" i="0" u="none" strike="noStrike" cap="none" normalizeH="0" baseline="0" dirty="0">
                <a:ln>
                  <a:noFill/>
                </a:ln>
                <a:solidFill>
                  <a:schemeClr val="tx1"/>
                </a:solidFill>
                <a:effectLst/>
                <a:latin typeface="Arial" panose="020B0604020202020204" pitchFamily="34" charset="0"/>
                <a:hlinkClick r:id="rId8"/>
              </a:rPr>
              <a:t>filters</a:t>
            </a:r>
            <a:r>
              <a:rPr kumimoji="0" lang="en-US" altLang="en-US" sz="1800" b="0" i="0" u="none" strike="noStrike" cap="none" normalizeH="0" baseline="0" dirty="0">
                <a:ln>
                  <a:noFill/>
                </a:ln>
                <a:solidFill>
                  <a:schemeClr val="tx1"/>
                </a:solidFill>
                <a:effectLst/>
                <a:latin typeface="Arial" panose="020B0604020202020204" pitchFamily="34" charset="0"/>
              </a:rPr>
              <a:t> use the same syntax as read operations.</a:t>
            </a:r>
          </a:p>
        </p:txBody>
      </p:sp>
    </p:spTree>
    <p:extLst>
      <p:ext uri="{BB962C8B-B14F-4D97-AF65-F5344CB8AC3E}">
        <p14:creationId xmlns:p14="http://schemas.microsoft.com/office/powerpoint/2010/main" val="4203832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91113-2754-4D98-9DFE-4F753C52470B}"/>
              </a:ext>
            </a:extLst>
          </p:cNvPr>
          <p:cNvSpPr>
            <a:spLocks noGrp="1"/>
          </p:cNvSpPr>
          <p:nvPr>
            <p:ph type="title"/>
          </p:nvPr>
        </p:nvSpPr>
        <p:spPr/>
        <p:txBody>
          <a:bodyPr/>
          <a:lstStyle/>
          <a:p>
            <a:r>
              <a:rPr lang="en-US" dirty="0"/>
              <a:t>SQL vs MongoDB Schema</a:t>
            </a:r>
          </a:p>
        </p:txBody>
      </p:sp>
      <p:graphicFrame>
        <p:nvGraphicFramePr>
          <p:cNvPr id="4" name="Content Placeholder 3">
            <a:extLst>
              <a:ext uri="{FF2B5EF4-FFF2-40B4-BE49-F238E27FC236}">
                <a16:creationId xmlns:a16="http://schemas.microsoft.com/office/drawing/2014/main" xmlns="" id="{199EFA8E-F77E-4937-8F24-BF4C5E303FA9}"/>
              </a:ext>
            </a:extLst>
          </p:cNvPr>
          <p:cNvGraphicFramePr>
            <a:graphicFrameLocks noGrp="1"/>
          </p:cNvGraphicFramePr>
          <p:nvPr>
            <p:ph idx="1"/>
            <p:extLst>
              <p:ext uri="{D42A27DB-BD31-4B8C-83A1-F6EECF244321}">
                <p14:modId xmlns:p14="http://schemas.microsoft.com/office/powerpoint/2010/main" val="3425076090"/>
              </p:ext>
            </p:extLst>
          </p:nvPr>
        </p:nvGraphicFramePr>
        <p:xfrm>
          <a:off x="628650" y="2057400"/>
          <a:ext cx="8515350" cy="3534827"/>
        </p:xfrm>
        <a:graphic>
          <a:graphicData uri="http://schemas.openxmlformats.org/drawingml/2006/table">
            <a:tbl>
              <a:tblPr/>
              <a:tblGrid>
                <a:gridCol w="4257675">
                  <a:extLst>
                    <a:ext uri="{9D8B030D-6E8A-4147-A177-3AD203B41FA5}">
                      <a16:colId xmlns:a16="http://schemas.microsoft.com/office/drawing/2014/main" xmlns="" val="2885915678"/>
                    </a:ext>
                  </a:extLst>
                </a:gridCol>
                <a:gridCol w="4257675">
                  <a:extLst>
                    <a:ext uri="{9D8B030D-6E8A-4147-A177-3AD203B41FA5}">
                      <a16:colId xmlns:a16="http://schemas.microsoft.com/office/drawing/2014/main" xmlns="" val="2374685223"/>
                    </a:ext>
                  </a:extLst>
                </a:gridCol>
              </a:tblGrid>
              <a:tr h="425867">
                <a:tc>
                  <a:txBody>
                    <a:bodyPr/>
                    <a:lstStyle/>
                    <a:p>
                      <a:r>
                        <a:rPr lang="en-US"/>
                        <a:t>SQL Schema Statements</a:t>
                      </a:r>
                    </a:p>
                  </a:txBody>
                  <a:tcPr anchor="ctr">
                    <a:lnL>
                      <a:noFill/>
                    </a:lnL>
                    <a:lnR>
                      <a:noFill/>
                    </a:lnR>
                    <a:lnT>
                      <a:noFill/>
                    </a:lnT>
                    <a:lnB>
                      <a:noFill/>
                    </a:lnB>
                  </a:tcPr>
                </a:tc>
                <a:tc>
                  <a:txBody>
                    <a:bodyPr/>
                    <a:lstStyle/>
                    <a:p>
                      <a:r>
                        <a:rPr lang="en-US"/>
                        <a:t>MongoDB Schema Statements</a:t>
                      </a:r>
                    </a:p>
                  </a:txBody>
                  <a:tcPr anchor="ctr">
                    <a:lnL>
                      <a:noFill/>
                    </a:lnL>
                    <a:lnR>
                      <a:noFill/>
                    </a:lnR>
                    <a:lnT>
                      <a:noFill/>
                    </a:lnT>
                    <a:lnB>
                      <a:noFill/>
                    </a:lnB>
                  </a:tcPr>
                </a:tc>
                <a:extLst>
                  <a:ext uri="{0D108BD9-81ED-4DB2-BD59-A6C34878D82A}">
                    <a16:rowId xmlns:a16="http://schemas.microsoft.com/office/drawing/2014/main" xmlns="" val="2730400303"/>
                  </a:ext>
                </a:extLst>
              </a:tr>
              <a:tr h="2981067">
                <a:tc>
                  <a:txBody>
                    <a:bodyPr/>
                    <a:lstStyle/>
                    <a:p>
                      <a:endParaRPr lang="en-US" dirty="0"/>
                    </a:p>
                    <a:p>
                      <a:r>
                        <a:rPr lang="en-US" dirty="0"/>
                        <a:t>CREATE TABLE people ( id MEDIUMINT NOT NULL AUTO_INCREMENT, </a:t>
                      </a:r>
                      <a:r>
                        <a:rPr lang="en-US" dirty="0" err="1"/>
                        <a:t>user_id</a:t>
                      </a:r>
                      <a:r>
                        <a:rPr lang="en-US" dirty="0"/>
                        <a:t> Varchar(30), age Number, status char(1), PRIMARY KEY (id) ) </a:t>
                      </a:r>
                    </a:p>
                  </a:txBody>
                  <a:tcPr anchor="ctr">
                    <a:lnL>
                      <a:noFill/>
                    </a:lnL>
                    <a:lnR>
                      <a:noFill/>
                    </a:lnR>
                    <a:lnT>
                      <a:noFill/>
                    </a:lnT>
                    <a:lnB>
                      <a:noFill/>
                    </a:lnB>
                  </a:tcPr>
                </a:tc>
                <a:tc>
                  <a:txBody>
                    <a:bodyPr/>
                    <a:lstStyle/>
                    <a:p>
                      <a:r>
                        <a:rPr lang="en-US" dirty="0"/>
                        <a:t>Implicitly created on first </a:t>
                      </a:r>
                      <a:r>
                        <a:rPr lang="en-US" dirty="0" err="1">
                          <a:hlinkClick r:id="rId2" tooltip="db.collection.insertOne()"/>
                        </a:rPr>
                        <a:t>insertOne</a:t>
                      </a:r>
                      <a:r>
                        <a:rPr lang="en-US" dirty="0">
                          <a:hlinkClick r:id="rId2" tooltip="db.collection.insertOne()"/>
                        </a:rPr>
                        <a:t>()</a:t>
                      </a:r>
                      <a:r>
                        <a:rPr lang="en-US" dirty="0"/>
                        <a:t> or </a:t>
                      </a:r>
                      <a:r>
                        <a:rPr lang="en-US" dirty="0" err="1">
                          <a:hlinkClick r:id="rId3" tooltip="db.collection.insertMany()"/>
                        </a:rPr>
                        <a:t>insertMany</a:t>
                      </a:r>
                      <a:r>
                        <a:rPr lang="en-US" dirty="0">
                          <a:hlinkClick r:id="rId3" tooltip="db.collection.insertMany()"/>
                        </a:rPr>
                        <a:t>()</a:t>
                      </a:r>
                      <a:r>
                        <a:rPr lang="en-US" dirty="0"/>
                        <a:t> operation. The primary key _id is automatically added if _id field is not specified.</a:t>
                      </a:r>
                    </a:p>
                    <a:p>
                      <a:endParaRPr lang="en-US" dirty="0"/>
                    </a:p>
                    <a:p>
                      <a:r>
                        <a:rPr lang="en-US" dirty="0" err="1"/>
                        <a:t>db.people.insertOne</a:t>
                      </a:r>
                      <a:r>
                        <a:rPr lang="en-US" dirty="0"/>
                        <a:t>( { </a:t>
                      </a:r>
                      <a:r>
                        <a:rPr lang="en-US" dirty="0" err="1"/>
                        <a:t>user_id</a:t>
                      </a:r>
                      <a:r>
                        <a:rPr lang="en-US" dirty="0"/>
                        <a:t>: "abc123", age: 55, status: "A" } ) </a:t>
                      </a:r>
                    </a:p>
                    <a:p>
                      <a:endParaRPr lang="en-US" dirty="0"/>
                    </a:p>
                    <a:p>
                      <a:r>
                        <a:rPr lang="en-US" dirty="0"/>
                        <a:t>However, you can also explicitly create a collection:</a:t>
                      </a:r>
                    </a:p>
                    <a:p>
                      <a:r>
                        <a:rPr lang="en-US" dirty="0" err="1"/>
                        <a:t>db.createCollection</a:t>
                      </a:r>
                      <a:r>
                        <a:rPr lang="en-US" dirty="0"/>
                        <a:t>("people") </a:t>
                      </a:r>
                    </a:p>
                  </a:txBody>
                  <a:tcPr anchor="ctr">
                    <a:lnL>
                      <a:noFill/>
                    </a:lnL>
                    <a:lnR>
                      <a:noFill/>
                    </a:lnR>
                    <a:lnT>
                      <a:noFill/>
                    </a:lnT>
                    <a:lnB>
                      <a:noFill/>
                    </a:lnB>
                  </a:tcPr>
                </a:tc>
                <a:extLst>
                  <a:ext uri="{0D108BD9-81ED-4DB2-BD59-A6C34878D82A}">
                    <a16:rowId xmlns:a16="http://schemas.microsoft.com/office/drawing/2014/main" xmlns="" val="3395368780"/>
                  </a:ext>
                </a:extLst>
              </a:tr>
            </a:tbl>
          </a:graphicData>
        </a:graphic>
      </p:graphicFrame>
    </p:spTree>
    <p:extLst>
      <p:ext uri="{BB962C8B-B14F-4D97-AF65-F5344CB8AC3E}">
        <p14:creationId xmlns:p14="http://schemas.microsoft.com/office/powerpoint/2010/main" val="664016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8A75C-E31A-4B88-8E35-1C27D2A39F1C}"/>
              </a:ext>
            </a:extLst>
          </p:cNvPr>
          <p:cNvSpPr>
            <a:spLocks noGrp="1"/>
          </p:cNvSpPr>
          <p:nvPr>
            <p:ph type="title"/>
          </p:nvPr>
        </p:nvSpPr>
        <p:spPr/>
        <p:txBody>
          <a:bodyPr/>
          <a:lstStyle/>
          <a:p>
            <a:r>
              <a:rPr lang="en-US" dirty="0"/>
              <a:t>SQL vs MongoDB Index and Drop</a:t>
            </a:r>
          </a:p>
        </p:txBody>
      </p:sp>
      <p:graphicFrame>
        <p:nvGraphicFramePr>
          <p:cNvPr id="4" name="Content Placeholder 3">
            <a:extLst>
              <a:ext uri="{FF2B5EF4-FFF2-40B4-BE49-F238E27FC236}">
                <a16:creationId xmlns:a16="http://schemas.microsoft.com/office/drawing/2014/main" xmlns="" id="{CED2F009-8035-43C0-84ED-B8373711789A}"/>
              </a:ext>
            </a:extLst>
          </p:cNvPr>
          <p:cNvGraphicFramePr>
            <a:graphicFrameLocks noGrp="1"/>
          </p:cNvGraphicFramePr>
          <p:nvPr>
            <p:ph idx="1"/>
            <p:extLst>
              <p:ext uri="{D42A27DB-BD31-4B8C-83A1-F6EECF244321}">
                <p14:modId xmlns:p14="http://schemas.microsoft.com/office/powerpoint/2010/main" val="153860149"/>
              </p:ext>
            </p:extLst>
          </p:nvPr>
        </p:nvGraphicFramePr>
        <p:xfrm>
          <a:off x="180975" y="1690689"/>
          <a:ext cx="8782050" cy="4624546"/>
        </p:xfrm>
        <a:graphic>
          <a:graphicData uri="http://schemas.openxmlformats.org/drawingml/2006/table">
            <a:tbl>
              <a:tblPr/>
              <a:tblGrid>
                <a:gridCol w="4391025">
                  <a:extLst>
                    <a:ext uri="{9D8B030D-6E8A-4147-A177-3AD203B41FA5}">
                      <a16:colId xmlns:a16="http://schemas.microsoft.com/office/drawing/2014/main" xmlns="" val="3712593211"/>
                    </a:ext>
                  </a:extLst>
                </a:gridCol>
                <a:gridCol w="4391025">
                  <a:extLst>
                    <a:ext uri="{9D8B030D-6E8A-4147-A177-3AD203B41FA5}">
                      <a16:colId xmlns:a16="http://schemas.microsoft.com/office/drawing/2014/main" xmlns="" val="4031526278"/>
                    </a:ext>
                  </a:extLst>
                </a:gridCol>
              </a:tblGrid>
              <a:tr h="1027906">
                <a:tc>
                  <a:txBody>
                    <a:bodyPr/>
                    <a:lstStyle/>
                    <a:p>
                      <a:r>
                        <a:rPr lang="en-US" sz="2800"/>
                        <a:t>CREATE INDEX idx_user_id_asc ON people(user_id) </a:t>
                      </a:r>
                    </a:p>
                  </a:txBody>
                  <a:tcPr anchor="ctr">
                    <a:lnL>
                      <a:noFill/>
                    </a:lnL>
                    <a:lnR>
                      <a:noFill/>
                    </a:lnR>
                    <a:lnT>
                      <a:noFill/>
                    </a:lnT>
                    <a:lnB>
                      <a:noFill/>
                    </a:lnB>
                  </a:tcPr>
                </a:tc>
                <a:tc>
                  <a:txBody>
                    <a:bodyPr/>
                    <a:lstStyle/>
                    <a:p>
                      <a:endParaRPr lang="en-US" sz="2800"/>
                    </a:p>
                    <a:p>
                      <a:r>
                        <a:rPr lang="en-US" sz="2800"/>
                        <a:t>db.people.createIndex( { user_id: 1 } ) </a:t>
                      </a:r>
                    </a:p>
                  </a:txBody>
                  <a:tcPr anchor="ctr">
                    <a:lnL>
                      <a:noFill/>
                    </a:lnL>
                    <a:lnR>
                      <a:noFill/>
                    </a:lnR>
                    <a:lnT>
                      <a:noFill/>
                    </a:lnT>
                    <a:lnB>
                      <a:noFill/>
                    </a:lnB>
                  </a:tcPr>
                </a:tc>
                <a:extLst>
                  <a:ext uri="{0D108BD9-81ED-4DB2-BD59-A6C34878D82A}">
                    <a16:rowId xmlns:a16="http://schemas.microsoft.com/office/drawing/2014/main" xmlns="" val="1506935923"/>
                  </a:ext>
                </a:extLst>
              </a:tr>
              <a:tr h="1468437">
                <a:tc>
                  <a:txBody>
                    <a:bodyPr/>
                    <a:lstStyle/>
                    <a:p>
                      <a:endParaRPr lang="en-US" sz="2800" dirty="0"/>
                    </a:p>
                    <a:p>
                      <a:r>
                        <a:rPr lang="en-US" sz="2800" dirty="0"/>
                        <a:t>CREATE INDEX </a:t>
                      </a:r>
                      <a:r>
                        <a:rPr lang="en-US" sz="2800" dirty="0" err="1"/>
                        <a:t>idx_user_id_asc_age_desc</a:t>
                      </a:r>
                      <a:r>
                        <a:rPr lang="en-US" sz="2800" dirty="0"/>
                        <a:t> ON people(</a:t>
                      </a:r>
                      <a:r>
                        <a:rPr lang="en-US" sz="2800" dirty="0" err="1"/>
                        <a:t>user_id</a:t>
                      </a:r>
                      <a:r>
                        <a:rPr lang="en-US" sz="2800" dirty="0"/>
                        <a:t>, age DESC) </a:t>
                      </a:r>
                    </a:p>
                  </a:txBody>
                  <a:tcPr anchor="ctr">
                    <a:lnL>
                      <a:noFill/>
                    </a:lnL>
                    <a:lnR>
                      <a:noFill/>
                    </a:lnR>
                    <a:lnT>
                      <a:noFill/>
                    </a:lnT>
                    <a:lnB>
                      <a:noFill/>
                    </a:lnB>
                  </a:tcPr>
                </a:tc>
                <a:tc>
                  <a:txBody>
                    <a:bodyPr/>
                    <a:lstStyle/>
                    <a:p>
                      <a:endParaRPr lang="en-US" sz="2800"/>
                    </a:p>
                    <a:p>
                      <a:r>
                        <a:rPr lang="en-US" sz="2800"/>
                        <a:t>db.people.createIndex( { user_id: 1, age: -1 } ) </a:t>
                      </a:r>
                    </a:p>
                  </a:txBody>
                  <a:tcPr anchor="ctr">
                    <a:lnL>
                      <a:noFill/>
                    </a:lnL>
                    <a:lnR>
                      <a:noFill/>
                    </a:lnR>
                    <a:lnT>
                      <a:noFill/>
                    </a:lnT>
                    <a:lnB>
                      <a:noFill/>
                    </a:lnB>
                  </a:tcPr>
                </a:tc>
                <a:extLst>
                  <a:ext uri="{0D108BD9-81ED-4DB2-BD59-A6C34878D82A}">
                    <a16:rowId xmlns:a16="http://schemas.microsoft.com/office/drawing/2014/main" xmlns="" val="1217019504"/>
                  </a:ext>
                </a:extLst>
              </a:tr>
              <a:tr h="1027906">
                <a:tc>
                  <a:txBody>
                    <a:bodyPr/>
                    <a:lstStyle/>
                    <a:p>
                      <a:endParaRPr lang="en-US" sz="2800"/>
                    </a:p>
                    <a:p>
                      <a:r>
                        <a:rPr lang="en-US" sz="2800"/>
                        <a:t>DROP TABLE people </a:t>
                      </a:r>
                    </a:p>
                  </a:txBody>
                  <a:tcPr anchor="ctr">
                    <a:lnL>
                      <a:noFill/>
                    </a:lnL>
                    <a:lnR>
                      <a:noFill/>
                    </a:lnR>
                    <a:lnT>
                      <a:noFill/>
                    </a:lnT>
                    <a:lnB>
                      <a:noFill/>
                    </a:lnB>
                  </a:tcPr>
                </a:tc>
                <a:tc>
                  <a:txBody>
                    <a:bodyPr/>
                    <a:lstStyle/>
                    <a:p>
                      <a:endParaRPr lang="en-US" sz="2800" dirty="0"/>
                    </a:p>
                    <a:p>
                      <a:r>
                        <a:rPr lang="en-US" sz="2800" dirty="0" err="1"/>
                        <a:t>db.people.drop</a:t>
                      </a:r>
                      <a:r>
                        <a:rPr lang="en-US" sz="2800" dirty="0"/>
                        <a:t>() </a:t>
                      </a:r>
                    </a:p>
                  </a:txBody>
                  <a:tcPr anchor="ctr">
                    <a:lnL>
                      <a:noFill/>
                    </a:lnL>
                    <a:lnR>
                      <a:noFill/>
                    </a:lnR>
                    <a:lnT>
                      <a:noFill/>
                    </a:lnT>
                    <a:lnB>
                      <a:noFill/>
                    </a:lnB>
                  </a:tcPr>
                </a:tc>
                <a:extLst>
                  <a:ext uri="{0D108BD9-81ED-4DB2-BD59-A6C34878D82A}">
                    <a16:rowId xmlns:a16="http://schemas.microsoft.com/office/drawing/2014/main" xmlns="" val="3584700951"/>
                  </a:ext>
                </a:extLst>
              </a:tr>
            </a:tbl>
          </a:graphicData>
        </a:graphic>
      </p:graphicFrame>
    </p:spTree>
    <p:extLst>
      <p:ext uri="{BB962C8B-B14F-4D97-AF65-F5344CB8AC3E}">
        <p14:creationId xmlns:p14="http://schemas.microsoft.com/office/powerpoint/2010/main" val="1969007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6A171-3E37-4C7A-BCE4-58EC39743ECB}"/>
              </a:ext>
            </a:extLst>
          </p:cNvPr>
          <p:cNvSpPr>
            <a:spLocks noGrp="1"/>
          </p:cNvSpPr>
          <p:nvPr>
            <p:ph type="title"/>
          </p:nvPr>
        </p:nvSpPr>
        <p:spPr/>
        <p:txBody>
          <a:bodyPr/>
          <a:lstStyle/>
          <a:p>
            <a:r>
              <a:rPr lang="en-US" dirty="0"/>
              <a:t>MongoDB The find() Method</a:t>
            </a:r>
          </a:p>
        </p:txBody>
      </p:sp>
      <p:sp>
        <p:nvSpPr>
          <p:cNvPr id="3" name="Content Placeholder 2">
            <a:extLst>
              <a:ext uri="{FF2B5EF4-FFF2-40B4-BE49-F238E27FC236}">
                <a16:creationId xmlns:a16="http://schemas.microsoft.com/office/drawing/2014/main" xmlns="" id="{352B4D65-6957-4B56-BE29-004BF719528D}"/>
              </a:ext>
            </a:extLst>
          </p:cNvPr>
          <p:cNvSpPr>
            <a:spLocks noGrp="1"/>
          </p:cNvSpPr>
          <p:nvPr>
            <p:ph idx="1"/>
          </p:nvPr>
        </p:nvSpPr>
        <p:spPr/>
        <p:txBody>
          <a:bodyPr>
            <a:normAutofit fontScale="77500" lnSpcReduction="20000"/>
          </a:bodyPr>
          <a:lstStyle/>
          <a:p>
            <a:r>
              <a:rPr lang="en-US" dirty="0"/>
              <a:t>To query data from MongoDB collection, you need to use MongoDB's </a:t>
            </a:r>
            <a:r>
              <a:rPr lang="en-US" b="1" dirty="0"/>
              <a:t>find()</a:t>
            </a:r>
            <a:r>
              <a:rPr lang="en-US" dirty="0"/>
              <a:t> method.</a:t>
            </a:r>
          </a:p>
          <a:p>
            <a:endParaRPr lang="en-US" dirty="0"/>
          </a:p>
          <a:p>
            <a:r>
              <a:rPr lang="en-US" dirty="0"/>
              <a:t>The basic syntax of </a:t>
            </a:r>
            <a:r>
              <a:rPr lang="en-US" b="1" dirty="0"/>
              <a:t>find()</a:t>
            </a:r>
            <a:r>
              <a:rPr lang="en-US" dirty="0"/>
              <a:t> method is as follows −</a:t>
            </a:r>
          </a:p>
          <a:p>
            <a:pPr marL="0" indent="0">
              <a:buNone/>
            </a:pPr>
            <a:r>
              <a:rPr lang="en-US" b="1" dirty="0"/>
              <a:t>           “</a:t>
            </a:r>
            <a:r>
              <a:rPr lang="en-US" b="1" dirty="0" err="1"/>
              <a:t>db.COLLECTION_NAME.find</a:t>
            </a:r>
            <a:r>
              <a:rPr lang="en-US" b="1" dirty="0"/>
              <a:t>()”</a:t>
            </a:r>
          </a:p>
          <a:p>
            <a:pPr marL="0" indent="0">
              <a:buNone/>
            </a:pPr>
            <a:endParaRPr lang="en-US" dirty="0"/>
          </a:p>
          <a:p>
            <a:r>
              <a:rPr lang="en-US" dirty="0"/>
              <a:t> find() method will display all the documents in a non-structured way.</a:t>
            </a:r>
          </a:p>
          <a:p>
            <a:endParaRPr lang="en-US" dirty="0"/>
          </a:p>
          <a:p>
            <a:r>
              <a:rPr lang="en-US" dirty="0"/>
              <a:t>To display the results in a formatted way, you can use </a:t>
            </a:r>
            <a:r>
              <a:rPr lang="en-US" b="1" dirty="0"/>
              <a:t>pretty()</a:t>
            </a:r>
            <a:r>
              <a:rPr lang="en-US" dirty="0"/>
              <a:t> method.</a:t>
            </a:r>
          </a:p>
          <a:p>
            <a:pPr marL="0" indent="0">
              <a:buNone/>
            </a:pPr>
            <a:r>
              <a:rPr lang="en-US" b="1" dirty="0"/>
              <a:t>      “</a:t>
            </a:r>
            <a:r>
              <a:rPr lang="en-US" b="1" dirty="0" err="1"/>
              <a:t>db.mycol.find</a:t>
            </a:r>
            <a:r>
              <a:rPr lang="en-US" b="1" dirty="0"/>
              <a:t>().pretty() “ </a:t>
            </a:r>
            <a:r>
              <a:rPr lang="en-US" dirty="0"/>
              <a:t/>
            </a:r>
            <a:br>
              <a:rPr lang="en-US" dirty="0"/>
            </a:br>
            <a:endParaRPr lang="en-US" dirty="0"/>
          </a:p>
          <a:p>
            <a:endParaRPr lang="en-US" dirty="0"/>
          </a:p>
        </p:txBody>
      </p:sp>
    </p:spTree>
    <p:extLst>
      <p:ext uri="{BB962C8B-B14F-4D97-AF65-F5344CB8AC3E}">
        <p14:creationId xmlns:p14="http://schemas.microsoft.com/office/powerpoint/2010/main" val="202922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E0D3-9A1D-4C62-8928-407B26F7E76F}"/>
              </a:ext>
            </a:extLst>
          </p:cNvPr>
          <p:cNvSpPr>
            <a:spLocks noGrp="1"/>
          </p:cNvSpPr>
          <p:nvPr>
            <p:ph type="title"/>
          </p:nvPr>
        </p:nvSpPr>
        <p:spPr/>
        <p:txBody>
          <a:bodyPr/>
          <a:lstStyle/>
          <a:p>
            <a:r>
              <a:rPr lang="en-US" dirty="0"/>
              <a:t>MongoDB The remove() Method</a:t>
            </a:r>
          </a:p>
        </p:txBody>
      </p:sp>
      <p:sp>
        <p:nvSpPr>
          <p:cNvPr id="3" name="Content Placeholder 2">
            <a:extLst>
              <a:ext uri="{FF2B5EF4-FFF2-40B4-BE49-F238E27FC236}">
                <a16:creationId xmlns:a16="http://schemas.microsoft.com/office/drawing/2014/main" xmlns="" id="{4822CB6E-9A78-4044-A720-25145CCB9E98}"/>
              </a:ext>
            </a:extLst>
          </p:cNvPr>
          <p:cNvSpPr>
            <a:spLocks noGrp="1"/>
          </p:cNvSpPr>
          <p:nvPr>
            <p:ph idx="1"/>
          </p:nvPr>
        </p:nvSpPr>
        <p:spPr>
          <a:xfrm>
            <a:off x="628650" y="1825625"/>
            <a:ext cx="8096250" cy="4156076"/>
          </a:xfrm>
        </p:spPr>
        <p:txBody>
          <a:bodyPr>
            <a:normAutofit/>
          </a:bodyPr>
          <a:lstStyle/>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endParaRPr lang="en-US" dirty="0"/>
          </a:p>
        </p:txBody>
      </p:sp>
    </p:spTree>
    <p:extLst>
      <p:ext uri="{BB962C8B-B14F-4D97-AF65-F5344CB8AC3E}">
        <p14:creationId xmlns:p14="http://schemas.microsoft.com/office/powerpoint/2010/main" val="147003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43429-ED92-4281-AA51-51F2DD7C8932}"/>
              </a:ext>
            </a:extLst>
          </p:cNvPr>
          <p:cNvSpPr>
            <a:spLocks noGrp="1"/>
          </p:cNvSpPr>
          <p:nvPr>
            <p:ph type="title"/>
          </p:nvPr>
        </p:nvSpPr>
        <p:spPr/>
        <p:txBody>
          <a:bodyPr/>
          <a:lstStyle/>
          <a:p>
            <a:r>
              <a:rPr lang="en-US" dirty="0"/>
              <a:t>MongoDB Delete</a:t>
            </a:r>
          </a:p>
        </p:txBody>
      </p:sp>
      <p:sp>
        <p:nvSpPr>
          <p:cNvPr id="3" name="Content Placeholder 2">
            <a:extLst>
              <a:ext uri="{FF2B5EF4-FFF2-40B4-BE49-F238E27FC236}">
                <a16:creationId xmlns:a16="http://schemas.microsoft.com/office/drawing/2014/main" xmlns="" id="{370DA339-823A-4DD5-A25B-A17459054ECC}"/>
              </a:ext>
            </a:extLst>
          </p:cNvPr>
          <p:cNvSpPr>
            <a:spLocks noGrp="1"/>
          </p:cNvSpPr>
          <p:nvPr>
            <p:ph idx="1"/>
          </p:nvPr>
        </p:nvSpPr>
        <p:spPr>
          <a:xfrm>
            <a:off x="628650" y="1825625"/>
            <a:ext cx="8515350" cy="4351338"/>
          </a:xfrm>
        </p:spPr>
        <p:txBody>
          <a:bodyPr/>
          <a:lstStyle/>
          <a:p>
            <a:pPr marL="0" indent="0" fontAlgn="auto">
              <a:spcAft>
                <a:spcPts val="0"/>
              </a:spcAft>
              <a:buFont typeface="Arial" charset="0"/>
              <a:buNone/>
              <a:defRPr/>
            </a:pPr>
            <a:r>
              <a:rPr lang="en-US" dirty="0">
                <a:solidFill>
                  <a:schemeClr val="tx1">
                    <a:lumMod val="75000"/>
                    <a:lumOff val="25000"/>
                  </a:schemeClr>
                </a:solidFill>
              </a:rPr>
              <a:t>Remove all records where field = value</a:t>
            </a:r>
          </a:p>
          <a:p>
            <a:pPr marL="0" indent="0" fontAlgn="auto">
              <a:spcAft>
                <a:spcPts val="0"/>
              </a:spcAft>
              <a:buFont typeface="Arial" charset="0"/>
              <a:buNone/>
              <a:defRPr/>
            </a:pPr>
            <a:r>
              <a:rPr lang="en-US" sz="3200" dirty="0">
                <a:solidFill>
                  <a:schemeClr val="tx1">
                    <a:lumMod val="75000"/>
                    <a:lumOff val="25000"/>
                  </a:schemeClr>
                </a:solidFill>
              </a:rPr>
              <a:t>	</a:t>
            </a:r>
            <a:r>
              <a:rPr lang="en-US" dirty="0">
                <a:solidFill>
                  <a:schemeClr val="tx1">
                    <a:lumMod val="75000"/>
                    <a:lumOff val="25000"/>
                  </a:schemeClr>
                </a:solidFill>
              </a:rPr>
              <a:t>db.&lt;collection&gt;.remove({&lt;field&gt;:&lt;value&gt;})</a:t>
            </a:r>
          </a:p>
          <a:p>
            <a:pPr marL="0" indent="0" fontAlgn="auto">
              <a:spcAft>
                <a:spcPts val="0"/>
              </a:spcAft>
              <a:buFont typeface="Arial" charset="0"/>
              <a:buNone/>
              <a:defRPr/>
            </a:pPr>
            <a:endParaRPr lang="en-US" dirty="0">
              <a:solidFill>
                <a:schemeClr val="tx1">
                  <a:lumMod val="75000"/>
                  <a:lumOff val="25000"/>
                </a:schemeClr>
              </a:solidFill>
            </a:endParaRPr>
          </a:p>
          <a:p>
            <a:pPr marL="0" indent="0" fontAlgn="auto">
              <a:spcAft>
                <a:spcPts val="0"/>
              </a:spcAft>
              <a:buFont typeface="Arial" charset="0"/>
              <a:buNone/>
              <a:defRPr/>
            </a:pPr>
            <a:r>
              <a:rPr lang="en-US" dirty="0">
                <a:solidFill>
                  <a:schemeClr val="tx1">
                    <a:lumMod val="75000"/>
                    <a:lumOff val="25000"/>
                  </a:schemeClr>
                </a:solidFill>
              </a:rPr>
              <a:t>	DELETE FROM &lt;table&gt;</a:t>
            </a:r>
          </a:p>
          <a:p>
            <a:pPr marL="0" indent="0" fontAlgn="auto">
              <a:spcAft>
                <a:spcPts val="0"/>
              </a:spcAft>
              <a:buFont typeface="Arial" charset="0"/>
              <a:buNone/>
              <a:defRPr/>
            </a:pPr>
            <a:r>
              <a:rPr lang="en-US" dirty="0">
                <a:solidFill>
                  <a:schemeClr val="tx1">
                    <a:lumMod val="75000"/>
                    <a:lumOff val="25000"/>
                  </a:schemeClr>
                </a:solidFill>
              </a:rPr>
              <a:t>	WHERE &lt;field&gt; = &lt;value&gt;;</a:t>
            </a:r>
          </a:p>
          <a:p>
            <a:pPr marL="0" indent="0" fontAlgn="auto">
              <a:spcAft>
                <a:spcPts val="0"/>
              </a:spcAft>
              <a:buFont typeface="Arial" charset="0"/>
              <a:buNone/>
              <a:defRPr/>
            </a:pPr>
            <a:endParaRPr lang="en-US" dirty="0">
              <a:solidFill>
                <a:schemeClr val="tx1">
                  <a:lumMod val="75000"/>
                  <a:lumOff val="25000"/>
                </a:schemeClr>
              </a:solidFill>
            </a:endParaRPr>
          </a:p>
          <a:p>
            <a:pPr marL="0" indent="0" fontAlgn="auto">
              <a:spcAft>
                <a:spcPts val="0"/>
              </a:spcAft>
              <a:buFont typeface="Arial" charset="0"/>
              <a:buNone/>
              <a:defRPr/>
            </a:pPr>
            <a:r>
              <a:rPr lang="en-US" dirty="0">
                <a:solidFill>
                  <a:schemeClr val="tx1">
                    <a:lumMod val="75000"/>
                    <a:lumOff val="25000"/>
                  </a:schemeClr>
                </a:solidFill>
              </a:rPr>
              <a:t>As above, but only remove first document</a:t>
            </a:r>
          </a:p>
          <a:p>
            <a:pPr marL="0" indent="0" fontAlgn="auto">
              <a:spcAft>
                <a:spcPts val="0"/>
              </a:spcAft>
              <a:buFont typeface="Arial" charset="0"/>
              <a:buNone/>
              <a:defRPr/>
            </a:pPr>
            <a:r>
              <a:rPr lang="en-US" sz="3200" dirty="0">
                <a:solidFill>
                  <a:schemeClr val="tx1">
                    <a:lumMod val="75000"/>
                    <a:lumOff val="25000"/>
                  </a:schemeClr>
                </a:solidFill>
              </a:rPr>
              <a:t>	 </a:t>
            </a:r>
            <a:r>
              <a:rPr lang="en-US" dirty="0">
                <a:solidFill>
                  <a:schemeClr val="tx1">
                    <a:lumMod val="75000"/>
                    <a:lumOff val="25000"/>
                  </a:schemeClr>
                </a:solidFill>
              </a:rPr>
              <a:t>db.&lt;collection&gt;.remove({&lt;field&gt;:&lt;value&gt;}, true)</a:t>
            </a:r>
            <a:r>
              <a:rPr lang="en-US" sz="3200" dirty="0">
                <a:solidFill>
                  <a:schemeClr val="tx1">
                    <a:lumMod val="75000"/>
                    <a:lumOff val="25000"/>
                  </a:schemeClr>
                </a:solidFill>
              </a:rPr>
              <a:t> </a:t>
            </a:r>
          </a:p>
          <a:p>
            <a:endParaRPr lang="en-US" dirty="0"/>
          </a:p>
        </p:txBody>
      </p:sp>
    </p:spTree>
    <p:extLst>
      <p:ext uri="{BB962C8B-B14F-4D97-AF65-F5344CB8AC3E}">
        <p14:creationId xmlns:p14="http://schemas.microsoft.com/office/powerpoint/2010/main" val="1520537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EF0D8-FB92-403A-9059-757AC0ECB37C}"/>
              </a:ext>
            </a:extLst>
          </p:cNvPr>
          <p:cNvSpPr>
            <a:spLocks noGrp="1"/>
          </p:cNvSpPr>
          <p:nvPr>
            <p:ph type="title"/>
          </p:nvPr>
        </p:nvSpPr>
        <p:spPr/>
        <p:txBody>
          <a:bodyPr>
            <a:normAutofit fontScale="90000"/>
          </a:bodyPr>
          <a:lstStyle/>
          <a:p>
            <a:r>
              <a:rPr lang="en-US" b="1" dirty="0"/>
              <a:t>MongoDB’s IoT Reference Architecture</a:t>
            </a:r>
            <a:br>
              <a:rPr lang="en-US" b="1"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xmlns="" id="{249F704D-5A31-4DDE-8214-A5D700059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966" y="1825625"/>
            <a:ext cx="7636717" cy="4351338"/>
          </a:xfrm>
        </p:spPr>
      </p:pic>
    </p:spTree>
    <p:extLst>
      <p:ext uri="{BB962C8B-B14F-4D97-AF65-F5344CB8AC3E}">
        <p14:creationId xmlns:p14="http://schemas.microsoft.com/office/powerpoint/2010/main" val="2309341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9A80C-8464-41CA-BDCD-EB645EA136C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81311118-F188-4975-B56D-177599217FBB}"/>
              </a:ext>
            </a:extLst>
          </p:cNvPr>
          <p:cNvSpPr>
            <a:spLocks noGrp="1"/>
          </p:cNvSpPr>
          <p:nvPr>
            <p:ph idx="1"/>
          </p:nvPr>
        </p:nvSpPr>
        <p:spPr/>
        <p:txBody>
          <a:bodyPr>
            <a:normAutofit fontScale="92500" lnSpcReduction="20000"/>
          </a:bodyPr>
          <a:lstStyle/>
          <a:p>
            <a:pPr fontAlgn="auto">
              <a:spcAft>
                <a:spcPts val="0"/>
              </a:spcAft>
              <a:buFont typeface="Wingdings 3" charset="2"/>
              <a:buChar char=""/>
              <a:defRPr/>
            </a:pPr>
            <a:r>
              <a:rPr lang="en-US" sz="3500" dirty="0">
                <a:solidFill>
                  <a:schemeClr val="tx1">
                    <a:lumMod val="75000"/>
                    <a:lumOff val="25000"/>
                  </a:schemeClr>
                </a:solidFill>
              </a:rPr>
              <a:t>Problems with SQL</a:t>
            </a:r>
          </a:p>
          <a:p>
            <a:pPr lvl="1" fontAlgn="auto">
              <a:spcAft>
                <a:spcPts val="0"/>
              </a:spcAft>
              <a:buFont typeface="Wingdings 3" charset="2"/>
              <a:buChar char=""/>
              <a:defRPr/>
            </a:pPr>
            <a:r>
              <a:rPr lang="en-US" sz="2800" dirty="0">
                <a:solidFill>
                  <a:schemeClr val="tx1">
                    <a:lumMod val="75000"/>
                    <a:lumOff val="25000"/>
                  </a:schemeClr>
                </a:solidFill>
              </a:rPr>
              <a:t>Rigid schema</a:t>
            </a:r>
          </a:p>
          <a:p>
            <a:pPr lvl="1" fontAlgn="auto">
              <a:spcAft>
                <a:spcPts val="0"/>
              </a:spcAft>
              <a:buFont typeface="Wingdings 3" charset="2"/>
              <a:buChar char=""/>
              <a:defRPr/>
            </a:pPr>
            <a:r>
              <a:rPr lang="en-US" sz="2800" dirty="0">
                <a:solidFill>
                  <a:schemeClr val="tx1">
                    <a:lumMod val="75000"/>
                    <a:lumOff val="25000"/>
                  </a:schemeClr>
                </a:solidFill>
              </a:rPr>
              <a:t>Not easily scalable (designed for 90’s technology or worse)</a:t>
            </a:r>
          </a:p>
          <a:p>
            <a:pPr lvl="1" fontAlgn="auto">
              <a:spcAft>
                <a:spcPts val="0"/>
              </a:spcAft>
              <a:buFont typeface="Wingdings 3" charset="2"/>
              <a:buChar char=""/>
              <a:defRPr/>
            </a:pPr>
            <a:r>
              <a:rPr lang="en-US" sz="2800" dirty="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a:solidFill>
                <a:schemeClr val="tx1">
                  <a:lumMod val="75000"/>
                  <a:lumOff val="25000"/>
                </a:schemeClr>
              </a:solidFill>
            </a:endParaRPr>
          </a:p>
          <a:p>
            <a:pPr fontAlgn="auto">
              <a:spcAft>
                <a:spcPts val="0"/>
              </a:spcAft>
              <a:buFont typeface="Wingdings 3" charset="2"/>
              <a:buChar char=""/>
              <a:defRPr/>
            </a:pPr>
            <a:r>
              <a:rPr lang="en-US" sz="3500" dirty="0">
                <a:solidFill>
                  <a:schemeClr val="tx1">
                    <a:lumMod val="75000"/>
                    <a:lumOff val="25000"/>
                  </a:schemeClr>
                </a:solidFill>
              </a:rPr>
              <a:t>Perks of </a:t>
            </a:r>
            <a:r>
              <a:rPr lang="en-US" sz="3500" dirty="0" err="1">
                <a:solidFill>
                  <a:schemeClr val="tx1">
                    <a:lumMod val="75000"/>
                    <a:lumOff val="25000"/>
                  </a:schemeClr>
                </a:solidFill>
              </a:rPr>
              <a:t>mongoDB</a:t>
            </a:r>
            <a:r>
              <a:rPr lang="en-US" sz="3500" dirty="0">
                <a:solidFill>
                  <a:schemeClr val="tx1">
                    <a:lumMod val="75000"/>
                    <a:lumOff val="25000"/>
                  </a:schemeClr>
                </a:solidFill>
              </a:rPr>
              <a:t> (No SQL)</a:t>
            </a:r>
          </a:p>
          <a:p>
            <a:pPr lvl="1" fontAlgn="auto">
              <a:spcAft>
                <a:spcPts val="0"/>
              </a:spcAft>
              <a:buFont typeface="Wingdings 3" charset="2"/>
              <a:buChar char=""/>
              <a:defRPr/>
            </a:pPr>
            <a:r>
              <a:rPr lang="en-US" sz="2800" dirty="0">
                <a:solidFill>
                  <a:schemeClr val="tx1">
                    <a:lumMod val="75000"/>
                    <a:lumOff val="25000"/>
                  </a:schemeClr>
                </a:solidFill>
              </a:rPr>
              <a:t>Easy interface with common languages (Java, </a:t>
            </a:r>
            <a:r>
              <a:rPr lang="en-US" sz="2800" dirty="0" err="1">
                <a:solidFill>
                  <a:schemeClr val="tx1">
                    <a:lumMod val="75000"/>
                    <a:lumOff val="25000"/>
                  </a:schemeClr>
                </a:solidFill>
              </a:rPr>
              <a:t>Javascript</a:t>
            </a:r>
            <a:r>
              <a:rPr lang="en-US" sz="2800" dirty="0">
                <a:solidFill>
                  <a:schemeClr val="tx1">
                    <a:lumMod val="75000"/>
                    <a:lumOff val="25000"/>
                  </a:schemeClr>
                </a:solidFill>
              </a:rPr>
              <a:t>, PHP, etc.)</a:t>
            </a:r>
          </a:p>
          <a:p>
            <a:pPr lvl="1" fontAlgn="auto">
              <a:spcAft>
                <a:spcPts val="0"/>
              </a:spcAft>
              <a:buFont typeface="Wingdings 3" charset="2"/>
              <a:buChar char=""/>
              <a:defRPr/>
            </a:pPr>
            <a:r>
              <a:rPr lang="en-US" sz="2800" dirty="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a:solidFill>
                  <a:schemeClr val="tx1">
                    <a:lumMod val="75000"/>
                    <a:lumOff val="25000"/>
                  </a:schemeClr>
                </a:solidFill>
              </a:rPr>
              <a:t>Keeps essential features of RDBMS’s while learning from key-value </a:t>
            </a:r>
            <a:r>
              <a:rPr lang="en-US" sz="2800" dirty="0" err="1">
                <a:solidFill>
                  <a:schemeClr val="tx1">
                    <a:lumMod val="75000"/>
                    <a:lumOff val="25000"/>
                  </a:schemeClr>
                </a:solidFill>
              </a:rPr>
              <a:t>noSQL</a:t>
            </a:r>
            <a:r>
              <a:rPr lang="en-US" sz="2800" dirty="0">
                <a:solidFill>
                  <a:schemeClr val="tx1">
                    <a:lumMod val="75000"/>
                    <a:lumOff val="25000"/>
                  </a:schemeClr>
                </a:solidFill>
              </a:rPr>
              <a:t> systems</a:t>
            </a:r>
          </a:p>
          <a:p>
            <a:endParaRPr lang="en-US" dirty="0"/>
          </a:p>
        </p:txBody>
      </p:sp>
    </p:spTree>
    <p:extLst>
      <p:ext uri="{BB962C8B-B14F-4D97-AF65-F5344CB8AC3E}">
        <p14:creationId xmlns:p14="http://schemas.microsoft.com/office/powerpoint/2010/main" val="3296762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Praktek</a:t>
            </a:r>
            <a:endParaRPr lang="en-US" dirty="0"/>
          </a:p>
        </p:txBody>
      </p:sp>
      <p:sp>
        <p:nvSpPr>
          <p:cNvPr id="3" name="Content Placeholder 2"/>
          <p:cNvSpPr>
            <a:spLocks noGrp="1"/>
          </p:cNvSpPr>
          <p:nvPr>
            <p:ph idx="1"/>
          </p:nvPr>
        </p:nvSpPr>
        <p:spPr/>
        <p:txBody>
          <a:bodyPr/>
          <a:lstStyle/>
          <a:p>
            <a:r>
              <a:rPr lang="en-US" dirty="0"/>
              <a:t>MongoDB server</a:t>
            </a:r>
          </a:p>
          <a:p>
            <a:r>
              <a:rPr lang="en-US" dirty="0"/>
              <a:t>MongoDB Compass</a:t>
            </a:r>
          </a:p>
        </p:txBody>
      </p:sp>
    </p:spTree>
    <p:extLst>
      <p:ext uri="{BB962C8B-B14F-4D97-AF65-F5344CB8AC3E}">
        <p14:creationId xmlns:p14="http://schemas.microsoft.com/office/powerpoint/2010/main" val="1765393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DDD72-8659-4F45-90A8-045329DE22AF}"/>
              </a:ext>
            </a:extLst>
          </p:cNvPr>
          <p:cNvSpPr>
            <a:spLocks noGrp="1"/>
          </p:cNvSpPr>
          <p:nvPr>
            <p:ph type="title"/>
          </p:nvPr>
        </p:nvSpPr>
        <p:spPr>
          <a:xfrm>
            <a:off x="728870" y="874644"/>
            <a:ext cx="8415130" cy="683524"/>
          </a:xfrm>
        </p:spPr>
        <p:txBody>
          <a:bodyPr>
            <a:normAutofit fontScale="90000"/>
          </a:bodyPr>
          <a:lstStyle/>
          <a:p>
            <a:r>
              <a:rPr lang="en-US" b="1" dirty="0"/>
              <a:t> Download the MongoDB MSI Installer Package</a:t>
            </a:r>
            <a:endParaRPr lang="en-US" dirty="0"/>
          </a:p>
        </p:txBody>
      </p:sp>
      <p:pic>
        <p:nvPicPr>
          <p:cNvPr id="4" name="Content Placeholder 3">
            <a:extLst>
              <a:ext uri="{FF2B5EF4-FFF2-40B4-BE49-F238E27FC236}">
                <a16:creationId xmlns:a16="http://schemas.microsoft.com/office/drawing/2014/main" xmlns="" id="{AA4DC3EC-64BF-48EF-B0DC-D5D064DDC9BC}"/>
              </a:ext>
            </a:extLst>
          </p:cNvPr>
          <p:cNvPicPr>
            <a:picLocks noGrp="1" noChangeAspect="1"/>
          </p:cNvPicPr>
          <p:nvPr>
            <p:ph idx="1"/>
          </p:nvPr>
        </p:nvPicPr>
        <p:blipFill>
          <a:blip r:embed="rId2"/>
          <a:stretch>
            <a:fillRect/>
          </a:stretch>
        </p:blipFill>
        <p:spPr>
          <a:xfrm>
            <a:off x="1076325" y="2291556"/>
            <a:ext cx="7620000" cy="3419475"/>
          </a:xfrm>
          <a:prstGeom prst="rect">
            <a:avLst/>
          </a:prstGeom>
        </p:spPr>
      </p:pic>
    </p:spTree>
    <p:extLst>
      <p:ext uri="{BB962C8B-B14F-4D97-AF65-F5344CB8AC3E}">
        <p14:creationId xmlns:p14="http://schemas.microsoft.com/office/powerpoint/2010/main" val="238799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7FF266-F962-49C5-B455-DF38D71B5314}"/>
              </a:ext>
            </a:extLst>
          </p:cNvPr>
          <p:cNvSpPr>
            <a:spLocks noGrp="1"/>
          </p:cNvSpPr>
          <p:nvPr>
            <p:ph type="title"/>
          </p:nvPr>
        </p:nvSpPr>
        <p:spPr>
          <a:xfrm>
            <a:off x="628650" y="739498"/>
            <a:ext cx="8515350" cy="951191"/>
          </a:xfrm>
        </p:spPr>
        <p:txBody>
          <a:bodyPr>
            <a:normAutofit fontScale="90000"/>
          </a:bodyPr>
          <a:lstStyle/>
          <a:p>
            <a:r>
              <a:rPr lang="en-US" b="1"/>
              <a:t>Install MongoDB with the Installation Wizard</a:t>
            </a:r>
            <a:endParaRPr lang="en-US" dirty="0"/>
          </a:p>
        </p:txBody>
      </p:sp>
      <p:pic>
        <p:nvPicPr>
          <p:cNvPr id="4" name="Content Placeholder 3">
            <a:extLst>
              <a:ext uri="{FF2B5EF4-FFF2-40B4-BE49-F238E27FC236}">
                <a16:creationId xmlns:a16="http://schemas.microsoft.com/office/drawing/2014/main" xmlns="" id="{77CE872D-CE83-4AB2-BED2-D62923027ECD}"/>
              </a:ext>
            </a:extLst>
          </p:cNvPr>
          <p:cNvPicPr>
            <a:picLocks noGrp="1" noChangeAspect="1"/>
          </p:cNvPicPr>
          <p:nvPr>
            <p:ph idx="1"/>
          </p:nvPr>
        </p:nvPicPr>
        <p:blipFill>
          <a:blip r:embed="rId2"/>
          <a:stretch>
            <a:fillRect/>
          </a:stretch>
        </p:blipFill>
        <p:spPr>
          <a:xfrm>
            <a:off x="-46929" y="1690689"/>
            <a:ext cx="3677910" cy="264349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7DFCE26F-A3C0-438D-AF16-407716C3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681" y="1424786"/>
            <a:ext cx="5294320" cy="2696766"/>
          </a:xfrm>
          <a:prstGeom prst="rect">
            <a:avLst/>
          </a:prstGeom>
        </p:spPr>
      </p:pic>
      <p:pic>
        <p:nvPicPr>
          <p:cNvPr id="8" name="Picture 7">
            <a:extLst>
              <a:ext uri="{FF2B5EF4-FFF2-40B4-BE49-F238E27FC236}">
                <a16:creationId xmlns:a16="http://schemas.microsoft.com/office/drawing/2014/main" xmlns="" id="{18E2C85D-1846-439E-9E8D-E56F03C98655}"/>
              </a:ext>
            </a:extLst>
          </p:cNvPr>
          <p:cNvPicPr>
            <a:picLocks noChangeAspect="1"/>
          </p:cNvPicPr>
          <p:nvPr/>
        </p:nvPicPr>
        <p:blipFill>
          <a:blip r:embed="rId4"/>
          <a:stretch>
            <a:fillRect/>
          </a:stretch>
        </p:blipFill>
        <p:spPr>
          <a:xfrm>
            <a:off x="4115082" y="4176106"/>
            <a:ext cx="3412510" cy="2681894"/>
          </a:xfrm>
          <a:prstGeom prst="rect">
            <a:avLst/>
          </a:prstGeom>
        </p:spPr>
      </p:pic>
    </p:spTree>
    <p:extLst>
      <p:ext uri="{BB962C8B-B14F-4D97-AF65-F5344CB8AC3E}">
        <p14:creationId xmlns:p14="http://schemas.microsoft.com/office/powerpoint/2010/main" val="219668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err="1"/>
              <a:t>Jalankan</a:t>
            </a:r>
            <a:r>
              <a:rPr lang="en-US" dirty="0"/>
              <a:t> MongoDB pada Terminal</a:t>
            </a:r>
            <a:endParaRPr lang="id-ID" dirty="0"/>
          </a:p>
        </p:txBody>
      </p:sp>
      <p:sp>
        <p:nvSpPr>
          <p:cNvPr id="3" name="Content Placeholder 2">
            <a:extLst>
              <a:ext uri="{FF2B5EF4-FFF2-40B4-BE49-F238E27FC236}">
                <a16:creationId xmlns:a16="http://schemas.microsoft.com/office/drawing/2014/main" xmlns="" id="{6AD36AF7-303D-4591-9818-694101739E4A}"/>
              </a:ext>
            </a:extLst>
          </p:cNvPr>
          <p:cNvSpPr>
            <a:spLocks noGrp="1"/>
          </p:cNvSpPr>
          <p:nvPr>
            <p:ph idx="1"/>
          </p:nvPr>
        </p:nvSpPr>
        <p:spPr/>
        <p:txBody>
          <a:bodyPr/>
          <a:lstStyle/>
          <a:p>
            <a:pPr>
              <a:spcBef>
                <a:spcPts val="450"/>
              </a:spcBef>
              <a:spcAft>
                <a:spcPts val="900"/>
              </a:spcAft>
            </a:pPr>
            <a:r>
              <a:rPr lang="en-US" dirty="0" err="1"/>
              <a:t>Masuk</a:t>
            </a:r>
            <a:r>
              <a:rPr lang="en-US" dirty="0"/>
              <a:t> </a:t>
            </a:r>
            <a:r>
              <a:rPr lang="en-US" dirty="0" err="1"/>
              <a:t>ke</a:t>
            </a:r>
            <a:r>
              <a:rPr lang="en-US" dirty="0"/>
              <a:t> folder “bin” pada MongoDB yang </a:t>
            </a:r>
            <a:r>
              <a:rPr lang="en-US" dirty="0" err="1"/>
              <a:t>sudah</a:t>
            </a:r>
            <a:r>
              <a:rPr lang="en-US" dirty="0"/>
              <a:t> di install </a:t>
            </a:r>
            <a:r>
              <a:rPr lang="en-US" dirty="0" err="1"/>
              <a:t>sebelumnya</a:t>
            </a:r>
            <a:r>
              <a:rPr lang="en-US" dirty="0"/>
              <a:t> </a:t>
            </a:r>
            <a:r>
              <a:rPr lang="en-US" dirty="0" err="1"/>
              <a:t>melalui</a:t>
            </a:r>
            <a:r>
              <a:rPr lang="en-US" dirty="0"/>
              <a:t> CMD:</a:t>
            </a:r>
          </a:p>
          <a:p>
            <a:pPr marL="342900" lvl="1" indent="0">
              <a:spcBef>
                <a:spcPts val="450"/>
              </a:spcBef>
              <a:spcAft>
                <a:spcPts val="900"/>
              </a:spcAft>
              <a:buNone/>
            </a:pPr>
            <a:r>
              <a:rPr lang="en-US" dirty="0"/>
              <a:t>&gt; </a:t>
            </a:r>
            <a:r>
              <a:rPr lang="id-ID" dirty="0"/>
              <a:t>cd </a:t>
            </a:r>
            <a:r>
              <a:rPr lang="en-US" dirty="0"/>
              <a:t>“</a:t>
            </a:r>
            <a:r>
              <a:rPr lang="id-ID" dirty="0"/>
              <a:t>C:\Program </a:t>
            </a:r>
            <a:r>
              <a:rPr lang="id-ID" dirty="0" err="1"/>
              <a:t>Files</a:t>
            </a:r>
            <a:r>
              <a:rPr lang="id-ID" dirty="0"/>
              <a:t>\</a:t>
            </a:r>
            <a:r>
              <a:rPr lang="id-ID" dirty="0" err="1"/>
              <a:t>MongoDB</a:t>
            </a:r>
            <a:r>
              <a:rPr lang="id-ID" dirty="0"/>
              <a:t>\Server\4.0\bin</a:t>
            </a:r>
            <a:r>
              <a:rPr lang="en-US" dirty="0"/>
              <a:t>”</a:t>
            </a:r>
          </a:p>
          <a:p>
            <a:pPr>
              <a:spcBef>
                <a:spcPts val="450"/>
              </a:spcBef>
              <a:spcAft>
                <a:spcPts val="900"/>
              </a:spcAft>
            </a:pPr>
            <a:r>
              <a:rPr lang="en-US" dirty="0" err="1"/>
              <a:t>Jalankan</a:t>
            </a:r>
            <a:r>
              <a:rPr lang="en-US" dirty="0"/>
              <a:t> MongoDB </a:t>
            </a:r>
            <a:r>
              <a:rPr lang="en-US" dirty="0" err="1"/>
              <a:t>dengan</a:t>
            </a:r>
            <a:r>
              <a:rPr lang="en-US" dirty="0"/>
              <a:t> </a:t>
            </a:r>
            <a:r>
              <a:rPr lang="en-US" dirty="0" err="1"/>
              <a:t>perintah</a:t>
            </a:r>
            <a:r>
              <a:rPr lang="en-US" dirty="0"/>
              <a:t> </a:t>
            </a:r>
            <a:r>
              <a:rPr lang="en-US" dirty="0" err="1"/>
              <a:t>berikut</a:t>
            </a:r>
            <a:r>
              <a:rPr lang="en-US" dirty="0"/>
              <a:t>:</a:t>
            </a:r>
          </a:p>
          <a:p>
            <a:pPr marL="342900" lvl="1" indent="0">
              <a:spcBef>
                <a:spcPts val="450"/>
              </a:spcBef>
              <a:spcAft>
                <a:spcPts val="900"/>
              </a:spcAft>
              <a:buNone/>
            </a:pPr>
            <a:r>
              <a:rPr lang="en-US" dirty="0"/>
              <a:t>&gt; mongo</a:t>
            </a:r>
          </a:p>
        </p:txBody>
      </p:sp>
    </p:spTree>
    <p:extLst>
      <p:ext uri="{BB962C8B-B14F-4D97-AF65-F5344CB8AC3E}">
        <p14:creationId xmlns:p14="http://schemas.microsoft.com/office/powerpoint/2010/main" val="2436295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a:t>Install MongoDB Compass</a:t>
            </a:r>
            <a:endParaRPr lang="id-ID" dirty="0"/>
          </a:p>
        </p:txBody>
      </p:sp>
      <p:pic>
        <p:nvPicPr>
          <p:cNvPr id="4" name="Picture 3" descr="A screenshot of a cell phone&#10;&#10;Description automatically generated">
            <a:extLst>
              <a:ext uri="{FF2B5EF4-FFF2-40B4-BE49-F238E27FC236}">
                <a16:creationId xmlns:a16="http://schemas.microsoft.com/office/drawing/2014/main" xmlns="" id="{73AA0A4A-E605-41AD-B59D-0E802902C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25266"/>
            <a:ext cx="4298559" cy="3360692"/>
          </a:xfrm>
          <a:prstGeom prst="rect">
            <a:avLst/>
          </a:prstGeom>
        </p:spPr>
      </p:pic>
      <p:sp>
        <p:nvSpPr>
          <p:cNvPr id="8" name="Content Placeholder 2">
            <a:extLst>
              <a:ext uri="{FF2B5EF4-FFF2-40B4-BE49-F238E27FC236}">
                <a16:creationId xmlns:a16="http://schemas.microsoft.com/office/drawing/2014/main" xmlns="" id="{9A507AAD-BD1B-491A-8FBB-35F1B477C9DC}"/>
              </a:ext>
            </a:extLst>
          </p:cNvPr>
          <p:cNvSpPr>
            <a:spLocks noGrp="1"/>
          </p:cNvSpPr>
          <p:nvPr>
            <p:ph idx="1"/>
          </p:nvPr>
        </p:nvSpPr>
        <p:spPr>
          <a:xfrm>
            <a:off x="5127673" y="2125267"/>
            <a:ext cx="3387677" cy="3364706"/>
          </a:xfrm>
        </p:spPr>
        <p:txBody>
          <a:bodyPr>
            <a:normAutofit/>
          </a:bodyPr>
          <a:lstStyle/>
          <a:p>
            <a:r>
              <a:rPr lang="en-US" dirty="0" err="1"/>
              <a:t>Membantu</a:t>
            </a:r>
            <a:r>
              <a:rPr lang="en-US" dirty="0"/>
              <a:t> </a:t>
            </a:r>
            <a:r>
              <a:rPr lang="en-US" dirty="0" err="1"/>
              <a:t>mengatur</a:t>
            </a:r>
            <a:r>
              <a:rPr lang="en-US" dirty="0"/>
              <a:t> database pada </a:t>
            </a:r>
            <a:r>
              <a:rPr lang="en-US" dirty="0" err="1"/>
              <a:t>mongodb</a:t>
            </a:r>
            <a:r>
              <a:rPr lang="en-US" dirty="0"/>
              <a:t> agar </a:t>
            </a:r>
            <a:r>
              <a:rPr lang="en-US" dirty="0" err="1"/>
              <a:t>lebih</a:t>
            </a:r>
            <a:r>
              <a:rPr lang="en-US" dirty="0"/>
              <a:t> </a:t>
            </a:r>
            <a:r>
              <a:rPr lang="en-US" dirty="0" err="1"/>
              <a:t>mudah</a:t>
            </a:r>
            <a:r>
              <a:rPr lang="en-US" dirty="0"/>
              <a:t>.</a:t>
            </a:r>
            <a:endParaRPr lang="en-US" dirty="0">
              <a:sym typeface="Wingdings" panose="05000000000000000000" pitchFamily="2" charset="2"/>
            </a:endParaRPr>
          </a:p>
        </p:txBody>
      </p:sp>
    </p:spTree>
    <p:extLst>
      <p:ext uri="{BB962C8B-B14F-4D97-AF65-F5344CB8AC3E}">
        <p14:creationId xmlns:p14="http://schemas.microsoft.com/office/powerpoint/2010/main" val="339673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D16EB-71F8-43D0-8DE6-1DA611C24B67}"/>
              </a:ext>
            </a:extLst>
          </p:cNvPr>
          <p:cNvSpPr>
            <a:spLocks noGrp="1"/>
          </p:cNvSpPr>
          <p:nvPr>
            <p:ph type="title"/>
          </p:nvPr>
        </p:nvSpPr>
        <p:spPr/>
        <p:txBody>
          <a:bodyPr/>
          <a:lstStyle/>
          <a:p>
            <a:r>
              <a:rPr lang="en-US" dirty="0"/>
              <a:t>Mongo console</a:t>
            </a:r>
          </a:p>
        </p:txBody>
      </p:sp>
      <p:sp>
        <p:nvSpPr>
          <p:cNvPr id="3" name="Content Placeholder 2">
            <a:extLst>
              <a:ext uri="{FF2B5EF4-FFF2-40B4-BE49-F238E27FC236}">
                <a16:creationId xmlns:a16="http://schemas.microsoft.com/office/drawing/2014/main" xmlns="" id="{015ED0D7-E67B-4520-B26D-E3D7BE98FED8}"/>
              </a:ext>
            </a:extLst>
          </p:cNvPr>
          <p:cNvSpPr>
            <a:spLocks noGrp="1"/>
          </p:cNvSpPr>
          <p:nvPr>
            <p:ph idx="1"/>
          </p:nvPr>
        </p:nvSpPr>
        <p:spPr/>
        <p:txBody>
          <a:bodyPr/>
          <a:lstStyle/>
          <a:p>
            <a:r>
              <a:rPr lang="en-US" dirty="0" err="1"/>
              <a:t>Db.help</a:t>
            </a:r>
            <a:r>
              <a:rPr lang="en-US" dirty="0"/>
              <a:t>()</a:t>
            </a:r>
          </a:p>
          <a:p>
            <a:r>
              <a:rPr lang="en-US" dirty="0" err="1"/>
              <a:t>Db.stat</a:t>
            </a:r>
            <a:r>
              <a:rPr lang="en-US" dirty="0"/>
              <a:t>()</a:t>
            </a:r>
          </a:p>
          <a:p>
            <a:r>
              <a:rPr lang="en-US" dirty="0"/>
              <a:t>Db.’</a:t>
            </a:r>
            <a:r>
              <a:rPr lang="en-US" dirty="0" err="1"/>
              <a:t>db</a:t>
            </a:r>
            <a:r>
              <a:rPr lang="en-US" dirty="0"/>
              <a:t>’.save ({})</a:t>
            </a:r>
          </a:p>
          <a:p>
            <a:pPr lvl="1"/>
            <a:r>
              <a:rPr lang="en-US" dirty="0" err="1"/>
              <a:t>Db.test</a:t>
            </a:r>
            <a:r>
              <a:rPr lang="en-US" dirty="0"/>
              <a:t>. save({a:1})</a:t>
            </a:r>
          </a:p>
          <a:p>
            <a:r>
              <a:rPr lang="en-US" dirty="0"/>
              <a:t>Db.’</a:t>
            </a:r>
            <a:r>
              <a:rPr lang="en-US" dirty="0" err="1"/>
              <a:t>db</a:t>
            </a:r>
            <a:r>
              <a:rPr lang="en-US" dirty="0"/>
              <a:t>’.find()</a:t>
            </a:r>
          </a:p>
          <a:p>
            <a:pPr lvl="1"/>
            <a:r>
              <a:rPr lang="en-US" dirty="0" err="1"/>
              <a:t>Db.test.find</a:t>
            </a:r>
            <a:r>
              <a:rPr lang="en-US" dirty="0"/>
              <a:t>()</a:t>
            </a:r>
          </a:p>
          <a:p>
            <a:pPr marL="0" indent="0">
              <a:buNone/>
            </a:pPr>
            <a:endParaRPr lang="en-US" dirty="0"/>
          </a:p>
        </p:txBody>
      </p:sp>
    </p:spTree>
    <p:extLst>
      <p:ext uri="{BB962C8B-B14F-4D97-AF65-F5344CB8AC3E}">
        <p14:creationId xmlns:p14="http://schemas.microsoft.com/office/powerpoint/2010/main" val="3591252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err="1"/>
              <a:t>Buat</a:t>
            </a:r>
            <a:r>
              <a:rPr lang="en-US" dirty="0"/>
              <a:t> Database</a:t>
            </a:r>
            <a:endParaRPr lang="id-ID" dirty="0"/>
          </a:p>
        </p:txBody>
      </p:sp>
      <p:sp>
        <p:nvSpPr>
          <p:cNvPr id="3" name="Content Placeholder 2">
            <a:extLst>
              <a:ext uri="{FF2B5EF4-FFF2-40B4-BE49-F238E27FC236}">
                <a16:creationId xmlns:a16="http://schemas.microsoft.com/office/drawing/2014/main" xmlns="" id="{6AD36AF7-303D-4591-9818-694101739E4A}"/>
              </a:ext>
            </a:extLst>
          </p:cNvPr>
          <p:cNvSpPr>
            <a:spLocks noGrp="1"/>
          </p:cNvSpPr>
          <p:nvPr>
            <p:ph idx="1"/>
          </p:nvPr>
        </p:nvSpPr>
        <p:spPr>
          <a:xfrm>
            <a:off x="628650" y="2226469"/>
            <a:ext cx="7886699" cy="3583781"/>
          </a:xfrm>
        </p:spPr>
        <p:txBody>
          <a:bodyPr/>
          <a:lstStyle/>
          <a:p>
            <a:pPr>
              <a:spcBef>
                <a:spcPts val="450"/>
              </a:spcBef>
              <a:spcAft>
                <a:spcPts val="900"/>
              </a:spcAft>
            </a:pPr>
            <a:r>
              <a:rPr lang="en-US" dirty="0" err="1"/>
              <a:t>Buat</a:t>
            </a:r>
            <a:r>
              <a:rPr lang="en-US" dirty="0"/>
              <a:t> database </a:t>
            </a:r>
            <a:r>
              <a:rPr lang="en-US" dirty="0" err="1"/>
              <a:t>gunakan</a:t>
            </a:r>
            <a:r>
              <a:rPr lang="en-US" dirty="0"/>
              <a:t> </a:t>
            </a:r>
            <a:r>
              <a:rPr lang="en-US" dirty="0" err="1"/>
              <a:t>perintah</a:t>
            </a:r>
            <a:r>
              <a:rPr lang="en-US" dirty="0"/>
              <a:t>:</a:t>
            </a:r>
          </a:p>
          <a:p>
            <a:pPr marL="342900" lvl="1" indent="0">
              <a:spcBef>
                <a:spcPts val="450"/>
              </a:spcBef>
              <a:spcAft>
                <a:spcPts val="900"/>
              </a:spcAft>
              <a:buNone/>
            </a:pPr>
            <a:r>
              <a:rPr lang="en-US" dirty="0"/>
              <a:t>&gt; use </a:t>
            </a:r>
            <a:r>
              <a:rPr lang="en-US" b="1" dirty="0"/>
              <a:t>library</a:t>
            </a:r>
          </a:p>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183181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err="1"/>
              <a:t>Buat</a:t>
            </a:r>
            <a:r>
              <a:rPr lang="en-US" dirty="0"/>
              <a:t> Collection</a:t>
            </a:r>
            <a:endParaRPr lang="id-ID" dirty="0"/>
          </a:p>
        </p:txBody>
      </p:sp>
      <p:sp>
        <p:nvSpPr>
          <p:cNvPr id="3" name="Content Placeholder 2">
            <a:extLst>
              <a:ext uri="{FF2B5EF4-FFF2-40B4-BE49-F238E27FC236}">
                <a16:creationId xmlns:a16="http://schemas.microsoft.com/office/drawing/2014/main" xmlns="" id="{6AD36AF7-303D-4591-9818-694101739E4A}"/>
              </a:ext>
            </a:extLst>
          </p:cNvPr>
          <p:cNvSpPr>
            <a:spLocks noGrp="1"/>
          </p:cNvSpPr>
          <p:nvPr>
            <p:ph idx="1"/>
          </p:nvPr>
        </p:nvSpPr>
        <p:spPr>
          <a:xfrm>
            <a:off x="628650" y="2226469"/>
            <a:ext cx="7886700" cy="3583781"/>
          </a:xfrm>
        </p:spPr>
        <p:txBody>
          <a:bodyPr>
            <a:normAutofit fontScale="92500" lnSpcReduction="20000"/>
          </a:bodyPr>
          <a:lstStyle/>
          <a:p>
            <a:pPr>
              <a:spcBef>
                <a:spcPts val="450"/>
              </a:spcBef>
              <a:spcAft>
                <a:spcPts val="900"/>
              </a:spcAft>
            </a:pPr>
            <a:r>
              <a:rPr lang="en-US" dirty="0" err="1"/>
              <a:t>Buat</a:t>
            </a:r>
            <a:r>
              <a:rPr lang="en-US" dirty="0"/>
              <a:t> collection:</a:t>
            </a:r>
          </a:p>
          <a:p>
            <a:pPr marL="342900" lvl="1" indent="0">
              <a:spcBef>
                <a:spcPts val="450"/>
              </a:spcBef>
              <a:spcAft>
                <a:spcPts val="900"/>
              </a:spcAft>
              <a:buNone/>
            </a:pPr>
            <a:r>
              <a:rPr lang="en-US" dirty="0"/>
              <a:t>&gt; </a:t>
            </a:r>
            <a:r>
              <a:rPr lang="en-US" dirty="0" err="1"/>
              <a:t>db.createCollections</a:t>
            </a:r>
            <a:r>
              <a:rPr lang="en-US" dirty="0"/>
              <a:t>(“</a:t>
            </a:r>
            <a:r>
              <a:rPr lang="en-US" b="1" dirty="0"/>
              <a:t>book</a:t>
            </a:r>
            <a:r>
              <a:rPr lang="en-US" dirty="0"/>
              <a:t>”)</a:t>
            </a:r>
          </a:p>
          <a:p>
            <a:pPr marL="342900" lvl="1" indent="0">
              <a:spcBef>
                <a:spcPts val="450"/>
              </a:spcBef>
              <a:spcAft>
                <a:spcPts val="900"/>
              </a:spcAft>
              <a:buNone/>
            </a:pPr>
            <a:r>
              <a:rPr lang="en-US" dirty="0"/>
              <a:t>&gt; </a:t>
            </a:r>
            <a:r>
              <a:rPr lang="en-US" dirty="0" err="1"/>
              <a:t>db.createCollections</a:t>
            </a:r>
            <a:r>
              <a:rPr lang="en-US" dirty="0"/>
              <a:t>(“</a:t>
            </a:r>
            <a:r>
              <a:rPr lang="en-US" b="1" dirty="0"/>
              <a:t>article</a:t>
            </a:r>
            <a:r>
              <a:rPr lang="en-US" dirty="0"/>
              <a:t>”)</a:t>
            </a:r>
          </a:p>
          <a:p>
            <a:pPr marL="342900" lvl="1" indent="0">
              <a:spcBef>
                <a:spcPts val="450"/>
              </a:spcBef>
              <a:spcAft>
                <a:spcPts val="900"/>
              </a:spcAft>
              <a:buNone/>
            </a:pPr>
            <a:r>
              <a:rPr lang="en-US" dirty="0"/>
              <a:t>&gt; </a:t>
            </a:r>
            <a:r>
              <a:rPr lang="en-US" dirty="0" err="1"/>
              <a:t>db.createCollections</a:t>
            </a:r>
            <a:r>
              <a:rPr lang="en-US" dirty="0"/>
              <a:t>(“</a:t>
            </a:r>
            <a:r>
              <a:rPr lang="en-US" b="1" dirty="0"/>
              <a:t>journal</a:t>
            </a:r>
            <a:r>
              <a:rPr lang="en-US" dirty="0"/>
              <a:t>”)</a:t>
            </a:r>
          </a:p>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r>
              <a:rPr lang="en-US" dirty="0" err="1"/>
              <a:t>Lihat</a:t>
            </a:r>
            <a:r>
              <a:rPr lang="en-US" dirty="0"/>
              <a:t> collection</a:t>
            </a:r>
          </a:p>
          <a:p>
            <a:pPr marL="342900" lvl="1" indent="0">
              <a:spcBef>
                <a:spcPts val="450"/>
              </a:spcBef>
              <a:spcAft>
                <a:spcPts val="900"/>
              </a:spcAft>
              <a:buNone/>
            </a:pPr>
            <a:r>
              <a:rPr lang="en-US" dirty="0"/>
              <a:t>&gt; show collections</a:t>
            </a:r>
          </a:p>
          <a:p>
            <a:pPr marL="342900" lvl="1" indent="0">
              <a:spcBef>
                <a:spcPts val="450"/>
              </a:spcBef>
              <a:spcAft>
                <a:spcPts val="900"/>
              </a:spcAft>
              <a:buNone/>
            </a:pPr>
            <a:endParaRPr lang="en-US" dirty="0"/>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2110250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err="1"/>
              <a:t>Hapus</a:t>
            </a:r>
            <a:r>
              <a:rPr lang="en-US" dirty="0"/>
              <a:t> Collection</a:t>
            </a:r>
            <a:endParaRPr lang="id-ID" dirty="0"/>
          </a:p>
        </p:txBody>
      </p:sp>
      <p:sp>
        <p:nvSpPr>
          <p:cNvPr id="3" name="Content Placeholder 2">
            <a:extLst>
              <a:ext uri="{FF2B5EF4-FFF2-40B4-BE49-F238E27FC236}">
                <a16:creationId xmlns:a16="http://schemas.microsoft.com/office/drawing/2014/main" xmlns="" id="{6AD36AF7-303D-4591-9818-694101739E4A}"/>
              </a:ext>
            </a:extLst>
          </p:cNvPr>
          <p:cNvSpPr>
            <a:spLocks noGrp="1"/>
          </p:cNvSpPr>
          <p:nvPr>
            <p:ph idx="1"/>
          </p:nvPr>
        </p:nvSpPr>
        <p:spPr>
          <a:xfrm>
            <a:off x="628650" y="2226469"/>
            <a:ext cx="7886699" cy="3583781"/>
          </a:xfrm>
        </p:spPr>
        <p:txBody>
          <a:bodyPr/>
          <a:lstStyle/>
          <a:p>
            <a:pPr>
              <a:spcBef>
                <a:spcPts val="450"/>
              </a:spcBef>
              <a:spcAft>
                <a:spcPts val="900"/>
              </a:spcAft>
            </a:pPr>
            <a:r>
              <a:rPr lang="en-US" dirty="0" err="1"/>
              <a:t>Hapus</a:t>
            </a:r>
            <a:r>
              <a:rPr lang="en-US" dirty="0"/>
              <a:t> collection</a:t>
            </a:r>
          </a:p>
          <a:p>
            <a:pPr marL="342900" lvl="1" indent="0">
              <a:spcBef>
                <a:spcPts val="450"/>
              </a:spcBef>
              <a:spcAft>
                <a:spcPts val="900"/>
              </a:spcAft>
              <a:buNone/>
            </a:pPr>
            <a:r>
              <a:rPr lang="en-US" dirty="0"/>
              <a:t>&gt; </a:t>
            </a:r>
            <a:r>
              <a:rPr lang="en-US" dirty="0" err="1"/>
              <a:t>db.</a:t>
            </a:r>
            <a:r>
              <a:rPr lang="en-US" b="1" dirty="0" err="1"/>
              <a:t>book</a:t>
            </a:r>
            <a:r>
              <a:rPr lang="en-US" dirty="0" err="1"/>
              <a:t>.drop</a:t>
            </a:r>
            <a:r>
              <a:rPr lang="en-US" dirty="0"/>
              <a:t>()</a:t>
            </a:r>
          </a:p>
          <a:p>
            <a:pPr marL="342900" lvl="1" indent="0">
              <a:spcBef>
                <a:spcPts val="450"/>
              </a:spcBef>
              <a:spcAft>
                <a:spcPts val="900"/>
              </a:spcAft>
              <a:buNone/>
            </a:pPr>
            <a:r>
              <a:rPr lang="en-US" dirty="0"/>
              <a:t>&gt; </a:t>
            </a:r>
            <a:r>
              <a:rPr lang="en-US" dirty="0" err="1"/>
              <a:t>db.</a:t>
            </a:r>
            <a:r>
              <a:rPr lang="en-US" b="1" dirty="0" err="1"/>
              <a:t>article</a:t>
            </a:r>
            <a:r>
              <a:rPr lang="en-US" dirty="0" err="1"/>
              <a:t>.drop</a:t>
            </a:r>
            <a:r>
              <a:rPr lang="en-US" dirty="0"/>
              <a:t>()</a:t>
            </a:r>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571420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2E74F-4DE7-43AD-BF05-433F90BC9D54}"/>
              </a:ext>
            </a:extLst>
          </p:cNvPr>
          <p:cNvSpPr>
            <a:spLocks noGrp="1"/>
          </p:cNvSpPr>
          <p:nvPr>
            <p:ph type="title"/>
          </p:nvPr>
        </p:nvSpPr>
        <p:spPr/>
        <p:txBody>
          <a:bodyPr/>
          <a:lstStyle/>
          <a:p>
            <a:r>
              <a:rPr lang="en-US" dirty="0" err="1"/>
              <a:t>Hapus</a:t>
            </a:r>
            <a:r>
              <a:rPr lang="en-US" dirty="0"/>
              <a:t> Database</a:t>
            </a:r>
            <a:endParaRPr lang="id-ID" dirty="0"/>
          </a:p>
        </p:txBody>
      </p:sp>
      <p:sp>
        <p:nvSpPr>
          <p:cNvPr id="3" name="Content Placeholder 2">
            <a:extLst>
              <a:ext uri="{FF2B5EF4-FFF2-40B4-BE49-F238E27FC236}">
                <a16:creationId xmlns:a16="http://schemas.microsoft.com/office/drawing/2014/main" xmlns="" id="{6AD36AF7-303D-4591-9818-694101739E4A}"/>
              </a:ext>
            </a:extLst>
          </p:cNvPr>
          <p:cNvSpPr>
            <a:spLocks noGrp="1"/>
          </p:cNvSpPr>
          <p:nvPr>
            <p:ph idx="1"/>
          </p:nvPr>
        </p:nvSpPr>
        <p:spPr>
          <a:xfrm>
            <a:off x="628650" y="2226469"/>
            <a:ext cx="7886700" cy="3583781"/>
          </a:xfrm>
        </p:spPr>
        <p:txBody>
          <a:bodyPr/>
          <a:lstStyle/>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r>
              <a:rPr lang="en-US" dirty="0" err="1"/>
              <a:t>Hapus</a:t>
            </a:r>
            <a:r>
              <a:rPr lang="en-US" dirty="0"/>
              <a:t> database</a:t>
            </a:r>
          </a:p>
          <a:p>
            <a:pPr marL="342900" lvl="1" indent="0">
              <a:spcBef>
                <a:spcPts val="450"/>
              </a:spcBef>
              <a:spcAft>
                <a:spcPts val="900"/>
              </a:spcAft>
              <a:buNone/>
            </a:pPr>
            <a:r>
              <a:rPr lang="en-US" dirty="0"/>
              <a:t>&gt; </a:t>
            </a:r>
            <a:r>
              <a:rPr lang="en-US" dirty="0" err="1"/>
              <a:t>db.dropDatabase</a:t>
            </a:r>
            <a:r>
              <a:rPr lang="en-US" dirty="0"/>
              <a:t>()</a:t>
            </a:r>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657873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7EADA-4D05-4172-B2EC-8CDB1FD390A2}"/>
              </a:ext>
            </a:extLst>
          </p:cNvPr>
          <p:cNvSpPr>
            <a:spLocks noGrp="1"/>
          </p:cNvSpPr>
          <p:nvPr>
            <p:ph type="title"/>
          </p:nvPr>
        </p:nvSpPr>
        <p:spPr/>
        <p:txBody>
          <a:bodyPr/>
          <a:lstStyle/>
          <a:p>
            <a:r>
              <a:rPr lang="en-US" dirty="0"/>
              <a:t>NoSQL </a:t>
            </a:r>
          </a:p>
        </p:txBody>
      </p:sp>
      <p:sp>
        <p:nvSpPr>
          <p:cNvPr id="3" name="Content Placeholder 2">
            <a:extLst>
              <a:ext uri="{FF2B5EF4-FFF2-40B4-BE49-F238E27FC236}">
                <a16:creationId xmlns:a16="http://schemas.microsoft.com/office/drawing/2014/main" xmlns="" id="{03B26E14-AF6C-4027-B54D-A4C6EA2F78C8}"/>
              </a:ext>
            </a:extLst>
          </p:cNvPr>
          <p:cNvSpPr>
            <a:spLocks noGrp="1"/>
          </p:cNvSpPr>
          <p:nvPr>
            <p:ph idx="1"/>
          </p:nvPr>
        </p:nvSpPr>
        <p:spPr>
          <a:xfrm>
            <a:off x="628650" y="1459502"/>
            <a:ext cx="8515350" cy="3483559"/>
          </a:xfrm>
        </p:spPr>
        <p:txBody>
          <a:bodyPr/>
          <a:lstStyle/>
          <a:p>
            <a:endParaRPr lang="en-US" dirty="0"/>
          </a:p>
        </p:txBody>
      </p:sp>
      <p:sp>
        <p:nvSpPr>
          <p:cNvPr id="4" name="Content Placeholder 2">
            <a:extLst>
              <a:ext uri="{FF2B5EF4-FFF2-40B4-BE49-F238E27FC236}">
                <a16:creationId xmlns:a16="http://schemas.microsoft.com/office/drawing/2014/main" xmlns="" id="{A50669FB-F9E4-4CC2-822B-114B8BD1DE4E}"/>
              </a:ext>
            </a:extLst>
          </p:cNvPr>
          <p:cNvSpPr txBox="1">
            <a:spLocks/>
          </p:cNvSpPr>
          <p:nvPr/>
        </p:nvSpPr>
        <p:spPr>
          <a:xfrm>
            <a:off x="544471" y="2298901"/>
            <a:ext cx="2227380" cy="3035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FFFF00"/>
                </a:solidFill>
                <a:highlight>
                  <a:srgbClr val="000000"/>
                </a:highlight>
              </a:rPr>
              <a:t>Key Value pair</a:t>
            </a:r>
          </a:p>
          <a:p>
            <a:endParaRPr lang="en-US" sz="2400" dirty="0"/>
          </a:p>
          <a:p>
            <a:pPr marL="0" indent="0">
              <a:buFont typeface="Arial" panose="020B0604020202020204" pitchFamily="34" charset="0"/>
              <a:buNone/>
            </a:pPr>
            <a:r>
              <a:rPr lang="en-US" sz="2400" dirty="0"/>
              <a:t>Dynamo DB</a:t>
            </a:r>
          </a:p>
          <a:p>
            <a:pPr marL="0" indent="0">
              <a:buFont typeface="Arial" panose="020B0604020202020204" pitchFamily="34" charset="0"/>
              <a:buNone/>
            </a:pPr>
            <a:r>
              <a:rPr lang="en-US" sz="2400" dirty="0"/>
              <a:t>Azure Table Storage (ATS )       </a:t>
            </a:r>
          </a:p>
          <a:p>
            <a:pPr marL="0" indent="0">
              <a:buFont typeface="Arial" panose="020B0604020202020204" pitchFamily="34" charset="0"/>
              <a:buNone/>
            </a:pPr>
            <a:endParaRPr lang="en-US" dirty="0"/>
          </a:p>
          <a:p>
            <a:endParaRPr lang="en-US" b="1" dirty="0"/>
          </a:p>
        </p:txBody>
      </p:sp>
      <p:sp>
        <p:nvSpPr>
          <p:cNvPr id="5" name="Content Placeholder 3">
            <a:extLst>
              <a:ext uri="{FF2B5EF4-FFF2-40B4-BE49-F238E27FC236}">
                <a16:creationId xmlns:a16="http://schemas.microsoft.com/office/drawing/2014/main" xmlns="" id="{3896ABFF-3E87-479B-B610-EEB3915EA162}"/>
              </a:ext>
            </a:extLst>
          </p:cNvPr>
          <p:cNvSpPr txBox="1">
            <a:spLocks/>
          </p:cNvSpPr>
          <p:nvPr/>
        </p:nvSpPr>
        <p:spPr>
          <a:xfrm>
            <a:off x="4867465" y="2305176"/>
            <a:ext cx="2396685" cy="238982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FFFF00"/>
                </a:solidFill>
                <a:highlight>
                  <a:srgbClr val="000000"/>
                </a:highlight>
              </a:rPr>
              <a:t>Document Based</a:t>
            </a:r>
          </a:p>
          <a:p>
            <a:endParaRPr lang="en-US" sz="2400" b="1" dirty="0">
              <a:solidFill>
                <a:srgbClr val="FFFF00"/>
              </a:solidFill>
              <a:highlight>
                <a:srgbClr val="000000"/>
              </a:highlight>
            </a:endParaRPr>
          </a:p>
          <a:p>
            <a:pPr marL="0" indent="0">
              <a:buNone/>
            </a:pPr>
            <a:r>
              <a:rPr lang="en-US" sz="2400" dirty="0"/>
              <a:t>Mongo Db </a:t>
            </a:r>
          </a:p>
          <a:p>
            <a:pPr marL="0" indent="0">
              <a:buNone/>
            </a:pPr>
            <a:r>
              <a:rPr lang="en-US" sz="2400" dirty="0"/>
              <a:t>                                   </a:t>
            </a:r>
            <a:r>
              <a:rPr lang="en-US" sz="2400" dirty="0" err="1"/>
              <a:t>AmazonSimple</a:t>
            </a:r>
            <a:r>
              <a:rPr lang="en-US" sz="2400" dirty="0"/>
              <a:t> DB</a:t>
            </a:r>
          </a:p>
          <a:p>
            <a:pPr marL="0" indent="0" algn="just">
              <a:buFont typeface="Arial" panose="020B0604020202020204" pitchFamily="34" charset="0"/>
              <a:buNone/>
            </a:pPr>
            <a:r>
              <a:rPr lang="en-US" sz="2000" dirty="0"/>
              <a:t>                                          </a:t>
            </a:r>
          </a:p>
          <a:p>
            <a:pPr marL="0" indent="0">
              <a:buFont typeface="Arial" panose="020B0604020202020204" pitchFamily="34" charset="0"/>
              <a:buNone/>
            </a:pPr>
            <a:r>
              <a:rPr lang="en-US" sz="2000" dirty="0"/>
              <a:t>                                                               </a:t>
            </a:r>
          </a:p>
        </p:txBody>
      </p:sp>
      <p:sp>
        <p:nvSpPr>
          <p:cNvPr id="6" name="Rectangle 5">
            <a:extLst>
              <a:ext uri="{FF2B5EF4-FFF2-40B4-BE49-F238E27FC236}">
                <a16:creationId xmlns:a16="http://schemas.microsoft.com/office/drawing/2014/main" xmlns="" id="{5E68CB36-D3A3-4B60-8FF0-8953A02A8F67}"/>
              </a:ext>
            </a:extLst>
          </p:cNvPr>
          <p:cNvSpPr/>
          <p:nvPr/>
        </p:nvSpPr>
        <p:spPr>
          <a:xfrm>
            <a:off x="2771851" y="2579075"/>
            <a:ext cx="1994215" cy="2112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b="1" dirty="0">
                <a:solidFill>
                  <a:schemeClr val="bg2">
                    <a:lumMod val="40000"/>
                    <a:lumOff val="60000"/>
                  </a:schemeClr>
                </a:solidFill>
              </a:rPr>
              <a:t>(#</a:t>
            </a:r>
            <a:r>
              <a:rPr lang="en-US" b="1" dirty="0" err="1">
                <a:solidFill>
                  <a:schemeClr val="bg2">
                    <a:lumMod val="40000"/>
                    <a:lumOff val="60000"/>
                  </a:schemeClr>
                </a:solidFill>
              </a:rPr>
              <a:t>key,#value</a:t>
            </a:r>
            <a:r>
              <a:rPr lang="en-US" b="1" dirty="0">
                <a:solidFill>
                  <a:schemeClr val="bg2">
                    <a:lumMod val="40000"/>
                    <a:lumOff val="60000"/>
                  </a:schemeClr>
                </a:solidFill>
              </a:rPr>
              <a:t>)</a:t>
            </a:r>
          </a:p>
          <a:p>
            <a:pPr algn="just"/>
            <a:r>
              <a:rPr lang="en-US" b="1" dirty="0"/>
              <a:t>(Name, Tom)</a:t>
            </a:r>
          </a:p>
          <a:p>
            <a:pPr algn="just"/>
            <a:r>
              <a:rPr lang="en-US" b="1" dirty="0"/>
              <a:t>(Age,25)</a:t>
            </a:r>
          </a:p>
          <a:p>
            <a:pPr algn="just"/>
            <a:r>
              <a:rPr lang="en-US" b="1" dirty="0"/>
              <a:t>(Role, Student)</a:t>
            </a:r>
          </a:p>
          <a:p>
            <a:pPr algn="just"/>
            <a:r>
              <a:rPr lang="en-US" b="1" dirty="0"/>
              <a:t>(University, CU)</a:t>
            </a:r>
          </a:p>
        </p:txBody>
      </p:sp>
      <p:sp>
        <p:nvSpPr>
          <p:cNvPr id="7" name="Rectangle 6">
            <a:extLst>
              <a:ext uri="{FF2B5EF4-FFF2-40B4-BE49-F238E27FC236}">
                <a16:creationId xmlns:a16="http://schemas.microsoft.com/office/drawing/2014/main" xmlns="" id="{095B4BB6-52E4-4DAC-A2EC-2AEE558821E1}"/>
              </a:ext>
            </a:extLst>
          </p:cNvPr>
          <p:cNvSpPr/>
          <p:nvPr/>
        </p:nvSpPr>
        <p:spPr>
          <a:xfrm>
            <a:off x="7180384" y="2301447"/>
            <a:ext cx="1791338" cy="23898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b="1" dirty="0">
                <a:highlight>
                  <a:srgbClr val="000000"/>
                </a:highlight>
              </a:rPr>
              <a:t>[</a:t>
            </a:r>
          </a:p>
          <a:p>
            <a:r>
              <a:rPr lang="en-US" sz="1400" b="1" dirty="0">
                <a:highlight>
                  <a:srgbClr val="000000"/>
                </a:highlight>
              </a:rPr>
              <a:t>  {</a:t>
            </a:r>
          </a:p>
          <a:p>
            <a:r>
              <a:rPr lang="en-US" sz="1400" b="1" dirty="0">
                <a:highlight>
                  <a:srgbClr val="000000"/>
                </a:highlight>
              </a:rPr>
              <a:t>    "Name": "Tom",</a:t>
            </a:r>
          </a:p>
          <a:p>
            <a:r>
              <a:rPr lang="en-US" sz="1400" b="1" dirty="0">
                <a:highlight>
                  <a:srgbClr val="000000"/>
                </a:highlight>
              </a:rPr>
              <a:t>    "Age": 30,</a:t>
            </a:r>
          </a:p>
          <a:p>
            <a:r>
              <a:rPr lang="en-US" sz="1400" b="1" dirty="0">
                <a:highlight>
                  <a:srgbClr val="000000"/>
                </a:highlight>
              </a:rPr>
              <a:t>    "Role": "Student",</a:t>
            </a:r>
          </a:p>
          <a:p>
            <a:r>
              <a:rPr lang="en-US" sz="1400" b="1" dirty="0">
                <a:highlight>
                  <a:srgbClr val="000000"/>
                </a:highlight>
              </a:rPr>
              <a:t>    "University": "CU",</a:t>
            </a:r>
          </a:p>
          <a:p>
            <a:r>
              <a:rPr lang="en-US" sz="1400" b="1" dirty="0">
                <a:highlight>
                  <a:srgbClr val="000000"/>
                </a:highlight>
              </a:rPr>
              <a:t>    </a:t>
            </a:r>
          </a:p>
          <a:p>
            <a:r>
              <a:rPr lang="en-US" sz="1400" b="1" dirty="0">
                <a:highlight>
                  <a:srgbClr val="000000"/>
                </a:highlight>
              </a:rPr>
              <a:t>  }</a:t>
            </a:r>
          </a:p>
          <a:p>
            <a:r>
              <a:rPr lang="en-US" sz="1400" b="1" dirty="0">
                <a:highlight>
                  <a:srgbClr val="000000"/>
                </a:highlight>
              </a:rPr>
              <a:t>]</a:t>
            </a:r>
          </a:p>
        </p:txBody>
      </p:sp>
      <p:sp>
        <p:nvSpPr>
          <p:cNvPr id="10" name="TextBox 9">
            <a:extLst>
              <a:ext uri="{FF2B5EF4-FFF2-40B4-BE49-F238E27FC236}">
                <a16:creationId xmlns:a16="http://schemas.microsoft.com/office/drawing/2014/main" xmlns="" id="{C747FAE8-C1BC-4599-B084-4D8B9FD0BB22}"/>
              </a:ext>
            </a:extLst>
          </p:cNvPr>
          <p:cNvSpPr txBox="1"/>
          <p:nvPr/>
        </p:nvSpPr>
        <p:spPr>
          <a:xfrm>
            <a:off x="10105292" y="51933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9022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68296-38FB-4DA0-80E7-D687C231E5F2}"/>
              </a:ext>
            </a:extLst>
          </p:cNvPr>
          <p:cNvSpPr>
            <a:spLocks noGrp="1"/>
          </p:cNvSpPr>
          <p:nvPr>
            <p:ph type="title"/>
          </p:nvPr>
        </p:nvSpPr>
        <p:spPr/>
        <p:txBody>
          <a:bodyPr/>
          <a:lstStyle/>
          <a:p>
            <a:r>
              <a:rPr lang="en-US" dirty="0"/>
              <a:t>MongoDB Atlas</a:t>
            </a:r>
          </a:p>
        </p:txBody>
      </p:sp>
      <p:sp>
        <p:nvSpPr>
          <p:cNvPr id="3" name="Content Placeholder 2">
            <a:extLst>
              <a:ext uri="{FF2B5EF4-FFF2-40B4-BE49-F238E27FC236}">
                <a16:creationId xmlns:a16="http://schemas.microsoft.com/office/drawing/2014/main" xmlns="" id="{46326C98-889C-4B30-AEE7-E732A9CAEE31}"/>
              </a:ext>
            </a:extLst>
          </p:cNvPr>
          <p:cNvSpPr>
            <a:spLocks noGrp="1"/>
          </p:cNvSpPr>
          <p:nvPr>
            <p:ph idx="1"/>
          </p:nvPr>
        </p:nvSpPr>
        <p:spPr/>
        <p:txBody>
          <a:bodyPr>
            <a:normAutofit lnSpcReduction="10000"/>
          </a:bodyPr>
          <a:lstStyle/>
          <a:p>
            <a:r>
              <a:rPr lang="en-US" dirty="0"/>
              <a:t>The flexibility and scalability of a document database with the ease and automation of a fully managed service on </a:t>
            </a:r>
            <a:r>
              <a:rPr lang="en-US" b="1" dirty="0"/>
              <a:t>your preferred cloud.</a:t>
            </a:r>
          </a:p>
          <a:p>
            <a:pPr marL="0" indent="0">
              <a:buNone/>
            </a:pPr>
            <a:endParaRPr lang="en-US" dirty="0">
              <a:hlinkClick r:id="rId2"/>
            </a:endParaRPr>
          </a:p>
          <a:p>
            <a:r>
              <a:rPr lang="en-US" dirty="0">
                <a:hlinkClick r:id="rId2"/>
              </a:rPr>
              <a:t>https://docs.atlas.mongodb.com/getting-started/?_ga=2.62498092.1883022073.1561075212-443738883.1561075212</a:t>
            </a:r>
            <a:endParaRPr lang="en-US" dirty="0"/>
          </a:p>
          <a:p>
            <a:r>
              <a:rPr lang="en-US" dirty="0">
                <a:hlinkClick r:id="rId3"/>
              </a:rPr>
              <a:t>https://www.guru99.com/mongodb-atlas-cloud.html</a:t>
            </a:r>
            <a:endParaRPr lang="en-US" dirty="0"/>
          </a:p>
          <a:p>
            <a:r>
              <a:rPr lang="en-US">
                <a:hlinkClick r:id="rId4"/>
              </a:rPr>
              <a:t>https://docs.aws.amazon.com/quickstart/latest/mongodb/overview.html</a:t>
            </a:r>
            <a:endParaRPr lang="en-US"/>
          </a:p>
          <a:p>
            <a:endParaRPr lang="en-US" dirty="0"/>
          </a:p>
          <a:p>
            <a:endParaRPr lang="en-US" dirty="0"/>
          </a:p>
        </p:txBody>
      </p:sp>
    </p:spTree>
    <p:extLst>
      <p:ext uri="{BB962C8B-B14F-4D97-AF65-F5344CB8AC3E}">
        <p14:creationId xmlns:p14="http://schemas.microsoft.com/office/powerpoint/2010/main" val="725846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6" name="Group 5">
            <a:extLst>
              <a:ext uri="{FF2B5EF4-FFF2-40B4-BE49-F238E27FC236}">
                <a16:creationId xmlns:a16="http://schemas.microsoft.com/office/drawing/2014/main" xmlns=""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xmlns=""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xmlns=""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xmlns=""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xmlns=""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a16="http://schemas.microsoft.com/office/drawing/2014/main" xmlns=""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a16="http://schemas.microsoft.com/office/drawing/2014/main" xmlns=""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a16="http://schemas.microsoft.com/office/drawing/2014/main" xmlns=""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xmlns=""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xmlns=""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IKUTI KAMI</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a16="http://schemas.microsoft.com/office/drawing/2014/main" xmlns=""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xmlns=""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xmlns=""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xmlns=""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xmlns=""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729D5-9B33-4B14-88D7-23ABC225B4EA}"/>
              </a:ext>
            </a:extLst>
          </p:cNvPr>
          <p:cNvSpPr>
            <a:spLocks noGrp="1"/>
          </p:cNvSpPr>
          <p:nvPr>
            <p:ph type="title"/>
          </p:nvPr>
        </p:nvSpPr>
        <p:spPr/>
        <p:txBody>
          <a:bodyPr>
            <a:normAutofit/>
          </a:bodyPr>
          <a:lstStyle/>
          <a:p>
            <a:r>
              <a:rPr lang="en-US" b="1" dirty="0"/>
              <a:t>Brief History of NoSQL Databases</a:t>
            </a:r>
            <a:endParaRPr lang="en-US" dirty="0"/>
          </a:p>
        </p:txBody>
      </p:sp>
      <p:sp>
        <p:nvSpPr>
          <p:cNvPr id="3" name="Content Placeholder 2">
            <a:extLst>
              <a:ext uri="{FF2B5EF4-FFF2-40B4-BE49-F238E27FC236}">
                <a16:creationId xmlns:a16="http://schemas.microsoft.com/office/drawing/2014/main" xmlns="" id="{48834A63-F3A7-423F-A603-63A7DFF714BE}"/>
              </a:ext>
            </a:extLst>
          </p:cNvPr>
          <p:cNvSpPr>
            <a:spLocks noGrp="1"/>
          </p:cNvSpPr>
          <p:nvPr>
            <p:ph idx="1"/>
          </p:nvPr>
        </p:nvSpPr>
        <p:spPr/>
        <p:txBody>
          <a:bodyPr/>
          <a:lstStyle/>
          <a:p>
            <a:r>
              <a:rPr lang="en-US" dirty="0"/>
              <a:t>1998- Carlo </a:t>
            </a:r>
            <a:r>
              <a:rPr lang="en-US" dirty="0" err="1"/>
              <a:t>Strozzi</a:t>
            </a:r>
            <a:r>
              <a:rPr lang="en-US" dirty="0"/>
              <a:t> use the term NoSQL for his lightweight, open-source relational database </a:t>
            </a:r>
          </a:p>
          <a:p>
            <a:r>
              <a:rPr lang="en-US" dirty="0"/>
              <a:t>2000- Graph database Neo4j is launched </a:t>
            </a:r>
          </a:p>
          <a:p>
            <a:r>
              <a:rPr lang="en-US" dirty="0"/>
              <a:t>2004- Google </a:t>
            </a:r>
            <a:r>
              <a:rPr lang="en-US" dirty="0" err="1"/>
              <a:t>BigTable</a:t>
            </a:r>
            <a:r>
              <a:rPr lang="en-US" dirty="0"/>
              <a:t> is launched </a:t>
            </a:r>
          </a:p>
          <a:p>
            <a:r>
              <a:rPr lang="en-US" dirty="0"/>
              <a:t>2005- CouchDB is launched </a:t>
            </a:r>
          </a:p>
          <a:p>
            <a:r>
              <a:rPr lang="en-US" dirty="0"/>
              <a:t>2007- The research paper on Amazon Dynamo is released </a:t>
            </a:r>
          </a:p>
          <a:p>
            <a:r>
              <a:rPr lang="en-US" dirty="0"/>
              <a:t>2008- Facebooks open sources the Cassandra project </a:t>
            </a:r>
          </a:p>
          <a:p>
            <a:r>
              <a:rPr lang="en-US" dirty="0"/>
              <a:t>2009- The term NoSQL was reintroduced </a:t>
            </a:r>
          </a:p>
          <a:p>
            <a:endParaRPr lang="en-US" dirty="0"/>
          </a:p>
        </p:txBody>
      </p:sp>
    </p:spTree>
    <p:extLst>
      <p:ext uri="{BB962C8B-B14F-4D97-AF65-F5344CB8AC3E}">
        <p14:creationId xmlns:p14="http://schemas.microsoft.com/office/powerpoint/2010/main" val="1281359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6E976-01F8-4955-B58D-6F968587BDE9}"/>
              </a:ext>
            </a:extLst>
          </p:cNvPr>
          <p:cNvSpPr>
            <a:spLocks noGrp="1"/>
          </p:cNvSpPr>
          <p:nvPr>
            <p:ph type="title"/>
          </p:nvPr>
        </p:nvSpPr>
        <p:spPr/>
        <p:txBody>
          <a:bodyPr>
            <a:normAutofit/>
          </a:bodyPr>
          <a:lstStyle/>
          <a:p>
            <a:r>
              <a:rPr lang="en-US" b="1" dirty="0"/>
              <a:t>Features of NoSQL</a:t>
            </a:r>
            <a:endParaRPr lang="en-US" dirty="0"/>
          </a:p>
        </p:txBody>
      </p:sp>
      <p:sp>
        <p:nvSpPr>
          <p:cNvPr id="3" name="Content Placeholder 2">
            <a:extLst>
              <a:ext uri="{FF2B5EF4-FFF2-40B4-BE49-F238E27FC236}">
                <a16:creationId xmlns:a16="http://schemas.microsoft.com/office/drawing/2014/main" xmlns="" id="{37AEF5D0-1B91-4234-9D70-35AB5D8074CF}"/>
              </a:ext>
            </a:extLst>
          </p:cNvPr>
          <p:cNvSpPr>
            <a:spLocks noGrp="1"/>
          </p:cNvSpPr>
          <p:nvPr>
            <p:ph idx="1"/>
          </p:nvPr>
        </p:nvSpPr>
        <p:spPr/>
        <p:txBody>
          <a:bodyPr>
            <a:normAutofit fontScale="92500"/>
          </a:bodyPr>
          <a:lstStyle/>
          <a:p>
            <a:r>
              <a:rPr lang="en-US" b="1" dirty="0"/>
              <a:t>Non-relational</a:t>
            </a:r>
            <a:r>
              <a:rPr lang="en-US" dirty="0"/>
              <a:t> </a:t>
            </a:r>
          </a:p>
          <a:p>
            <a:pPr lvl="1"/>
            <a:r>
              <a:rPr lang="en-US" dirty="0"/>
              <a:t>NoSQL databases never follow the relational model </a:t>
            </a:r>
          </a:p>
          <a:p>
            <a:pPr lvl="1"/>
            <a:r>
              <a:rPr lang="en-US" dirty="0"/>
              <a:t>Never provide tables with flat fixed-column records </a:t>
            </a:r>
          </a:p>
          <a:p>
            <a:pPr lvl="1"/>
            <a:r>
              <a:rPr lang="en-US" dirty="0"/>
              <a:t>Work with self-contained aggregates or BLOBs </a:t>
            </a:r>
          </a:p>
          <a:p>
            <a:pPr lvl="1"/>
            <a:r>
              <a:rPr lang="en-US" dirty="0"/>
              <a:t>Doesn't require object-relational mapping and data normalization</a:t>
            </a:r>
          </a:p>
          <a:p>
            <a:pPr lvl="1"/>
            <a:r>
              <a:rPr lang="en-US" dirty="0"/>
              <a:t>No complex features like query languages, query planners, referential integrity joins, ACID </a:t>
            </a:r>
          </a:p>
          <a:p>
            <a:r>
              <a:rPr lang="en-US" b="1" dirty="0"/>
              <a:t>Schema-free</a:t>
            </a:r>
            <a:r>
              <a:rPr lang="en-US" dirty="0"/>
              <a:t> </a:t>
            </a:r>
          </a:p>
          <a:p>
            <a:pPr lvl="1"/>
            <a:r>
              <a:rPr lang="en-US" dirty="0"/>
              <a:t>NoSQL databases are either schema-free or have relaxed schemas </a:t>
            </a:r>
          </a:p>
          <a:p>
            <a:pPr lvl="1"/>
            <a:r>
              <a:rPr lang="en-US" dirty="0"/>
              <a:t>Do not require any sort of definition of the schema of the data</a:t>
            </a:r>
          </a:p>
          <a:p>
            <a:pPr lvl="1"/>
            <a:r>
              <a:rPr lang="en-US" dirty="0"/>
              <a:t>Offers heterogeneous structures of data in the same domain</a:t>
            </a:r>
          </a:p>
          <a:p>
            <a:endParaRPr lang="en-US" dirty="0"/>
          </a:p>
        </p:txBody>
      </p:sp>
    </p:spTree>
    <p:extLst>
      <p:ext uri="{BB962C8B-B14F-4D97-AF65-F5344CB8AC3E}">
        <p14:creationId xmlns:p14="http://schemas.microsoft.com/office/powerpoint/2010/main" val="50919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2ABC9-7CDB-4209-B050-269D7CCD7DAD}"/>
              </a:ext>
            </a:extLst>
          </p:cNvPr>
          <p:cNvSpPr>
            <a:spLocks noGrp="1"/>
          </p:cNvSpPr>
          <p:nvPr>
            <p:ph type="title"/>
          </p:nvPr>
        </p:nvSpPr>
        <p:spPr/>
        <p:txBody>
          <a:bodyPr/>
          <a:lstStyle/>
          <a:p>
            <a:r>
              <a:rPr lang="en-US" dirty="0"/>
              <a:t>RDBMS vs NoSQL Standard</a:t>
            </a:r>
          </a:p>
        </p:txBody>
      </p:sp>
      <p:pic>
        <p:nvPicPr>
          <p:cNvPr id="5" name="Content Placeholder 4" descr="A screenshot of a cell phone&#10;&#10;Description automatically generated">
            <a:extLst>
              <a:ext uri="{FF2B5EF4-FFF2-40B4-BE49-F238E27FC236}">
                <a16:creationId xmlns:a16="http://schemas.microsoft.com/office/drawing/2014/main" xmlns="" id="{D783A7C2-DB8E-4E77-9B5B-2447534A1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881" y="1825625"/>
            <a:ext cx="6056887" cy="4351338"/>
          </a:xfrm>
        </p:spPr>
      </p:pic>
    </p:spTree>
    <p:extLst>
      <p:ext uri="{BB962C8B-B14F-4D97-AF65-F5344CB8AC3E}">
        <p14:creationId xmlns:p14="http://schemas.microsoft.com/office/powerpoint/2010/main" val="290597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21FB0-3D46-4967-8EA9-E6BC5B2F0D15}"/>
              </a:ext>
            </a:extLst>
          </p:cNvPr>
          <p:cNvSpPr>
            <a:spLocks noGrp="1"/>
          </p:cNvSpPr>
          <p:nvPr>
            <p:ph type="title"/>
          </p:nvPr>
        </p:nvSpPr>
        <p:spPr/>
        <p:txBody>
          <a:bodyPr/>
          <a:lstStyle/>
          <a:p>
            <a:r>
              <a:rPr lang="en-US" dirty="0"/>
              <a:t>RDBMS vs NoSQL Schema</a:t>
            </a:r>
          </a:p>
        </p:txBody>
      </p:sp>
      <p:pic>
        <p:nvPicPr>
          <p:cNvPr id="5" name="Content Placeholder 4" descr="A close up of a sign&#10;&#10;Description automatically generated">
            <a:extLst>
              <a:ext uri="{FF2B5EF4-FFF2-40B4-BE49-F238E27FC236}">
                <a16:creationId xmlns:a16="http://schemas.microsoft.com/office/drawing/2014/main" xmlns="" id="{DCE7AE36-905F-4E0D-ADAB-1E4521540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975" y="2277269"/>
            <a:ext cx="7124700" cy="3448050"/>
          </a:xfrm>
        </p:spPr>
      </p:pic>
    </p:spTree>
    <p:extLst>
      <p:ext uri="{BB962C8B-B14F-4D97-AF65-F5344CB8AC3E}">
        <p14:creationId xmlns:p14="http://schemas.microsoft.com/office/powerpoint/2010/main" val="214183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48B3B-7DB1-4DDC-BFC4-E6BAC8CAE0BF}"/>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xmlns="" id="{33211968-DEF5-4C17-89E6-A85366CB3BEE}"/>
              </a:ext>
            </a:extLst>
          </p:cNvPr>
          <p:cNvSpPr>
            <a:spLocks noGrp="1"/>
          </p:cNvSpPr>
          <p:nvPr>
            <p:ph idx="1"/>
          </p:nvPr>
        </p:nvSpPr>
        <p:spPr/>
        <p:txBody>
          <a:bodyPr/>
          <a:lstStyle/>
          <a:p>
            <a:pPr fontAlgn="auto">
              <a:spcAft>
                <a:spcPts val="0"/>
              </a:spcAft>
              <a:buFont typeface="Wingdings 3" charset="2"/>
              <a:buChar char=""/>
              <a:defRPr/>
            </a:pPr>
            <a:r>
              <a:rPr lang="en-US" dirty="0">
                <a:solidFill>
                  <a:schemeClr val="tx1">
                    <a:lumMod val="75000"/>
                    <a:lumOff val="25000"/>
                  </a:schemeClr>
                </a:solidFill>
              </a:rPr>
              <a:t>Document-Based (max 16 MB)</a:t>
            </a:r>
          </a:p>
          <a:p>
            <a:pPr fontAlgn="auto">
              <a:spcAft>
                <a:spcPts val="0"/>
              </a:spcAft>
              <a:buFont typeface="Wingdings 3" charset="2"/>
              <a:buChar char=""/>
              <a:defRPr/>
            </a:pPr>
            <a:r>
              <a:rPr lang="en-US" dirty="0">
                <a:solidFill>
                  <a:schemeClr val="tx1">
                    <a:lumMod val="75000"/>
                    <a:lumOff val="25000"/>
                  </a:schemeClr>
                </a:solidFill>
              </a:rPr>
              <a:t>Documents are in BSON (Binary JSON) format, consisting of field-value pairs</a:t>
            </a:r>
          </a:p>
          <a:p>
            <a:pPr fontAlgn="auto">
              <a:spcAft>
                <a:spcPts val="0"/>
              </a:spcAft>
              <a:buFont typeface="Wingdings 3" charset="2"/>
              <a:buChar char=""/>
              <a:defRPr/>
            </a:pPr>
            <a:r>
              <a:rPr lang="en-US" dirty="0">
                <a:solidFill>
                  <a:schemeClr val="tx1">
                    <a:lumMod val="75000"/>
                    <a:lumOff val="25000"/>
                  </a:schemeClr>
                </a:solidFill>
              </a:rPr>
              <a:t>Each document stored in a collection</a:t>
            </a:r>
          </a:p>
          <a:p>
            <a:pPr fontAlgn="auto">
              <a:spcAft>
                <a:spcPts val="0"/>
              </a:spcAft>
              <a:buFont typeface="Wingdings 3" charset="2"/>
              <a:buChar char=""/>
              <a:defRPr/>
            </a:pPr>
            <a:r>
              <a:rPr lang="en-US" dirty="0">
                <a:solidFill>
                  <a:schemeClr val="tx1">
                    <a:lumMod val="75000"/>
                    <a:lumOff val="25000"/>
                  </a:schemeClr>
                </a:solidFill>
              </a:rPr>
              <a:t>Collections</a:t>
            </a:r>
          </a:p>
          <a:p>
            <a:pPr lvl="1" fontAlgn="auto">
              <a:spcAft>
                <a:spcPts val="0"/>
              </a:spcAft>
              <a:buFont typeface="Wingdings 3" charset="2"/>
              <a:buChar char=""/>
              <a:defRPr/>
            </a:pPr>
            <a:r>
              <a:rPr lang="en-US" dirty="0">
                <a:solidFill>
                  <a:schemeClr val="tx1">
                    <a:lumMod val="75000"/>
                    <a:lumOff val="25000"/>
                  </a:schemeClr>
                </a:solidFill>
              </a:rPr>
              <a:t>Have index set in common</a:t>
            </a:r>
          </a:p>
          <a:p>
            <a:pPr lvl="1" fontAlgn="auto">
              <a:spcAft>
                <a:spcPts val="0"/>
              </a:spcAft>
              <a:buFont typeface="Wingdings 3" charset="2"/>
              <a:buChar char=""/>
              <a:defRPr/>
            </a:pPr>
            <a:r>
              <a:rPr lang="en-US" dirty="0">
                <a:solidFill>
                  <a:schemeClr val="tx1">
                    <a:lumMod val="75000"/>
                    <a:lumOff val="25000"/>
                  </a:schemeClr>
                </a:solidFill>
              </a:rPr>
              <a:t>Like tables of relational </a:t>
            </a:r>
            <a:r>
              <a:rPr lang="en-US" dirty="0" err="1">
                <a:solidFill>
                  <a:schemeClr val="tx1">
                    <a:lumMod val="75000"/>
                    <a:lumOff val="25000"/>
                  </a:schemeClr>
                </a:solidFill>
              </a:rPr>
              <a:t>db’s</a:t>
            </a:r>
            <a:r>
              <a:rPr lang="en-US" dirty="0">
                <a:solidFill>
                  <a:schemeClr val="tx1">
                    <a:lumMod val="75000"/>
                    <a:lumOff val="25000"/>
                  </a:schemeClr>
                </a:solidFill>
              </a:rPr>
              <a:t>.</a:t>
            </a:r>
          </a:p>
          <a:p>
            <a:pPr lvl="1" fontAlgn="auto">
              <a:spcAft>
                <a:spcPts val="0"/>
              </a:spcAft>
              <a:buFont typeface="Wingdings 3" charset="2"/>
              <a:buChar char=""/>
              <a:defRPr/>
            </a:pPr>
            <a:r>
              <a:rPr lang="en-US" dirty="0">
                <a:solidFill>
                  <a:schemeClr val="tx1">
                    <a:lumMod val="75000"/>
                    <a:lumOff val="25000"/>
                  </a:schemeClr>
                </a:solidFill>
              </a:rPr>
              <a:t>Documents do not have to have uniform structure</a:t>
            </a:r>
          </a:p>
          <a:p>
            <a:endParaRPr lang="en-US" dirty="0"/>
          </a:p>
        </p:txBody>
      </p:sp>
    </p:spTree>
    <p:extLst>
      <p:ext uri="{BB962C8B-B14F-4D97-AF65-F5344CB8AC3E}">
        <p14:creationId xmlns:p14="http://schemas.microsoft.com/office/powerpoint/2010/main" val="4203209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HP Simplified"/>
        <a:ea typeface=""/>
        <a:cs typeface=""/>
      </a:majorFont>
      <a:minorFont>
        <a:latin typeface="HP Simplifi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1591</TotalTime>
  <Words>1731</Words>
  <Application>Microsoft Office PowerPoint</Application>
  <PresentationFormat>On-screen Show (4:3)</PresentationFormat>
  <Paragraphs>255</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 Unicode MS</vt:lpstr>
      <vt:lpstr>Arial</vt:lpstr>
      <vt:lpstr>Century Gothic</vt:lpstr>
      <vt:lpstr>HP Simplified</vt:lpstr>
      <vt:lpstr>HP Simplified Light</vt:lpstr>
      <vt:lpstr>Wingdings</vt:lpstr>
      <vt:lpstr>Wingdings 3</vt:lpstr>
      <vt:lpstr>Office Theme</vt:lpstr>
      <vt:lpstr>PowerPoint Presentation</vt:lpstr>
      <vt:lpstr>Topik Bahasan</vt:lpstr>
      <vt:lpstr>Motivation</vt:lpstr>
      <vt:lpstr>NoSQL </vt:lpstr>
      <vt:lpstr>Brief History of NoSQL Databases</vt:lpstr>
      <vt:lpstr>Features of NoSQL</vt:lpstr>
      <vt:lpstr>RDBMS vs NoSQL Standard</vt:lpstr>
      <vt:lpstr>RDBMS vs NoSQL Schema</vt:lpstr>
      <vt:lpstr>MongoDB</vt:lpstr>
      <vt:lpstr>MongoDB</vt:lpstr>
      <vt:lpstr>Document(JSON) structure</vt:lpstr>
      <vt:lpstr>MongoDB BSON</vt:lpstr>
      <vt:lpstr>BSON</vt:lpstr>
      <vt:lpstr>BSON Types</vt:lpstr>
      <vt:lpstr>Why Use MongoDB</vt:lpstr>
      <vt:lpstr>mongoDB vs. SQL</vt:lpstr>
      <vt:lpstr>Key Components of MongoDB Architecture</vt:lpstr>
      <vt:lpstr>MongoDB Data Shell</vt:lpstr>
      <vt:lpstr>MongoDB insert</vt:lpstr>
      <vt:lpstr>Mongo DB Create</vt:lpstr>
      <vt:lpstr>MongoDB Read</vt:lpstr>
      <vt:lpstr>MongoDB Update</vt:lpstr>
      <vt:lpstr>MongoDB Delete</vt:lpstr>
      <vt:lpstr>SQL vs MongoDB Schema</vt:lpstr>
      <vt:lpstr>SQL vs MongoDB Index and Drop</vt:lpstr>
      <vt:lpstr>MongoDB The find() Method</vt:lpstr>
      <vt:lpstr>MongoDB The remove() Method</vt:lpstr>
      <vt:lpstr>MongoDB Delete</vt:lpstr>
      <vt:lpstr>MongoDB’s IoT Reference Architecture </vt:lpstr>
      <vt:lpstr>Praktek</vt:lpstr>
      <vt:lpstr> Download the MongoDB MSI Installer Package</vt:lpstr>
      <vt:lpstr>Install MongoDB with the Installation Wizard</vt:lpstr>
      <vt:lpstr>Jalankan MongoDB pada Terminal</vt:lpstr>
      <vt:lpstr>Install MongoDB Compass</vt:lpstr>
      <vt:lpstr>Mongo console</vt:lpstr>
      <vt:lpstr>Buat Database</vt:lpstr>
      <vt:lpstr>Buat Collection</vt:lpstr>
      <vt:lpstr>Hapus Collection</vt:lpstr>
      <vt:lpstr>Hapus Database</vt:lpstr>
      <vt:lpstr>MongoDB Atlas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Jamal Hardy</dc:creator>
  <cp:lastModifiedBy>Abdul Munif</cp:lastModifiedBy>
  <cp:revision>66</cp:revision>
  <dcterms:created xsi:type="dcterms:W3CDTF">2019-04-10T03:52:40Z</dcterms:created>
  <dcterms:modified xsi:type="dcterms:W3CDTF">2019-08-05T06:47:19Z</dcterms:modified>
</cp:coreProperties>
</file>