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87" r:id="rId9"/>
    <p:sldId id="276" r:id="rId10"/>
    <p:sldId id="285" r:id="rId11"/>
    <p:sldId id="286" r:id="rId12"/>
    <p:sldId id="272" r:id="rId13"/>
    <p:sldId id="273" r:id="rId14"/>
    <p:sldId id="274" r:id="rId15"/>
    <p:sldId id="270" r:id="rId16"/>
    <p:sldId id="271" r:id="rId17"/>
    <p:sldId id="275" r:id="rId18"/>
    <p:sldId id="277" r:id="rId19"/>
    <p:sldId id="284" r:id="rId20"/>
    <p:sldId id="278" r:id="rId21"/>
    <p:sldId id="279" r:id="rId22"/>
    <p:sldId id="280" r:id="rId23"/>
    <p:sldId id="288" r:id="rId24"/>
    <p:sldId id="289" r:id="rId25"/>
    <p:sldId id="290" r:id="rId26"/>
    <p:sldId id="260" r:id="rId27"/>
    <p:sldId id="281" r:id="rId28"/>
    <p:sldId id="282" r:id="rId29"/>
    <p:sldId id="291" r:id="rId30"/>
    <p:sldId id="292" r:id="rId31"/>
    <p:sldId id="283" r:id="rId32"/>
    <p:sldId id="293" r:id="rId33"/>
    <p:sldId id="25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59"/>
            <p14:sldId id="265"/>
            <p14:sldId id="266"/>
            <p14:sldId id="267"/>
            <p14:sldId id="268"/>
            <p14:sldId id="269"/>
            <p14:sldId id="287"/>
            <p14:sldId id="276"/>
            <p14:sldId id="285"/>
            <p14:sldId id="286"/>
            <p14:sldId id="272"/>
            <p14:sldId id="273"/>
            <p14:sldId id="274"/>
            <p14:sldId id="270"/>
            <p14:sldId id="271"/>
            <p14:sldId id="275"/>
            <p14:sldId id="277"/>
            <p14:sldId id="284"/>
            <p14:sldId id="278"/>
            <p14:sldId id="279"/>
            <p14:sldId id="280"/>
            <p14:sldId id="288"/>
            <p14:sldId id="289"/>
            <p14:sldId id="290"/>
            <p14:sldId id="260"/>
          </p14:sldIdLst>
        </p14:section>
        <p14:section name="Cover Penutup" id="{92D7BCFF-D3B8-4529-BEB1-5D5A8DBA1A23}">
          <p14:sldIdLst>
            <p14:sldId id="281"/>
            <p14:sldId id="282"/>
            <p14:sldId id="291"/>
            <p14:sldId id="292"/>
            <p14:sldId id="283"/>
            <p14:sldId id="293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24-Jun-19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103343"/>
            <a:ext cx="590012" cy="61507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DTS 2019</a:t>
            </a:r>
          </a:p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Internet of Things</a:t>
            </a:r>
          </a:p>
          <a:p>
            <a:pPr fontAlgn="base"/>
            <a:endParaRPr lang="en-US" sz="11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id-ID" dirty="0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28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id-ID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IoT </a:t>
            </a:r>
            <a:r>
              <a:rPr lang="id-ID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Device </a:t>
            </a:r>
            <a:r>
              <a:rPr lang="id-ID" dirty="0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Management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LWM2M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LightweightM2M is originally a Device Management technology</a:t>
            </a:r>
          </a:p>
          <a:p>
            <a:r>
              <a:rPr lang="en-US" dirty="0"/>
              <a:t>Extended to support generic data exchange</a:t>
            </a:r>
          </a:p>
        </p:txBody>
      </p:sp>
    </p:spTree>
    <p:extLst>
      <p:ext uri="{BB962C8B-B14F-4D97-AF65-F5344CB8AC3E}">
        <p14:creationId xmlns:p14="http://schemas.microsoft.com/office/powerpoint/2010/main" val="394615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46371"/>
            <a:ext cx="8357438" cy="36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1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LWM2M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Mobile Alliance (OMA) protocol</a:t>
            </a:r>
          </a:p>
          <a:p>
            <a:r>
              <a:rPr lang="en-US" dirty="0" smtClean="0"/>
              <a:t>Designed </a:t>
            </a:r>
            <a:r>
              <a:rPr lang="en-US" dirty="0"/>
              <a:t>for Machine to Machine or </a:t>
            </a:r>
            <a:r>
              <a:rPr lang="en-US" dirty="0" err="1"/>
              <a:t>IoT</a:t>
            </a:r>
            <a:r>
              <a:rPr lang="en-US" dirty="0"/>
              <a:t> device management</a:t>
            </a:r>
          </a:p>
          <a:p>
            <a:r>
              <a:rPr lang="en-US" dirty="0" smtClean="0"/>
              <a:t>Communication </a:t>
            </a:r>
            <a:r>
              <a:rPr lang="en-US" dirty="0"/>
              <a:t>between LwM2M Server  to LwM2M client</a:t>
            </a:r>
          </a:p>
          <a:p>
            <a:r>
              <a:rPr lang="en-US" dirty="0" smtClean="0"/>
              <a:t>Developed  </a:t>
            </a:r>
            <a:r>
              <a:rPr lang="en-US" dirty="0"/>
              <a:t>for sensor networks </a:t>
            </a:r>
          </a:p>
          <a:p>
            <a:r>
              <a:rPr lang="en-US" dirty="0" smtClean="0"/>
              <a:t>Managing </a:t>
            </a:r>
            <a:r>
              <a:rPr lang="en-US" dirty="0"/>
              <a:t>lightweight and low power constrained  devices</a:t>
            </a:r>
          </a:p>
          <a:p>
            <a:r>
              <a:rPr lang="en-US" dirty="0" smtClean="0"/>
              <a:t>Based </a:t>
            </a:r>
            <a:r>
              <a:rPr lang="en-US" dirty="0"/>
              <a:t>on representational state transfer (REST)</a:t>
            </a:r>
          </a:p>
          <a:p>
            <a:r>
              <a:rPr lang="en-US" dirty="0" smtClean="0"/>
              <a:t>Created </a:t>
            </a:r>
            <a:r>
              <a:rPr lang="en-US" dirty="0"/>
              <a:t>for remote management of M2M devices</a:t>
            </a:r>
          </a:p>
          <a:p>
            <a:r>
              <a:rPr lang="en-US" dirty="0" smtClean="0"/>
              <a:t>Enable </a:t>
            </a:r>
            <a:r>
              <a:rPr lang="en-US" dirty="0"/>
              <a:t>various </a:t>
            </a:r>
            <a:r>
              <a:rPr lang="en-US" dirty="0" err="1"/>
              <a:t>IoT</a:t>
            </a:r>
            <a:r>
              <a:rPr lang="en-US" dirty="0"/>
              <a:t> services </a:t>
            </a:r>
          </a:p>
        </p:txBody>
      </p:sp>
    </p:spTree>
    <p:extLst>
      <p:ext uri="{BB962C8B-B14F-4D97-AF65-F5344CB8AC3E}">
        <p14:creationId xmlns:p14="http://schemas.microsoft.com/office/powerpoint/2010/main" val="407469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LWM2M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Secured </a:t>
            </a:r>
            <a:r>
              <a:rPr lang="en-US" dirty="0"/>
              <a:t>data transfer – Constrained Application Protocol  (</a:t>
            </a:r>
            <a:r>
              <a:rPr lang="en-US" dirty="0" err="1"/>
              <a:t>CoAP</a:t>
            </a:r>
            <a:r>
              <a:rPr lang="en-US" dirty="0"/>
              <a:t>)- IPSO</a:t>
            </a:r>
          </a:p>
          <a:p>
            <a:r>
              <a:rPr lang="en-US" dirty="0" smtClean="0"/>
              <a:t>Based </a:t>
            </a:r>
            <a:r>
              <a:rPr lang="en-US" dirty="0"/>
              <a:t>on working group standards from IETF (Internet   Engineering task force)</a:t>
            </a:r>
          </a:p>
          <a:p>
            <a:r>
              <a:rPr lang="en-US" dirty="0" smtClean="0"/>
              <a:t>Supported </a:t>
            </a:r>
            <a:r>
              <a:rPr lang="en-US" dirty="0"/>
              <a:t>by Eclipse Foundation. Implemented:        </a:t>
            </a:r>
          </a:p>
          <a:p>
            <a:pPr lvl="1"/>
            <a:r>
              <a:rPr lang="en-US" dirty="0" err="1"/>
              <a:t>Leshan</a:t>
            </a:r>
            <a:r>
              <a:rPr lang="en-US" dirty="0"/>
              <a:t> – Java</a:t>
            </a:r>
          </a:p>
          <a:p>
            <a:pPr lvl="1"/>
            <a:r>
              <a:rPr lang="en-US" dirty="0" err="1"/>
              <a:t>Wakaama</a:t>
            </a:r>
            <a:r>
              <a:rPr lang="en-US" dirty="0"/>
              <a:t> – C</a:t>
            </a:r>
          </a:p>
        </p:txBody>
      </p:sp>
    </p:spTree>
    <p:extLst>
      <p:ext uri="{BB962C8B-B14F-4D97-AF65-F5344CB8AC3E}">
        <p14:creationId xmlns:p14="http://schemas.microsoft.com/office/powerpoint/2010/main" val="265740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LWM2M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/>
              <a:t>Device Management functionality over sensor or cellular </a:t>
            </a:r>
            <a:r>
              <a:rPr lang="en-US" dirty="0" smtClean="0"/>
              <a:t>networks</a:t>
            </a:r>
            <a:endParaRPr lang="en-US" dirty="0"/>
          </a:p>
          <a:p>
            <a:r>
              <a:rPr lang="en-US" dirty="0" smtClean="0"/>
              <a:t>Transfer </a:t>
            </a:r>
            <a:r>
              <a:rPr lang="en-US" dirty="0"/>
              <a:t>service data from the network to devices</a:t>
            </a:r>
          </a:p>
          <a:p>
            <a:r>
              <a:rPr lang="en-US" dirty="0" smtClean="0"/>
              <a:t>Extend </a:t>
            </a:r>
            <a:r>
              <a:rPr lang="en-US" dirty="0"/>
              <a:t>to meet the requirements of most any application</a:t>
            </a:r>
          </a:p>
        </p:txBody>
      </p:sp>
    </p:spTree>
    <p:extLst>
      <p:ext uri="{BB962C8B-B14F-4D97-AF65-F5344CB8AC3E}">
        <p14:creationId xmlns:p14="http://schemas.microsoft.com/office/powerpoint/2010/main" val="154271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LWM2M 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74" y="1915298"/>
            <a:ext cx="8981834" cy="4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9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039" y="1640977"/>
            <a:ext cx="5654572" cy="472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 and </a:t>
            </a:r>
            <a:r>
              <a:rPr lang="en-US" dirty="0" err="1"/>
              <a:t>IoT</a:t>
            </a:r>
            <a:r>
              <a:rPr lang="en-US" dirty="0"/>
              <a:t> Standards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83" y="1825625"/>
            <a:ext cx="84638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88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LwM2M Devices in 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Designed to create the following opportunities and business benefits for the </a:t>
            </a:r>
            <a:r>
              <a:rPr lang="en-US" dirty="0" smtClean="0"/>
              <a:t>M2M</a:t>
            </a:r>
            <a:r>
              <a:rPr lang="id-ID" dirty="0" smtClean="0"/>
              <a:t> </a:t>
            </a:r>
            <a:r>
              <a:rPr lang="en-US" dirty="0" smtClean="0"/>
              <a:t>industry</a:t>
            </a:r>
            <a:r>
              <a:rPr lang="en-US" dirty="0"/>
              <a:t>:</a:t>
            </a:r>
          </a:p>
          <a:p>
            <a:r>
              <a:rPr lang="en-US" dirty="0" smtClean="0"/>
              <a:t>Reduce </a:t>
            </a:r>
            <a:r>
              <a:rPr lang="en-US" dirty="0"/>
              <a:t>the degree of fragmentation </a:t>
            </a:r>
          </a:p>
          <a:p>
            <a:r>
              <a:rPr lang="en-US" dirty="0" smtClean="0"/>
              <a:t>Enabling </a:t>
            </a:r>
            <a:r>
              <a:rPr lang="en-US" dirty="0"/>
              <a:t>more plug-and-play solutions</a:t>
            </a:r>
          </a:p>
          <a:p>
            <a:r>
              <a:rPr lang="en-US" dirty="0" smtClean="0"/>
              <a:t>Act </a:t>
            </a:r>
            <a:r>
              <a:rPr lang="en-US" dirty="0"/>
              <a:t>as an enabler to grow the M2M market in various segments ranging from</a:t>
            </a:r>
          </a:p>
          <a:p>
            <a:pPr lvl="1"/>
            <a:r>
              <a:rPr lang="id-ID" dirty="0" smtClean="0"/>
              <a:t>S</a:t>
            </a:r>
            <a:r>
              <a:rPr lang="en-US" dirty="0" smtClean="0"/>
              <a:t>mart </a:t>
            </a:r>
            <a:r>
              <a:rPr lang="en-US" dirty="0"/>
              <a:t>city</a:t>
            </a:r>
          </a:p>
          <a:p>
            <a:pPr lvl="1"/>
            <a:r>
              <a:rPr lang="en-US" dirty="0"/>
              <a:t>Energy management </a:t>
            </a:r>
          </a:p>
          <a:p>
            <a:pPr lvl="1"/>
            <a:r>
              <a:rPr lang="en-US" dirty="0"/>
              <a:t>Location tracking. </a:t>
            </a:r>
          </a:p>
          <a:p>
            <a:pPr lvl="1"/>
            <a:r>
              <a:rPr lang="en-US" dirty="0"/>
              <a:t>Low cost to enable sustainable business models.</a:t>
            </a:r>
          </a:p>
        </p:txBody>
      </p:sp>
    </p:spTree>
    <p:extLst>
      <p:ext uri="{BB962C8B-B14F-4D97-AF65-F5344CB8AC3E}">
        <p14:creationId xmlns:p14="http://schemas.microsoft.com/office/powerpoint/2010/main" val="159221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LwM2M Devices in 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</a:t>
            </a:r>
            <a:r>
              <a:rPr lang="en-US" dirty="0"/>
              <a:t>time-to-market and the manageability of devices</a:t>
            </a:r>
          </a:p>
          <a:p>
            <a:r>
              <a:rPr lang="en-US" dirty="0" smtClean="0"/>
              <a:t>Lead </a:t>
            </a:r>
            <a:r>
              <a:rPr lang="en-US" dirty="0"/>
              <a:t>to a decoupling of M2M appliances and server-side platforms, thereby </a:t>
            </a:r>
            <a:r>
              <a:rPr lang="en-US" dirty="0" smtClean="0"/>
              <a:t>enabling</a:t>
            </a:r>
            <a:r>
              <a:rPr lang="id-ID" dirty="0" smtClean="0"/>
              <a:t> </a:t>
            </a:r>
            <a:r>
              <a:rPr lang="en-US" dirty="0" smtClean="0"/>
              <a:t>independent </a:t>
            </a:r>
            <a:r>
              <a:rPr lang="en-US" dirty="0"/>
              <a:t>innovation of M2M devices and platforms.               </a:t>
            </a:r>
          </a:p>
          <a:p>
            <a:r>
              <a:rPr lang="en-US" dirty="0" smtClean="0"/>
              <a:t>Growing </a:t>
            </a:r>
            <a:r>
              <a:rPr lang="en-US" dirty="0"/>
              <a:t>the number of interoperable M2M connected devices to provide more choice for </a:t>
            </a:r>
            <a:r>
              <a:rPr lang="en-US" dirty="0" smtClean="0"/>
              <a:t>M2M</a:t>
            </a:r>
            <a:r>
              <a:rPr lang="id-ID" dirty="0" smtClean="0"/>
              <a:t> </a:t>
            </a:r>
            <a:r>
              <a:rPr lang="en-US" dirty="0" smtClean="0"/>
              <a:t>customers </a:t>
            </a:r>
            <a:r>
              <a:rPr lang="en-US" dirty="0"/>
              <a:t>regarding M2M devices and their management platforms.</a:t>
            </a:r>
          </a:p>
        </p:txBody>
      </p:sp>
    </p:spTree>
    <p:extLst>
      <p:ext uri="{BB962C8B-B14F-4D97-AF65-F5344CB8AC3E}">
        <p14:creationId xmlns:p14="http://schemas.microsoft.com/office/powerpoint/2010/main" val="220493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Overview</a:t>
            </a:r>
          </a:p>
          <a:p>
            <a:r>
              <a:rPr lang="id-ID" dirty="0"/>
              <a:t>Device management</a:t>
            </a:r>
            <a:endParaRPr lang="id-ID" dirty="0" smtClean="0"/>
          </a:p>
          <a:p>
            <a:r>
              <a:rPr lang="id-ID" dirty="0" smtClean="0"/>
              <a:t>Device management standards</a:t>
            </a:r>
          </a:p>
          <a:p>
            <a:r>
              <a:rPr lang="id-ID" dirty="0" smtClean="0"/>
              <a:t>LWM2M</a:t>
            </a:r>
          </a:p>
        </p:txBody>
      </p:sp>
    </p:spTree>
    <p:extLst>
      <p:ext uri="{BB962C8B-B14F-4D97-AF65-F5344CB8AC3E}">
        <p14:creationId xmlns:p14="http://schemas.microsoft.com/office/powerpoint/2010/main" val="181893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Advantages LWM2M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</a:t>
            </a:r>
            <a:r>
              <a:rPr lang="en-US" dirty="0"/>
              <a:t>the cost</a:t>
            </a:r>
          </a:p>
          <a:p>
            <a:r>
              <a:rPr lang="en-US" dirty="0" smtClean="0"/>
              <a:t>Save </a:t>
            </a:r>
            <a:r>
              <a:rPr lang="en-US" dirty="0"/>
              <a:t>the time</a:t>
            </a:r>
          </a:p>
          <a:p>
            <a:r>
              <a:rPr lang="en-US" dirty="0" smtClean="0"/>
              <a:t>Reduce </a:t>
            </a:r>
            <a:r>
              <a:rPr lang="en-US" dirty="0"/>
              <a:t>risk</a:t>
            </a:r>
          </a:p>
          <a:p>
            <a:r>
              <a:rPr lang="en-US" dirty="0" smtClean="0"/>
              <a:t>Unlocks </a:t>
            </a:r>
            <a:r>
              <a:rPr lang="en-US" dirty="0"/>
              <a:t>the door for new innovations.</a:t>
            </a:r>
          </a:p>
        </p:txBody>
      </p:sp>
    </p:spTree>
    <p:extLst>
      <p:ext uri="{BB962C8B-B14F-4D97-AF65-F5344CB8AC3E}">
        <p14:creationId xmlns:p14="http://schemas.microsoft.com/office/powerpoint/2010/main" val="2212307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87154"/>
            <a:ext cx="8515350" cy="362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81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LWM2M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smtClean="0"/>
              <a:t>L</a:t>
            </a:r>
            <a:r>
              <a:rPr lang="id-ID" dirty="0" smtClean="0"/>
              <a:t>W</a:t>
            </a:r>
            <a:r>
              <a:rPr lang="en-US" dirty="0" smtClean="0"/>
              <a:t>M2M</a:t>
            </a:r>
            <a:r>
              <a:rPr lang="en-US" dirty="0"/>
              <a:t>, security is provided by:</a:t>
            </a:r>
          </a:p>
          <a:p>
            <a:r>
              <a:rPr lang="en-US" dirty="0" smtClean="0"/>
              <a:t>Transport </a:t>
            </a:r>
            <a:r>
              <a:rPr lang="en-US" dirty="0"/>
              <a:t>layer security (DTLS)</a:t>
            </a:r>
          </a:p>
          <a:p>
            <a:r>
              <a:rPr lang="en-US" dirty="0" smtClean="0"/>
              <a:t>Access </a:t>
            </a:r>
            <a:r>
              <a:rPr lang="en-US" dirty="0"/>
              <a:t>control on objects determined per LwM2M Server</a:t>
            </a:r>
          </a:p>
        </p:txBody>
      </p:sp>
    </p:spTree>
    <p:extLst>
      <p:ext uri="{BB962C8B-B14F-4D97-AF65-F5344CB8AC3E}">
        <p14:creationId xmlns:p14="http://schemas.microsoft.com/office/powerpoint/2010/main" val="3110852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LWM2M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Firmware upgrade (in band or over HTTP)</a:t>
            </a:r>
          </a:p>
          <a:p>
            <a:r>
              <a:rPr lang="en-US" dirty="0" smtClean="0"/>
              <a:t>Device </a:t>
            </a:r>
            <a:r>
              <a:rPr lang="en-US" dirty="0"/>
              <a:t>monitoring and configuration</a:t>
            </a:r>
          </a:p>
          <a:p>
            <a:r>
              <a:rPr lang="en-US" dirty="0" smtClean="0"/>
              <a:t>Server </a:t>
            </a:r>
            <a:r>
              <a:rPr lang="en-US" dirty="0"/>
              <a:t>provisioning (</a:t>
            </a:r>
            <a:r>
              <a:rPr lang="en-US" dirty="0" err="1"/>
              <a:t>bootstraping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0758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LWM2M: standard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Device</a:t>
            </a:r>
          </a:p>
          <a:p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Connectivity </a:t>
            </a:r>
            <a:r>
              <a:rPr lang="en-US" dirty="0"/>
              <a:t>monitoring</a:t>
            </a:r>
          </a:p>
          <a:p>
            <a:r>
              <a:rPr lang="en-US" dirty="0" smtClean="0"/>
              <a:t>Connectivity </a:t>
            </a:r>
            <a:r>
              <a:rPr lang="en-US" dirty="0"/>
              <a:t>statistics</a:t>
            </a:r>
          </a:p>
          <a:p>
            <a:r>
              <a:rPr lang="en-US" dirty="0" smtClean="0"/>
              <a:t>Location</a:t>
            </a:r>
            <a:endParaRPr lang="en-US" dirty="0"/>
          </a:p>
          <a:p>
            <a:r>
              <a:rPr lang="en-US" dirty="0" smtClean="0"/>
              <a:t>Firmware</a:t>
            </a:r>
            <a:endParaRPr lang="id-ID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LwM2M objects have a numerical identifier 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Device = 3, Location = 6, …)</a:t>
            </a:r>
          </a:p>
        </p:txBody>
      </p:sp>
    </p:spTree>
    <p:extLst>
      <p:ext uri="{BB962C8B-B14F-4D97-AF65-F5344CB8AC3E}">
        <p14:creationId xmlns:p14="http://schemas.microsoft.com/office/powerpoint/2010/main" val="202408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LWM2M URIs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URLs: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/{</a:t>
            </a:r>
            <a:r>
              <a:rPr lang="en-US" dirty="0"/>
              <a:t>object}/{instance}/{resource}</a:t>
            </a:r>
          </a:p>
          <a:p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/</a:t>
            </a:r>
            <a:r>
              <a:rPr lang="en-US" dirty="0"/>
              <a:t>6/0  </a:t>
            </a:r>
            <a:r>
              <a:rPr lang="id-ID" dirty="0" smtClean="0"/>
              <a:t>   </a:t>
            </a:r>
            <a:r>
              <a:rPr lang="en-US" dirty="0" smtClean="0"/>
              <a:t>= </a:t>
            </a:r>
            <a:r>
              <a:rPr lang="en-US" dirty="0"/>
              <a:t>whole position object (binary TLV)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/</a:t>
            </a:r>
            <a:r>
              <a:rPr lang="en-US" dirty="0"/>
              <a:t>6/0/2  </a:t>
            </a:r>
            <a:r>
              <a:rPr lang="en-US" dirty="0" smtClean="0"/>
              <a:t>= </a:t>
            </a:r>
            <a:r>
              <a:rPr lang="en-US" dirty="0"/>
              <a:t>only the altitude value</a:t>
            </a:r>
          </a:p>
        </p:txBody>
      </p:sp>
    </p:spTree>
    <p:extLst>
      <p:ext uri="{BB962C8B-B14F-4D97-AF65-F5344CB8AC3E}">
        <p14:creationId xmlns:p14="http://schemas.microsoft.com/office/powerpoint/2010/main" val="588152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Praktek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Wakaama</a:t>
            </a:r>
          </a:p>
          <a:p>
            <a:r>
              <a:rPr lang="id-ID" dirty="0" smtClean="0"/>
              <a:t>Create object</a:t>
            </a:r>
          </a:p>
          <a:p>
            <a:r>
              <a:rPr lang="id-ID" dirty="0" smtClean="0"/>
              <a:t>Configure</a:t>
            </a:r>
          </a:p>
          <a:p>
            <a:r>
              <a:rPr lang="id-ID" smtClean="0"/>
              <a:t>Active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93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Wakaama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 client and server implementation of LwM2M</a:t>
            </a:r>
          </a:p>
          <a:p>
            <a:r>
              <a:rPr lang="en-US" dirty="0"/>
              <a:t>Not a shared library (.so/.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POSIX compliant and embedded friendly</a:t>
            </a:r>
          </a:p>
          <a:p>
            <a:r>
              <a:rPr lang="en-US" dirty="0"/>
              <a:t>Plug your own IP stack and DTLS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15872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Register, registration update, deregister</a:t>
            </a:r>
          </a:p>
          <a:p>
            <a:r>
              <a:rPr lang="en-US" dirty="0"/>
              <a:t>Read, write resources</a:t>
            </a:r>
          </a:p>
          <a:p>
            <a:r>
              <a:rPr lang="en-US" dirty="0"/>
              <a:t>Read, write, create, delete object instances </a:t>
            </a:r>
          </a:p>
          <a:p>
            <a:r>
              <a:rPr lang="en-US" dirty="0"/>
              <a:t>TLV or plain text</a:t>
            </a:r>
          </a:p>
          <a:p>
            <a:r>
              <a:rPr lang="en-US" dirty="0"/>
              <a:t>Observe</a:t>
            </a:r>
          </a:p>
        </p:txBody>
      </p:sp>
    </p:spTree>
    <p:extLst>
      <p:ext uri="{BB962C8B-B14F-4D97-AF65-F5344CB8AC3E}">
        <p14:creationId xmlns:p14="http://schemas.microsoft.com/office/powerpoint/2010/main" val="2127667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Create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lwm2m_object_t * </a:t>
            </a:r>
            <a:r>
              <a:rPr lang="en-US" dirty="0" err="1"/>
              <a:t>get_object_device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lwm2m_object_t * </a:t>
            </a:r>
            <a:r>
              <a:rPr lang="en-US" dirty="0" err="1"/>
              <a:t>deviceObj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deviceObj</a:t>
            </a:r>
            <a:r>
              <a:rPr lang="en-US" dirty="0"/>
              <a:t> = (lwm2m_object_t *)lwm2m_malloc(</a:t>
            </a:r>
            <a:r>
              <a:rPr lang="en-US" dirty="0" err="1"/>
              <a:t>sizeof</a:t>
            </a:r>
            <a:r>
              <a:rPr lang="en-US" dirty="0"/>
              <a:t>(lwm2m_object_t));</a:t>
            </a:r>
          </a:p>
          <a:p>
            <a:r>
              <a:rPr lang="en-US" dirty="0"/>
              <a:t>    if (NULL != </a:t>
            </a:r>
            <a:r>
              <a:rPr lang="en-US" dirty="0" err="1"/>
              <a:t>deviceObj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memset</a:t>
            </a:r>
            <a:r>
              <a:rPr lang="en-US" dirty="0"/>
              <a:t>(</a:t>
            </a:r>
            <a:r>
              <a:rPr lang="en-US" dirty="0" err="1"/>
              <a:t>deviceObj</a:t>
            </a:r>
            <a:r>
              <a:rPr lang="en-US" dirty="0"/>
              <a:t>, 0, </a:t>
            </a:r>
            <a:r>
              <a:rPr lang="en-US" dirty="0" err="1"/>
              <a:t>sizeof</a:t>
            </a:r>
            <a:r>
              <a:rPr lang="en-US" dirty="0"/>
              <a:t>(lwm2m_object_t));</a:t>
            </a:r>
          </a:p>
          <a:p>
            <a:r>
              <a:rPr lang="en-US" dirty="0"/>
              <a:t>        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objID</a:t>
            </a:r>
            <a:r>
              <a:rPr lang="en-US" dirty="0"/>
              <a:t> = 3;</a:t>
            </a:r>
          </a:p>
          <a:p>
            <a:r>
              <a:rPr lang="en-US" dirty="0"/>
              <a:t>        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readFunc</a:t>
            </a:r>
            <a:r>
              <a:rPr lang="en-US" dirty="0"/>
              <a:t> = </a:t>
            </a:r>
            <a:r>
              <a:rPr lang="en-US" dirty="0" err="1"/>
              <a:t>prv_device_read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writeFunc</a:t>
            </a:r>
            <a:r>
              <a:rPr lang="en-US" dirty="0"/>
              <a:t> = </a:t>
            </a:r>
            <a:r>
              <a:rPr lang="en-US" dirty="0" err="1"/>
              <a:t>prv_device_write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executeFunc</a:t>
            </a:r>
            <a:r>
              <a:rPr lang="en-US" dirty="0"/>
              <a:t> = </a:t>
            </a:r>
            <a:r>
              <a:rPr lang="en-US" dirty="0" err="1"/>
              <a:t>prv_device_execute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userData</a:t>
            </a:r>
            <a:r>
              <a:rPr lang="en-US" dirty="0"/>
              <a:t> = lwm2m_malloc(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device_data_t</a:t>
            </a:r>
            <a:r>
              <a:rPr lang="en-US" dirty="0"/>
              <a:t>));</a:t>
            </a:r>
          </a:p>
          <a:p>
            <a:r>
              <a:rPr lang="en-US" dirty="0"/>
              <a:t>        if (NULL != 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userData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((</a:t>
            </a:r>
            <a:r>
              <a:rPr lang="en-US" dirty="0" err="1"/>
              <a:t>device_data_t</a:t>
            </a:r>
            <a:r>
              <a:rPr lang="en-US" dirty="0"/>
              <a:t>*)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userData</a:t>
            </a:r>
            <a:r>
              <a:rPr lang="en-US" dirty="0"/>
              <a:t>)-&gt;time = 1367491215;</a:t>
            </a:r>
          </a:p>
          <a:p>
            <a:r>
              <a:rPr lang="en-US" dirty="0"/>
              <a:t>            </a:t>
            </a:r>
            <a:r>
              <a:rPr lang="en-US" dirty="0" err="1"/>
              <a:t>strcpy</a:t>
            </a:r>
            <a:r>
              <a:rPr lang="en-US" dirty="0"/>
              <a:t>(((</a:t>
            </a:r>
            <a:r>
              <a:rPr lang="en-US" dirty="0" err="1"/>
              <a:t>device_data_t</a:t>
            </a:r>
            <a:r>
              <a:rPr lang="en-US" dirty="0"/>
              <a:t>*)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userData</a:t>
            </a:r>
            <a:r>
              <a:rPr lang="en-US" dirty="0"/>
              <a:t>)-&gt;</a:t>
            </a:r>
            <a:r>
              <a:rPr lang="en-US" dirty="0" err="1"/>
              <a:t>time_offset</a:t>
            </a:r>
            <a:r>
              <a:rPr lang="en-US" dirty="0"/>
              <a:t>, "+01:00");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lwm2m_free(</a:t>
            </a:r>
            <a:r>
              <a:rPr lang="en-US" dirty="0" err="1"/>
              <a:t>deviceObj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deviceObj</a:t>
            </a:r>
            <a:r>
              <a:rPr lang="en-US" dirty="0"/>
              <a:t> = NULL;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</a:t>
            </a:r>
            <a:r>
              <a:rPr lang="en-US" dirty="0" err="1"/>
              <a:t>deviceObj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2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Security – Remote Firmware Update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98" y="1961179"/>
            <a:ext cx="8940976" cy="42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40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objArray</a:t>
            </a:r>
            <a:r>
              <a:rPr lang="en-US" dirty="0"/>
              <a:t>[0] = </a:t>
            </a:r>
            <a:r>
              <a:rPr lang="en-US" dirty="0" err="1"/>
              <a:t>get_object_device</a:t>
            </a:r>
            <a:r>
              <a:rPr lang="en-US" dirty="0"/>
              <a:t>();</a:t>
            </a:r>
          </a:p>
          <a:p>
            <a:r>
              <a:rPr lang="en-US" dirty="0"/>
              <a:t>if (NULL == </a:t>
            </a:r>
            <a:r>
              <a:rPr lang="en-US" dirty="0" err="1"/>
              <a:t>objArray</a:t>
            </a:r>
            <a:r>
              <a:rPr lang="en-US" dirty="0"/>
              <a:t>[0])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"Failed to create Device object\r\n");</a:t>
            </a:r>
          </a:p>
          <a:p>
            <a:r>
              <a:rPr lang="en-US" dirty="0"/>
              <a:t>    return -1;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objArray</a:t>
            </a:r>
            <a:r>
              <a:rPr lang="en-US" dirty="0"/>
              <a:t>[1] = </a:t>
            </a:r>
            <a:r>
              <a:rPr lang="en-US" dirty="0" err="1"/>
              <a:t>get_object_firmware</a:t>
            </a:r>
            <a:r>
              <a:rPr lang="en-US" dirty="0"/>
              <a:t>();</a:t>
            </a:r>
          </a:p>
          <a:p>
            <a:r>
              <a:rPr lang="en-US" dirty="0"/>
              <a:t>if (NULL == </a:t>
            </a:r>
            <a:r>
              <a:rPr lang="en-US" dirty="0" err="1"/>
              <a:t>objArray</a:t>
            </a:r>
            <a:r>
              <a:rPr lang="en-US" dirty="0"/>
              <a:t>[1])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"Failed to create Firmware object\r\n");</a:t>
            </a:r>
          </a:p>
          <a:p>
            <a:r>
              <a:rPr lang="en-US" dirty="0"/>
              <a:t>    return -1;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objArray</a:t>
            </a:r>
            <a:r>
              <a:rPr lang="en-US" dirty="0"/>
              <a:t>[2] = </a:t>
            </a:r>
            <a:r>
              <a:rPr lang="en-US" dirty="0" err="1"/>
              <a:t>get_test_object</a:t>
            </a:r>
            <a:r>
              <a:rPr lang="en-US" dirty="0"/>
              <a:t>();</a:t>
            </a:r>
          </a:p>
          <a:p>
            <a:r>
              <a:rPr lang="en-US" dirty="0"/>
              <a:t>if (NULL == </a:t>
            </a:r>
            <a:r>
              <a:rPr lang="en-US" dirty="0" err="1"/>
              <a:t>objArray</a:t>
            </a:r>
            <a:r>
              <a:rPr lang="en-US" dirty="0"/>
              <a:t>[2])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"Failed to create test object\r\n");</a:t>
            </a:r>
          </a:p>
          <a:p>
            <a:r>
              <a:rPr lang="en-US" dirty="0"/>
              <a:t>    return -1;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lwm2mH = lwm2m_init(</a:t>
            </a:r>
            <a:r>
              <a:rPr lang="en-US" dirty="0" err="1"/>
              <a:t>prv_connect_server</a:t>
            </a:r>
            <a:r>
              <a:rPr lang="en-US" dirty="0"/>
              <a:t>, </a:t>
            </a:r>
            <a:r>
              <a:rPr lang="en-US" dirty="0" err="1"/>
              <a:t>prv_buffer_send</a:t>
            </a:r>
            <a:r>
              <a:rPr lang="en-US" dirty="0"/>
              <a:t>, &amp;data);</a:t>
            </a:r>
          </a:p>
          <a:p>
            <a:r>
              <a:rPr lang="en-US" dirty="0"/>
              <a:t>if (NULL == lwm2mH)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"lwm2m_init() failed\r\n");</a:t>
            </a:r>
          </a:p>
          <a:p>
            <a:r>
              <a:rPr lang="en-US" dirty="0"/>
              <a:t>    return -1;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result = lwm2m_configure(lwm2mH, "testlwm2mclient", BINDING_U, NULL, </a:t>
            </a:r>
          </a:p>
          <a:p>
            <a:r>
              <a:rPr lang="en-US" dirty="0"/>
              <a:t>                                    OBJ_COUNT, </a:t>
            </a:r>
            <a:r>
              <a:rPr lang="en-US" dirty="0" err="1"/>
              <a:t>objArray</a:t>
            </a:r>
            <a:r>
              <a:rPr lang="en-US" dirty="0"/>
              <a:t>);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result = lwm2m_start(lwm2mH);</a:t>
            </a:r>
          </a:p>
        </p:txBody>
      </p:sp>
    </p:spTree>
    <p:extLst>
      <p:ext uri="{BB962C8B-B14F-4D97-AF65-F5344CB8AC3E}">
        <p14:creationId xmlns:p14="http://schemas.microsoft.com/office/powerpoint/2010/main" val="3258262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Active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while (0 == </a:t>
            </a:r>
            <a:r>
              <a:rPr lang="en-US" dirty="0" err="1"/>
              <a:t>g_quit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timeval</a:t>
            </a:r>
            <a:r>
              <a:rPr lang="en-US" dirty="0"/>
              <a:t> </a:t>
            </a:r>
            <a:r>
              <a:rPr lang="en-US" dirty="0" err="1"/>
              <a:t>tv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tv.tv_sec</a:t>
            </a:r>
            <a:r>
              <a:rPr lang="en-US" dirty="0"/>
              <a:t> = 60;</a:t>
            </a:r>
          </a:p>
          <a:p>
            <a:r>
              <a:rPr lang="en-US" dirty="0"/>
              <a:t>    </a:t>
            </a:r>
            <a:r>
              <a:rPr lang="en-US" dirty="0" err="1"/>
              <a:t>tv.tv_usec</a:t>
            </a:r>
            <a:r>
              <a:rPr lang="en-US" dirty="0"/>
              <a:t> = 0;</a:t>
            </a:r>
          </a:p>
          <a:p>
            <a:r>
              <a:rPr lang="en-US" dirty="0"/>
              <a:t>    /*</a:t>
            </a:r>
          </a:p>
          <a:p>
            <a:r>
              <a:rPr lang="en-US" dirty="0"/>
              <a:t>     * This function does two things:</a:t>
            </a:r>
          </a:p>
          <a:p>
            <a:r>
              <a:rPr lang="en-US" dirty="0"/>
              <a:t>     *  - first it does the work needed by liblwm2m (</a:t>
            </a:r>
            <a:r>
              <a:rPr lang="en-US" dirty="0" err="1"/>
              <a:t>eg</a:t>
            </a:r>
            <a:r>
              <a:rPr lang="en-US" dirty="0"/>
              <a:t>. (re)sending some packets).</a:t>
            </a:r>
          </a:p>
          <a:p>
            <a:r>
              <a:rPr lang="en-US" dirty="0"/>
              <a:t>     *  - Secondly it adjust the timeout value (default 60s) depending on the </a:t>
            </a:r>
          </a:p>
          <a:p>
            <a:r>
              <a:rPr lang="en-US" dirty="0"/>
              <a:t>     *           state of the transaction (</a:t>
            </a:r>
            <a:r>
              <a:rPr lang="en-US" dirty="0" err="1"/>
              <a:t>eg</a:t>
            </a:r>
            <a:r>
              <a:rPr lang="en-US" dirty="0"/>
              <a:t>. retransmission) and the</a:t>
            </a:r>
          </a:p>
          <a:p>
            <a:r>
              <a:rPr lang="en-US" dirty="0"/>
              <a:t>     *           time between the next operation</a:t>
            </a:r>
          </a:p>
          <a:p>
            <a:r>
              <a:rPr lang="en-US" dirty="0"/>
              <a:t>     */</a:t>
            </a:r>
          </a:p>
          <a:p>
            <a:r>
              <a:rPr lang="en-US" dirty="0"/>
              <a:t>    result = lwm2m_step(lwm2mH, &amp;</a:t>
            </a:r>
            <a:r>
              <a:rPr lang="en-US" dirty="0" err="1"/>
              <a:t>tv</a:t>
            </a:r>
            <a:r>
              <a:rPr lang="en-US" dirty="0"/>
              <a:t>);</a:t>
            </a:r>
          </a:p>
          <a:p>
            <a:r>
              <a:rPr lang="en-US" dirty="0"/>
              <a:t>    if (result != 0)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"lwm2m_step() failed: 0x%X\r\n", result);</a:t>
            </a:r>
          </a:p>
          <a:p>
            <a:r>
              <a:rPr lang="en-US" dirty="0"/>
              <a:t>        return -1;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382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https://github.com/kartben/Wakaama-mbed</a:t>
            </a:r>
          </a:p>
        </p:txBody>
      </p:sp>
    </p:spTree>
    <p:extLst>
      <p:ext uri="{BB962C8B-B14F-4D97-AF65-F5344CB8AC3E}">
        <p14:creationId xmlns:p14="http://schemas.microsoft.com/office/powerpoint/2010/main" val="2390375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Security – Easy Bug Fixes Update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465" y="1601788"/>
            <a:ext cx="8017720" cy="47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5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Remote and Difficult to Access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677" y="1497285"/>
            <a:ext cx="6613296" cy="50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 Devices  and  Networks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583" y="1825625"/>
            <a:ext cx="77114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3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Power Challenges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85862"/>
            <a:ext cx="8515350" cy="36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4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Device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Configure the device</a:t>
            </a:r>
          </a:p>
          <a:p>
            <a:pPr lvl="1"/>
            <a:r>
              <a:rPr lang="en-US" dirty="0"/>
              <a:t>Reboot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APN, current date/time, … </a:t>
            </a:r>
            <a:endParaRPr lang="id-ID" dirty="0" smtClean="0"/>
          </a:p>
          <a:p>
            <a:r>
              <a:rPr lang="id-ID" dirty="0" smtClean="0"/>
              <a:t>Update the firmware / OTA update</a:t>
            </a:r>
          </a:p>
          <a:p>
            <a:r>
              <a:rPr lang="id-ID" dirty="0" smtClean="0"/>
              <a:t>Manage </a:t>
            </a:r>
            <a:r>
              <a:rPr lang="id-ID" dirty="0"/>
              <a:t>the </a:t>
            </a:r>
            <a:r>
              <a:rPr lang="id-ID" dirty="0" smtClean="0"/>
              <a:t>software</a:t>
            </a:r>
          </a:p>
          <a:p>
            <a:pPr lvl="1"/>
            <a:r>
              <a:rPr lang="id-ID" dirty="0"/>
              <a:t>Change settings</a:t>
            </a:r>
          </a:p>
          <a:p>
            <a:pPr lvl="1"/>
            <a:r>
              <a:rPr lang="id-ID" dirty="0" smtClean="0"/>
              <a:t>Access logs</a:t>
            </a:r>
          </a:p>
          <a:p>
            <a:r>
              <a:rPr lang="id-ID" dirty="0" smtClean="0"/>
              <a:t>Monitor and gather connectivity statistics</a:t>
            </a:r>
          </a:p>
        </p:txBody>
      </p:sp>
    </p:spTree>
    <p:extLst>
      <p:ext uri="{BB962C8B-B14F-4D97-AF65-F5344CB8AC3E}">
        <p14:creationId xmlns:p14="http://schemas.microsoft.com/office/powerpoint/2010/main" val="94358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Device Management Standards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TR-069</a:t>
            </a:r>
            <a:r>
              <a:rPr lang="en-US" dirty="0"/>
              <a:t> </a:t>
            </a:r>
            <a:r>
              <a:rPr lang="id-ID" dirty="0" smtClean="0"/>
              <a:t>- </a:t>
            </a:r>
            <a:r>
              <a:rPr lang="en-US" dirty="0" smtClean="0"/>
              <a:t>Fixed </a:t>
            </a:r>
            <a:r>
              <a:rPr lang="en-US" dirty="0"/>
              <a:t> network  broadband  DSL  routers</a:t>
            </a:r>
            <a:endParaRPr lang="id-ID" dirty="0" smtClean="0"/>
          </a:p>
          <a:p>
            <a:r>
              <a:rPr lang="id-ID" dirty="0" smtClean="0"/>
              <a:t>OMA DM - Mobile </a:t>
            </a:r>
            <a:r>
              <a:rPr lang="id-ID" dirty="0"/>
              <a:t> phones</a:t>
            </a:r>
            <a:endParaRPr lang="id-ID" dirty="0" smtClean="0"/>
          </a:p>
          <a:p>
            <a:r>
              <a:rPr lang="id-ID" dirty="0" smtClean="0"/>
              <a:t>SNMP - </a:t>
            </a:r>
            <a:r>
              <a:rPr lang="id-ID" dirty="0"/>
              <a:t>Enterprise  IP  networks </a:t>
            </a:r>
            <a:endParaRPr lang="id-ID" dirty="0" smtClean="0"/>
          </a:p>
          <a:p>
            <a:r>
              <a:rPr lang="id-ID" dirty="0" smtClean="0"/>
              <a:t>OMA LWM2M </a:t>
            </a:r>
            <a:r>
              <a:rPr lang="id-ID" dirty="0"/>
              <a:t>- IoT  constrained  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4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HP Simplified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2255</TotalTime>
  <Words>940</Words>
  <Application>Microsoft Office PowerPoint</Application>
  <PresentationFormat>On-screen Show (4:3)</PresentationFormat>
  <Paragraphs>202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HP Simplified</vt:lpstr>
      <vt:lpstr>HP Simplified Light</vt:lpstr>
      <vt:lpstr>Office Theme</vt:lpstr>
      <vt:lpstr>PowerPoint Presentation</vt:lpstr>
      <vt:lpstr>Topik Bahasan</vt:lpstr>
      <vt:lpstr>Security – Remote Firmware Update</vt:lpstr>
      <vt:lpstr>Security – Easy Bug Fixes Update </vt:lpstr>
      <vt:lpstr>Remote and Difficult to Access Location</vt:lpstr>
      <vt:lpstr>Constrained  Devices  and  Networks</vt:lpstr>
      <vt:lpstr>Power Challenges</vt:lpstr>
      <vt:lpstr>Device Management</vt:lpstr>
      <vt:lpstr>Device Management Standards </vt:lpstr>
      <vt:lpstr>LWM2M</vt:lpstr>
      <vt:lpstr>PowerPoint Presentation</vt:lpstr>
      <vt:lpstr>LWM2M</vt:lpstr>
      <vt:lpstr>LWM2M</vt:lpstr>
      <vt:lpstr>LWM2M Purpose</vt:lpstr>
      <vt:lpstr>LWM2M Flow Diagram</vt:lpstr>
      <vt:lpstr>PowerPoint Presentation</vt:lpstr>
      <vt:lpstr>Protocol Layers and IoT Standards</vt:lpstr>
      <vt:lpstr>Role of LwM2M Devices in IoT</vt:lpstr>
      <vt:lpstr>Role of LwM2M Devices in IoT</vt:lpstr>
      <vt:lpstr>Advantages LWM2M Implementation</vt:lpstr>
      <vt:lpstr>Block Diagram</vt:lpstr>
      <vt:lpstr>LWM2M Security</vt:lpstr>
      <vt:lpstr>LWM2M Features</vt:lpstr>
      <vt:lpstr>LWM2M: standard objects</vt:lpstr>
      <vt:lpstr>LWM2M URIs</vt:lpstr>
      <vt:lpstr>Praktek</vt:lpstr>
      <vt:lpstr>Wakaama</vt:lpstr>
      <vt:lpstr>Features</vt:lpstr>
      <vt:lpstr>Create Object</vt:lpstr>
      <vt:lpstr>Configure</vt:lpstr>
      <vt:lpstr>Active Loop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Ridho</cp:lastModifiedBy>
  <cp:revision>49</cp:revision>
  <dcterms:created xsi:type="dcterms:W3CDTF">2019-04-10T03:52:40Z</dcterms:created>
  <dcterms:modified xsi:type="dcterms:W3CDTF">2019-06-24T06:41:41Z</dcterms:modified>
</cp:coreProperties>
</file>