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59" r:id="rId11"/>
    <p:sldId id="260" r:id="rId12"/>
    <p:sldId id="261" r:id="rId13"/>
    <p:sldId id="286" r:id="rId14"/>
    <p:sldId id="287" r:id="rId15"/>
    <p:sldId id="288" r:id="rId16"/>
    <p:sldId id="266" r:id="rId17"/>
    <p:sldId id="267" r:id="rId18"/>
    <p:sldId id="268" r:id="rId19"/>
    <p:sldId id="269" r:id="rId20"/>
    <p:sldId id="270" r:id="rId21"/>
    <p:sldId id="289" r:id="rId22"/>
    <p:sldId id="290" r:id="rId23"/>
    <p:sldId id="302" r:id="rId24"/>
    <p:sldId id="303" r:id="rId25"/>
    <p:sldId id="281" r:id="rId26"/>
    <p:sldId id="298" r:id="rId27"/>
    <p:sldId id="299" r:id="rId28"/>
    <p:sldId id="304" r:id="rId29"/>
    <p:sldId id="305" r:id="rId30"/>
    <p:sldId id="300" r:id="rId31"/>
    <p:sldId id="301" r:id="rId32"/>
    <p:sldId id="283" r:id="rId33"/>
    <p:sldId id="284" r:id="rId34"/>
    <p:sldId id="285" r:id="rId35"/>
    <p:sldId id="262" r:id="rId36"/>
    <p:sldId id="278" r:id="rId37"/>
    <p:sldId id="279" r:id="rId38"/>
    <p:sldId id="28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F4E3-8BDD-4AA5-AC28-DFF8CE22DD4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4DCC-C4CC-43D4-BC10-A797EF7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EDF8C-5B3B-445A-AF06-0E8B295A5406}" type="datetime1">
              <a:rPr lang="zh-TW" altLang="en-US"/>
              <a:pPr/>
              <a:t>2017/4/25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4</a:t>
            </a:r>
            <a:r>
              <a:rPr lang="en-US" altLang="zh-TW"/>
              <a:t> -</a:t>
            </a:r>
            <a:fld id="{C329BA49-7890-424E-93DA-B918D973BD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14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39243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D7E-A39D-4478-B1D4-9E28DF41077B}" type="datetime1">
              <a:rPr lang="zh-TW" altLang="en-US"/>
              <a:pPr/>
              <a:t>2017/4/25</a:t>
            </a:fld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4</a:t>
            </a:r>
            <a:r>
              <a:rPr lang="en-US" altLang="zh-TW"/>
              <a:t> -</a:t>
            </a:r>
            <a:fld id="{AB62F63E-EEE4-41CF-B05A-BEEB95CFF6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01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8B07-EB7E-44AD-A74F-F52443C83A19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63550" indent="-4635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1363" indent="-3984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33463" indent="-3476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09. Greedy Algorithm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the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Find the optimal solutions:</a:t>
            </a:r>
          </a:p>
          <a:p>
            <a:pPr lvl="1"/>
            <a:r>
              <a:rPr lang="en-US" sz="2000" dirty="0" smtClean="0"/>
              <a:t>Coin change problem (with “normal” coin denominations)</a:t>
            </a:r>
          </a:p>
          <a:p>
            <a:pPr lvl="1"/>
            <a:r>
              <a:rPr lang="en-US" sz="2000" dirty="0" smtClean="0"/>
              <a:t>Minimum Spanning Tree (MST)</a:t>
            </a:r>
          </a:p>
          <a:p>
            <a:pPr lvl="1"/>
            <a:r>
              <a:rPr lang="en-US" sz="2000" dirty="0" smtClean="0"/>
              <a:t>Single-source shortest paths</a:t>
            </a:r>
          </a:p>
          <a:p>
            <a:pPr lvl="1"/>
            <a:r>
              <a:rPr lang="en-US" sz="2000" dirty="0" smtClean="0"/>
              <a:t>Scheduling problems</a:t>
            </a:r>
          </a:p>
          <a:p>
            <a:pPr lvl="1"/>
            <a:r>
              <a:rPr lang="en-US" sz="2000" dirty="0" smtClean="0"/>
              <a:t>Huffman codes</a:t>
            </a:r>
          </a:p>
          <a:p>
            <a:r>
              <a:rPr lang="en-US" sz="2400" dirty="0" smtClean="0"/>
              <a:t>Approximation/heuristics:</a:t>
            </a:r>
          </a:p>
          <a:p>
            <a:pPr lvl="1"/>
            <a:r>
              <a:rPr lang="en-US" sz="2000" dirty="0" smtClean="0"/>
              <a:t>TSP</a:t>
            </a:r>
          </a:p>
          <a:p>
            <a:pPr lvl="1"/>
            <a:r>
              <a:rPr lang="en-US" sz="2000" dirty="0" smtClean="0"/>
              <a:t>Knapsack problem</a:t>
            </a:r>
          </a:p>
          <a:p>
            <a:pPr lvl="1"/>
            <a:r>
              <a:rPr lang="en-US" sz="2000" dirty="0" smtClean="0"/>
              <a:t>Other combinatorial optimization problems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7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620000" cy="5541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A Generic Greedy Algorithm: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(1) Initialize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 to be the set of candidate solutions		(2) Initialize a set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the empty set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 (the set is to be 			the optimal solution we are constructing).			(3) While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  and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(still) not a solution do			(3.1) select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from set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using a greedy strategy			(3.2) delete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					(3.3) if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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feasible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solution, then 					  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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 (i.e., add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to set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			(4) if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 solution then							  return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						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(5)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else return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failure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In general, a greedy algorithm is efficient because it makes a sequence of (local) decisions and never backtracks.  The solution is not always optimal, however.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52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Given set of n proposed activities </a:t>
            </a:r>
            <a:br>
              <a:rPr lang="en-US" sz="2400" dirty="0" smtClean="0"/>
            </a:br>
            <a:r>
              <a:rPr lang="en-US" sz="2400" dirty="0" smtClean="0"/>
              <a:t>S = {a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Each activity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has a start time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and a finish time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where 0 </a:t>
            </a:r>
            <a:r>
              <a:rPr lang="en-US" sz="2400" dirty="0"/>
              <a:t>≤</a:t>
            </a:r>
            <a:r>
              <a:rPr lang="en-US" sz="2400" dirty="0" smtClean="0"/>
              <a:t>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≤</a:t>
            </a:r>
            <a:r>
              <a:rPr lang="en-US" sz="2400" dirty="0" smtClean="0"/>
              <a:t>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≤ ∞.</a:t>
            </a:r>
          </a:p>
          <a:p>
            <a:r>
              <a:rPr lang="en-US" sz="2400" dirty="0" smtClean="0"/>
              <a:t>Activity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and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is compatible if the intervals [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and [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,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do not overlap.</a:t>
            </a:r>
          </a:p>
          <a:p>
            <a:r>
              <a:rPr lang="en-US" sz="2400" dirty="0" smtClean="0"/>
              <a:t>Goals: </a:t>
            </a:r>
            <a:r>
              <a:rPr lang="en-US" sz="2400" b="1" dirty="0" smtClean="0"/>
              <a:t>find maximum-size subset of mutually compatible activities.</a:t>
            </a:r>
            <a:endParaRPr lang="en-US" sz="2400" dirty="0" smtClean="0"/>
          </a:p>
          <a:p>
            <a:r>
              <a:rPr lang="en-US" sz="1800" dirty="0" smtClean="0"/>
              <a:t>Assume that all </a:t>
            </a:r>
            <a:r>
              <a:rPr lang="en-US" sz="1800" dirty="0" err="1" smtClean="0"/>
              <a:t>activites</a:t>
            </a:r>
            <a:r>
              <a:rPr lang="en-US" sz="1800" dirty="0" smtClean="0"/>
              <a:t> are sorted according to the finish time.</a:t>
            </a:r>
            <a:br>
              <a:rPr lang="en-US" sz="1800" dirty="0" smtClean="0"/>
            </a:b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≤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≤ … ≤ </a:t>
            </a:r>
            <a:r>
              <a:rPr lang="en-US" sz="1800" dirty="0" err="1" smtClean="0"/>
              <a:t>f</a:t>
            </a:r>
            <a:r>
              <a:rPr lang="en-US" sz="1800" baseline="-25000" dirty="0" err="1" smtClean="0"/>
              <a:t>n</a:t>
            </a:r>
            <a:endParaRPr lang="en-US" sz="1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345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3" y="2356951"/>
            <a:ext cx="8454893" cy="15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Dynamic Programming (how?)</a:t>
            </a:r>
          </a:p>
          <a:p>
            <a:r>
              <a:rPr lang="en-US" dirty="0" smtClean="0"/>
              <a:t>Use Greedy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29123" name="Rectangle 3"/>
          <p:cNvSpPr>
            <a:spLocks noChangeArrowheads="1"/>
          </p:cNvSpPr>
          <p:nvPr/>
        </p:nvSpPr>
        <p:spPr bwMode="auto">
          <a:xfrm>
            <a:off x="3686175" y="2362200"/>
            <a:ext cx="3400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The Shortest Event 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2286000" y="5897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29125" name="Rectangle 5"/>
          <p:cNvSpPr>
            <a:spLocks noChangeArrowheads="1"/>
          </p:cNvSpPr>
          <p:nvPr/>
        </p:nvSpPr>
        <p:spPr bwMode="auto">
          <a:xfrm>
            <a:off x="3048000" y="3270250"/>
            <a:ext cx="4316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Does not  book the room </a:t>
            </a:r>
            <a:br>
              <a:rPr lang="en-US" sz="3200" b="0">
                <a:latin typeface="Times New Roman" panose="02020603050405020304" pitchFamily="18" charset="0"/>
              </a:rPr>
            </a:br>
            <a:r>
              <a:rPr lang="en-US" sz="3200" b="0">
                <a:latin typeface="Times New Roman" panose="02020603050405020304" pitchFamily="18" charset="0"/>
              </a:rPr>
              <a:t>for a long period of time.</a:t>
            </a:r>
          </a:p>
        </p:txBody>
      </p:sp>
      <p:sp>
        <p:nvSpPr>
          <p:cNvPr id="1029126" name="Rectangle 6"/>
          <p:cNvSpPr>
            <a:spLocks noChangeArrowheads="1"/>
          </p:cNvSpPr>
          <p:nvPr/>
        </p:nvSpPr>
        <p:spPr bwMode="auto">
          <a:xfrm>
            <a:off x="868363" y="3267075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grpSp>
        <p:nvGrpSpPr>
          <p:cNvPr id="1029127" name="Group 7"/>
          <p:cNvGrpSpPr>
            <a:grpSpLocks/>
          </p:cNvGrpSpPr>
          <p:nvPr/>
        </p:nvGrpSpPr>
        <p:grpSpPr bwMode="auto">
          <a:xfrm>
            <a:off x="1752600" y="5065713"/>
            <a:ext cx="3733800" cy="369887"/>
            <a:chOff x="1104" y="3223"/>
            <a:chExt cx="2352" cy="233"/>
          </a:xfrm>
        </p:grpSpPr>
        <p:sp>
          <p:nvSpPr>
            <p:cNvPr id="1029128" name="Line 8"/>
            <p:cNvSpPr>
              <a:spLocks noChangeShapeType="1"/>
            </p:cNvSpPr>
            <p:nvPr/>
          </p:nvSpPr>
          <p:spPr bwMode="auto">
            <a:xfrm>
              <a:off x="1104" y="3456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29" name="Line 9"/>
            <p:cNvSpPr>
              <a:spLocks noChangeShapeType="1"/>
            </p:cNvSpPr>
            <p:nvPr/>
          </p:nvSpPr>
          <p:spPr bwMode="auto">
            <a:xfrm>
              <a:off x="2352" y="3456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0" name="Line 10"/>
            <p:cNvSpPr>
              <a:spLocks noChangeShapeType="1"/>
            </p:cNvSpPr>
            <p:nvPr/>
          </p:nvSpPr>
          <p:spPr bwMode="auto">
            <a:xfrm>
              <a:off x="2016" y="3223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31" name="Line 11"/>
          <p:cNvSpPr>
            <a:spLocks noChangeShapeType="1"/>
          </p:cNvSpPr>
          <p:nvPr/>
        </p:nvSpPr>
        <p:spPr bwMode="auto">
          <a:xfrm>
            <a:off x="16081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2" name="Line 12"/>
          <p:cNvSpPr>
            <a:spLocks noChangeShapeType="1"/>
          </p:cNvSpPr>
          <p:nvPr/>
        </p:nvSpPr>
        <p:spPr bwMode="auto">
          <a:xfrm>
            <a:off x="35893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3" name="Line 13"/>
          <p:cNvSpPr>
            <a:spLocks noChangeShapeType="1"/>
          </p:cNvSpPr>
          <p:nvPr/>
        </p:nvSpPr>
        <p:spPr bwMode="auto">
          <a:xfrm>
            <a:off x="54943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134" name="Group 14"/>
          <p:cNvGrpSpPr>
            <a:grpSpLocks/>
          </p:cNvGrpSpPr>
          <p:nvPr/>
        </p:nvGrpSpPr>
        <p:grpSpPr bwMode="auto">
          <a:xfrm>
            <a:off x="1531938" y="1493838"/>
            <a:ext cx="5334000" cy="0"/>
            <a:chOff x="1008" y="1296"/>
            <a:chExt cx="3360" cy="0"/>
          </a:xfrm>
        </p:grpSpPr>
        <p:sp>
          <p:nvSpPr>
            <p:cNvPr id="1029135" name="Line 15"/>
            <p:cNvSpPr>
              <a:spLocks noChangeShapeType="1"/>
            </p:cNvSpPr>
            <p:nvPr/>
          </p:nvSpPr>
          <p:spPr bwMode="auto">
            <a:xfrm>
              <a:off x="100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6" name="Line 16"/>
            <p:cNvSpPr>
              <a:spLocks noChangeShapeType="1"/>
            </p:cNvSpPr>
            <p:nvPr/>
          </p:nvSpPr>
          <p:spPr bwMode="auto">
            <a:xfrm>
              <a:off x="1584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7" name="Line 17"/>
            <p:cNvSpPr>
              <a:spLocks noChangeShapeType="1"/>
            </p:cNvSpPr>
            <p:nvPr/>
          </p:nvSpPr>
          <p:spPr bwMode="auto">
            <a:xfrm>
              <a:off x="2160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8" name="Line 18"/>
            <p:cNvSpPr>
              <a:spLocks noChangeShapeType="1"/>
            </p:cNvSpPr>
            <p:nvPr/>
          </p:nvSpPr>
          <p:spPr bwMode="auto">
            <a:xfrm>
              <a:off x="2736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9" name="Line 19"/>
            <p:cNvSpPr>
              <a:spLocks noChangeShapeType="1"/>
            </p:cNvSpPr>
            <p:nvPr/>
          </p:nvSpPr>
          <p:spPr bwMode="auto">
            <a:xfrm>
              <a:off x="3312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40" name="Line 20"/>
            <p:cNvSpPr>
              <a:spLocks noChangeShapeType="1"/>
            </p:cNvSpPr>
            <p:nvPr/>
          </p:nvSpPr>
          <p:spPr bwMode="auto">
            <a:xfrm>
              <a:off x="388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41" name="Line 21"/>
          <p:cNvSpPr>
            <a:spLocks noChangeShapeType="1"/>
          </p:cNvSpPr>
          <p:nvPr/>
        </p:nvSpPr>
        <p:spPr bwMode="auto">
          <a:xfrm>
            <a:off x="1379538" y="2027238"/>
            <a:ext cx="5943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142" name="Group 22"/>
          <p:cNvGrpSpPr>
            <a:grpSpLocks/>
          </p:cNvGrpSpPr>
          <p:nvPr/>
        </p:nvGrpSpPr>
        <p:grpSpPr bwMode="auto">
          <a:xfrm>
            <a:off x="1752600" y="5160963"/>
            <a:ext cx="5562600" cy="579437"/>
            <a:chOff x="1104" y="3283"/>
            <a:chExt cx="3504" cy="365"/>
          </a:xfrm>
        </p:grpSpPr>
        <p:sp>
          <p:nvSpPr>
            <p:cNvPr id="1029143" name="Text Box 23"/>
            <p:cNvSpPr txBox="1">
              <a:spLocks noChangeArrowheads="1"/>
            </p:cNvSpPr>
            <p:nvPr/>
          </p:nvSpPr>
          <p:spPr bwMode="auto">
            <a:xfrm>
              <a:off x="3653" y="3283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29144" name="Group 24"/>
            <p:cNvGrpSpPr>
              <a:grpSpLocks/>
            </p:cNvGrpSpPr>
            <p:nvPr/>
          </p:nvGrpSpPr>
          <p:grpSpPr bwMode="auto">
            <a:xfrm>
              <a:off x="1104" y="3456"/>
              <a:ext cx="2352" cy="0"/>
              <a:chOff x="1104" y="3456"/>
              <a:chExt cx="2352" cy="0"/>
            </a:xfrm>
          </p:grpSpPr>
          <p:sp>
            <p:nvSpPr>
              <p:cNvPr id="1029145" name="Line 25"/>
              <p:cNvSpPr>
                <a:spLocks noChangeShapeType="1"/>
              </p:cNvSpPr>
              <p:nvPr/>
            </p:nvSpPr>
            <p:spPr bwMode="auto">
              <a:xfrm>
                <a:off x="1104" y="3456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46" name="Line 26"/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147" name="Group 27"/>
          <p:cNvGrpSpPr>
            <a:grpSpLocks/>
          </p:cNvGrpSpPr>
          <p:nvPr/>
        </p:nvGrpSpPr>
        <p:grpSpPr bwMode="auto">
          <a:xfrm>
            <a:off x="3200400" y="4714875"/>
            <a:ext cx="5029200" cy="579438"/>
            <a:chOff x="2016" y="3002"/>
            <a:chExt cx="3168" cy="365"/>
          </a:xfrm>
        </p:grpSpPr>
        <p:sp>
          <p:nvSpPr>
            <p:cNvPr id="1029148" name="Text Box 28"/>
            <p:cNvSpPr txBox="1">
              <a:spLocks noChangeArrowheads="1"/>
            </p:cNvSpPr>
            <p:nvPr/>
          </p:nvSpPr>
          <p:spPr bwMode="auto">
            <a:xfrm>
              <a:off x="3653" y="3002"/>
              <a:ext cx="1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 dirty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29149" name="Line 29"/>
            <p:cNvSpPr>
              <a:spLocks noChangeShapeType="1"/>
            </p:cNvSpPr>
            <p:nvPr/>
          </p:nvSpPr>
          <p:spPr bwMode="auto">
            <a:xfrm>
              <a:off x="2016" y="3216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150" name="Group 30"/>
          <p:cNvGrpSpPr>
            <a:grpSpLocks/>
          </p:cNvGrpSpPr>
          <p:nvPr/>
        </p:nvGrpSpPr>
        <p:grpSpPr bwMode="auto">
          <a:xfrm>
            <a:off x="1536700" y="1143000"/>
            <a:ext cx="7078663" cy="579438"/>
            <a:chOff x="1008" y="1075"/>
            <a:chExt cx="4459" cy="365"/>
          </a:xfrm>
        </p:grpSpPr>
        <p:grpSp>
          <p:nvGrpSpPr>
            <p:cNvPr id="1029151" name="Group 31"/>
            <p:cNvGrpSpPr>
              <a:grpSpLocks/>
            </p:cNvGrpSpPr>
            <p:nvPr/>
          </p:nvGrpSpPr>
          <p:grpSpPr bwMode="auto">
            <a:xfrm>
              <a:off x="1008" y="1296"/>
              <a:ext cx="3360" cy="0"/>
              <a:chOff x="1008" y="1296"/>
              <a:chExt cx="3360" cy="0"/>
            </a:xfrm>
          </p:grpSpPr>
          <p:sp>
            <p:nvSpPr>
              <p:cNvPr id="1029152" name="Line 32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3" name="Line 33"/>
              <p:cNvSpPr>
                <a:spLocks noChangeShapeType="1"/>
              </p:cNvSpPr>
              <p:nvPr/>
            </p:nvSpPr>
            <p:spPr bwMode="auto">
              <a:xfrm>
                <a:off x="1584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4" name="Line 34"/>
              <p:cNvSpPr>
                <a:spLocks noChangeShapeType="1"/>
              </p:cNvSpPr>
              <p:nvPr/>
            </p:nvSpPr>
            <p:spPr bwMode="auto">
              <a:xfrm>
                <a:off x="2160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5" name="Line 35"/>
              <p:cNvSpPr>
                <a:spLocks noChangeShapeType="1"/>
              </p:cNvSpPr>
              <p:nvPr/>
            </p:nvSpPr>
            <p:spPr bwMode="auto">
              <a:xfrm>
                <a:off x="2736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6" name="Line 36"/>
              <p:cNvSpPr>
                <a:spLocks noChangeShapeType="1"/>
              </p:cNvSpPr>
              <p:nvPr/>
            </p:nvSpPr>
            <p:spPr bwMode="auto">
              <a:xfrm>
                <a:off x="3312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7" name="Line 37"/>
              <p:cNvSpPr>
                <a:spLocks noChangeShapeType="1"/>
              </p:cNvSpPr>
              <p:nvPr/>
            </p:nvSpPr>
            <p:spPr bwMode="auto">
              <a:xfrm>
                <a:off x="388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158" name="Rectangle 38"/>
            <p:cNvSpPr>
              <a:spLocks noChangeArrowheads="1"/>
            </p:cNvSpPr>
            <p:nvPr/>
          </p:nvSpPr>
          <p:spPr bwMode="auto">
            <a:xfrm>
              <a:off x="4512" y="1075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29159" name="Rectangle 39"/>
          <p:cNvSpPr>
            <a:spLocks noChangeArrowheads="1"/>
          </p:cNvSpPr>
          <p:nvPr/>
        </p:nvSpPr>
        <p:spPr bwMode="auto">
          <a:xfrm>
            <a:off x="820738" y="2362200"/>
            <a:ext cx="3062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25218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3" grpId="0" autoUpdateAnimBg="0"/>
      <p:bldP spid="1029124" grpId="0" autoUpdateAnimBg="0"/>
      <p:bldP spid="1029125" grpId="0" autoUpdateAnimBg="0"/>
      <p:bldP spid="1029126" grpId="0" autoUpdateAnimBg="0"/>
      <p:bldP spid="102915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30147" name="Rectangle 3"/>
          <p:cNvSpPr>
            <a:spLocks noChangeArrowheads="1"/>
          </p:cNvSpPr>
          <p:nvPr/>
        </p:nvSpPr>
        <p:spPr bwMode="auto">
          <a:xfrm>
            <a:off x="3722688" y="2773363"/>
            <a:ext cx="4505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The Earliest Starting Time</a:t>
            </a: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2438400" y="5516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30149" name="Rectangle 5"/>
          <p:cNvSpPr>
            <a:spLocks noChangeArrowheads="1"/>
          </p:cNvSpPr>
          <p:nvPr/>
        </p:nvSpPr>
        <p:spPr bwMode="auto">
          <a:xfrm>
            <a:off x="2960688" y="3535363"/>
            <a:ext cx="6183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Gets room in use as early as possible</a:t>
            </a:r>
          </a:p>
        </p:txBody>
      </p:sp>
      <p:sp>
        <p:nvSpPr>
          <p:cNvPr id="1030150" name="Rectangle 6"/>
          <p:cNvSpPr>
            <a:spLocks noChangeArrowheads="1"/>
          </p:cNvSpPr>
          <p:nvPr/>
        </p:nvSpPr>
        <p:spPr bwMode="auto">
          <a:xfrm>
            <a:off x="868363" y="3530600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sp>
        <p:nvSpPr>
          <p:cNvPr id="1030151" name="Line 7"/>
          <p:cNvSpPr>
            <a:spLocks noChangeShapeType="1"/>
          </p:cNvSpPr>
          <p:nvPr/>
        </p:nvSpPr>
        <p:spPr bwMode="auto">
          <a:xfrm>
            <a:off x="3132138" y="16002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52" name="Line 8"/>
          <p:cNvSpPr>
            <a:spLocks noChangeShapeType="1"/>
          </p:cNvSpPr>
          <p:nvPr/>
        </p:nvSpPr>
        <p:spPr bwMode="auto">
          <a:xfrm>
            <a:off x="3894138" y="19050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53" name="Line 9"/>
          <p:cNvSpPr>
            <a:spLocks noChangeShapeType="1"/>
          </p:cNvSpPr>
          <p:nvPr/>
        </p:nvSpPr>
        <p:spPr bwMode="auto">
          <a:xfrm>
            <a:off x="4656138" y="22098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0154" name="Group 10"/>
          <p:cNvGrpSpPr>
            <a:grpSpLocks/>
          </p:cNvGrpSpPr>
          <p:nvPr/>
        </p:nvGrpSpPr>
        <p:grpSpPr bwMode="auto">
          <a:xfrm>
            <a:off x="1676400" y="4876800"/>
            <a:ext cx="4191000" cy="381000"/>
            <a:chOff x="1104" y="3216"/>
            <a:chExt cx="2640" cy="240"/>
          </a:xfrm>
        </p:grpSpPr>
        <p:sp>
          <p:nvSpPr>
            <p:cNvPr id="1030155" name="Line 11"/>
            <p:cNvSpPr>
              <a:spLocks noChangeShapeType="1"/>
            </p:cNvSpPr>
            <p:nvPr/>
          </p:nvSpPr>
          <p:spPr bwMode="auto">
            <a:xfrm>
              <a:off x="1104" y="3216"/>
              <a:ext cx="26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6" name="Line 12"/>
            <p:cNvSpPr>
              <a:spLocks noChangeShapeType="1"/>
            </p:cNvSpPr>
            <p:nvPr/>
          </p:nvSpPr>
          <p:spPr bwMode="auto">
            <a:xfrm>
              <a:off x="1296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7" name="Line 13"/>
            <p:cNvSpPr>
              <a:spLocks noChangeShapeType="1"/>
            </p:cNvSpPr>
            <p:nvPr/>
          </p:nvSpPr>
          <p:spPr bwMode="auto">
            <a:xfrm>
              <a:off x="1872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8" name="Line 14"/>
            <p:cNvSpPr>
              <a:spLocks noChangeShapeType="1"/>
            </p:cNvSpPr>
            <p:nvPr/>
          </p:nvSpPr>
          <p:spPr bwMode="auto">
            <a:xfrm>
              <a:off x="2448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9" name="Line 15"/>
            <p:cNvSpPr>
              <a:spLocks noChangeShapeType="1"/>
            </p:cNvSpPr>
            <p:nvPr/>
          </p:nvSpPr>
          <p:spPr bwMode="auto">
            <a:xfrm>
              <a:off x="3024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60" name="Group 16"/>
          <p:cNvGrpSpPr>
            <a:grpSpLocks/>
          </p:cNvGrpSpPr>
          <p:nvPr/>
        </p:nvGrpSpPr>
        <p:grpSpPr bwMode="auto">
          <a:xfrm>
            <a:off x="2751138" y="1447800"/>
            <a:ext cx="3124200" cy="914400"/>
            <a:chOff x="1968" y="1296"/>
            <a:chExt cx="1968" cy="576"/>
          </a:xfrm>
        </p:grpSpPr>
        <p:sp>
          <p:nvSpPr>
            <p:cNvPr id="1030161" name="Line 17"/>
            <p:cNvSpPr>
              <a:spLocks noChangeShapeType="1"/>
            </p:cNvSpPr>
            <p:nvPr/>
          </p:nvSpPr>
          <p:spPr bwMode="auto">
            <a:xfrm>
              <a:off x="196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2" name="Line 18"/>
            <p:cNvSpPr>
              <a:spLocks noChangeShapeType="1"/>
            </p:cNvSpPr>
            <p:nvPr/>
          </p:nvSpPr>
          <p:spPr bwMode="auto">
            <a:xfrm>
              <a:off x="2448" y="1488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3" name="Line 19"/>
            <p:cNvSpPr>
              <a:spLocks noChangeShapeType="1"/>
            </p:cNvSpPr>
            <p:nvPr/>
          </p:nvSpPr>
          <p:spPr bwMode="auto">
            <a:xfrm>
              <a:off x="2928" y="1680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4" name="Line 20"/>
            <p:cNvSpPr>
              <a:spLocks noChangeShapeType="1"/>
            </p:cNvSpPr>
            <p:nvPr/>
          </p:nvSpPr>
          <p:spPr bwMode="auto">
            <a:xfrm>
              <a:off x="3456" y="1872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65" name="Group 21"/>
          <p:cNvGrpSpPr>
            <a:grpSpLocks/>
          </p:cNvGrpSpPr>
          <p:nvPr/>
        </p:nvGrpSpPr>
        <p:grpSpPr bwMode="auto">
          <a:xfrm>
            <a:off x="1981200" y="4983163"/>
            <a:ext cx="5715000" cy="579437"/>
            <a:chOff x="1296" y="3283"/>
            <a:chExt cx="3600" cy="365"/>
          </a:xfrm>
        </p:grpSpPr>
        <p:sp>
          <p:nvSpPr>
            <p:cNvPr id="1030166" name="Text Box 22"/>
            <p:cNvSpPr txBox="1">
              <a:spLocks noChangeArrowheads="1"/>
            </p:cNvSpPr>
            <p:nvPr/>
          </p:nvSpPr>
          <p:spPr bwMode="auto">
            <a:xfrm>
              <a:off x="3941" y="3283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30167" name="Group 23"/>
            <p:cNvGrpSpPr>
              <a:grpSpLocks/>
            </p:cNvGrpSpPr>
            <p:nvPr/>
          </p:nvGrpSpPr>
          <p:grpSpPr bwMode="auto">
            <a:xfrm>
              <a:off x="1296" y="3456"/>
              <a:ext cx="2208" cy="0"/>
              <a:chOff x="1296" y="3456"/>
              <a:chExt cx="2208" cy="0"/>
            </a:xfrm>
          </p:grpSpPr>
          <p:sp>
            <p:nvSpPr>
              <p:cNvPr id="1030168" name="Line 24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69" name="Line 25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0" name="Line 26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1" name="Line 27"/>
              <p:cNvSpPr>
                <a:spLocks noChangeShapeType="1"/>
              </p:cNvSpPr>
              <p:nvPr/>
            </p:nvSpPr>
            <p:spPr bwMode="auto">
              <a:xfrm>
                <a:off x="3024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0172" name="Group 28"/>
          <p:cNvGrpSpPr>
            <a:grpSpLocks/>
          </p:cNvGrpSpPr>
          <p:nvPr/>
        </p:nvGrpSpPr>
        <p:grpSpPr bwMode="auto">
          <a:xfrm>
            <a:off x="1676400" y="4537075"/>
            <a:ext cx="6934200" cy="579438"/>
            <a:chOff x="1104" y="3002"/>
            <a:chExt cx="4368" cy="365"/>
          </a:xfrm>
        </p:grpSpPr>
        <p:sp>
          <p:nvSpPr>
            <p:cNvPr id="1030173" name="Text Box 29"/>
            <p:cNvSpPr txBox="1">
              <a:spLocks noChangeArrowheads="1"/>
            </p:cNvSpPr>
            <p:nvPr/>
          </p:nvSpPr>
          <p:spPr bwMode="auto">
            <a:xfrm>
              <a:off x="3941" y="3002"/>
              <a:ext cx="1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30174" name="Line 30"/>
            <p:cNvSpPr>
              <a:spLocks noChangeShapeType="1"/>
            </p:cNvSpPr>
            <p:nvPr/>
          </p:nvSpPr>
          <p:spPr bwMode="auto">
            <a:xfrm>
              <a:off x="1104" y="3216"/>
              <a:ext cx="26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75" name="Group 31"/>
          <p:cNvGrpSpPr>
            <a:grpSpLocks/>
          </p:cNvGrpSpPr>
          <p:nvPr/>
        </p:nvGrpSpPr>
        <p:grpSpPr bwMode="auto">
          <a:xfrm>
            <a:off x="2751138" y="1447800"/>
            <a:ext cx="4716462" cy="914400"/>
            <a:chOff x="1968" y="1296"/>
            <a:chExt cx="2971" cy="576"/>
          </a:xfrm>
        </p:grpSpPr>
        <p:grpSp>
          <p:nvGrpSpPr>
            <p:cNvPr id="1030176" name="Group 32"/>
            <p:cNvGrpSpPr>
              <a:grpSpLocks/>
            </p:cNvGrpSpPr>
            <p:nvPr/>
          </p:nvGrpSpPr>
          <p:grpSpPr bwMode="auto">
            <a:xfrm>
              <a:off x="1968" y="1296"/>
              <a:ext cx="1968" cy="576"/>
              <a:chOff x="1968" y="1296"/>
              <a:chExt cx="1968" cy="576"/>
            </a:xfrm>
          </p:grpSpPr>
          <p:sp>
            <p:nvSpPr>
              <p:cNvPr id="1030177" name="Line 33"/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8" name="Line 34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9" name="Line 35"/>
              <p:cNvSpPr>
                <a:spLocks noChangeShapeType="1"/>
              </p:cNvSpPr>
              <p:nvPr/>
            </p:nvSpPr>
            <p:spPr bwMode="auto">
              <a:xfrm>
                <a:off x="2928" y="1680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80" name="Line 36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018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30182" name="Rectangle 38"/>
          <p:cNvSpPr>
            <a:spLocks noChangeArrowheads="1"/>
          </p:cNvSpPr>
          <p:nvPr/>
        </p:nvSpPr>
        <p:spPr bwMode="auto">
          <a:xfrm>
            <a:off x="820738" y="2773363"/>
            <a:ext cx="306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9742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7" grpId="0" autoUpdateAnimBg="0"/>
      <p:bldP spid="1030148" grpId="0" autoUpdateAnimBg="0"/>
      <p:bldP spid="1030149" grpId="0" autoUpdateAnimBg="0"/>
      <p:bldP spid="1030150" grpId="0" autoUpdateAnimBg="0"/>
      <p:bldP spid="10301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 sz="2800"/>
              <a:t>Possible Criteria for Defining “Best”</a:t>
            </a:r>
          </a:p>
        </p:txBody>
      </p:sp>
      <p:sp>
        <p:nvSpPr>
          <p:cNvPr id="1031171" name="Rectangle 3"/>
          <p:cNvSpPr>
            <a:spLocks noChangeArrowheads="1"/>
          </p:cNvSpPr>
          <p:nvPr/>
        </p:nvSpPr>
        <p:spPr bwMode="auto">
          <a:xfrm>
            <a:off x="1752600" y="2638425"/>
            <a:ext cx="609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chemeClr val="accent1"/>
                </a:solidFill>
                <a:latin typeface="Times New Roman" panose="02020603050405020304" pitchFamily="18" charset="0"/>
              </a:rPr>
              <a:t>Conflicting with the Fewest Other Events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2133600" y="6021388"/>
            <a:ext cx="267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 dirty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3048000" y="3556000"/>
            <a:ext cx="591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Leaves many that can still be scheduled.</a:t>
            </a:r>
          </a:p>
        </p:txBody>
      </p:sp>
      <p:sp>
        <p:nvSpPr>
          <p:cNvPr id="1031174" name="Rectangle 6"/>
          <p:cNvSpPr>
            <a:spLocks noChangeArrowheads="1"/>
          </p:cNvSpPr>
          <p:nvPr/>
        </p:nvSpPr>
        <p:spPr bwMode="auto">
          <a:xfrm>
            <a:off x="868363" y="3552825"/>
            <a:ext cx="186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Motivation:</a:t>
            </a:r>
          </a:p>
        </p:txBody>
      </p:sp>
      <p:grpSp>
        <p:nvGrpSpPr>
          <p:cNvPr id="1031175" name="Group 7"/>
          <p:cNvGrpSpPr>
            <a:grpSpLocks/>
          </p:cNvGrpSpPr>
          <p:nvPr/>
        </p:nvGrpSpPr>
        <p:grpSpPr bwMode="auto">
          <a:xfrm>
            <a:off x="2209800" y="1798638"/>
            <a:ext cx="3733800" cy="0"/>
            <a:chOff x="1488" y="1488"/>
            <a:chExt cx="2352" cy="0"/>
          </a:xfrm>
        </p:grpSpPr>
        <p:sp>
          <p:nvSpPr>
            <p:cNvPr id="1031176" name="Line 8"/>
            <p:cNvSpPr>
              <a:spLocks noChangeShapeType="1"/>
            </p:cNvSpPr>
            <p:nvPr/>
          </p:nvSpPr>
          <p:spPr bwMode="auto">
            <a:xfrm>
              <a:off x="1488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77" name="Line 9"/>
            <p:cNvSpPr>
              <a:spLocks noChangeShapeType="1"/>
            </p:cNvSpPr>
            <p:nvPr/>
          </p:nvSpPr>
          <p:spPr bwMode="auto">
            <a:xfrm>
              <a:off x="2736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1178" name="Line 10"/>
          <p:cNvSpPr>
            <a:spLocks noChangeShapeType="1"/>
          </p:cNvSpPr>
          <p:nvPr/>
        </p:nvSpPr>
        <p:spPr bwMode="auto">
          <a:xfrm>
            <a:off x="3657600" y="1570038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1179" name="Group 11"/>
          <p:cNvGrpSpPr>
            <a:grpSpLocks/>
          </p:cNvGrpSpPr>
          <p:nvPr/>
        </p:nvGrpSpPr>
        <p:grpSpPr bwMode="auto">
          <a:xfrm>
            <a:off x="1905000" y="4618038"/>
            <a:ext cx="3505200" cy="1143000"/>
            <a:chOff x="1296" y="3264"/>
            <a:chExt cx="2208" cy="720"/>
          </a:xfrm>
        </p:grpSpPr>
        <p:sp>
          <p:nvSpPr>
            <p:cNvPr id="1031180" name="Line 12"/>
            <p:cNvSpPr>
              <a:spLocks noChangeShapeType="1"/>
            </p:cNvSpPr>
            <p:nvPr/>
          </p:nvSpPr>
          <p:spPr bwMode="auto">
            <a:xfrm>
              <a:off x="1296" y="3696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1" name="Line 13"/>
            <p:cNvSpPr>
              <a:spLocks noChangeShapeType="1"/>
            </p:cNvSpPr>
            <p:nvPr/>
          </p:nvSpPr>
          <p:spPr bwMode="auto">
            <a:xfrm>
              <a:off x="1296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2" name="Line 14"/>
            <p:cNvSpPr>
              <a:spLocks noChangeShapeType="1"/>
            </p:cNvSpPr>
            <p:nvPr/>
          </p:nvSpPr>
          <p:spPr bwMode="auto">
            <a:xfrm>
              <a:off x="1872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3" name="Line 15"/>
            <p:cNvSpPr>
              <a:spLocks noChangeShapeType="1"/>
            </p:cNvSpPr>
            <p:nvPr/>
          </p:nvSpPr>
          <p:spPr bwMode="auto">
            <a:xfrm>
              <a:off x="2448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4" name="Line 16"/>
            <p:cNvSpPr>
              <a:spLocks noChangeShapeType="1"/>
            </p:cNvSpPr>
            <p:nvPr/>
          </p:nvSpPr>
          <p:spPr bwMode="auto">
            <a:xfrm>
              <a:off x="3024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5" name="Line 17"/>
            <p:cNvSpPr>
              <a:spLocks noChangeShapeType="1"/>
            </p:cNvSpPr>
            <p:nvPr/>
          </p:nvSpPr>
          <p:spPr bwMode="auto">
            <a:xfrm>
              <a:off x="2160" y="326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6" name="Line 18"/>
            <p:cNvSpPr>
              <a:spLocks noChangeShapeType="1"/>
            </p:cNvSpPr>
            <p:nvPr/>
          </p:nvSpPr>
          <p:spPr bwMode="auto">
            <a:xfrm>
              <a:off x="1296" y="3792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7" name="Line 19"/>
            <p:cNvSpPr>
              <a:spLocks noChangeShapeType="1"/>
            </p:cNvSpPr>
            <p:nvPr/>
          </p:nvSpPr>
          <p:spPr bwMode="auto">
            <a:xfrm>
              <a:off x="1296" y="3888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8" name="Line 20"/>
            <p:cNvSpPr>
              <a:spLocks noChangeShapeType="1"/>
            </p:cNvSpPr>
            <p:nvPr/>
          </p:nvSpPr>
          <p:spPr bwMode="auto">
            <a:xfrm>
              <a:off x="1296" y="3984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9" name="Line 21"/>
            <p:cNvSpPr>
              <a:spLocks noChangeShapeType="1"/>
            </p:cNvSpPr>
            <p:nvPr/>
          </p:nvSpPr>
          <p:spPr bwMode="auto">
            <a:xfrm>
              <a:off x="2784" y="3696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0" name="Line 22"/>
            <p:cNvSpPr>
              <a:spLocks noChangeShapeType="1"/>
            </p:cNvSpPr>
            <p:nvPr/>
          </p:nvSpPr>
          <p:spPr bwMode="auto">
            <a:xfrm>
              <a:off x="2784" y="3792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1" name="Line 23"/>
            <p:cNvSpPr>
              <a:spLocks noChangeShapeType="1"/>
            </p:cNvSpPr>
            <p:nvPr/>
          </p:nvSpPr>
          <p:spPr bwMode="auto">
            <a:xfrm>
              <a:off x="2784" y="3888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2" name="Line 24"/>
            <p:cNvSpPr>
              <a:spLocks noChangeShapeType="1"/>
            </p:cNvSpPr>
            <p:nvPr/>
          </p:nvSpPr>
          <p:spPr bwMode="auto">
            <a:xfrm>
              <a:off x="2784" y="3984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193" name="Group 25"/>
          <p:cNvGrpSpPr>
            <a:grpSpLocks/>
          </p:cNvGrpSpPr>
          <p:nvPr/>
        </p:nvGrpSpPr>
        <p:grpSpPr bwMode="auto">
          <a:xfrm>
            <a:off x="3276600" y="4314825"/>
            <a:ext cx="4670425" cy="519113"/>
            <a:chOff x="2160" y="3073"/>
            <a:chExt cx="2942" cy="327"/>
          </a:xfrm>
        </p:grpSpPr>
        <p:sp>
          <p:nvSpPr>
            <p:cNvPr id="1031194" name="Text Box 26"/>
            <p:cNvSpPr txBox="1">
              <a:spLocks noChangeArrowheads="1"/>
            </p:cNvSpPr>
            <p:nvPr/>
          </p:nvSpPr>
          <p:spPr bwMode="auto">
            <a:xfrm>
              <a:off x="3749" y="3073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31195" name="Line 27"/>
            <p:cNvSpPr>
              <a:spLocks noChangeShapeType="1"/>
            </p:cNvSpPr>
            <p:nvPr/>
          </p:nvSpPr>
          <p:spPr bwMode="auto">
            <a:xfrm>
              <a:off x="2160" y="3264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196" name="Group 28"/>
          <p:cNvGrpSpPr>
            <a:grpSpLocks/>
          </p:cNvGrpSpPr>
          <p:nvPr/>
        </p:nvGrpSpPr>
        <p:grpSpPr bwMode="auto">
          <a:xfrm>
            <a:off x="1905000" y="4665663"/>
            <a:ext cx="5233988" cy="519112"/>
            <a:chOff x="1296" y="3294"/>
            <a:chExt cx="3297" cy="327"/>
          </a:xfrm>
        </p:grpSpPr>
        <p:sp>
          <p:nvSpPr>
            <p:cNvPr id="1031197" name="Text Box 29"/>
            <p:cNvSpPr txBox="1">
              <a:spLocks noChangeArrowheads="1"/>
            </p:cNvSpPr>
            <p:nvPr/>
          </p:nvSpPr>
          <p:spPr bwMode="auto">
            <a:xfrm>
              <a:off x="3744" y="3294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31198" name="Group 30"/>
            <p:cNvGrpSpPr>
              <a:grpSpLocks/>
            </p:cNvGrpSpPr>
            <p:nvPr/>
          </p:nvGrpSpPr>
          <p:grpSpPr bwMode="auto">
            <a:xfrm>
              <a:off x="1296" y="3504"/>
              <a:ext cx="2208" cy="0"/>
              <a:chOff x="1296" y="3504"/>
              <a:chExt cx="2208" cy="0"/>
            </a:xfrm>
          </p:grpSpPr>
          <p:sp>
            <p:nvSpPr>
              <p:cNvPr id="1031199" name="Line 31"/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0" name="Line 32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1" name="Line 33"/>
              <p:cNvSpPr>
                <a:spLocks noChangeShapeType="1"/>
              </p:cNvSpPr>
              <p:nvPr/>
            </p:nvSpPr>
            <p:spPr bwMode="auto">
              <a:xfrm>
                <a:off x="2448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2" name="Line 34"/>
              <p:cNvSpPr>
                <a:spLocks noChangeShapeType="1"/>
              </p:cNvSpPr>
              <p:nvPr/>
            </p:nvSpPr>
            <p:spPr bwMode="auto">
              <a:xfrm>
                <a:off x="3024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1203" name="Group 35"/>
          <p:cNvGrpSpPr>
            <a:grpSpLocks/>
          </p:cNvGrpSpPr>
          <p:nvPr/>
        </p:nvGrpSpPr>
        <p:grpSpPr bwMode="auto">
          <a:xfrm>
            <a:off x="2209800" y="1495425"/>
            <a:ext cx="5546725" cy="519113"/>
            <a:chOff x="1488" y="1297"/>
            <a:chExt cx="3494" cy="327"/>
          </a:xfrm>
        </p:grpSpPr>
        <p:grpSp>
          <p:nvGrpSpPr>
            <p:cNvPr id="1031204" name="Group 36"/>
            <p:cNvGrpSpPr>
              <a:grpSpLocks/>
            </p:cNvGrpSpPr>
            <p:nvPr/>
          </p:nvGrpSpPr>
          <p:grpSpPr bwMode="auto">
            <a:xfrm>
              <a:off x="1488" y="1488"/>
              <a:ext cx="2352" cy="0"/>
              <a:chOff x="1488" y="1488"/>
              <a:chExt cx="2352" cy="0"/>
            </a:xfrm>
          </p:grpSpPr>
          <p:sp>
            <p:nvSpPr>
              <p:cNvPr id="1031205" name="Line 37"/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6" name="Line 38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1207" name="Rectangle 39"/>
            <p:cNvSpPr>
              <a:spLocks noChangeArrowheads="1"/>
            </p:cNvSpPr>
            <p:nvPr/>
          </p:nvSpPr>
          <p:spPr bwMode="auto">
            <a:xfrm>
              <a:off x="4133" y="1297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31208" name="Rectangle 40"/>
          <p:cNvSpPr>
            <a:spLocks noChangeArrowheads="1"/>
          </p:cNvSpPr>
          <p:nvPr/>
        </p:nvSpPr>
        <p:spPr bwMode="auto">
          <a:xfrm>
            <a:off x="896938" y="2135188"/>
            <a:ext cx="2700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30985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autoUpdateAnimBg="0"/>
      <p:bldP spid="1031172" grpId="0" autoUpdateAnimBg="0"/>
      <p:bldP spid="1031173" grpId="0" autoUpdateAnimBg="0"/>
      <p:bldP spid="1031174" grpId="0" autoUpdateAnimBg="0"/>
      <p:bldP spid="103120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32195" name="Rectangle 3"/>
          <p:cNvSpPr>
            <a:spLocks noChangeArrowheads="1"/>
          </p:cNvSpPr>
          <p:nvPr/>
        </p:nvSpPr>
        <p:spPr bwMode="auto">
          <a:xfrm>
            <a:off x="3810000" y="4551363"/>
            <a:ext cx="4021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Earliest Finishing Time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3048000" y="5156200"/>
            <a:ext cx="47069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Schedule the event that will </a:t>
            </a:r>
            <a:br>
              <a:rPr lang="en-US" sz="2800" b="0">
                <a:latin typeface="Times New Roman" panose="02020603050405020304" pitchFamily="18" charset="0"/>
              </a:rPr>
            </a:br>
            <a:r>
              <a:rPr lang="en-US" sz="2800" b="0">
                <a:latin typeface="Times New Roman" panose="02020603050405020304" pitchFamily="18" charset="0"/>
              </a:rPr>
              <a:t>free up your room for someone </a:t>
            </a:r>
            <a:br>
              <a:rPr lang="en-US" sz="2800" b="0">
                <a:latin typeface="Times New Roman" panose="02020603050405020304" pitchFamily="18" charset="0"/>
              </a:rPr>
            </a:br>
            <a:r>
              <a:rPr lang="en-US" sz="2800" b="0">
                <a:latin typeface="Times New Roman" panose="02020603050405020304" pitchFamily="18" charset="0"/>
              </a:rPr>
              <a:t>else as soon as possible.</a:t>
            </a:r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868363" y="5105400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sp>
        <p:nvSpPr>
          <p:cNvPr id="1032198" name="Line 6"/>
          <p:cNvSpPr>
            <a:spLocks noChangeShapeType="1"/>
          </p:cNvSpPr>
          <p:nvPr/>
        </p:nvSpPr>
        <p:spPr bwMode="auto">
          <a:xfrm>
            <a:off x="2362200" y="1676400"/>
            <a:ext cx="17526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199" name="Line 7"/>
          <p:cNvSpPr>
            <a:spLocks noChangeShapeType="1"/>
          </p:cNvSpPr>
          <p:nvPr/>
        </p:nvSpPr>
        <p:spPr bwMode="auto">
          <a:xfrm>
            <a:off x="4343400" y="1676400"/>
            <a:ext cx="17526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0" name="Line 8"/>
          <p:cNvSpPr>
            <a:spLocks noChangeShapeType="1"/>
          </p:cNvSpPr>
          <p:nvPr/>
        </p:nvSpPr>
        <p:spPr bwMode="auto">
          <a:xfrm>
            <a:off x="3810000" y="15240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1" name="Line 9"/>
          <p:cNvSpPr>
            <a:spLocks noChangeShapeType="1"/>
          </p:cNvSpPr>
          <p:nvPr/>
        </p:nvSpPr>
        <p:spPr bwMode="auto">
          <a:xfrm>
            <a:off x="2438400" y="38100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2" name="Line 10"/>
          <p:cNvSpPr>
            <a:spLocks noChangeShapeType="1"/>
          </p:cNvSpPr>
          <p:nvPr/>
        </p:nvSpPr>
        <p:spPr bwMode="auto">
          <a:xfrm>
            <a:off x="24384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3" name="Line 11"/>
          <p:cNvSpPr>
            <a:spLocks noChangeShapeType="1"/>
          </p:cNvSpPr>
          <p:nvPr/>
        </p:nvSpPr>
        <p:spPr bwMode="auto">
          <a:xfrm>
            <a:off x="33528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4" name="Line 12"/>
          <p:cNvSpPr>
            <a:spLocks noChangeShapeType="1"/>
          </p:cNvSpPr>
          <p:nvPr/>
        </p:nvSpPr>
        <p:spPr bwMode="auto">
          <a:xfrm>
            <a:off x="42672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5" name="Line 13"/>
          <p:cNvSpPr>
            <a:spLocks noChangeShapeType="1"/>
          </p:cNvSpPr>
          <p:nvPr/>
        </p:nvSpPr>
        <p:spPr bwMode="auto">
          <a:xfrm>
            <a:off x="51816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6" name="Line 14"/>
          <p:cNvSpPr>
            <a:spLocks noChangeShapeType="1"/>
          </p:cNvSpPr>
          <p:nvPr/>
        </p:nvSpPr>
        <p:spPr bwMode="auto">
          <a:xfrm>
            <a:off x="3810000" y="35052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7" name="Line 15"/>
          <p:cNvSpPr>
            <a:spLocks noChangeShapeType="1"/>
          </p:cNvSpPr>
          <p:nvPr/>
        </p:nvSpPr>
        <p:spPr bwMode="auto">
          <a:xfrm>
            <a:off x="2438400" y="39624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8" name="Line 16"/>
          <p:cNvSpPr>
            <a:spLocks noChangeShapeType="1"/>
          </p:cNvSpPr>
          <p:nvPr/>
        </p:nvSpPr>
        <p:spPr bwMode="auto">
          <a:xfrm>
            <a:off x="2438400" y="41148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9" name="Line 17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0" name="Line 18"/>
          <p:cNvSpPr>
            <a:spLocks noChangeShapeType="1"/>
          </p:cNvSpPr>
          <p:nvPr/>
        </p:nvSpPr>
        <p:spPr bwMode="auto">
          <a:xfrm>
            <a:off x="4800600" y="38100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1" name="Line 19"/>
          <p:cNvSpPr>
            <a:spLocks noChangeShapeType="1"/>
          </p:cNvSpPr>
          <p:nvPr/>
        </p:nvSpPr>
        <p:spPr bwMode="auto">
          <a:xfrm>
            <a:off x="4800600" y="39624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2" name="Line 20"/>
          <p:cNvSpPr>
            <a:spLocks noChangeShapeType="1"/>
          </p:cNvSpPr>
          <p:nvPr/>
        </p:nvSpPr>
        <p:spPr bwMode="auto">
          <a:xfrm>
            <a:off x="4800600" y="41148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3" name="Line 21"/>
          <p:cNvSpPr>
            <a:spLocks noChangeShapeType="1"/>
          </p:cNvSpPr>
          <p:nvPr/>
        </p:nvSpPr>
        <p:spPr bwMode="auto">
          <a:xfrm>
            <a:off x="4800600" y="42672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4" name="Line 22"/>
          <p:cNvSpPr>
            <a:spLocks noChangeShapeType="1"/>
          </p:cNvSpPr>
          <p:nvPr/>
        </p:nvSpPr>
        <p:spPr bwMode="auto">
          <a:xfrm>
            <a:off x="2209800" y="2527300"/>
            <a:ext cx="4191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5" name="Line 23"/>
          <p:cNvSpPr>
            <a:spLocks noChangeShapeType="1"/>
          </p:cNvSpPr>
          <p:nvPr/>
        </p:nvSpPr>
        <p:spPr bwMode="auto">
          <a:xfrm>
            <a:off x="25146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6" name="Line 24"/>
          <p:cNvSpPr>
            <a:spLocks noChangeShapeType="1"/>
          </p:cNvSpPr>
          <p:nvPr/>
        </p:nvSpPr>
        <p:spPr bwMode="auto">
          <a:xfrm>
            <a:off x="34290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7" name="Line 25"/>
          <p:cNvSpPr>
            <a:spLocks noChangeShapeType="1"/>
          </p:cNvSpPr>
          <p:nvPr/>
        </p:nvSpPr>
        <p:spPr bwMode="auto">
          <a:xfrm>
            <a:off x="43434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8" name="Line 26"/>
          <p:cNvSpPr>
            <a:spLocks noChangeShapeType="1"/>
          </p:cNvSpPr>
          <p:nvPr/>
        </p:nvSpPr>
        <p:spPr bwMode="auto">
          <a:xfrm>
            <a:off x="52578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2220" name="Group 28"/>
          <p:cNvGrpSpPr>
            <a:grpSpLocks/>
          </p:cNvGrpSpPr>
          <p:nvPr/>
        </p:nvGrpSpPr>
        <p:grpSpPr bwMode="auto">
          <a:xfrm>
            <a:off x="2362200" y="1676400"/>
            <a:ext cx="1752600" cy="1981200"/>
            <a:chOff x="1488" y="1488"/>
            <a:chExt cx="1104" cy="1248"/>
          </a:xfrm>
        </p:grpSpPr>
        <p:sp>
          <p:nvSpPr>
            <p:cNvPr id="1032221" name="Line 29"/>
            <p:cNvSpPr>
              <a:spLocks noChangeShapeType="1"/>
            </p:cNvSpPr>
            <p:nvPr/>
          </p:nvSpPr>
          <p:spPr bwMode="auto">
            <a:xfrm>
              <a:off x="1488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22" name="Line 30"/>
            <p:cNvSpPr>
              <a:spLocks noChangeShapeType="1"/>
            </p:cNvSpPr>
            <p:nvPr/>
          </p:nvSpPr>
          <p:spPr bwMode="auto">
            <a:xfrm>
              <a:off x="1536" y="2736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23" name="Line 31"/>
            <p:cNvSpPr>
              <a:spLocks noChangeShapeType="1"/>
            </p:cNvSpPr>
            <p:nvPr/>
          </p:nvSpPr>
          <p:spPr bwMode="auto">
            <a:xfrm>
              <a:off x="1584" y="2128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224" name="Rectangle 32"/>
          <p:cNvSpPr>
            <a:spLocks noChangeArrowheads="1"/>
          </p:cNvSpPr>
          <p:nvPr/>
        </p:nvSpPr>
        <p:spPr bwMode="auto">
          <a:xfrm>
            <a:off x="871538" y="4525963"/>
            <a:ext cx="306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235646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5" grpId="0" autoUpdateAnimBg="0"/>
      <p:bldP spid="1032196" grpId="0" autoUpdateAnimBg="0"/>
      <p:bldP spid="1032197" grpId="0" autoUpdateAnimBg="0"/>
      <p:bldP spid="10322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</a:p>
          <a:p>
            <a:r>
              <a:rPr lang="en-US" dirty="0" smtClean="0"/>
              <a:t>Example of greedy algorithm case</a:t>
            </a:r>
          </a:p>
          <a:p>
            <a:pPr lvl="1"/>
            <a:r>
              <a:rPr lang="en-US" dirty="0" smtClean="0"/>
              <a:t>Coin Change Problems (review)</a:t>
            </a:r>
          </a:p>
          <a:p>
            <a:pPr lvl="1"/>
            <a:r>
              <a:rPr lang="en-US" dirty="0" smtClean="0"/>
              <a:t>Scheduling problem</a:t>
            </a:r>
          </a:p>
          <a:p>
            <a:pPr lvl="1"/>
            <a:r>
              <a:rPr lang="en-US" dirty="0" smtClean="0"/>
              <a:t>Fractional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</a:t>
            </a:r>
          </a:p>
          <a:p>
            <a:r>
              <a:rPr lang="en-US" dirty="0" smtClean="0"/>
              <a:t>Iterative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Greedy Solutions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468561"/>
            <a:ext cx="7785463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5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Greedy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0" y="2071688"/>
            <a:ext cx="742375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5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Greedy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0" y="2071688"/>
            <a:ext cx="742375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790066" y="1469698"/>
            <a:ext cx="3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SPOJ - BUSYMAN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55166" y="3187700"/>
            <a:ext cx="37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Yang </a:t>
            </a:r>
            <a:r>
              <a:rPr lang="en-US" sz="3600" dirty="0" err="1" smtClean="0"/>
              <a:t>diminta</a:t>
            </a:r>
            <a:r>
              <a:rPr lang="en-US" sz="3600" dirty="0" smtClean="0"/>
              <a:t>:</a:t>
            </a:r>
          </a:p>
          <a:p>
            <a:r>
              <a:rPr lang="en-US" sz="3600" dirty="0" err="1" smtClean="0"/>
              <a:t>Jumlah</a:t>
            </a:r>
            <a:r>
              <a:rPr lang="en-US" sz="3600" dirty="0" smtClean="0"/>
              <a:t> </a:t>
            </a:r>
            <a:r>
              <a:rPr lang="en-US" sz="3600" dirty="0" err="1" smtClean="0"/>
              <a:t>aktivitas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70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SPOJ – BUSYMAN</a:t>
            </a:r>
          </a:p>
          <a:p>
            <a:r>
              <a:rPr lang="en-US" dirty="0" smtClean="0"/>
              <a:t>Do the following: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Write down the algorithm: recursive &amp; iterative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Implements into C/C++ programs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output on your computer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Submit to SPOJ by using your own account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verdict </a:t>
            </a:r>
            <a:r>
              <a:rPr lang="en-US" dirty="0" smtClean="0">
                <a:sym typeface="Wingdings" panose="05000000000000000000" pitchFamily="2" charset="2"/>
              </a:rPr>
              <a:t> 2 programs</a:t>
            </a:r>
            <a:endParaRPr lang="en-US" dirty="0" smtClean="0"/>
          </a:p>
          <a:p>
            <a:r>
              <a:rPr lang="en-US" dirty="0" smtClean="0"/>
              <a:t>Hard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Job Sequencing with Deadlines</a:t>
            </a:r>
            <a:endParaRPr lang="zh-TW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626350" cy="46482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Given n jobs. Associated with job I is an integer deadline D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≥0. For any job I the profit P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 is earned if the job is completed by its deadline. To complete a job, one has to process the job on a machine for one unit of time.</a:t>
            </a:r>
          </a:p>
          <a:p>
            <a:pPr eaLnBrk="1" hangingPunct="1"/>
            <a:r>
              <a:rPr lang="en-US" altLang="zh-TW" sz="2800" dirty="0" smtClean="0"/>
              <a:t>A feasible solution is a subset J of jobs such that each job in the subset can be completed by its deadline. We want to maximize the</a:t>
            </a:r>
          </a:p>
          <a:p>
            <a:pPr eaLnBrk="1" hangingPunct="1"/>
            <a:endParaRPr lang="zh-TW" altLang="en-US" sz="2800" dirty="0" smtClean="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99498" y="5518150"/>
          <a:ext cx="11509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方程式" r:id="rId3" imgW="469800" imgH="266400" progId="Equation.3">
                  <p:embed/>
                </p:oleObj>
              </mc:Choice>
              <mc:Fallback>
                <p:oleObj name="方程式" r:id="rId3" imgW="469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98" y="5518150"/>
                        <a:ext cx="11509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3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Solutions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9" y="2266950"/>
            <a:ext cx="8460662" cy="3017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0" y="1995486"/>
            <a:ext cx="840336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8637" y="616194"/>
            <a:ext cx="8143875" cy="561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d: deadline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profit: profit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t: timeline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We assume that the jobs already sorted by its profit (descending order)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Job-sequencing()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total =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= 1 to n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k = d[</a:t>
            </a:r>
            <a:r>
              <a:rPr lang="en-US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while t[k] == 1 and k &gt;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= k – 1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if k!=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t[k]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= 1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total = total + 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profit[</a:t>
            </a:r>
            <a:r>
              <a:rPr lang="en-US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else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continue</a:t>
            </a:r>
          </a:p>
        </p:txBody>
      </p:sp>
    </p:spTree>
    <p:extLst>
      <p:ext uri="{BB962C8B-B14F-4D97-AF65-F5344CB8AC3E}">
        <p14:creationId xmlns:p14="http://schemas.microsoft.com/office/powerpoint/2010/main" val="37099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May 2</a:t>
            </a:r>
            <a:r>
              <a:rPr lang="en-US" baseline="30000" dirty="0" smtClean="0"/>
              <a:t>nd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Continue to implement job sequencing algorithm in C/C++ from:</a:t>
            </a:r>
          </a:p>
          <a:p>
            <a:pPr lvl="1"/>
            <a:r>
              <a:rPr lang="en-US" dirty="0" smtClean="0"/>
              <a:t>Your pseudocode</a:t>
            </a:r>
          </a:p>
          <a:p>
            <a:pPr lvl="1"/>
            <a:r>
              <a:rPr lang="en-US" dirty="0" smtClean="0"/>
              <a:t>Your friend’s pseudocode</a:t>
            </a:r>
          </a:p>
          <a:p>
            <a:pPr lvl="1"/>
            <a:r>
              <a:rPr lang="en-US" dirty="0" smtClean="0"/>
              <a:t>Please give evaluation about the correctness of your and your friend’s algorithm</a:t>
            </a:r>
          </a:p>
          <a:p>
            <a:r>
              <a:rPr lang="en-US" dirty="0" smtClean="0"/>
              <a:t>Please collect the hardcopy:</a:t>
            </a:r>
          </a:p>
        </p:txBody>
      </p:sp>
    </p:spTree>
    <p:extLst>
      <p:ext uri="{BB962C8B-B14F-4D97-AF65-F5344CB8AC3E}">
        <p14:creationId xmlns:p14="http://schemas.microsoft.com/office/powerpoint/2010/main" val="27170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short list of categories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types we will consider include: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Simple recursive algorithms</a:t>
            </a:r>
          </a:p>
          <a:p>
            <a:pPr lvl="1"/>
            <a:r>
              <a:rPr lang="en-US" dirty="0"/>
              <a:t>Backtracking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Divide and conquer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Dynamic programming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Greedy algorithms</a:t>
            </a:r>
          </a:p>
          <a:p>
            <a:pPr lvl="1"/>
            <a:r>
              <a:rPr lang="en-US" dirty="0"/>
              <a:t>Branch and bound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Brute force algorithms</a:t>
            </a:r>
          </a:p>
          <a:p>
            <a:pPr lvl="1"/>
            <a:r>
              <a:rPr lang="en-US" dirty="0"/>
              <a:t>Randomized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5838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546430"/>
              </p:ext>
            </p:extLst>
          </p:nvPr>
        </p:nvGraphicFramePr>
        <p:xfrm>
          <a:off x="628650" y="1528445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1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33536"/>
              </p:ext>
            </p:extLst>
          </p:nvPr>
        </p:nvGraphicFramePr>
        <p:xfrm>
          <a:off x="628650" y="1545698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8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0DA80860-C920-4EF5-9C82-B097F12DDB42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32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Storage on Tapes</a:t>
            </a:r>
            <a:endParaRPr lang="zh-TW" alt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41045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 smtClean="0"/>
              <a:t>There are n programs that are to be stored on a computer tape of length L. Associated with each program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is a length L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.</a:t>
            </a:r>
          </a:p>
          <a:p>
            <a:pPr eaLnBrk="1" hangingPunct="1"/>
            <a:r>
              <a:rPr lang="en-US" altLang="zh-TW" sz="2800" dirty="0" smtClean="0"/>
              <a:t>Assume the tape is initially positioned at the front. If the programs are stored in the order I = i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 i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, …, i</a:t>
            </a:r>
            <a:r>
              <a:rPr lang="en-US" altLang="zh-TW" sz="2800" baseline="-25000" dirty="0" smtClean="0"/>
              <a:t>n</a:t>
            </a:r>
            <a:r>
              <a:rPr lang="en-US" altLang="zh-TW" sz="2800" dirty="0" smtClean="0"/>
              <a:t>, the time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> needed to retrieve program </a:t>
            </a:r>
            <a:r>
              <a:rPr lang="en-US" altLang="zh-TW" sz="2800" dirty="0" err="1" smtClean="0"/>
              <a:t>i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/>
              <a:t>                           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> = 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4797425"/>
          <a:ext cx="10175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方程式" r:id="rId3" imgW="419040" imgH="444240" progId="Equation.3">
                  <p:embed/>
                </p:oleObj>
              </mc:Choice>
              <mc:Fallback>
                <p:oleObj name="方程式" r:id="rId3" imgW="419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97425"/>
                        <a:ext cx="10175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7B46B912-7603-40D2-B668-3D3FB490594B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33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Storage on Tapes</a:t>
            </a:r>
            <a:endParaRPr lang="zh-TW" altLang="en-US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123113" cy="464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If all programs are retrieved equally often, then the </a:t>
            </a:r>
            <a:br>
              <a:rPr lang="en-US" altLang="zh-TW" sz="2800" smtClean="0"/>
            </a:br>
            <a:r>
              <a:rPr lang="en-US" altLang="zh-TW" sz="2800" smtClean="0"/>
              <a:t>mean retrieval time (MRT) =</a:t>
            </a:r>
            <a:br>
              <a:rPr lang="en-US" altLang="zh-TW" sz="2800" smtClean="0"/>
            </a:br>
            <a:r>
              <a:rPr lang="en-US" altLang="zh-TW" sz="2800" smtClean="0"/>
              <a:t/>
            </a:r>
            <a:br>
              <a:rPr lang="en-US" altLang="zh-TW" sz="2800" smtClean="0"/>
            </a:br>
            <a:endParaRPr lang="en-US" altLang="zh-TW" sz="2800" smtClean="0"/>
          </a:p>
          <a:p>
            <a:pPr eaLnBrk="1" hangingPunct="1"/>
            <a:r>
              <a:rPr lang="en-US" altLang="zh-TW" sz="2800" smtClean="0"/>
              <a:t>This problem fits the ordering paradigm. Minimizing the MRT is equivalent to minimizing</a:t>
            </a:r>
            <a:br>
              <a:rPr lang="en-US" altLang="zh-TW" sz="2800" smtClean="0"/>
            </a:br>
            <a:r>
              <a:rPr lang="en-US" altLang="zh-TW" sz="2800" smtClean="0"/>
              <a:t> </a:t>
            </a:r>
            <a:br>
              <a:rPr lang="en-US" altLang="zh-TW" sz="2800" smtClean="0"/>
            </a:br>
            <a:r>
              <a:rPr lang="en-US" altLang="zh-TW" sz="2800" smtClean="0"/>
              <a:t>d(I) </a:t>
            </a:r>
            <a:r>
              <a:rPr lang="zh-TW" altLang="en-US" sz="2800" smtClean="0"/>
              <a:t> </a:t>
            </a:r>
            <a:r>
              <a:rPr lang="en-US" altLang="zh-TW" sz="2800" smtClean="0"/>
              <a:t>=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95963" y="2276475"/>
          <a:ext cx="7921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方程式" r:id="rId3" imgW="457200" imgH="444240" progId="Equation.3">
                  <p:embed/>
                </p:oleObj>
              </mc:Choice>
              <mc:Fallback>
                <p:oleObj name="方程式" r:id="rId3" imgW="45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76475"/>
                        <a:ext cx="7921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5229225"/>
          <a:ext cx="12239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方程式" r:id="rId5" imgW="609480" imgH="457200" progId="Equation.3">
                  <p:embed/>
                </p:oleObj>
              </mc:Choice>
              <mc:Fallback>
                <p:oleObj name="方程式" r:id="rId5" imgW="60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29225"/>
                        <a:ext cx="12239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4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10B3B4AA-CF81-4ADF-AF81-E4F0A554E1EC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34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  <a:endParaRPr lang="zh-TW" alt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913688" cy="464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Let n = 3, (L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,L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,L</a:t>
            </a:r>
            <a:r>
              <a:rPr lang="en-US" altLang="zh-TW" sz="2800" baseline="-25000" smtClean="0"/>
              <a:t>3</a:t>
            </a:r>
            <a:r>
              <a:rPr lang="en-US" altLang="zh-TW" sz="2800" smtClean="0"/>
              <a:t>) = (5,10,3). 6 possible orderings. The optimal is 3,1,2</a:t>
            </a:r>
            <a:br>
              <a:rPr lang="en-US" altLang="zh-TW" sz="2800" smtClean="0"/>
            </a:br>
            <a:endParaRPr lang="zh-TW" altLang="en-US" sz="2800" smtClean="0"/>
          </a:p>
        </p:txBody>
      </p:sp>
      <p:graphicFrame>
        <p:nvGraphicFramePr>
          <p:cNvPr id="76804" name="Group 4"/>
          <p:cNvGraphicFramePr>
            <a:graphicFrameLocks noGrp="1"/>
          </p:cNvGraphicFramePr>
          <p:nvPr>
            <p:ph sz="half" idx="2"/>
          </p:nvPr>
        </p:nvGraphicFramePr>
        <p:xfrm>
          <a:off x="1042988" y="2565400"/>
          <a:ext cx="6985000" cy="3627435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Ordering I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d(I)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1,2,3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5+5+10+5+10+3   = 38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1,3,2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5+5+3+5+3+10     = 31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2,1,3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10+10+5+10+5+3 = 43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2,3,1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10+10+3+10+3+5 = 41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3,1,2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3+3+5+3+5+10     = 29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3,2,1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3+3+10+3+10+5   = 34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8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772400" cy="47459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The Knapsack Problem: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Given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objects each have a </a:t>
            </a:r>
            <a:r>
              <a:rPr lang="en-US" altLang="zh-CN" i="1" dirty="0">
                <a:ea typeface="宋体" panose="02010600030101010101" pitchFamily="2" charset="-122"/>
              </a:rPr>
              <a:t>weight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a </a:t>
            </a:r>
            <a:r>
              <a:rPr lang="en-US" altLang="zh-CN" i="1" dirty="0">
                <a:ea typeface="宋体" panose="02010600030101010101" pitchFamily="2" charset="-122"/>
              </a:rPr>
              <a:t>value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, and given a knapsack of total </a:t>
            </a:r>
            <a:r>
              <a:rPr lang="en-US" altLang="zh-CN" i="1" dirty="0">
                <a:ea typeface="宋体" panose="02010600030101010101" pitchFamily="2" charset="-122"/>
              </a:rPr>
              <a:t>capacity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.  The problem is to pack the knapsack with these objects in order to maximize the total value of those objects packed without exceeding the knapsack’s capacity.  More formally, let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denote the fraction of the object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to be included in the knapsack, 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dirty="0">
                <a:ea typeface="宋体" panose="02010600030101010101" pitchFamily="2" charset="-122"/>
              </a:rPr>
              <a:t> 1, for   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The problem is to find values for the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such that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Note </a:t>
            </a:r>
            <a:r>
              <a:rPr lang="en-US" altLang="zh-CN" dirty="0">
                <a:ea typeface="宋体" panose="02010600030101010101" pitchFamily="2" charset="-122"/>
              </a:rPr>
              <a:t>that we may assume             </a:t>
            </a:r>
            <a:r>
              <a:rPr lang="en-US" altLang="zh-CN" dirty="0" smtClean="0">
                <a:ea typeface="宋体" panose="02010600030101010101" pitchFamily="2" charset="-122"/>
              </a:rPr>
              <a:t>          because </a:t>
            </a:r>
            <a:r>
              <a:rPr lang="en-US" altLang="zh-CN" dirty="0">
                <a:ea typeface="宋体" panose="02010600030101010101" pitchFamily="2" charset="-122"/>
              </a:rPr>
              <a:t>otherwise, we would choose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1 for each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which would be an obvious optimal solution.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31168"/>
              </p:ext>
            </p:extLst>
          </p:nvPr>
        </p:nvGraphicFramePr>
        <p:xfrm>
          <a:off x="2901950" y="2906357"/>
          <a:ext cx="334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3" imgW="3340080" imgH="622080" progId="Equation.3">
                  <p:embed/>
                </p:oleObj>
              </mc:Choice>
              <mc:Fallback>
                <p:oleObj name="Equation" r:id="rId3" imgW="3340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906357"/>
                        <a:ext cx="334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03932"/>
              </p:ext>
            </p:extLst>
          </p:nvPr>
        </p:nvGraphicFramePr>
        <p:xfrm>
          <a:off x="3356610" y="4306411"/>
          <a:ext cx="91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5" imgW="914400" imgH="622080" progId="Equation.3">
                  <p:embed/>
                </p:oleObj>
              </mc:Choice>
              <mc:Fallback>
                <p:oleObj name="Equation" r:id="rId5" imgW="914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10" y="4306411"/>
                        <a:ext cx="914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702550" cy="3460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325" indent="-60325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3001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240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7479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4718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9290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3862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434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3006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seem to be 3 obvious greedy strategies: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(Max value) Sort the objects from the highest value to the lowest, then pick them in that order.	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(Min weight) Sort the objects from the lowest weight to the highest, then pick them in that order.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(Max value/weight ratio) Sort the objects based on the value to weight ratios, from the highest to the lowest, then select.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Example:</a:t>
            </a:r>
            <a:r>
              <a:rPr lang="en-US" altLang="zh-CN" dirty="0">
                <a:ea typeface="宋体" panose="02010600030101010101" pitchFamily="2" charset="-122"/>
              </a:rPr>
              <a:t> Given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= 5 objects and a knapsack capacity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= 100 as in Table I.  The three solutions are given in Table II.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5800" y="4419600"/>
            <a:ext cx="3429000" cy="1200329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ea typeface="宋体" panose="02010600030101010101" pitchFamily="2" charset="-122"/>
              </a:rPr>
              <a:t>w     </a:t>
            </a:r>
            <a:r>
              <a:rPr lang="en-US" altLang="zh-CN" i="1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10   </a:t>
            </a:r>
            <a:r>
              <a:rPr lang="en-US" altLang="zh-CN" dirty="0">
                <a:ea typeface="宋体" panose="02010600030101010101" pitchFamily="2" charset="-122"/>
              </a:rPr>
              <a:t>20   30   40   50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 smtClean="0">
                <a:ea typeface="宋体" panose="02010600030101010101" pitchFamily="2" charset="-122"/>
              </a:rPr>
              <a:t>v        </a:t>
            </a:r>
            <a:r>
              <a:rPr lang="en-US" altLang="zh-CN" dirty="0" smtClean="0">
                <a:ea typeface="宋体" panose="02010600030101010101" pitchFamily="2" charset="-122"/>
              </a:rPr>
              <a:t>20   </a:t>
            </a:r>
            <a:r>
              <a:rPr lang="en-US" altLang="zh-CN" dirty="0">
                <a:ea typeface="宋体" panose="02010600030101010101" pitchFamily="2" charset="-122"/>
              </a:rPr>
              <a:t>30   66   40   60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 smtClean="0">
                <a:ea typeface="宋体" panose="02010600030101010101" pitchFamily="2" charset="-122"/>
              </a:rPr>
              <a:t>v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en-US" altLang="zh-CN" i="1" dirty="0" smtClean="0">
                <a:ea typeface="宋体" panose="02010600030101010101" pitchFamily="2" charset="-122"/>
              </a:rPr>
              <a:t>w   </a:t>
            </a:r>
            <a:r>
              <a:rPr lang="en-US" altLang="zh-CN" dirty="0" smtClean="0">
                <a:ea typeface="宋体" panose="02010600030101010101" pitchFamily="2" charset="-122"/>
              </a:rPr>
              <a:t>2.0  </a:t>
            </a:r>
            <a:r>
              <a:rPr lang="en-US" altLang="zh-CN" dirty="0">
                <a:ea typeface="宋体" panose="02010600030101010101" pitchFamily="2" charset="-122"/>
              </a:rPr>
              <a:t>1.5  2.2  1.0  1.2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1219200" y="4419600"/>
            <a:ext cx="0" cy="121920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676400" y="5867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Table I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419600" y="4267200"/>
            <a:ext cx="3886200" cy="161582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		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i	     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 value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Max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ea typeface="宋体" panose="02010600030101010101" pitchFamily="2" charset="-122"/>
              </a:rPr>
              <a:t>	       0  </a:t>
            </a:r>
            <a:r>
              <a:rPr lang="en-US" altLang="zh-CN" dirty="0">
                <a:ea typeface="宋体" panose="02010600030101010101" pitchFamily="2" charset="-122"/>
              </a:rPr>
              <a:t>0  1  0.5 </a:t>
            </a:r>
            <a:r>
              <a:rPr lang="en-US" altLang="zh-CN" dirty="0" smtClean="0">
                <a:ea typeface="宋体" panose="02010600030101010101" pitchFamily="2" charset="-122"/>
              </a:rPr>
              <a:t> 1             146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Min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ea typeface="宋体" panose="02010600030101010101" pitchFamily="2" charset="-122"/>
              </a:rPr>
              <a:t>       1  </a:t>
            </a:r>
            <a:r>
              <a:rPr lang="en-US" altLang="zh-CN" dirty="0">
                <a:ea typeface="宋体" panose="02010600030101010101" pitchFamily="2" charset="-122"/>
              </a:rPr>
              <a:t>1  1  </a:t>
            </a:r>
            <a:r>
              <a:rPr lang="en-US" altLang="zh-CN" dirty="0" smtClean="0">
                <a:ea typeface="宋体" panose="02010600030101010101" pitchFamily="2" charset="-122"/>
              </a:rPr>
              <a:t> 1    </a:t>
            </a:r>
            <a:r>
              <a:rPr lang="en-US" altLang="zh-CN" dirty="0">
                <a:ea typeface="宋体" panose="02010600030101010101" pitchFamily="2" charset="-122"/>
              </a:rPr>
              <a:t>0    </a:t>
            </a:r>
            <a:r>
              <a:rPr lang="en-US" altLang="zh-CN" dirty="0" smtClean="0">
                <a:ea typeface="宋体" panose="02010600030101010101" pitchFamily="2" charset="-122"/>
              </a:rPr>
              <a:t>         156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Max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1  </a:t>
            </a:r>
            <a:r>
              <a:rPr lang="en-US" altLang="zh-CN" dirty="0">
                <a:ea typeface="宋体" panose="02010600030101010101" pitchFamily="2" charset="-122"/>
              </a:rPr>
              <a:t>1  1  </a:t>
            </a:r>
            <a:r>
              <a:rPr lang="en-US" altLang="zh-CN" dirty="0" smtClean="0">
                <a:ea typeface="宋体" panose="02010600030101010101" pitchFamily="2" charset="-122"/>
              </a:rPr>
              <a:t> 0    0.8          164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5715000" y="4267200"/>
            <a:ext cx="0" cy="160020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Freeform 8"/>
          <p:cNvSpPr>
            <a:spLocks/>
          </p:cNvSpPr>
          <p:nvPr/>
        </p:nvSpPr>
        <p:spPr bwMode="auto">
          <a:xfrm flipV="1">
            <a:off x="4419600" y="4648200"/>
            <a:ext cx="3892550" cy="74613"/>
          </a:xfrm>
          <a:custGeom>
            <a:avLst/>
            <a:gdLst>
              <a:gd name="T0" fmla="*/ 0 w 2379"/>
              <a:gd name="T1" fmla="*/ 0 h 1"/>
              <a:gd name="T2" fmla="*/ 2379 w 237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79" h="1">
                <a:moveTo>
                  <a:pt x="0" y="0"/>
                </a:moveTo>
                <a:lnTo>
                  <a:pt x="2379" y="0"/>
                </a:ln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7467600" y="4267200"/>
            <a:ext cx="0" cy="1600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5791200" y="5943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Table II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467600" cy="58340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The Optimal Knapsack Algorithm: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ea typeface="宋体" panose="02010600030101010101" pitchFamily="2" charset="-122"/>
              </a:rPr>
              <a:t>Input:</a:t>
            </a:r>
            <a:r>
              <a:rPr lang="en-US" altLang="zh-CN" dirty="0">
                <a:ea typeface="宋体" panose="02010600030101010101" pitchFamily="2" charset="-122"/>
              </a:rPr>
              <a:t> an integer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positive values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, for 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	            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and another positive value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Output: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values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such that 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dirty="0">
                <a:ea typeface="宋体" panose="02010600030101010101" pitchFamily="2" charset="-122"/>
              </a:rPr>
              <a:t> 1 and </a:t>
            </a:r>
          </a:p>
          <a:p>
            <a:pPr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ea typeface="宋体" panose="02010600030101010101" pitchFamily="2" charset="-122"/>
              </a:rPr>
              <a:t>Algorithm </a:t>
            </a:r>
            <a:r>
              <a:rPr lang="en-US" altLang="zh-CN" dirty="0">
                <a:ea typeface="宋体" panose="02010600030101010101" pitchFamily="2" charset="-122"/>
              </a:rPr>
              <a:t>(of time complexity O(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lg</a:t>
            </a:r>
            <a:r>
              <a:rPr lang="en-US" altLang="zh-CN" i="1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(1) Sort the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objects from large to small based on the 	   ratios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. We assume the arrays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and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	   store the respective weights and values after sorting.	(2) initialize array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to zeros.			(3) weight = 0;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= 1					(4) while (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</a:t>
            </a:r>
            <a:r>
              <a:rPr lang="en-US" altLang="zh-CN" dirty="0">
                <a:ea typeface="宋体" panose="02010600030101010101" pitchFamily="2" charset="-122"/>
              </a:rPr>
              <a:t> weight &lt;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) do				  (4.1) if weight +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then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= 1			  (4.2) else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= (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– weight) / w[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				  (4.3) weight = weight + x[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* w[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				  (4.4)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++		      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905000" y="2209800"/>
          <a:ext cx="334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3" imgW="3340080" imgH="622080" progId="Equation.3">
                  <p:embed/>
                </p:oleObj>
              </mc:Choice>
              <mc:Fallback>
                <p:oleObj name="Equation" r:id="rId3" imgW="3340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334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27025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7500" lnSpcReduction="20000"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optimization problem</a:t>
            </a:r>
            <a:r>
              <a:rPr lang="en-US" dirty="0"/>
              <a:t> is one in which you want to find, not just </a:t>
            </a:r>
            <a:r>
              <a:rPr lang="en-US" i="1" dirty="0"/>
              <a:t>a</a:t>
            </a:r>
            <a:r>
              <a:rPr lang="en-US" dirty="0"/>
              <a:t> solution, but the </a:t>
            </a:r>
            <a:r>
              <a:rPr lang="en-US" i="1" dirty="0"/>
              <a:t>best</a:t>
            </a:r>
            <a:r>
              <a:rPr lang="en-US" dirty="0"/>
              <a:t> solution</a:t>
            </a:r>
          </a:p>
          <a:p>
            <a:r>
              <a:rPr lang="en-US" dirty="0"/>
              <a:t>A “greedy algorithm” sometimes works well for optimization problems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greedy algorithm</a:t>
            </a:r>
            <a:r>
              <a:rPr lang="en-US" dirty="0"/>
              <a:t> works in phases. At each phase:</a:t>
            </a:r>
          </a:p>
          <a:p>
            <a:pPr lvl="1"/>
            <a:r>
              <a:rPr lang="en-US" dirty="0"/>
              <a:t>You take the best you can get right now, without regard for future consequences</a:t>
            </a:r>
          </a:p>
          <a:p>
            <a:pPr lvl="1"/>
            <a:r>
              <a:rPr lang="en-US" dirty="0"/>
              <a:t>You hope that by choosing a </a:t>
            </a:r>
            <a:r>
              <a:rPr lang="en-US" i="1" dirty="0"/>
              <a:t>local</a:t>
            </a:r>
            <a:r>
              <a:rPr lang="en-US" dirty="0"/>
              <a:t> optimum at each step, you will end up at a </a:t>
            </a:r>
            <a:r>
              <a:rPr lang="en-US" i="1" dirty="0"/>
              <a:t>global</a:t>
            </a:r>
            <a:r>
              <a:rPr lang="en-US" dirty="0"/>
              <a:t> optimum</a:t>
            </a:r>
          </a:p>
        </p:txBody>
      </p:sp>
    </p:spTree>
    <p:extLst>
      <p:ext uri="{BB962C8B-B14F-4D97-AF65-F5344CB8AC3E}">
        <p14:creationId xmlns:p14="http://schemas.microsoft.com/office/powerpoint/2010/main" val="536542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82600" y="304800"/>
            <a:ext cx="85296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Example: Counting money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940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Suppose you want to count out a certain amount of money, using the fewest possible bills and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greedy algorithm would do this would be:</a:t>
            </a:r>
            <a:br>
              <a:rPr lang="en-US" sz="2000" dirty="0"/>
            </a:br>
            <a:r>
              <a:rPr lang="en-US" sz="2000" dirty="0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 To make $6.39, you can choose: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$5 bill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$1 bill, to make $6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25¢ coin, to make $6.25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10¢ coin, to make $6.35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four 1¢ coins, to make $6.39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For US money, the greedy algorithm always gives the optimum solution</a:t>
            </a:r>
          </a:p>
        </p:txBody>
      </p:sp>
    </p:spTree>
    <p:extLst>
      <p:ext uri="{BB962C8B-B14F-4D97-AF65-F5344CB8AC3E}">
        <p14:creationId xmlns:p14="http://schemas.microsoft.com/office/powerpoint/2010/main" val="3051962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1600" y="304800"/>
            <a:ext cx="8910638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4400" dirty="0"/>
              <a:t>A failure of the greedy algorithm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0852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In some (fictional) monetary system, “</a:t>
            </a:r>
            <a:r>
              <a:rPr lang="en-US" sz="2000" dirty="0" err="1"/>
              <a:t>krons</a:t>
            </a:r>
            <a:r>
              <a:rPr lang="en-US" sz="2000" dirty="0"/>
              <a:t>” come in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1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7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Using a greedy algorithm to count out 15 </a:t>
            </a:r>
            <a:r>
              <a:rPr lang="en-US" sz="2000" dirty="0" err="1"/>
              <a:t>krons</a:t>
            </a:r>
            <a:r>
              <a:rPr lang="en-US" sz="2000" dirty="0"/>
              <a:t>, you would get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10 </a:t>
            </a:r>
            <a:r>
              <a:rPr lang="en-US" sz="2000" dirty="0" err="1"/>
              <a:t>kron</a:t>
            </a:r>
            <a:r>
              <a:rPr lang="en-US" sz="2000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Five 1 </a:t>
            </a:r>
            <a:r>
              <a:rPr lang="en-US" sz="2000" dirty="0" err="1"/>
              <a:t>kron</a:t>
            </a:r>
            <a:r>
              <a:rPr lang="en-US" sz="2000" dirty="0"/>
              <a:t> pieces, for a total of 15 </a:t>
            </a:r>
            <a:r>
              <a:rPr lang="en-US" sz="2000" dirty="0" err="1"/>
              <a:t>krons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better solution would be to use two 7 </a:t>
            </a:r>
            <a:r>
              <a:rPr lang="en-US" sz="2000" dirty="0" err="1"/>
              <a:t>kron</a:t>
            </a:r>
            <a:r>
              <a:rPr lang="en-US" sz="2000" dirty="0"/>
              <a:t> pieces and one 1 </a:t>
            </a:r>
            <a:r>
              <a:rPr lang="en-US" sz="2000" dirty="0" err="1"/>
              <a:t>kron</a:t>
            </a:r>
            <a:r>
              <a:rPr lang="en-US" sz="2000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greedy algorithm results in a solution, but not in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6701405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665162" y="250825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A scheduling problem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 sz="2400"/>
              <a:t>You have to run nine jobs, with running times of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sz="2400"/>
              <a:t> minutes</a:t>
            </a:r>
          </a:p>
          <a:p>
            <a:r>
              <a:rPr lang="en-US" sz="2400"/>
              <a:t>You have three processors on which you can run these jobs</a:t>
            </a:r>
          </a:p>
          <a:p>
            <a:r>
              <a:rPr lang="en-US" sz="2400"/>
              <a:t>You decide to do the longest-running jobs first, on whatever processor is available</a:t>
            </a: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1219200" y="4472940"/>
            <a:ext cx="3468688" cy="382588"/>
            <a:chOff x="768" y="2688"/>
            <a:chExt cx="2185" cy="241"/>
          </a:xfrm>
        </p:grpSpPr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1219200" y="5158740"/>
            <a:ext cx="2868613" cy="382588"/>
            <a:chOff x="768" y="3120"/>
            <a:chExt cx="1807" cy="241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4083050" y="5158740"/>
            <a:ext cx="2735263" cy="382588"/>
            <a:chOff x="2572" y="3120"/>
            <a:chExt cx="1723" cy="241"/>
          </a:xfrm>
        </p:grpSpPr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9950" y="4472940"/>
            <a:ext cx="2135188" cy="382588"/>
            <a:chOff x="2948" y="2688"/>
            <a:chExt cx="1345" cy="241"/>
          </a:xfrm>
        </p:grpSpPr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6800850" y="4472940"/>
            <a:ext cx="1201738" cy="382588"/>
            <a:chOff x="4284" y="2688"/>
            <a:chExt cx="757" cy="241"/>
          </a:xfrm>
        </p:grpSpPr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6824663" y="5158740"/>
            <a:ext cx="1068387" cy="382588"/>
            <a:chOff x="4299" y="3120"/>
            <a:chExt cx="673" cy="241"/>
          </a:xfrm>
        </p:grpSpPr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63588" y="3582988"/>
            <a:ext cx="606425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400"/>
              <a:t>Time to completion: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 + 11 + 6 = 35</a:t>
            </a:r>
            <a:r>
              <a:rPr lang="en-US" sz="2400"/>
              <a:t> minutes</a:t>
            </a:r>
          </a:p>
          <a:p>
            <a:r>
              <a:rPr lang="en-US" sz="2400"/>
              <a:t>This solution isn’t bad, but we might be able to do better</a:t>
            </a:r>
          </a:p>
        </p:txBody>
      </p:sp>
    </p:spTree>
    <p:extLst>
      <p:ext uri="{BB962C8B-B14F-4D97-AF65-F5344CB8AC3E}">
        <p14:creationId xmlns:p14="http://schemas.microsoft.com/office/powerpoint/2010/main" val="952478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1" grpId="0" autoUpdateAnimBg="0"/>
      <p:bldP spid="12322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 sz="2400"/>
              <a:t>What would be the result if you ran the </a:t>
            </a:r>
            <a:r>
              <a:rPr lang="en-US" sz="2400" i="1"/>
              <a:t>shortest</a:t>
            </a:r>
            <a:r>
              <a:rPr lang="en-US" sz="2400"/>
              <a:t> job first?</a:t>
            </a:r>
          </a:p>
          <a:p>
            <a:r>
              <a:rPr lang="en-US" sz="2400"/>
              <a:t>Again, the running times are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sz="2400"/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85000" lnSpcReduction="10000"/>
          </a:bodyPr>
          <a:lstStyle/>
          <a:p>
            <a:r>
              <a:rPr lang="en-US" sz="2400"/>
              <a:t>That wasn’t such a good idea; time to completion is now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 + 14 + 20 = 40</a:t>
            </a:r>
            <a:r>
              <a:rPr lang="en-US" sz="2400"/>
              <a:t> minutes</a:t>
            </a:r>
          </a:p>
          <a:p>
            <a:r>
              <a:rPr lang="en-US" sz="2400"/>
              <a:t>Note, however, that the greedy algorithm itself is fast</a:t>
            </a:r>
          </a:p>
          <a:p>
            <a:pPr lvl="1"/>
            <a:r>
              <a:rPr lang="en-US" sz="2000"/>
              <a:t>All we had to do at each stage was pick the minimum or maximum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5235575" y="4103370"/>
            <a:ext cx="3802063" cy="382588"/>
            <a:chOff x="3298" y="2736"/>
            <a:chExt cx="2395" cy="241"/>
          </a:xfrm>
        </p:grpSpPr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495800" y="3608070"/>
            <a:ext cx="3468688" cy="382588"/>
            <a:chOff x="2832" y="2352"/>
            <a:chExt cx="2185" cy="241"/>
          </a:xfrm>
        </p:grpSpPr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3886200" y="3055620"/>
            <a:ext cx="2868613" cy="382588"/>
            <a:chOff x="2448" y="1968"/>
            <a:chExt cx="1807" cy="241"/>
          </a:xfrm>
        </p:grpSpPr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490788" y="4103370"/>
            <a:ext cx="2735262" cy="382588"/>
            <a:chOff x="1569" y="2736"/>
            <a:chExt cx="1723" cy="241"/>
          </a:xfrm>
        </p:grpSpPr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2362200" y="3608070"/>
            <a:ext cx="2135188" cy="382588"/>
            <a:chOff x="1488" y="2352"/>
            <a:chExt cx="1345" cy="241"/>
          </a:xfrm>
        </p:grpSpPr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958975" y="305562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1295400" y="4103370"/>
            <a:ext cx="1201738" cy="382588"/>
            <a:chOff x="816" y="2736"/>
            <a:chExt cx="757" cy="241"/>
          </a:xfrm>
        </p:grpSpPr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295400" y="3608070"/>
            <a:ext cx="1068388" cy="382588"/>
            <a:chOff x="816" y="2352"/>
            <a:chExt cx="673" cy="241"/>
          </a:xfrm>
        </p:grpSpPr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295400" y="3055620"/>
            <a:ext cx="668338" cy="382588"/>
            <a:chOff x="816" y="1968"/>
            <a:chExt cx="421" cy="241"/>
          </a:xfrm>
        </p:grpSpPr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3049588"/>
            <a:ext cx="606425" cy="14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630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6375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400"/>
              <a:t>This solution is clearly optimal (why?)</a:t>
            </a:r>
          </a:p>
          <a:p>
            <a:r>
              <a:rPr lang="en-US" sz="2400"/>
              <a:t>Clearly, there are other optimal solutions (why?)</a:t>
            </a:r>
          </a:p>
          <a:p>
            <a:r>
              <a:rPr lang="en-US" sz="2400"/>
              <a:t>How do we find such a solution?</a:t>
            </a:r>
          </a:p>
          <a:p>
            <a:pPr lvl="1"/>
            <a:r>
              <a:rPr lang="en-US" sz="2000"/>
              <a:t>One way: Try all possible assignments of jobs to processors</a:t>
            </a:r>
          </a:p>
          <a:p>
            <a:pPr lvl="1"/>
            <a:r>
              <a:rPr lang="en-US" sz="2000"/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2400"/>
              <a:t>Better solutions do exist:</a:t>
            </a:r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6393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20</a:t>
                </a:r>
              </a:p>
            </p:txBody>
          </p:sp>
        </p:grp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18</a:t>
                </a:r>
              </a:p>
            </p:txBody>
          </p:sp>
        </p:grpSp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15</a:t>
                </a:r>
              </a:p>
            </p:txBody>
          </p:sp>
        </p:grpSp>
        <p:grpSp>
          <p:nvGrpSpPr>
            <p:cNvPr id="16402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00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14</a:t>
                </a:r>
              </a:p>
            </p:txBody>
          </p:sp>
        </p:grpSp>
        <p:grpSp>
          <p:nvGrpSpPr>
            <p:cNvPr id="16405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11</a:t>
                </a:r>
              </a:p>
            </p:txBody>
          </p:sp>
        </p:grpSp>
        <p:grpSp>
          <p:nvGrpSpPr>
            <p:cNvPr id="16408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10</a:t>
                </a:r>
              </a:p>
            </p:txBody>
          </p:sp>
        </p:grpSp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6</a:t>
                </a:r>
              </a:p>
            </p:txBody>
          </p:sp>
        </p:grpSp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</p:grpSp>
        <p:grpSp>
          <p:nvGrpSpPr>
            <p:cNvPr id="16417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15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</p:grp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0873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theme/theme1.xml><?xml version="1.0" encoding="utf-8"?>
<a:theme xmlns:a="http://schemas.openxmlformats.org/drawingml/2006/main" name="Open Sa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F261CE-765F-48BF-A34F-69729167A928}" vid="{03FE5FDE-05F6-4174-A386-B1A0C5A3DA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 Sans</Template>
  <TotalTime>1511</TotalTime>
  <Words>1275</Words>
  <Application>Microsoft Office PowerPoint</Application>
  <PresentationFormat>On-screen Show (4:3)</PresentationFormat>
  <Paragraphs>327</Paragraphs>
  <Slides>38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新細明體</vt:lpstr>
      <vt:lpstr>新細明體</vt:lpstr>
      <vt:lpstr>宋体</vt:lpstr>
      <vt:lpstr>Arial</vt:lpstr>
      <vt:lpstr>Calibri</vt:lpstr>
      <vt:lpstr>Open Sans</vt:lpstr>
      <vt:lpstr>Symbol</vt:lpstr>
      <vt:lpstr>Tahoma</vt:lpstr>
      <vt:lpstr>Times New Roman</vt:lpstr>
      <vt:lpstr>Trebuchet MS</vt:lpstr>
      <vt:lpstr>Wingdings</vt:lpstr>
      <vt:lpstr>Open Sans</vt:lpstr>
      <vt:lpstr>方程式</vt:lpstr>
      <vt:lpstr>Equation</vt:lpstr>
      <vt:lpstr>09. Greedy Algorithm (1)</vt:lpstr>
      <vt:lpstr>Agenda</vt:lpstr>
      <vt:lpstr>A short list of categories</vt:lpstr>
      <vt:lpstr>Optimization problems</vt:lpstr>
      <vt:lpstr>Example: Counting money</vt:lpstr>
      <vt:lpstr>A failure of the greedy algorithm</vt:lpstr>
      <vt:lpstr>A scheduling problem</vt:lpstr>
      <vt:lpstr>Another approach</vt:lpstr>
      <vt:lpstr>An optimum solution</vt:lpstr>
      <vt:lpstr>Applications of the Greedy Algorithm</vt:lpstr>
      <vt:lpstr>PowerPoint Presentation</vt:lpstr>
      <vt:lpstr>Scheduling Problem</vt:lpstr>
      <vt:lpstr>Scheduling Problem</vt:lpstr>
      <vt:lpstr>Example</vt:lpstr>
      <vt:lpstr>Solutions</vt:lpstr>
      <vt:lpstr>Possible Criteria for Defining “Best”</vt:lpstr>
      <vt:lpstr>Possible Criteria for Defining “Best”</vt:lpstr>
      <vt:lpstr>Possible Criteria for Defining “Best”</vt:lpstr>
      <vt:lpstr>Possible Criteria for Defining “Best”</vt:lpstr>
      <vt:lpstr>Greedy Solution</vt:lpstr>
      <vt:lpstr>Recursive Greedy Solutions</vt:lpstr>
      <vt:lpstr>Iterative Greedy Solution</vt:lpstr>
      <vt:lpstr>Iterative Greedy Solution</vt:lpstr>
      <vt:lpstr>Homework</vt:lpstr>
      <vt:lpstr>Job Sequencing with Deadlines</vt:lpstr>
      <vt:lpstr>Greedy Solutions</vt:lpstr>
      <vt:lpstr>Example: Job Sequencing</vt:lpstr>
      <vt:lpstr>PowerPoint Presentation</vt:lpstr>
      <vt:lpstr>Homework for May 2nd 2017</vt:lpstr>
      <vt:lpstr>Example: Job Sequencing</vt:lpstr>
      <vt:lpstr>Example: Job Sequencing</vt:lpstr>
      <vt:lpstr>Optimal Storage on Tapes</vt:lpstr>
      <vt:lpstr>Optimal Storage on Tapes</vt:lpstr>
      <vt:lpstr>Example</vt:lpstr>
      <vt:lpstr>Knapsack Problem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40</cp:revision>
  <dcterms:created xsi:type="dcterms:W3CDTF">2014-11-10T02:31:18Z</dcterms:created>
  <dcterms:modified xsi:type="dcterms:W3CDTF">2017-04-25T02:03:01Z</dcterms:modified>
</cp:coreProperties>
</file>