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3"/>
  </p:notesMasterIdLst>
  <p:sldIdLst>
    <p:sldId id="256" r:id="rId2"/>
    <p:sldId id="257" r:id="rId3"/>
    <p:sldId id="291" r:id="rId4"/>
    <p:sldId id="292" r:id="rId5"/>
    <p:sldId id="293" r:id="rId6"/>
    <p:sldId id="294" r:id="rId7"/>
    <p:sldId id="295" r:id="rId8"/>
    <p:sldId id="296" r:id="rId9"/>
    <p:sldId id="297" r:id="rId10"/>
    <p:sldId id="259" r:id="rId11"/>
    <p:sldId id="260" r:id="rId12"/>
    <p:sldId id="261" r:id="rId13"/>
    <p:sldId id="286" r:id="rId14"/>
    <p:sldId id="287" r:id="rId15"/>
    <p:sldId id="288" r:id="rId16"/>
    <p:sldId id="266" r:id="rId17"/>
    <p:sldId id="267" r:id="rId18"/>
    <p:sldId id="268" r:id="rId19"/>
    <p:sldId id="269" r:id="rId20"/>
    <p:sldId id="270" r:id="rId21"/>
    <p:sldId id="289" r:id="rId22"/>
    <p:sldId id="290" r:id="rId23"/>
    <p:sldId id="302" r:id="rId24"/>
    <p:sldId id="303" r:id="rId25"/>
    <p:sldId id="281" r:id="rId26"/>
    <p:sldId id="299" r:id="rId27"/>
    <p:sldId id="298" r:id="rId28"/>
    <p:sldId id="304" r:id="rId29"/>
    <p:sldId id="305" r:id="rId30"/>
    <p:sldId id="300" r:id="rId31"/>
    <p:sldId id="307" r:id="rId32"/>
    <p:sldId id="301" r:id="rId33"/>
    <p:sldId id="308" r:id="rId34"/>
    <p:sldId id="306" r:id="rId35"/>
    <p:sldId id="283" r:id="rId36"/>
    <p:sldId id="284" r:id="rId37"/>
    <p:sldId id="285" r:id="rId38"/>
    <p:sldId id="262" r:id="rId39"/>
    <p:sldId id="278" r:id="rId40"/>
    <p:sldId id="279" r:id="rId41"/>
    <p:sldId id="280" r:id="rId4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888" autoAdjust="0"/>
    <p:restoredTop sz="94660"/>
  </p:normalViewPr>
  <p:slideViewPr>
    <p:cSldViewPr snapToGrid="0">
      <p:cViewPr varScale="1">
        <p:scale>
          <a:sx n="67" d="100"/>
          <a:sy n="67" d="100"/>
        </p:scale>
        <p:origin x="30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9F4E3-8BDD-4AA5-AC28-DFF8CE22DD48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654DCC-C4CC-43D4-BC10-A797EF763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2145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4164013" y="0"/>
            <a:ext cx="3184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4164013" y="8686800"/>
            <a:ext cx="3184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/>
          <a:p>
            <a:pPr algn="r"/>
            <a:r>
              <a:rPr lang="en-US" sz="12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0" y="8686800"/>
            <a:ext cx="3184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0" y="0"/>
            <a:ext cx="3184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4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7175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3667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4164013" y="0"/>
            <a:ext cx="3184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4164013" y="8686800"/>
            <a:ext cx="3184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/>
          <a:p>
            <a:pPr algn="r"/>
            <a:r>
              <a:rPr lang="en-US" sz="120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0" y="8686800"/>
            <a:ext cx="3184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1" name="Rectangle 5"/>
          <p:cNvSpPr>
            <a:spLocks noChangeArrowheads="1"/>
          </p:cNvSpPr>
          <p:nvPr/>
        </p:nvSpPr>
        <p:spPr bwMode="auto">
          <a:xfrm>
            <a:off x="0" y="0"/>
            <a:ext cx="3184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9223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2151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4164013" y="0"/>
            <a:ext cx="3184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4164013" y="8686800"/>
            <a:ext cx="3184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/>
          <a:p>
            <a:pPr algn="r"/>
            <a:r>
              <a:rPr lang="en-US" sz="1200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0" y="8686800"/>
            <a:ext cx="3184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9" name="Rectangle 5"/>
          <p:cNvSpPr>
            <a:spLocks noChangeArrowheads="1"/>
          </p:cNvSpPr>
          <p:nvPr/>
        </p:nvSpPr>
        <p:spPr bwMode="auto">
          <a:xfrm>
            <a:off x="0" y="0"/>
            <a:ext cx="3184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11271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2075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4164013" y="0"/>
            <a:ext cx="3184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4164013" y="8686800"/>
            <a:ext cx="3184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/>
          <a:p>
            <a:pPr algn="r"/>
            <a:r>
              <a:rPr lang="en-US" sz="1200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0" y="8686800"/>
            <a:ext cx="3184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0" y="0"/>
            <a:ext cx="3184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8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13319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4216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4164013" y="0"/>
            <a:ext cx="3184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4164013" y="8686800"/>
            <a:ext cx="3184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/>
          <a:p>
            <a:pPr algn="r"/>
            <a:r>
              <a:rPr lang="en-US" sz="1200"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0" y="8686800"/>
            <a:ext cx="3184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0" y="0"/>
            <a:ext cx="3184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6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15367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2170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4164013" y="0"/>
            <a:ext cx="3184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4164013" y="8686800"/>
            <a:ext cx="3184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/>
          <a:p>
            <a:pPr algn="r"/>
            <a:r>
              <a:rPr lang="en-US" sz="1200"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0" y="8686800"/>
            <a:ext cx="3184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3" name="Rectangle 5"/>
          <p:cNvSpPr>
            <a:spLocks noChangeArrowheads="1"/>
          </p:cNvSpPr>
          <p:nvPr/>
        </p:nvSpPr>
        <p:spPr bwMode="auto">
          <a:xfrm>
            <a:off x="0" y="0"/>
            <a:ext cx="3184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4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17415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7463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5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30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58B07-EB7E-44AD-A74F-F52443C83A19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5062C-BFA1-4C15-BEFB-E18861542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020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58B07-EB7E-44AD-A74F-F52443C83A19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5062C-BFA1-4C15-BEFB-E18861542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925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58B07-EB7E-44AD-A74F-F52443C83A19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5062C-BFA1-4C15-BEFB-E18861542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507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62000" y="381000"/>
            <a:ext cx="7793038" cy="9144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762000" y="1524000"/>
            <a:ext cx="3810000" cy="4648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724400" y="1524000"/>
            <a:ext cx="3810000" cy="4648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22EDF8C-5B3B-445A-AF06-0E8B295A5406}" type="datetime1">
              <a:rPr lang="zh-TW" altLang="en-US"/>
              <a:pPr/>
              <a:t>2017/5/2</a:t>
            </a:fld>
            <a:endParaRPr lang="en-US" altLang="zh-TW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4</a:t>
            </a:r>
            <a:r>
              <a:rPr lang="en-US" altLang="zh-TW"/>
              <a:t> -</a:t>
            </a:r>
            <a:fld id="{C329BA49-7890-424E-93DA-B918D973BDAC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621490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標題，文字及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62000" y="381000"/>
            <a:ext cx="7793038" cy="9144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762000" y="1524000"/>
            <a:ext cx="3810000" cy="4648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4724400" y="1524000"/>
            <a:ext cx="3810000" cy="22479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4724400" y="3924300"/>
            <a:ext cx="3810000" cy="22479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0B7D7E-A39D-4478-B1D4-9E28DF41077B}" type="datetime1">
              <a:rPr lang="zh-TW" altLang="en-US"/>
              <a:pPr/>
              <a:t>2017/5/2</a:t>
            </a:fld>
            <a:endParaRPr lang="en-US" altLang="zh-TW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4</a:t>
            </a:r>
            <a:r>
              <a:rPr lang="en-US" altLang="zh-TW"/>
              <a:t> -</a:t>
            </a:r>
            <a:fld id="{AB62F63E-EEE4-41CF-B05A-BEEB95CFF6D6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60190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lnSpc>
                <a:spcPct val="100000"/>
              </a:lnSpc>
              <a:defRPr sz="3600"/>
            </a:lvl1pPr>
            <a:lvl2pPr>
              <a:lnSpc>
                <a:spcPct val="100000"/>
              </a:lnSpc>
              <a:defRPr sz="3200"/>
            </a:lvl2pPr>
            <a:lvl3pPr>
              <a:lnSpc>
                <a:spcPct val="100000"/>
              </a:lnSpc>
              <a:defRPr sz="28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58B07-EB7E-44AD-A74F-F52443C83A19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5062C-BFA1-4C15-BEFB-E18861542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403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58B07-EB7E-44AD-A74F-F52443C83A19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5062C-BFA1-4C15-BEFB-E18861542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711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58B07-EB7E-44AD-A74F-F52443C83A19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5062C-BFA1-4C15-BEFB-E18861542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739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>
            <a:lvl1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58B07-EB7E-44AD-A74F-F52443C83A19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5062C-BFA1-4C15-BEFB-E18861542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637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58B07-EB7E-44AD-A74F-F52443C83A19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5062C-BFA1-4C15-BEFB-E18861542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219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58B07-EB7E-44AD-A74F-F52443C83A19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5062C-BFA1-4C15-BEFB-E18861542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137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58B07-EB7E-44AD-A74F-F52443C83A19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5062C-BFA1-4C15-BEFB-E18861542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799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58B07-EB7E-44AD-A74F-F52443C83A19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5062C-BFA1-4C15-BEFB-E18861542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29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C58B07-EB7E-44AD-A74F-F52443C83A19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B5062C-BFA1-4C15-BEFB-E18861542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22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</p:sldLayoutIdLst>
  <p:txStyles>
    <p:titleStyle>
      <a:lvl1pPr algn="ctr" defTabSz="685800" rtl="0" eaLnBrk="1" latinLnBrk="0" hangingPunct="1">
        <a:lnSpc>
          <a:spcPct val="90000"/>
        </a:lnSpc>
        <a:spcBef>
          <a:spcPct val="0"/>
        </a:spcBef>
        <a:buNone/>
        <a:defRPr sz="50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463550" indent="-463550" algn="l" defTabSz="6858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741363" indent="-398463" algn="l" defTabSz="6858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033463" indent="-347663" algn="l" defTabSz="6858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200150" indent="-171450" algn="l" defTabSz="6858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1543050" indent="-171450" algn="l" defTabSz="6858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wmf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7.w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8.wmf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10.w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2.w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10. Greedy Algorithm (1)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PAA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709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 of the Greedy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Find the optimal solutions:</a:t>
            </a:r>
          </a:p>
          <a:p>
            <a:pPr lvl="1"/>
            <a:r>
              <a:rPr lang="en-US" sz="2000" dirty="0" smtClean="0"/>
              <a:t>Coin change problem (with “normal” coin denominations)</a:t>
            </a:r>
          </a:p>
          <a:p>
            <a:pPr lvl="1"/>
            <a:r>
              <a:rPr lang="en-US" sz="2000" dirty="0" smtClean="0"/>
              <a:t>Minimum Spanning Tree (MST)</a:t>
            </a:r>
          </a:p>
          <a:p>
            <a:pPr lvl="1"/>
            <a:r>
              <a:rPr lang="en-US" sz="2000" dirty="0" smtClean="0"/>
              <a:t>Single-source shortest paths</a:t>
            </a:r>
          </a:p>
          <a:p>
            <a:pPr lvl="1"/>
            <a:r>
              <a:rPr lang="en-US" sz="2000" dirty="0" smtClean="0"/>
              <a:t>Scheduling problems</a:t>
            </a:r>
          </a:p>
          <a:p>
            <a:pPr lvl="1"/>
            <a:r>
              <a:rPr lang="en-US" sz="2000" dirty="0" smtClean="0"/>
              <a:t>Huffman codes</a:t>
            </a:r>
          </a:p>
          <a:p>
            <a:r>
              <a:rPr lang="en-US" sz="2400" dirty="0" smtClean="0"/>
              <a:t>Approximation/heuristics:</a:t>
            </a:r>
          </a:p>
          <a:p>
            <a:pPr lvl="1"/>
            <a:r>
              <a:rPr lang="en-US" sz="2000" dirty="0" smtClean="0"/>
              <a:t>TSP</a:t>
            </a:r>
          </a:p>
          <a:p>
            <a:pPr lvl="1"/>
            <a:r>
              <a:rPr lang="en-US" sz="2000" dirty="0" smtClean="0"/>
              <a:t>Knapsack problem</a:t>
            </a:r>
          </a:p>
          <a:p>
            <a:pPr lvl="1"/>
            <a:r>
              <a:rPr lang="en-US" sz="2000" dirty="0" smtClean="0"/>
              <a:t>Other combinatorial optimization problems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69719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ext Box 2"/>
          <p:cNvSpPr txBox="1">
            <a:spLocks noChangeArrowheads="1"/>
          </p:cNvSpPr>
          <p:nvPr/>
        </p:nvSpPr>
        <p:spPr bwMode="auto">
          <a:xfrm>
            <a:off x="685800" y="685800"/>
            <a:ext cx="7620000" cy="5541963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5762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tabLst>
                <a:tab pos="5762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tabLst>
                <a:tab pos="5762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tabLst>
                <a:tab pos="5762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tabLst>
                <a:tab pos="5762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5762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5762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5762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5762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 dirty="0">
                <a:ea typeface="宋体" panose="02010600030101010101" pitchFamily="2" charset="-122"/>
              </a:rPr>
              <a:t>A Generic Greedy Algorithm: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dirty="0">
                <a:ea typeface="宋体" panose="02010600030101010101" pitchFamily="2" charset="-122"/>
              </a:rPr>
              <a:t>	(1) Initialize </a:t>
            </a:r>
            <a:r>
              <a:rPr lang="en-US" altLang="zh-CN" i="1" dirty="0">
                <a:ea typeface="宋体" panose="02010600030101010101" pitchFamily="2" charset="-122"/>
              </a:rPr>
              <a:t>C</a:t>
            </a:r>
            <a:r>
              <a:rPr lang="en-US" altLang="zh-CN" dirty="0">
                <a:ea typeface="宋体" panose="02010600030101010101" pitchFamily="2" charset="-122"/>
              </a:rPr>
              <a:t> to be the set of candidate solutions		(2) Initialize a set </a:t>
            </a:r>
            <a:r>
              <a:rPr lang="en-US" altLang="zh-CN" i="1" dirty="0">
                <a:ea typeface="宋体" panose="02010600030101010101" pitchFamily="2" charset="-122"/>
              </a:rPr>
              <a:t>S</a:t>
            </a:r>
            <a:r>
              <a:rPr lang="en-US" altLang="zh-CN" dirty="0">
                <a:ea typeface="宋体" panose="02010600030101010101" pitchFamily="2" charset="-122"/>
              </a:rPr>
              <a:t> = the empty set 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 (the set is to be 			the optimal solution we are constructing).			(3) While </a:t>
            </a:r>
            <a:r>
              <a:rPr lang="en-US" altLang="zh-CN" i="1" dirty="0">
                <a:ea typeface="宋体" panose="02010600030101010101" pitchFamily="2" charset="-122"/>
                <a:sym typeface="Symbol" panose="05050102010706020507" pitchFamily="18" charset="2"/>
              </a:rPr>
              <a:t>C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   and </a:t>
            </a:r>
            <a:r>
              <a:rPr lang="en-US" altLang="zh-CN" i="1" dirty="0">
                <a:ea typeface="宋体" panose="02010600030101010101" pitchFamily="2" charset="-122"/>
                <a:sym typeface="Symbol" panose="05050102010706020507" pitchFamily="18" charset="2"/>
              </a:rPr>
              <a:t>S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 is (still) not a solution do			(3.1) select </a:t>
            </a:r>
            <a:r>
              <a:rPr lang="en-US" altLang="zh-CN" i="1" dirty="0">
                <a:ea typeface="宋体" panose="02010600030101010101" pitchFamily="2" charset="-122"/>
                <a:sym typeface="Symbol" panose="05050102010706020507" pitchFamily="18" charset="2"/>
              </a:rPr>
              <a:t>x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 from set </a:t>
            </a:r>
            <a:r>
              <a:rPr lang="en-US" altLang="zh-CN" i="1" dirty="0">
                <a:ea typeface="宋体" panose="02010600030101010101" pitchFamily="2" charset="-122"/>
                <a:sym typeface="Symbol" panose="05050102010706020507" pitchFamily="18" charset="2"/>
              </a:rPr>
              <a:t>C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 using a greedy strategy			(3.2) delete </a:t>
            </a:r>
            <a:r>
              <a:rPr lang="en-US" altLang="zh-CN" i="1" dirty="0">
                <a:ea typeface="宋体" panose="02010600030101010101" pitchFamily="2" charset="-122"/>
                <a:sym typeface="Symbol" panose="05050102010706020507" pitchFamily="18" charset="2"/>
              </a:rPr>
              <a:t>x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 from </a:t>
            </a:r>
            <a:r>
              <a:rPr lang="en-US" altLang="zh-CN" i="1" dirty="0">
                <a:ea typeface="宋体" panose="02010600030101010101" pitchFamily="2" charset="-122"/>
                <a:sym typeface="Symbol" panose="05050102010706020507" pitchFamily="18" charset="2"/>
              </a:rPr>
              <a:t>C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							(3.3) if {</a:t>
            </a:r>
            <a:r>
              <a:rPr lang="en-US" altLang="zh-CN" i="1" dirty="0">
                <a:ea typeface="宋体" panose="02010600030101010101" pitchFamily="2" charset="-122"/>
                <a:sym typeface="Symbol" panose="05050102010706020507" pitchFamily="18" charset="2"/>
              </a:rPr>
              <a:t>x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}  </a:t>
            </a:r>
            <a:r>
              <a:rPr lang="en-US" altLang="zh-CN" i="1" dirty="0">
                <a:ea typeface="宋体" panose="02010600030101010101" pitchFamily="2" charset="-122"/>
                <a:sym typeface="Symbol" panose="05050102010706020507" pitchFamily="18" charset="2"/>
              </a:rPr>
              <a:t>S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 is a </a:t>
            </a:r>
            <a:r>
              <a:rPr lang="en-US" altLang="zh-CN" i="1" dirty="0">
                <a:ea typeface="宋体" panose="02010600030101010101" pitchFamily="2" charset="-122"/>
                <a:sym typeface="Symbol" panose="05050102010706020507" pitchFamily="18" charset="2"/>
              </a:rPr>
              <a:t>feasible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 solution, then 					    </a:t>
            </a:r>
            <a:r>
              <a:rPr lang="en-US" altLang="zh-CN" i="1" dirty="0">
                <a:ea typeface="宋体" panose="02010600030101010101" pitchFamily="2" charset="-122"/>
                <a:sym typeface="Symbol" panose="05050102010706020507" pitchFamily="18" charset="2"/>
              </a:rPr>
              <a:t>S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 =  </a:t>
            </a:r>
            <a:r>
              <a:rPr lang="en-US" altLang="zh-CN" i="1" dirty="0">
                <a:ea typeface="宋体" panose="02010600030101010101" pitchFamily="2" charset="-122"/>
                <a:sym typeface="Symbol" panose="05050102010706020507" pitchFamily="18" charset="2"/>
              </a:rPr>
              <a:t>S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  {</a:t>
            </a:r>
            <a:r>
              <a:rPr lang="en-US" altLang="zh-CN" i="1" dirty="0">
                <a:ea typeface="宋体" panose="02010600030101010101" pitchFamily="2" charset="-122"/>
                <a:sym typeface="Symbol" panose="05050102010706020507" pitchFamily="18" charset="2"/>
              </a:rPr>
              <a:t>x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}  (i.e., add </a:t>
            </a:r>
            <a:r>
              <a:rPr lang="en-US" altLang="zh-CN" i="1" dirty="0">
                <a:ea typeface="宋体" panose="02010600030101010101" pitchFamily="2" charset="-122"/>
                <a:sym typeface="Symbol" panose="05050102010706020507" pitchFamily="18" charset="2"/>
              </a:rPr>
              <a:t>x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 to set </a:t>
            </a:r>
            <a:r>
              <a:rPr lang="en-US" altLang="zh-CN" i="1" dirty="0">
                <a:ea typeface="宋体" panose="02010600030101010101" pitchFamily="2" charset="-122"/>
                <a:sym typeface="Symbol" panose="05050102010706020507" pitchFamily="18" charset="2"/>
              </a:rPr>
              <a:t>S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)			(4) if  </a:t>
            </a:r>
            <a:r>
              <a:rPr lang="en-US" altLang="zh-CN" i="1" dirty="0">
                <a:ea typeface="宋体" panose="02010600030101010101" pitchFamily="2" charset="-122"/>
                <a:sym typeface="Symbol" panose="05050102010706020507" pitchFamily="18" charset="2"/>
              </a:rPr>
              <a:t>S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 is a solution then							  return </a:t>
            </a:r>
            <a:r>
              <a:rPr lang="en-US" altLang="zh-CN" i="1" dirty="0">
                <a:ea typeface="宋体" panose="02010600030101010101" pitchFamily="2" charset="-122"/>
                <a:sym typeface="Symbol" panose="05050102010706020507" pitchFamily="18" charset="2"/>
              </a:rPr>
              <a:t>S							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(5)</a:t>
            </a:r>
            <a:r>
              <a:rPr lang="en-US" altLang="zh-CN" i="1" dirty="0"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else return </a:t>
            </a:r>
            <a:r>
              <a:rPr lang="en-US" altLang="zh-CN" i="1" dirty="0">
                <a:ea typeface="宋体" panose="02010600030101010101" pitchFamily="2" charset="-122"/>
                <a:sym typeface="Symbol" panose="05050102010706020507" pitchFamily="18" charset="2"/>
              </a:rPr>
              <a:t>failure</a:t>
            </a:r>
          </a:p>
          <a:p>
            <a:pPr>
              <a:spcBef>
                <a:spcPct val="50000"/>
              </a:spcBef>
            </a:pP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In general, a greedy algorithm is efficient because it makes a sequence of (local) decisions and never backtracks.  The solution is not always optimal, however.</a:t>
            </a:r>
            <a:endParaRPr lang="en-US" altLang="zh-CN" i="1" dirty="0"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975272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Scheduling Problem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67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Scheduling Problem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Given set of n proposed activities </a:t>
            </a:r>
            <a:br>
              <a:rPr lang="en-US" sz="2400" dirty="0" smtClean="0"/>
            </a:br>
            <a:r>
              <a:rPr lang="en-US" sz="2400" dirty="0" smtClean="0"/>
              <a:t>S = {a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, a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, …, a</a:t>
            </a:r>
            <a:r>
              <a:rPr lang="en-US" sz="2400" baseline="-25000" dirty="0" smtClean="0"/>
              <a:t>n</a:t>
            </a:r>
            <a:r>
              <a:rPr lang="en-US" sz="2400" dirty="0" smtClean="0"/>
              <a:t>}</a:t>
            </a:r>
          </a:p>
          <a:p>
            <a:r>
              <a:rPr lang="en-US" sz="2400" dirty="0" smtClean="0"/>
              <a:t>Each activity </a:t>
            </a:r>
            <a:r>
              <a:rPr lang="en-US" sz="2400" dirty="0" err="1" smtClean="0"/>
              <a:t>a</a:t>
            </a:r>
            <a:r>
              <a:rPr lang="en-US" sz="2400" baseline="-25000" dirty="0" err="1" smtClean="0"/>
              <a:t>i</a:t>
            </a:r>
            <a:r>
              <a:rPr lang="en-US" sz="2400" dirty="0" smtClean="0"/>
              <a:t> has a start time </a:t>
            </a:r>
            <a:r>
              <a:rPr lang="en-US" sz="2400" dirty="0" err="1" smtClean="0"/>
              <a:t>s</a:t>
            </a:r>
            <a:r>
              <a:rPr lang="en-US" sz="2400" baseline="-25000" dirty="0" err="1" smtClean="0"/>
              <a:t>i</a:t>
            </a:r>
            <a:r>
              <a:rPr lang="en-US" sz="2400" dirty="0" smtClean="0"/>
              <a:t> and a finish time f</a:t>
            </a:r>
            <a:r>
              <a:rPr lang="en-US" sz="2400" baseline="-25000" dirty="0" smtClean="0"/>
              <a:t>i</a:t>
            </a:r>
            <a:r>
              <a:rPr lang="en-US" sz="2400" dirty="0" smtClean="0"/>
              <a:t>, where 0 </a:t>
            </a:r>
            <a:r>
              <a:rPr lang="en-US" sz="2400" dirty="0"/>
              <a:t>≤</a:t>
            </a:r>
            <a:r>
              <a:rPr lang="en-US" sz="2400" dirty="0" smtClean="0"/>
              <a:t> </a:t>
            </a:r>
            <a:r>
              <a:rPr lang="en-US" sz="2400" dirty="0" err="1" smtClean="0"/>
              <a:t>s</a:t>
            </a:r>
            <a:r>
              <a:rPr lang="en-US" sz="2400" baseline="-25000" dirty="0" err="1" smtClean="0"/>
              <a:t>i</a:t>
            </a:r>
            <a:r>
              <a:rPr lang="en-US" sz="2400" dirty="0" smtClean="0"/>
              <a:t> </a:t>
            </a:r>
            <a:r>
              <a:rPr lang="en-US" sz="2400" dirty="0"/>
              <a:t>≤</a:t>
            </a:r>
            <a:r>
              <a:rPr lang="en-US" sz="2400" dirty="0" smtClean="0"/>
              <a:t> f</a:t>
            </a:r>
            <a:r>
              <a:rPr lang="en-US" sz="2400" baseline="-25000" dirty="0" smtClean="0"/>
              <a:t>i</a:t>
            </a:r>
            <a:r>
              <a:rPr lang="en-US" sz="2400" dirty="0" smtClean="0"/>
              <a:t> ≤ ∞.</a:t>
            </a:r>
          </a:p>
          <a:p>
            <a:r>
              <a:rPr lang="en-US" sz="2400" dirty="0" smtClean="0"/>
              <a:t>Activity </a:t>
            </a:r>
            <a:r>
              <a:rPr lang="en-US" sz="2400" dirty="0" err="1" smtClean="0"/>
              <a:t>a</a:t>
            </a:r>
            <a:r>
              <a:rPr lang="en-US" sz="2400" baseline="-25000" dirty="0" err="1" smtClean="0"/>
              <a:t>i</a:t>
            </a:r>
            <a:r>
              <a:rPr lang="en-US" sz="2400" dirty="0" smtClean="0"/>
              <a:t> and </a:t>
            </a:r>
            <a:r>
              <a:rPr lang="en-US" sz="2400" dirty="0" err="1" smtClean="0"/>
              <a:t>a</a:t>
            </a:r>
            <a:r>
              <a:rPr lang="en-US" sz="2400" baseline="-25000" dirty="0" err="1" smtClean="0"/>
              <a:t>j</a:t>
            </a:r>
            <a:r>
              <a:rPr lang="en-US" sz="2400" dirty="0" smtClean="0"/>
              <a:t> is compatible if the intervals [</a:t>
            </a:r>
            <a:r>
              <a:rPr lang="en-US" sz="2400" dirty="0" err="1" smtClean="0"/>
              <a:t>s</a:t>
            </a:r>
            <a:r>
              <a:rPr lang="en-US" sz="2400" baseline="-25000" dirty="0" err="1" smtClean="0"/>
              <a:t>i</a:t>
            </a:r>
            <a:r>
              <a:rPr lang="en-US" sz="2400" dirty="0" smtClean="0"/>
              <a:t>, f</a:t>
            </a:r>
            <a:r>
              <a:rPr lang="en-US" sz="2400" baseline="-25000" dirty="0" smtClean="0"/>
              <a:t>i</a:t>
            </a:r>
            <a:r>
              <a:rPr lang="en-US" sz="2400" dirty="0" smtClean="0"/>
              <a:t>) and [</a:t>
            </a:r>
            <a:r>
              <a:rPr lang="en-US" sz="2400" dirty="0" err="1" smtClean="0"/>
              <a:t>s</a:t>
            </a:r>
            <a:r>
              <a:rPr lang="en-US" sz="2400" baseline="-25000" dirty="0" err="1" smtClean="0"/>
              <a:t>j</a:t>
            </a:r>
            <a:r>
              <a:rPr lang="en-US" sz="2400" dirty="0" smtClean="0"/>
              <a:t>, </a:t>
            </a:r>
            <a:r>
              <a:rPr lang="en-US" sz="2400" dirty="0" err="1" smtClean="0"/>
              <a:t>f</a:t>
            </a:r>
            <a:r>
              <a:rPr lang="en-US" sz="2400" baseline="-25000" dirty="0" err="1" smtClean="0"/>
              <a:t>j</a:t>
            </a:r>
            <a:r>
              <a:rPr lang="en-US" sz="2400" dirty="0" smtClean="0"/>
              <a:t>) do not overlap.</a:t>
            </a:r>
          </a:p>
          <a:p>
            <a:r>
              <a:rPr lang="en-US" sz="2400" dirty="0" smtClean="0"/>
              <a:t>Goals: </a:t>
            </a:r>
            <a:r>
              <a:rPr lang="en-US" sz="2400" b="1" dirty="0" smtClean="0"/>
              <a:t>find maximum-size subset of mutually compatible activities.</a:t>
            </a:r>
            <a:endParaRPr lang="en-US" sz="2400" dirty="0" smtClean="0"/>
          </a:p>
          <a:p>
            <a:r>
              <a:rPr lang="en-US" sz="1800" dirty="0" smtClean="0"/>
              <a:t>Assume that all </a:t>
            </a:r>
            <a:r>
              <a:rPr lang="en-US" sz="1800" dirty="0" err="1" smtClean="0"/>
              <a:t>activites</a:t>
            </a:r>
            <a:r>
              <a:rPr lang="en-US" sz="1800" dirty="0" smtClean="0"/>
              <a:t> are sorted according to the finish time.</a:t>
            </a:r>
            <a:br>
              <a:rPr lang="en-US" sz="1800" dirty="0" smtClean="0"/>
            </a:br>
            <a:r>
              <a:rPr lang="en-US" sz="1800" dirty="0" smtClean="0"/>
              <a:t>f</a:t>
            </a:r>
            <a:r>
              <a:rPr lang="en-US" sz="1800" baseline="-25000" dirty="0" smtClean="0"/>
              <a:t>1</a:t>
            </a:r>
            <a:r>
              <a:rPr lang="en-US" sz="1800" dirty="0" smtClean="0"/>
              <a:t> ≤ f</a:t>
            </a:r>
            <a:r>
              <a:rPr lang="en-US" sz="1800" baseline="-25000" dirty="0" smtClean="0"/>
              <a:t>2</a:t>
            </a:r>
            <a:r>
              <a:rPr lang="en-US" sz="1800" dirty="0" smtClean="0"/>
              <a:t> ≤ … ≤ </a:t>
            </a:r>
            <a:r>
              <a:rPr lang="en-US" sz="1800" dirty="0" err="1" smtClean="0"/>
              <a:t>f</a:t>
            </a:r>
            <a:r>
              <a:rPr lang="en-US" sz="1800" baseline="-25000" dirty="0" err="1" smtClean="0"/>
              <a:t>n</a:t>
            </a:r>
            <a:endParaRPr lang="en-US" sz="1800" baseline="-25000" dirty="0" smtClean="0"/>
          </a:p>
        </p:txBody>
      </p:sp>
    </p:spTree>
    <p:extLst>
      <p:ext uri="{BB962C8B-B14F-4D97-AF65-F5344CB8AC3E}">
        <p14:creationId xmlns:p14="http://schemas.microsoft.com/office/powerpoint/2010/main" val="3534503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553" y="2356951"/>
            <a:ext cx="8454893" cy="1539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089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Dynamic Programming (how?)</a:t>
            </a:r>
          </a:p>
          <a:p>
            <a:r>
              <a:rPr lang="en-US" dirty="0" smtClean="0"/>
              <a:t>Use Greedy Algorithm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809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12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686800" cy="1219200"/>
          </a:xfrm>
        </p:spPr>
        <p:txBody>
          <a:bodyPr/>
          <a:lstStyle/>
          <a:p>
            <a:r>
              <a:rPr lang="en-US"/>
              <a:t>Possible Criteria for Defining “Best”</a:t>
            </a:r>
          </a:p>
        </p:txBody>
      </p:sp>
      <p:sp>
        <p:nvSpPr>
          <p:cNvPr id="1029123" name="Rectangle 3"/>
          <p:cNvSpPr>
            <a:spLocks noChangeArrowheads="1"/>
          </p:cNvSpPr>
          <p:nvPr/>
        </p:nvSpPr>
        <p:spPr bwMode="auto">
          <a:xfrm>
            <a:off x="3686175" y="2362200"/>
            <a:ext cx="34004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b="0">
                <a:solidFill>
                  <a:schemeClr val="accent1"/>
                </a:solidFill>
                <a:latin typeface="Times New Roman" panose="02020603050405020304" pitchFamily="18" charset="0"/>
              </a:rPr>
              <a:t>The Shortest Event </a:t>
            </a:r>
          </a:p>
        </p:txBody>
      </p:sp>
      <p:sp>
        <p:nvSpPr>
          <p:cNvPr id="1029124" name="Rectangle 4"/>
          <p:cNvSpPr>
            <a:spLocks noChangeArrowheads="1"/>
          </p:cNvSpPr>
          <p:nvPr/>
        </p:nvSpPr>
        <p:spPr bwMode="auto">
          <a:xfrm>
            <a:off x="2286000" y="5897563"/>
            <a:ext cx="304006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b="0">
                <a:latin typeface="Times New Roman" panose="02020603050405020304" pitchFamily="18" charset="0"/>
              </a:rPr>
              <a:t>Counter Example</a:t>
            </a:r>
          </a:p>
        </p:txBody>
      </p:sp>
      <p:sp>
        <p:nvSpPr>
          <p:cNvPr id="1029125" name="Rectangle 5"/>
          <p:cNvSpPr>
            <a:spLocks noChangeArrowheads="1"/>
          </p:cNvSpPr>
          <p:nvPr/>
        </p:nvSpPr>
        <p:spPr bwMode="auto">
          <a:xfrm>
            <a:off x="3048000" y="3270250"/>
            <a:ext cx="4316413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b="0">
                <a:latin typeface="Times New Roman" panose="02020603050405020304" pitchFamily="18" charset="0"/>
              </a:rPr>
              <a:t>Does not  book the room </a:t>
            </a:r>
            <a:br>
              <a:rPr lang="en-US" sz="3200" b="0">
                <a:latin typeface="Times New Roman" panose="02020603050405020304" pitchFamily="18" charset="0"/>
              </a:rPr>
            </a:br>
            <a:r>
              <a:rPr lang="en-US" sz="3200" b="0">
                <a:latin typeface="Times New Roman" panose="02020603050405020304" pitchFamily="18" charset="0"/>
              </a:rPr>
              <a:t>for a long period of time.</a:t>
            </a:r>
          </a:p>
        </p:txBody>
      </p:sp>
      <p:sp>
        <p:nvSpPr>
          <p:cNvPr id="1029126" name="Rectangle 6"/>
          <p:cNvSpPr>
            <a:spLocks noChangeArrowheads="1"/>
          </p:cNvSpPr>
          <p:nvPr/>
        </p:nvSpPr>
        <p:spPr bwMode="auto">
          <a:xfrm>
            <a:off x="868363" y="3267075"/>
            <a:ext cx="21034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b="0">
                <a:latin typeface="Times New Roman" panose="02020603050405020304" pitchFamily="18" charset="0"/>
              </a:rPr>
              <a:t>Motivation:</a:t>
            </a:r>
          </a:p>
        </p:txBody>
      </p:sp>
      <p:grpSp>
        <p:nvGrpSpPr>
          <p:cNvPr id="1029127" name="Group 7"/>
          <p:cNvGrpSpPr>
            <a:grpSpLocks/>
          </p:cNvGrpSpPr>
          <p:nvPr/>
        </p:nvGrpSpPr>
        <p:grpSpPr bwMode="auto">
          <a:xfrm>
            <a:off x="1752600" y="5065713"/>
            <a:ext cx="3733800" cy="369887"/>
            <a:chOff x="1104" y="3223"/>
            <a:chExt cx="2352" cy="233"/>
          </a:xfrm>
        </p:grpSpPr>
        <p:sp>
          <p:nvSpPr>
            <p:cNvPr id="1029128" name="Line 8"/>
            <p:cNvSpPr>
              <a:spLocks noChangeShapeType="1"/>
            </p:cNvSpPr>
            <p:nvPr/>
          </p:nvSpPr>
          <p:spPr bwMode="auto">
            <a:xfrm>
              <a:off x="1104" y="3456"/>
              <a:ext cx="1104" cy="0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9129" name="Line 9"/>
            <p:cNvSpPr>
              <a:spLocks noChangeShapeType="1"/>
            </p:cNvSpPr>
            <p:nvPr/>
          </p:nvSpPr>
          <p:spPr bwMode="auto">
            <a:xfrm>
              <a:off x="2352" y="3456"/>
              <a:ext cx="1104" cy="0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9130" name="Line 10"/>
            <p:cNvSpPr>
              <a:spLocks noChangeShapeType="1"/>
            </p:cNvSpPr>
            <p:nvPr/>
          </p:nvSpPr>
          <p:spPr bwMode="auto">
            <a:xfrm>
              <a:off x="2016" y="3223"/>
              <a:ext cx="480" cy="0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29131" name="Line 11"/>
          <p:cNvSpPr>
            <a:spLocks noChangeShapeType="1"/>
          </p:cNvSpPr>
          <p:nvPr/>
        </p:nvSpPr>
        <p:spPr bwMode="auto">
          <a:xfrm>
            <a:off x="1608138" y="1798638"/>
            <a:ext cx="1752600" cy="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9132" name="Line 12"/>
          <p:cNvSpPr>
            <a:spLocks noChangeShapeType="1"/>
          </p:cNvSpPr>
          <p:nvPr/>
        </p:nvSpPr>
        <p:spPr bwMode="auto">
          <a:xfrm>
            <a:off x="3589338" y="1798638"/>
            <a:ext cx="1752600" cy="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9133" name="Line 13"/>
          <p:cNvSpPr>
            <a:spLocks noChangeShapeType="1"/>
          </p:cNvSpPr>
          <p:nvPr/>
        </p:nvSpPr>
        <p:spPr bwMode="auto">
          <a:xfrm>
            <a:off x="5494338" y="1798638"/>
            <a:ext cx="1752600" cy="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029134" name="Group 14"/>
          <p:cNvGrpSpPr>
            <a:grpSpLocks/>
          </p:cNvGrpSpPr>
          <p:nvPr/>
        </p:nvGrpSpPr>
        <p:grpSpPr bwMode="auto">
          <a:xfrm>
            <a:off x="1531938" y="1493838"/>
            <a:ext cx="5334000" cy="0"/>
            <a:chOff x="1008" y="1296"/>
            <a:chExt cx="3360" cy="0"/>
          </a:xfrm>
        </p:grpSpPr>
        <p:sp>
          <p:nvSpPr>
            <p:cNvPr id="1029135" name="Line 15"/>
            <p:cNvSpPr>
              <a:spLocks noChangeShapeType="1"/>
            </p:cNvSpPr>
            <p:nvPr/>
          </p:nvSpPr>
          <p:spPr bwMode="auto">
            <a:xfrm>
              <a:off x="1008" y="1296"/>
              <a:ext cx="480" cy="0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9136" name="Line 16"/>
            <p:cNvSpPr>
              <a:spLocks noChangeShapeType="1"/>
            </p:cNvSpPr>
            <p:nvPr/>
          </p:nvSpPr>
          <p:spPr bwMode="auto">
            <a:xfrm>
              <a:off x="1584" y="1296"/>
              <a:ext cx="480" cy="0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9137" name="Line 17"/>
            <p:cNvSpPr>
              <a:spLocks noChangeShapeType="1"/>
            </p:cNvSpPr>
            <p:nvPr/>
          </p:nvSpPr>
          <p:spPr bwMode="auto">
            <a:xfrm>
              <a:off x="2160" y="1296"/>
              <a:ext cx="480" cy="0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9138" name="Line 18"/>
            <p:cNvSpPr>
              <a:spLocks noChangeShapeType="1"/>
            </p:cNvSpPr>
            <p:nvPr/>
          </p:nvSpPr>
          <p:spPr bwMode="auto">
            <a:xfrm>
              <a:off x="2736" y="1296"/>
              <a:ext cx="480" cy="0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9139" name="Line 19"/>
            <p:cNvSpPr>
              <a:spLocks noChangeShapeType="1"/>
            </p:cNvSpPr>
            <p:nvPr/>
          </p:nvSpPr>
          <p:spPr bwMode="auto">
            <a:xfrm>
              <a:off x="3312" y="1296"/>
              <a:ext cx="480" cy="0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9140" name="Line 20"/>
            <p:cNvSpPr>
              <a:spLocks noChangeShapeType="1"/>
            </p:cNvSpPr>
            <p:nvPr/>
          </p:nvSpPr>
          <p:spPr bwMode="auto">
            <a:xfrm>
              <a:off x="3888" y="1296"/>
              <a:ext cx="480" cy="0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29141" name="Line 21"/>
          <p:cNvSpPr>
            <a:spLocks noChangeShapeType="1"/>
          </p:cNvSpPr>
          <p:nvPr/>
        </p:nvSpPr>
        <p:spPr bwMode="auto">
          <a:xfrm>
            <a:off x="1379538" y="2027238"/>
            <a:ext cx="5943600" cy="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029142" name="Group 22"/>
          <p:cNvGrpSpPr>
            <a:grpSpLocks/>
          </p:cNvGrpSpPr>
          <p:nvPr/>
        </p:nvGrpSpPr>
        <p:grpSpPr bwMode="auto">
          <a:xfrm>
            <a:off x="1752600" y="5160963"/>
            <a:ext cx="5562600" cy="579437"/>
            <a:chOff x="1104" y="3283"/>
            <a:chExt cx="3504" cy="365"/>
          </a:xfrm>
        </p:grpSpPr>
        <p:sp>
          <p:nvSpPr>
            <p:cNvPr id="1029143" name="Text Box 23"/>
            <p:cNvSpPr txBox="1">
              <a:spLocks noChangeArrowheads="1"/>
            </p:cNvSpPr>
            <p:nvPr/>
          </p:nvSpPr>
          <p:spPr bwMode="auto">
            <a:xfrm>
              <a:off x="3653" y="3283"/>
              <a:ext cx="955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3200" b="0">
                  <a:latin typeface="Times New Roman" panose="02020603050405020304" pitchFamily="18" charset="0"/>
                </a:rPr>
                <a:t>Optimal</a:t>
              </a:r>
            </a:p>
          </p:txBody>
        </p:sp>
        <p:grpSp>
          <p:nvGrpSpPr>
            <p:cNvPr id="1029144" name="Group 24"/>
            <p:cNvGrpSpPr>
              <a:grpSpLocks/>
            </p:cNvGrpSpPr>
            <p:nvPr/>
          </p:nvGrpSpPr>
          <p:grpSpPr bwMode="auto">
            <a:xfrm>
              <a:off x="1104" y="3456"/>
              <a:ext cx="2352" cy="0"/>
              <a:chOff x="1104" y="3456"/>
              <a:chExt cx="2352" cy="0"/>
            </a:xfrm>
          </p:grpSpPr>
          <p:sp>
            <p:nvSpPr>
              <p:cNvPr id="1029145" name="Line 25"/>
              <p:cNvSpPr>
                <a:spLocks noChangeShapeType="1"/>
              </p:cNvSpPr>
              <p:nvPr/>
            </p:nvSpPr>
            <p:spPr bwMode="auto">
              <a:xfrm>
                <a:off x="1104" y="3456"/>
                <a:ext cx="1104" cy="0"/>
              </a:xfrm>
              <a:prstGeom prst="line">
                <a:avLst/>
              </a:prstGeom>
              <a:noFill/>
              <a:ln w="38100">
                <a:solidFill>
                  <a:srgbClr val="66FF6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9146" name="Line 26"/>
              <p:cNvSpPr>
                <a:spLocks noChangeShapeType="1"/>
              </p:cNvSpPr>
              <p:nvPr/>
            </p:nvSpPr>
            <p:spPr bwMode="auto">
              <a:xfrm>
                <a:off x="2352" y="3456"/>
                <a:ext cx="1104" cy="0"/>
              </a:xfrm>
              <a:prstGeom prst="line">
                <a:avLst/>
              </a:prstGeom>
              <a:noFill/>
              <a:ln w="38100">
                <a:solidFill>
                  <a:srgbClr val="66FF6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029147" name="Group 27"/>
          <p:cNvGrpSpPr>
            <a:grpSpLocks/>
          </p:cNvGrpSpPr>
          <p:nvPr/>
        </p:nvGrpSpPr>
        <p:grpSpPr bwMode="auto">
          <a:xfrm>
            <a:off x="3200400" y="4714875"/>
            <a:ext cx="5029200" cy="579438"/>
            <a:chOff x="2016" y="3002"/>
            <a:chExt cx="3168" cy="365"/>
          </a:xfrm>
        </p:grpSpPr>
        <p:sp>
          <p:nvSpPr>
            <p:cNvPr id="1029148" name="Text Box 28"/>
            <p:cNvSpPr txBox="1">
              <a:spLocks noChangeArrowheads="1"/>
            </p:cNvSpPr>
            <p:nvPr/>
          </p:nvSpPr>
          <p:spPr bwMode="auto">
            <a:xfrm>
              <a:off x="3653" y="3002"/>
              <a:ext cx="153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3200" b="0" dirty="0">
                  <a:latin typeface="Times New Roman" panose="02020603050405020304" pitchFamily="18" charset="0"/>
                </a:rPr>
                <a:t>Schedule first</a:t>
              </a:r>
            </a:p>
          </p:txBody>
        </p:sp>
        <p:sp>
          <p:nvSpPr>
            <p:cNvPr id="1029149" name="Line 29"/>
            <p:cNvSpPr>
              <a:spLocks noChangeShapeType="1"/>
            </p:cNvSpPr>
            <p:nvPr/>
          </p:nvSpPr>
          <p:spPr bwMode="auto">
            <a:xfrm>
              <a:off x="2016" y="3216"/>
              <a:ext cx="480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29150" name="Group 30"/>
          <p:cNvGrpSpPr>
            <a:grpSpLocks/>
          </p:cNvGrpSpPr>
          <p:nvPr/>
        </p:nvGrpSpPr>
        <p:grpSpPr bwMode="auto">
          <a:xfrm>
            <a:off x="1536700" y="1143000"/>
            <a:ext cx="7078663" cy="579438"/>
            <a:chOff x="1008" y="1075"/>
            <a:chExt cx="4459" cy="365"/>
          </a:xfrm>
        </p:grpSpPr>
        <p:grpSp>
          <p:nvGrpSpPr>
            <p:cNvPr id="1029151" name="Group 31"/>
            <p:cNvGrpSpPr>
              <a:grpSpLocks/>
            </p:cNvGrpSpPr>
            <p:nvPr/>
          </p:nvGrpSpPr>
          <p:grpSpPr bwMode="auto">
            <a:xfrm>
              <a:off x="1008" y="1296"/>
              <a:ext cx="3360" cy="0"/>
              <a:chOff x="1008" y="1296"/>
              <a:chExt cx="3360" cy="0"/>
            </a:xfrm>
          </p:grpSpPr>
          <p:sp>
            <p:nvSpPr>
              <p:cNvPr id="1029152" name="Line 32"/>
              <p:cNvSpPr>
                <a:spLocks noChangeShapeType="1"/>
              </p:cNvSpPr>
              <p:nvPr/>
            </p:nvSpPr>
            <p:spPr bwMode="auto">
              <a:xfrm>
                <a:off x="1008" y="1296"/>
                <a:ext cx="480" cy="0"/>
              </a:xfrm>
              <a:prstGeom prst="line">
                <a:avLst/>
              </a:prstGeom>
              <a:noFill/>
              <a:ln w="38100">
                <a:solidFill>
                  <a:srgbClr val="66FF6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9153" name="Line 33"/>
              <p:cNvSpPr>
                <a:spLocks noChangeShapeType="1"/>
              </p:cNvSpPr>
              <p:nvPr/>
            </p:nvSpPr>
            <p:spPr bwMode="auto">
              <a:xfrm>
                <a:off x="1584" y="1296"/>
                <a:ext cx="480" cy="0"/>
              </a:xfrm>
              <a:prstGeom prst="line">
                <a:avLst/>
              </a:prstGeom>
              <a:noFill/>
              <a:ln w="38100">
                <a:solidFill>
                  <a:srgbClr val="66FF6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9154" name="Line 34"/>
              <p:cNvSpPr>
                <a:spLocks noChangeShapeType="1"/>
              </p:cNvSpPr>
              <p:nvPr/>
            </p:nvSpPr>
            <p:spPr bwMode="auto">
              <a:xfrm>
                <a:off x="2160" y="1296"/>
                <a:ext cx="480" cy="0"/>
              </a:xfrm>
              <a:prstGeom prst="line">
                <a:avLst/>
              </a:prstGeom>
              <a:noFill/>
              <a:ln w="38100">
                <a:solidFill>
                  <a:srgbClr val="66FF6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9155" name="Line 35"/>
              <p:cNvSpPr>
                <a:spLocks noChangeShapeType="1"/>
              </p:cNvSpPr>
              <p:nvPr/>
            </p:nvSpPr>
            <p:spPr bwMode="auto">
              <a:xfrm>
                <a:off x="2736" y="1296"/>
                <a:ext cx="480" cy="0"/>
              </a:xfrm>
              <a:prstGeom prst="line">
                <a:avLst/>
              </a:prstGeom>
              <a:noFill/>
              <a:ln w="38100">
                <a:solidFill>
                  <a:srgbClr val="66FF6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9156" name="Line 36"/>
              <p:cNvSpPr>
                <a:spLocks noChangeShapeType="1"/>
              </p:cNvSpPr>
              <p:nvPr/>
            </p:nvSpPr>
            <p:spPr bwMode="auto">
              <a:xfrm>
                <a:off x="3312" y="1296"/>
                <a:ext cx="480" cy="0"/>
              </a:xfrm>
              <a:prstGeom prst="line">
                <a:avLst/>
              </a:prstGeom>
              <a:noFill/>
              <a:ln w="38100">
                <a:solidFill>
                  <a:srgbClr val="66FF6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9157" name="Line 37"/>
              <p:cNvSpPr>
                <a:spLocks noChangeShapeType="1"/>
              </p:cNvSpPr>
              <p:nvPr/>
            </p:nvSpPr>
            <p:spPr bwMode="auto">
              <a:xfrm>
                <a:off x="3888" y="1296"/>
                <a:ext cx="480" cy="0"/>
              </a:xfrm>
              <a:prstGeom prst="line">
                <a:avLst/>
              </a:prstGeom>
              <a:noFill/>
              <a:ln w="38100">
                <a:solidFill>
                  <a:srgbClr val="66FF6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029158" name="Rectangle 38"/>
            <p:cNvSpPr>
              <a:spLocks noChangeArrowheads="1"/>
            </p:cNvSpPr>
            <p:nvPr/>
          </p:nvSpPr>
          <p:spPr bwMode="auto">
            <a:xfrm>
              <a:off x="4512" y="1075"/>
              <a:ext cx="955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3200" b="0">
                  <a:latin typeface="Times New Roman" panose="02020603050405020304" pitchFamily="18" charset="0"/>
                </a:rPr>
                <a:t>Optimal</a:t>
              </a:r>
            </a:p>
          </p:txBody>
        </p:sp>
      </p:grpSp>
      <p:sp>
        <p:nvSpPr>
          <p:cNvPr id="1029159" name="Rectangle 39"/>
          <p:cNvSpPr>
            <a:spLocks noChangeArrowheads="1"/>
          </p:cNvSpPr>
          <p:nvPr/>
        </p:nvSpPr>
        <p:spPr bwMode="auto">
          <a:xfrm>
            <a:off x="820738" y="2362200"/>
            <a:ext cx="30622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b="0">
                <a:latin typeface="Times New Roman" panose="02020603050405020304" pitchFamily="18" charset="0"/>
              </a:rPr>
              <a:t>Greedy Criterion:</a:t>
            </a:r>
          </a:p>
        </p:txBody>
      </p:sp>
    </p:spTree>
    <p:extLst>
      <p:ext uri="{BB962C8B-B14F-4D97-AF65-F5344CB8AC3E}">
        <p14:creationId xmlns:p14="http://schemas.microsoft.com/office/powerpoint/2010/main" val="2521848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9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9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9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9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9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9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29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29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29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29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29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29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291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291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029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029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029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029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029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029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9123" grpId="0" autoUpdateAnimBg="0"/>
      <p:bldP spid="1029124" grpId="0" autoUpdateAnimBg="0"/>
      <p:bldP spid="1029125" grpId="0" autoUpdateAnimBg="0"/>
      <p:bldP spid="1029126" grpId="0" autoUpdateAnimBg="0"/>
      <p:bldP spid="1029159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14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686800" cy="1219200"/>
          </a:xfrm>
        </p:spPr>
        <p:txBody>
          <a:bodyPr/>
          <a:lstStyle/>
          <a:p>
            <a:r>
              <a:rPr lang="en-US"/>
              <a:t>Possible Criteria for Defining “Best”</a:t>
            </a:r>
          </a:p>
        </p:txBody>
      </p:sp>
      <p:sp>
        <p:nvSpPr>
          <p:cNvPr id="1030147" name="Rectangle 3"/>
          <p:cNvSpPr>
            <a:spLocks noChangeArrowheads="1"/>
          </p:cNvSpPr>
          <p:nvPr/>
        </p:nvSpPr>
        <p:spPr bwMode="auto">
          <a:xfrm>
            <a:off x="3722688" y="2773363"/>
            <a:ext cx="45053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b="0">
                <a:solidFill>
                  <a:schemeClr val="accent1"/>
                </a:solidFill>
                <a:latin typeface="Times New Roman" panose="02020603050405020304" pitchFamily="18" charset="0"/>
              </a:rPr>
              <a:t>The Earliest Starting Time</a:t>
            </a:r>
          </a:p>
        </p:txBody>
      </p:sp>
      <p:sp>
        <p:nvSpPr>
          <p:cNvPr id="1030148" name="Rectangle 4"/>
          <p:cNvSpPr>
            <a:spLocks noChangeArrowheads="1"/>
          </p:cNvSpPr>
          <p:nvPr/>
        </p:nvSpPr>
        <p:spPr bwMode="auto">
          <a:xfrm>
            <a:off x="2438400" y="5516563"/>
            <a:ext cx="304006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b="0">
                <a:latin typeface="Times New Roman" panose="02020603050405020304" pitchFamily="18" charset="0"/>
              </a:rPr>
              <a:t>Counter Example</a:t>
            </a:r>
          </a:p>
        </p:txBody>
      </p:sp>
      <p:sp>
        <p:nvSpPr>
          <p:cNvPr id="1030149" name="Rectangle 5"/>
          <p:cNvSpPr>
            <a:spLocks noChangeArrowheads="1"/>
          </p:cNvSpPr>
          <p:nvPr/>
        </p:nvSpPr>
        <p:spPr bwMode="auto">
          <a:xfrm>
            <a:off x="2960688" y="3535363"/>
            <a:ext cx="618331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b="0">
                <a:latin typeface="Times New Roman" panose="02020603050405020304" pitchFamily="18" charset="0"/>
              </a:rPr>
              <a:t>Gets room in use as early as possible</a:t>
            </a:r>
          </a:p>
        </p:txBody>
      </p:sp>
      <p:sp>
        <p:nvSpPr>
          <p:cNvPr id="1030150" name="Rectangle 6"/>
          <p:cNvSpPr>
            <a:spLocks noChangeArrowheads="1"/>
          </p:cNvSpPr>
          <p:nvPr/>
        </p:nvSpPr>
        <p:spPr bwMode="auto">
          <a:xfrm>
            <a:off x="868363" y="3530600"/>
            <a:ext cx="21034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b="0">
                <a:latin typeface="Times New Roman" panose="02020603050405020304" pitchFamily="18" charset="0"/>
              </a:rPr>
              <a:t>Motivation:</a:t>
            </a:r>
          </a:p>
        </p:txBody>
      </p:sp>
      <p:sp>
        <p:nvSpPr>
          <p:cNvPr id="1030151" name="Line 7"/>
          <p:cNvSpPr>
            <a:spLocks noChangeShapeType="1"/>
          </p:cNvSpPr>
          <p:nvPr/>
        </p:nvSpPr>
        <p:spPr bwMode="auto">
          <a:xfrm>
            <a:off x="3132138" y="1600200"/>
            <a:ext cx="762000" cy="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0152" name="Line 8"/>
          <p:cNvSpPr>
            <a:spLocks noChangeShapeType="1"/>
          </p:cNvSpPr>
          <p:nvPr/>
        </p:nvSpPr>
        <p:spPr bwMode="auto">
          <a:xfrm>
            <a:off x="3894138" y="1905000"/>
            <a:ext cx="762000" cy="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0153" name="Line 9"/>
          <p:cNvSpPr>
            <a:spLocks noChangeShapeType="1"/>
          </p:cNvSpPr>
          <p:nvPr/>
        </p:nvSpPr>
        <p:spPr bwMode="auto">
          <a:xfrm>
            <a:off x="4656138" y="2209800"/>
            <a:ext cx="762000" cy="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030154" name="Group 10"/>
          <p:cNvGrpSpPr>
            <a:grpSpLocks/>
          </p:cNvGrpSpPr>
          <p:nvPr/>
        </p:nvGrpSpPr>
        <p:grpSpPr bwMode="auto">
          <a:xfrm>
            <a:off x="1676400" y="4876800"/>
            <a:ext cx="4191000" cy="381000"/>
            <a:chOff x="1104" y="3216"/>
            <a:chExt cx="2640" cy="240"/>
          </a:xfrm>
        </p:grpSpPr>
        <p:sp>
          <p:nvSpPr>
            <p:cNvPr id="1030155" name="Line 11"/>
            <p:cNvSpPr>
              <a:spLocks noChangeShapeType="1"/>
            </p:cNvSpPr>
            <p:nvPr/>
          </p:nvSpPr>
          <p:spPr bwMode="auto">
            <a:xfrm>
              <a:off x="1104" y="3216"/>
              <a:ext cx="2640" cy="0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0156" name="Line 12"/>
            <p:cNvSpPr>
              <a:spLocks noChangeShapeType="1"/>
            </p:cNvSpPr>
            <p:nvPr/>
          </p:nvSpPr>
          <p:spPr bwMode="auto">
            <a:xfrm>
              <a:off x="1296" y="3456"/>
              <a:ext cx="480" cy="0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0157" name="Line 13"/>
            <p:cNvSpPr>
              <a:spLocks noChangeShapeType="1"/>
            </p:cNvSpPr>
            <p:nvPr/>
          </p:nvSpPr>
          <p:spPr bwMode="auto">
            <a:xfrm>
              <a:off x="1872" y="3456"/>
              <a:ext cx="480" cy="0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0158" name="Line 14"/>
            <p:cNvSpPr>
              <a:spLocks noChangeShapeType="1"/>
            </p:cNvSpPr>
            <p:nvPr/>
          </p:nvSpPr>
          <p:spPr bwMode="auto">
            <a:xfrm>
              <a:off x="2448" y="3456"/>
              <a:ext cx="480" cy="0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0159" name="Line 15"/>
            <p:cNvSpPr>
              <a:spLocks noChangeShapeType="1"/>
            </p:cNvSpPr>
            <p:nvPr/>
          </p:nvSpPr>
          <p:spPr bwMode="auto">
            <a:xfrm>
              <a:off x="3024" y="3456"/>
              <a:ext cx="480" cy="0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30160" name="Group 16"/>
          <p:cNvGrpSpPr>
            <a:grpSpLocks/>
          </p:cNvGrpSpPr>
          <p:nvPr/>
        </p:nvGrpSpPr>
        <p:grpSpPr bwMode="auto">
          <a:xfrm>
            <a:off x="2751138" y="1447800"/>
            <a:ext cx="3124200" cy="914400"/>
            <a:chOff x="1968" y="1296"/>
            <a:chExt cx="1968" cy="576"/>
          </a:xfrm>
        </p:grpSpPr>
        <p:sp>
          <p:nvSpPr>
            <p:cNvPr id="1030161" name="Line 17"/>
            <p:cNvSpPr>
              <a:spLocks noChangeShapeType="1"/>
            </p:cNvSpPr>
            <p:nvPr/>
          </p:nvSpPr>
          <p:spPr bwMode="auto">
            <a:xfrm>
              <a:off x="1968" y="1296"/>
              <a:ext cx="480" cy="0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0162" name="Line 18"/>
            <p:cNvSpPr>
              <a:spLocks noChangeShapeType="1"/>
            </p:cNvSpPr>
            <p:nvPr/>
          </p:nvSpPr>
          <p:spPr bwMode="auto">
            <a:xfrm>
              <a:off x="2448" y="1488"/>
              <a:ext cx="480" cy="0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0163" name="Line 19"/>
            <p:cNvSpPr>
              <a:spLocks noChangeShapeType="1"/>
            </p:cNvSpPr>
            <p:nvPr/>
          </p:nvSpPr>
          <p:spPr bwMode="auto">
            <a:xfrm>
              <a:off x="2928" y="1680"/>
              <a:ext cx="480" cy="0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0164" name="Line 20"/>
            <p:cNvSpPr>
              <a:spLocks noChangeShapeType="1"/>
            </p:cNvSpPr>
            <p:nvPr/>
          </p:nvSpPr>
          <p:spPr bwMode="auto">
            <a:xfrm>
              <a:off x="3456" y="1872"/>
              <a:ext cx="480" cy="0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30165" name="Group 21"/>
          <p:cNvGrpSpPr>
            <a:grpSpLocks/>
          </p:cNvGrpSpPr>
          <p:nvPr/>
        </p:nvGrpSpPr>
        <p:grpSpPr bwMode="auto">
          <a:xfrm>
            <a:off x="1981200" y="4983163"/>
            <a:ext cx="5715000" cy="579437"/>
            <a:chOff x="1296" y="3283"/>
            <a:chExt cx="3600" cy="365"/>
          </a:xfrm>
        </p:grpSpPr>
        <p:sp>
          <p:nvSpPr>
            <p:cNvPr id="1030166" name="Text Box 22"/>
            <p:cNvSpPr txBox="1">
              <a:spLocks noChangeArrowheads="1"/>
            </p:cNvSpPr>
            <p:nvPr/>
          </p:nvSpPr>
          <p:spPr bwMode="auto">
            <a:xfrm>
              <a:off x="3941" y="3283"/>
              <a:ext cx="955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3200" b="0">
                  <a:latin typeface="Times New Roman" panose="02020603050405020304" pitchFamily="18" charset="0"/>
                </a:rPr>
                <a:t>Optimal</a:t>
              </a:r>
            </a:p>
          </p:txBody>
        </p:sp>
        <p:grpSp>
          <p:nvGrpSpPr>
            <p:cNvPr id="1030167" name="Group 23"/>
            <p:cNvGrpSpPr>
              <a:grpSpLocks/>
            </p:cNvGrpSpPr>
            <p:nvPr/>
          </p:nvGrpSpPr>
          <p:grpSpPr bwMode="auto">
            <a:xfrm>
              <a:off x="1296" y="3456"/>
              <a:ext cx="2208" cy="0"/>
              <a:chOff x="1296" y="3456"/>
              <a:chExt cx="2208" cy="0"/>
            </a:xfrm>
          </p:grpSpPr>
          <p:sp>
            <p:nvSpPr>
              <p:cNvPr id="1030168" name="Line 24"/>
              <p:cNvSpPr>
                <a:spLocks noChangeShapeType="1"/>
              </p:cNvSpPr>
              <p:nvPr/>
            </p:nvSpPr>
            <p:spPr bwMode="auto">
              <a:xfrm>
                <a:off x="1296" y="3456"/>
                <a:ext cx="480" cy="0"/>
              </a:xfrm>
              <a:prstGeom prst="line">
                <a:avLst/>
              </a:prstGeom>
              <a:noFill/>
              <a:ln w="38100">
                <a:solidFill>
                  <a:srgbClr val="66FF6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0169" name="Line 25"/>
              <p:cNvSpPr>
                <a:spLocks noChangeShapeType="1"/>
              </p:cNvSpPr>
              <p:nvPr/>
            </p:nvSpPr>
            <p:spPr bwMode="auto">
              <a:xfrm>
                <a:off x="1872" y="3456"/>
                <a:ext cx="480" cy="0"/>
              </a:xfrm>
              <a:prstGeom prst="line">
                <a:avLst/>
              </a:prstGeom>
              <a:noFill/>
              <a:ln w="38100">
                <a:solidFill>
                  <a:srgbClr val="66FF6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0170" name="Line 26"/>
              <p:cNvSpPr>
                <a:spLocks noChangeShapeType="1"/>
              </p:cNvSpPr>
              <p:nvPr/>
            </p:nvSpPr>
            <p:spPr bwMode="auto">
              <a:xfrm>
                <a:off x="2448" y="3456"/>
                <a:ext cx="480" cy="0"/>
              </a:xfrm>
              <a:prstGeom prst="line">
                <a:avLst/>
              </a:prstGeom>
              <a:noFill/>
              <a:ln w="38100">
                <a:solidFill>
                  <a:srgbClr val="66FF6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0171" name="Line 27"/>
              <p:cNvSpPr>
                <a:spLocks noChangeShapeType="1"/>
              </p:cNvSpPr>
              <p:nvPr/>
            </p:nvSpPr>
            <p:spPr bwMode="auto">
              <a:xfrm>
                <a:off x="3024" y="3456"/>
                <a:ext cx="480" cy="0"/>
              </a:xfrm>
              <a:prstGeom prst="line">
                <a:avLst/>
              </a:prstGeom>
              <a:noFill/>
              <a:ln w="38100">
                <a:solidFill>
                  <a:srgbClr val="66FF6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030172" name="Group 28"/>
          <p:cNvGrpSpPr>
            <a:grpSpLocks/>
          </p:cNvGrpSpPr>
          <p:nvPr/>
        </p:nvGrpSpPr>
        <p:grpSpPr bwMode="auto">
          <a:xfrm>
            <a:off x="1676400" y="4537075"/>
            <a:ext cx="6934200" cy="579438"/>
            <a:chOff x="1104" y="3002"/>
            <a:chExt cx="4368" cy="365"/>
          </a:xfrm>
        </p:grpSpPr>
        <p:sp>
          <p:nvSpPr>
            <p:cNvPr id="1030173" name="Text Box 29"/>
            <p:cNvSpPr txBox="1">
              <a:spLocks noChangeArrowheads="1"/>
            </p:cNvSpPr>
            <p:nvPr/>
          </p:nvSpPr>
          <p:spPr bwMode="auto">
            <a:xfrm>
              <a:off x="3941" y="3002"/>
              <a:ext cx="153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3200" b="0">
                  <a:latin typeface="Times New Roman" panose="02020603050405020304" pitchFamily="18" charset="0"/>
                </a:rPr>
                <a:t>Schedule first</a:t>
              </a:r>
            </a:p>
          </p:txBody>
        </p:sp>
        <p:sp>
          <p:nvSpPr>
            <p:cNvPr id="1030174" name="Line 30"/>
            <p:cNvSpPr>
              <a:spLocks noChangeShapeType="1"/>
            </p:cNvSpPr>
            <p:nvPr/>
          </p:nvSpPr>
          <p:spPr bwMode="auto">
            <a:xfrm>
              <a:off x="1104" y="3216"/>
              <a:ext cx="2640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30175" name="Group 31"/>
          <p:cNvGrpSpPr>
            <a:grpSpLocks/>
          </p:cNvGrpSpPr>
          <p:nvPr/>
        </p:nvGrpSpPr>
        <p:grpSpPr bwMode="auto">
          <a:xfrm>
            <a:off x="2751138" y="1447800"/>
            <a:ext cx="4716462" cy="914400"/>
            <a:chOff x="1968" y="1296"/>
            <a:chExt cx="2971" cy="576"/>
          </a:xfrm>
        </p:grpSpPr>
        <p:grpSp>
          <p:nvGrpSpPr>
            <p:cNvPr id="1030176" name="Group 32"/>
            <p:cNvGrpSpPr>
              <a:grpSpLocks/>
            </p:cNvGrpSpPr>
            <p:nvPr/>
          </p:nvGrpSpPr>
          <p:grpSpPr bwMode="auto">
            <a:xfrm>
              <a:off x="1968" y="1296"/>
              <a:ext cx="1968" cy="576"/>
              <a:chOff x="1968" y="1296"/>
              <a:chExt cx="1968" cy="576"/>
            </a:xfrm>
          </p:grpSpPr>
          <p:sp>
            <p:nvSpPr>
              <p:cNvPr id="1030177" name="Line 33"/>
              <p:cNvSpPr>
                <a:spLocks noChangeShapeType="1"/>
              </p:cNvSpPr>
              <p:nvPr/>
            </p:nvSpPr>
            <p:spPr bwMode="auto">
              <a:xfrm>
                <a:off x="1968" y="1296"/>
                <a:ext cx="480" cy="0"/>
              </a:xfrm>
              <a:prstGeom prst="line">
                <a:avLst/>
              </a:prstGeom>
              <a:noFill/>
              <a:ln w="38100">
                <a:solidFill>
                  <a:srgbClr val="66FF6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0178" name="Line 34"/>
              <p:cNvSpPr>
                <a:spLocks noChangeShapeType="1"/>
              </p:cNvSpPr>
              <p:nvPr/>
            </p:nvSpPr>
            <p:spPr bwMode="auto">
              <a:xfrm>
                <a:off x="2448" y="1488"/>
                <a:ext cx="480" cy="0"/>
              </a:xfrm>
              <a:prstGeom prst="line">
                <a:avLst/>
              </a:prstGeom>
              <a:noFill/>
              <a:ln w="38100">
                <a:solidFill>
                  <a:srgbClr val="66FF6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0179" name="Line 35"/>
              <p:cNvSpPr>
                <a:spLocks noChangeShapeType="1"/>
              </p:cNvSpPr>
              <p:nvPr/>
            </p:nvSpPr>
            <p:spPr bwMode="auto">
              <a:xfrm>
                <a:off x="2928" y="1680"/>
                <a:ext cx="480" cy="0"/>
              </a:xfrm>
              <a:prstGeom prst="line">
                <a:avLst/>
              </a:prstGeom>
              <a:noFill/>
              <a:ln w="38100">
                <a:solidFill>
                  <a:srgbClr val="66FF6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0180" name="Line 36"/>
              <p:cNvSpPr>
                <a:spLocks noChangeShapeType="1"/>
              </p:cNvSpPr>
              <p:nvPr/>
            </p:nvSpPr>
            <p:spPr bwMode="auto">
              <a:xfrm>
                <a:off x="3456" y="1872"/>
                <a:ext cx="480" cy="0"/>
              </a:xfrm>
              <a:prstGeom prst="line">
                <a:avLst/>
              </a:prstGeom>
              <a:noFill/>
              <a:ln w="38100">
                <a:solidFill>
                  <a:srgbClr val="66FF6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030181" name="Rectangle 37"/>
            <p:cNvSpPr>
              <a:spLocks noChangeArrowheads="1"/>
            </p:cNvSpPr>
            <p:nvPr/>
          </p:nvSpPr>
          <p:spPr bwMode="auto">
            <a:xfrm>
              <a:off x="3984" y="1296"/>
              <a:ext cx="955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3200" b="0">
                  <a:latin typeface="Times New Roman" panose="02020603050405020304" pitchFamily="18" charset="0"/>
                </a:rPr>
                <a:t>Optimal</a:t>
              </a:r>
            </a:p>
          </p:txBody>
        </p:sp>
      </p:grpSp>
      <p:sp>
        <p:nvSpPr>
          <p:cNvPr id="1030182" name="Rectangle 38"/>
          <p:cNvSpPr>
            <a:spLocks noChangeArrowheads="1"/>
          </p:cNvSpPr>
          <p:nvPr/>
        </p:nvSpPr>
        <p:spPr bwMode="auto">
          <a:xfrm>
            <a:off x="820738" y="2773363"/>
            <a:ext cx="306228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b="0">
                <a:latin typeface="Times New Roman" panose="02020603050405020304" pitchFamily="18" charset="0"/>
              </a:rPr>
              <a:t>Greedy Criterion:</a:t>
            </a:r>
          </a:p>
        </p:txBody>
      </p:sp>
    </p:spTree>
    <p:extLst>
      <p:ext uri="{BB962C8B-B14F-4D97-AF65-F5344CB8AC3E}">
        <p14:creationId xmlns:p14="http://schemas.microsoft.com/office/powerpoint/2010/main" val="974203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30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30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301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30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30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30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30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30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30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30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30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30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301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301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030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030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030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030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030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030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0147" grpId="0" autoUpdateAnimBg="0"/>
      <p:bldP spid="1030148" grpId="0" autoUpdateAnimBg="0"/>
      <p:bldP spid="1030149" grpId="0" autoUpdateAnimBg="0"/>
      <p:bldP spid="1030150" grpId="0" autoUpdateAnimBg="0"/>
      <p:bldP spid="1030182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686800" cy="1219200"/>
          </a:xfrm>
        </p:spPr>
        <p:txBody>
          <a:bodyPr/>
          <a:lstStyle/>
          <a:p>
            <a:r>
              <a:rPr lang="en-US" sz="2800"/>
              <a:t>Possible Criteria for Defining “Best”</a:t>
            </a:r>
          </a:p>
        </p:txBody>
      </p:sp>
      <p:sp>
        <p:nvSpPr>
          <p:cNvPr id="1031171" name="Rectangle 3"/>
          <p:cNvSpPr>
            <a:spLocks noChangeArrowheads="1"/>
          </p:cNvSpPr>
          <p:nvPr/>
        </p:nvSpPr>
        <p:spPr bwMode="auto">
          <a:xfrm>
            <a:off x="1752600" y="2638425"/>
            <a:ext cx="60944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b="0">
                <a:solidFill>
                  <a:schemeClr val="accent1"/>
                </a:solidFill>
                <a:latin typeface="Times New Roman" panose="02020603050405020304" pitchFamily="18" charset="0"/>
              </a:rPr>
              <a:t>Conflicting with the Fewest Other Events</a:t>
            </a:r>
          </a:p>
        </p:txBody>
      </p:sp>
      <p:sp>
        <p:nvSpPr>
          <p:cNvPr id="1031172" name="Rectangle 4"/>
          <p:cNvSpPr>
            <a:spLocks noChangeArrowheads="1"/>
          </p:cNvSpPr>
          <p:nvPr/>
        </p:nvSpPr>
        <p:spPr bwMode="auto">
          <a:xfrm>
            <a:off x="2133600" y="6021388"/>
            <a:ext cx="26797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b="0" dirty="0">
                <a:latin typeface="Times New Roman" panose="02020603050405020304" pitchFamily="18" charset="0"/>
              </a:rPr>
              <a:t>Counter Example</a:t>
            </a:r>
          </a:p>
        </p:txBody>
      </p:sp>
      <p:sp>
        <p:nvSpPr>
          <p:cNvPr id="1031173" name="Rectangle 5"/>
          <p:cNvSpPr>
            <a:spLocks noChangeArrowheads="1"/>
          </p:cNvSpPr>
          <p:nvPr/>
        </p:nvSpPr>
        <p:spPr bwMode="auto">
          <a:xfrm>
            <a:off x="3048000" y="3556000"/>
            <a:ext cx="59102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b="0">
                <a:latin typeface="Times New Roman" panose="02020603050405020304" pitchFamily="18" charset="0"/>
              </a:rPr>
              <a:t>Leaves many that can still be scheduled.</a:t>
            </a:r>
          </a:p>
        </p:txBody>
      </p:sp>
      <p:sp>
        <p:nvSpPr>
          <p:cNvPr id="1031174" name="Rectangle 6"/>
          <p:cNvSpPr>
            <a:spLocks noChangeArrowheads="1"/>
          </p:cNvSpPr>
          <p:nvPr/>
        </p:nvSpPr>
        <p:spPr bwMode="auto">
          <a:xfrm>
            <a:off x="868363" y="3552825"/>
            <a:ext cx="18605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b="0">
                <a:latin typeface="Times New Roman" panose="02020603050405020304" pitchFamily="18" charset="0"/>
              </a:rPr>
              <a:t>Motivation:</a:t>
            </a:r>
          </a:p>
        </p:txBody>
      </p:sp>
      <p:grpSp>
        <p:nvGrpSpPr>
          <p:cNvPr id="1031175" name="Group 7"/>
          <p:cNvGrpSpPr>
            <a:grpSpLocks/>
          </p:cNvGrpSpPr>
          <p:nvPr/>
        </p:nvGrpSpPr>
        <p:grpSpPr bwMode="auto">
          <a:xfrm>
            <a:off x="2209800" y="1798638"/>
            <a:ext cx="3733800" cy="0"/>
            <a:chOff x="1488" y="1488"/>
            <a:chExt cx="2352" cy="0"/>
          </a:xfrm>
        </p:grpSpPr>
        <p:sp>
          <p:nvSpPr>
            <p:cNvPr id="1031176" name="Line 8"/>
            <p:cNvSpPr>
              <a:spLocks noChangeShapeType="1"/>
            </p:cNvSpPr>
            <p:nvPr/>
          </p:nvSpPr>
          <p:spPr bwMode="auto">
            <a:xfrm>
              <a:off x="1488" y="1488"/>
              <a:ext cx="1104" cy="0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1177" name="Line 9"/>
            <p:cNvSpPr>
              <a:spLocks noChangeShapeType="1"/>
            </p:cNvSpPr>
            <p:nvPr/>
          </p:nvSpPr>
          <p:spPr bwMode="auto">
            <a:xfrm>
              <a:off x="2736" y="1488"/>
              <a:ext cx="1104" cy="0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31178" name="Line 10"/>
          <p:cNvSpPr>
            <a:spLocks noChangeShapeType="1"/>
          </p:cNvSpPr>
          <p:nvPr/>
        </p:nvSpPr>
        <p:spPr bwMode="auto">
          <a:xfrm>
            <a:off x="3657600" y="1570038"/>
            <a:ext cx="762000" cy="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031179" name="Group 11"/>
          <p:cNvGrpSpPr>
            <a:grpSpLocks/>
          </p:cNvGrpSpPr>
          <p:nvPr/>
        </p:nvGrpSpPr>
        <p:grpSpPr bwMode="auto">
          <a:xfrm>
            <a:off x="1905000" y="4618038"/>
            <a:ext cx="3505200" cy="1143000"/>
            <a:chOff x="1296" y="3264"/>
            <a:chExt cx="2208" cy="720"/>
          </a:xfrm>
        </p:grpSpPr>
        <p:sp>
          <p:nvSpPr>
            <p:cNvPr id="1031180" name="Line 12"/>
            <p:cNvSpPr>
              <a:spLocks noChangeShapeType="1"/>
            </p:cNvSpPr>
            <p:nvPr/>
          </p:nvSpPr>
          <p:spPr bwMode="auto">
            <a:xfrm>
              <a:off x="1296" y="3696"/>
              <a:ext cx="720" cy="0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1181" name="Line 13"/>
            <p:cNvSpPr>
              <a:spLocks noChangeShapeType="1"/>
            </p:cNvSpPr>
            <p:nvPr/>
          </p:nvSpPr>
          <p:spPr bwMode="auto">
            <a:xfrm>
              <a:off x="1296" y="3504"/>
              <a:ext cx="480" cy="0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1182" name="Line 14"/>
            <p:cNvSpPr>
              <a:spLocks noChangeShapeType="1"/>
            </p:cNvSpPr>
            <p:nvPr/>
          </p:nvSpPr>
          <p:spPr bwMode="auto">
            <a:xfrm>
              <a:off x="1872" y="3504"/>
              <a:ext cx="480" cy="0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1183" name="Line 15"/>
            <p:cNvSpPr>
              <a:spLocks noChangeShapeType="1"/>
            </p:cNvSpPr>
            <p:nvPr/>
          </p:nvSpPr>
          <p:spPr bwMode="auto">
            <a:xfrm>
              <a:off x="2448" y="3504"/>
              <a:ext cx="480" cy="0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1184" name="Line 16"/>
            <p:cNvSpPr>
              <a:spLocks noChangeShapeType="1"/>
            </p:cNvSpPr>
            <p:nvPr/>
          </p:nvSpPr>
          <p:spPr bwMode="auto">
            <a:xfrm>
              <a:off x="3024" y="3504"/>
              <a:ext cx="480" cy="0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1185" name="Line 17"/>
            <p:cNvSpPr>
              <a:spLocks noChangeShapeType="1"/>
            </p:cNvSpPr>
            <p:nvPr/>
          </p:nvSpPr>
          <p:spPr bwMode="auto">
            <a:xfrm>
              <a:off x="2160" y="3264"/>
              <a:ext cx="480" cy="0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1186" name="Line 18"/>
            <p:cNvSpPr>
              <a:spLocks noChangeShapeType="1"/>
            </p:cNvSpPr>
            <p:nvPr/>
          </p:nvSpPr>
          <p:spPr bwMode="auto">
            <a:xfrm>
              <a:off x="1296" y="3792"/>
              <a:ext cx="720" cy="0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1187" name="Line 19"/>
            <p:cNvSpPr>
              <a:spLocks noChangeShapeType="1"/>
            </p:cNvSpPr>
            <p:nvPr/>
          </p:nvSpPr>
          <p:spPr bwMode="auto">
            <a:xfrm>
              <a:off x="1296" y="3888"/>
              <a:ext cx="720" cy="0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1188" name="Line 20"/>
            <p:cNvSpPr>
              <a:spLocks noChangeShapeType="1"/>
            </p:cNvSpPr>
            <p:nvPr/>
          </p:nvSpPr>
          <p:spPr bwMode="auto">
            <a:xfrm>
              <a:off x="1296" y="3984"/>
              <a:ext cx="720" cy="0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1189" name="Line 21"/>
            <p:cNvSpPr>
              <a:spLocks noChangeShapeType="1"/>
            </p:cNvSpPr>
            <p:nvPr/>
          </p:nvSpPr>
          <p:spPr bwMode="auto">
            <a:xfrm>
              <a:off x="2784" y="3696"/>
              <a:ext cx="720" cy="0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1190" name="Line 22"/>
            <p:cNvSpPr>
              <a:spLocks noChangeShapeType="1"/>
            </p:cNvSpPr>
            <p:nvPr/>
          </p:nvSpPr>
          <p:spPr bwMode="auto">
            <a:xfrm>
              <a:off x="2784" y="3792"/>
              <a:ext cx="720" cy="0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1191" name="Line 23"/>
            <p:cNvSpPr>
              <a:spLocks noChangeShapeType="1"/>
            </p:cNvSpPr>
            <p:nvPr/>
          </p:nvSpPr>
          <p:spPr bwMode="auto">
            <a:xfrm>
              <a:off x="2784" y="3888"/>
              <a:ext cx="720" cy="0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1192" name="Line 24"/>
            <p:cNvSpPr>
              <a:spLocks noChangeShapeType="1"/>
            </p:cNvSpPr>
            <p:nvPr/>
          </p:nvSpPr>
          <p:spPr bwMode="auto">
            <a:xfrm>
              <a:off x="2784" y="3984"/>
              <a:ext cx="720" cy="0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31193" name="Group 25"/>
          <p:cNvGrpSpPr>
            <a:grpSpLocks/>
          </p:cNvGrpSpPr>
          <p:nvPr/>
        </p:nvGrpSpPr>
        <p:grpSpPr bwMode="auto">
          <a:xfrm>
            <a:off x="3276600" y="4314825"/>
            <a:ext cx="4670425" cy="519113"/>
            <a:chOff x="2160" y="3073"/>
            <a:chExt cx="2942" cy="327"/>
          </a:xfrm>
        </p:grpSpPr>
        <p:sp>
          <p:nvSpPr>
            <p:cNvPr id="1031194" name="Text Box 26"/>
            <p:cNvSpPr txBox="1">
              <a:spLocks noChangeArrowheads="1"/>
            </p:cNvSpPr>
            <p:nvPr/>
          </p:nvSpPr>
          <p:spPr bwMode="auto">
            <a:xfrm>
              <a:off x="3749" y="3073"/>
              <a:ext cx="135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 b="0">
                  <a:latin typeface="Times New Roman" panose="02020603050405020304" pitchFamily="18" charset="0"/>
                </a:rPr>
                <a:t>Schedule first</a:t>
              </a:r>
            </a:p>
          </p:txBody>
        </p:sp>
        <p:sp>
          <p:nvSpPr>
            <p:cNvPr id="1031195" name="Line 27"/>
            <p:cNvSpPr>
              <a:spLocks noChangeShapeType="1"/>
            </p:cNvSpPr>
            <p:nvPr/>
          </p:nvSpPr>
          <p:spPr bwMode="auto">
            <a:xfrm>
              <a:off x="2160" y="3264"/>
              <a:ext cx="480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31196" name="Group 28"/>
          <p:cNvGrpSpPr>
            <a:grpSpLocks/>
          </p:cNvGrpSpPr>
          <p:nvPr/>
        </p:nvGrpSpPr>
        <p:grpSpPr bwMode="auto">
          <a:xfrm>
            <a:off x="1905000" y="4665663"/>
            <a:ext cx="5233988" cy="519112"/>
            <a:chOff x="1296" y="3294"/>
            <a:chExt cx="3297" cy="327"/>
          </a:xfrm>
        </p:grpSpPr>
        <p:sp>
          <p:nvSpPr>
            <p:cNvPr id="1031197" name="Text Box 29"/>
            <p:cNvSpPr txBox="1">
              <a:spLocks noChangeArrowheads="1"/>
            </p:cNvSpPr>
            <p:nvPr/>
          </p:nvSpPr>
          <p:spPr bwMode="auto">
            <a:xfrm>
              <a:off x="3744" y="3294"/>
              <a:ext cx="84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 b="0">
                  <a:latin typeface="Times New Roman" panose="02020603050405020304" pitchFamily="18" charset="0"/>
                </a:rPr>
                <a:t>Optimal</a:t>
              </a:r>
            </a:p>
          </p:txBody>
        </p:sp>
        <p:grpSp>
          <p:nvGrpSpPr>
            <p:cNvPr id="1031198" name="Group 30"/>
            <p:cNvGrpSpPr>
              <a:grpSpLocks/>
            </p:cNvGrpSpPr>
            <p:nvPr/>
          </p:nvGrpSpPr>
          <p:grpSpPr bwMode="auto">
            <a:xfrm>
              <a:off x="1296" y="3504"/>
              <a:ext cx="2208" cy="0"/>
              <a:chOff x="1296" y="3504"/>
              <a:chExt cx="2208" cy="0"/>
            </a:xfrm>
          </p:grpSpPr>
          <p:sp>
            <p:nvSpPr>
              <p:cNvPr id="1031199" name="Line 31"/>
              <p:cNvSpPr>
                <a:spLocks noChangeShapeType="1"/>
              </p:cNvSpPr>
              <p:nvPr/>
            </p:nvSpPr>
            <p:spPr bwMode="auto">
              <a:xfrm>
                <a:off x="1296" y="3504"/>
                <a:ext cx="480" cy="0"/>
              </a:xfrm>
              <a:prstGeom prst="line">
                <a:avLst/>
              </a:prstGeom>
              <a:noFill/>
              <a:ln w="38100">
                <a:solidFill>
                  <a:srgbClr val="66FF6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1200" name="Line 32"/>
              <p:cNvSpPr>
                <a:spLocks noChangeShapeType="1"/>
              </p:cNvSpPr>
              <p:nvPr/>
            </p:nvSpPr>
            <p:spPr bwMode="auto">
              <a:xfrm>
                <a:off x="1872" y="3504"/>
                <a:ext cx="480" cy="0"/>
              </a:xfrm>
              <a:prstGeom prst="line">
                <a:avLst/>
              </a:prstGeom>
              <a:noFill/>
              <a:ln w="38100">
                <a:solidFill>
                  <a:srgbClr val="66FF6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1201" name="Line 33"/>
              <p:cNvSpPr>
                <a:spLocks noChangeShapeType="1"/>
              </p:cNvSpPr>
              <p:nvPr/>
            </p:nvSpPr>
            <p:spPr bwMode="auto">
              <a:xfrm>
                <a:off x="2448" y="3504"/>
                <a:ext cx="480" cy="0"/>
              </a:xfrm>
              <a:prstGeom prst="line">
                <a:avLst/>
              </a:prstGeom>
              <a:noFill/>
              <a:ln w="38100">
                <a:solidFill>
                  <a:srgbClr val="66FF6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1202" name="Line 34"/>
              <p:cNvSpPr>
                <a:spLocks noChangeShapeType="1"/>
              </p:cNvSpPr>
              <p:nvPr/>
            </p:nvSpPr>
            <p:spPr bwMode="auto">
              <a:xfrm>
                <a:off x="3024" y="3504"/>
                <a:ext cx="480" cy="0"/>
              </a:xfrm>
              <a:prstGeom prst="line">
                <a:avLst/>
              </a:prstGeom>
              <a:noFill/>
              <a:ln w="38100">
                <a:solidFill>
                  <a:srgbClr val="66FF6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031203" name="Group 35"/>
          <p:cNvGrpSpPr>
            <a:grpSpLocks/>
          </p:cNvGrpSpPr>
          <p:nvPr/>
        </p:nvGrpSpPr>
        <p:grpSpPr bwMode="auto">
          <a:xfrm>
            <a:off x="2209800" y="1495425"/>
            <a:ext cx="5546725" cy="519113"/>
            <a:chOff x="1488" y="1297"/>
            <a:chExt cx="3494" cy="327"/>
          </a:xfrm>
        </p:grpSpPr>
        <p:grpSp>
          <p:nvGrpSpPr>
            <p:cNvPr id="1031204" name="Group 36"/>
            <p:cNvGrpSpPr>
              <a:grpSpLocks/>
            </p:cNvGrpSpPr>
            <p:nvPr/>
          </p:nvGrpSpPr>
          <p:grpSpPr bwMode="auto">
            <a:xfrm>
              <a:off x="1488" y="1488"/>
              <a:ext cx="2352" cy="0"/>
              <a:chOff x="1488" y="1488"/>
              <a:chExt cx="2352" cy="0"/>
            </a:xfrm>
          </p:grpSpPr>
          <p:sp>
            <p:nvSpPr>
              <p:cNvPr id="1031205" name="Line 37"/>
              <p:cNvSpPr>
                <a:spLocks noChangeShapeType="1"/>
              </p:cNvSpPr>
              <p:nvPr/>
            </p:nvSpPr>
            <p:spPr bwMode="auto">
              <a:xfrm>
                <a:off x="1488" y="1488"/>
                <a:ext cx="1104" cy="0"/>
              </a:xfrm>
              <a:prstGeom prst="line">
                <a:avLst/>
              </a:prstGeom>
              <a:noFill/>
              <a:ln w="38100">
                <a:solidFill>
                  <a:srgbClr val="66FF6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1206" name="Line 38"/>
              <p:cNvSpPr>
                <a:spLocks noChangeShapeType="1"/>
              </p:cNvSpPr>
              <p:nvPr/>
            </p:nvSpPr>
            <p:spPr bwMode="auto">
              <a:xfrm>
                <a:off x="2736" y="1488"/>
                <a:ext cx="1104" cy="0"/>
              </a:xfrm>
              <a:prstGeom prst="line">
                <a:avLst/>
              </a:prstGeom>
              <a:noFill/>
              <a:ln w="38100">
                <a:solidFill>
                  <a:srgbClr val="66FF6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031207" name="Rectangle 39"/>
            <p:cNvSpPr>
              <a:spLocks noChangeArrowheads="1"/>
            </p:cNvSpPr>
            <p:nvPr/>
          </p:nvSpPr>
          <p:spPr bwMode="auto">
            <a:xfrm>
              <a:off x="4133" y="1297"/>
              <a:ext cx="84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 b="0">
                  <a:latin typeface="Times New Roman" panose="02020603050405020304" pitchFamily="18" charset="0"/>
                </a:rPr>
                <a:t>Optimal</a:t>
              </a:r>
            </a:p>
          </p:txBody>
        </p:sp>
      </p:grpSp>
      <p:sp>
        <p:nvSpPr>
          <p:cNvPr id="1031208" name="Rectangle 40"/>
          <p:cNvSpPr>
            <a:spLocks noChangeArrowheads="1"/>
          </p:cNvSpPr>
          <p:nvPr/>
        </p:nvSpPr>
        <p:spPr bwMode="auto">
          <a:xfrm>
            <a:off x="896938" y="2135188"/>
            <a:ext cx="27003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b="0">
                <a:latin typeface="Times New Roman" panose="02020603050405020304" pitchFamily="18" charset="0"/>
              </a:rPr>
              <a:t>Greedy Criterion:</a:t>
            </a:r>
          </a:p>
        </p:txBody>
      </p:sp>
    </p:spTree>
    <p:extLst>
      <p:ext uri="{BB962C8B-B14F-4D97-AF65-F5344CB8AC3E}">
        <p14:creationId xmlns:p14="http://schemas.microsoft.com/office/powerpoint/2010/main" val="3098527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31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31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312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312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31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31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31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31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31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31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31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31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311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311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031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031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0311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0311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031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031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1171" grpId="0" autoUpdateAnimBg="0"/>
      <p:bldP spid="1031172" grpId="0" autoUpdateAnimBg="0"/>
      <p:bldP spid="1031173" grpId="0" autoUpdateAnimBg="0"/>
      <p:bldP spid="1031174" grpId="0" autoUpdateAnimBg="0"/>
      <p:bldP spid="1031208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686800" cy="1219200"/>
          </a:xfrm>
        </p:spPr>
        <p:txBody>
          <a:bodyPr/>
          <a:lstStyle/>
          <a:p>
            <a:r>
              <a:rPr lang="en-US"/>
              <a:t>Possible Criteria for Defining “Best”</a:t>
            </a:r>
          </a:p>
        </p:txBody>
      </p:sp>
      <p:sp>
        <p:nvSpPr>
          <p:cNvPr id="1032195" name="Rectangle 3"/>
          <p:cNvSpPr>
            <a:spLocks noChangeArrowheads="1"/>
          </p:cNvSpPr>
          <p:nvPr/>
        </p:nvSpPr>
        <p:spPr bwMode="auto">
          <a:xfrm>
            <a:off x="3810000" y="4551363"/>
            <a:ext cx="40211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b="0">
                <a:solidFill>
                  <a:schemeClr val="accent1"/>
                </a:solidFill>
                <a:latin typeface="Times New Roman" panose="02020603050405020304" pitchFamily="18" charset="0"/>
              </a:rPr>
              <a:t>Earliest Finishing Time</a:t>
            </a:r>
          </a:p>
        </p:txBody>
      </p:sp>
      <p:sp>
        <p:nvSpPr>
          <p:cNvPr id="1032196" name="Rectangle 4"/>
          <p:cNvSpPr>
            <a:spLocks noChangeArrowheads="1"/>
          </p:cNvSpPr>
          <p:nvPr/>
        </p:nvSpPr>
        <p:spPr bwMode="auto">
          <a:xfrm>
            <a:off x="3048000" y="5156200"/>
            <a:ext cx="4706938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b="0">
                <a:latin typeface="Times New Roman" panose="02020603050405020304" pitchFamily="18" charset="0"/>
              </a:rPr>
              <a:t>Schedule the event that will </a:t>
            </a:r>
            <a:br>
              <a:rPr lang="en-US" sz="2800" b="0">
                <a:latin typeface="Times New Roman" panose="02020603050405020304" pitchFamily="18" charset="0"/>
              </a:rPr>
            </a:br>
            <a:r>
              <a:rPr lang="en-US" sz="2800" b="0">
                <a:latin typeface="Times New Roman" panose="02020603050405020304" pitchFamily="18" charset="0"/>
              </a:rPr>
              <a:t>free up your room for someone </a:t>
            </a:r>
            <a:br>
              <a:rPr lang="en-US" sz="2800" b="0">
                <a:latin typeface="Times New Roman" panose="02020603050405020304" pitchFamily="18" charset="0"/>
              </a:rPr>
            </a:br>
            <a:r>
              <a:rPr lang="en-US" sz="2800" b="0">
                <a:latin typeface="Times New Roman" panose="02020603050405020304" pitchFamily="18" charset="0"/>
              </a:rPr>
              <a:t>else as soon as possible.</a:t>
            </a:r>
          </a:p>
        </p:txBody>
      </p:sp>
      <p:sp>
        <p:nvSpPr>
          <p:cNvPr id="1032197" name="Rectangle 5"/>
          <p:cNvSpPr>
            <a:spLocks noChangeArrowheads="1"/>
          </p:cNvSpPr>
          <p:nvPr/>
        </p:nvSpPr>
        <p:spPr bwMode="auto">
          <a:xfrm>
            <a:off x="868363" y="5105400"/>
            <a:ext cx="21034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b="0">
                <a:latin typeface="Times New Roman" panose="02020603050405020304" pitchFamily="18" charset="0"/>
              </a:rPr>
              <a:t>Motivation:</a:t>
            </a:r>
          </a:p>
        </p:txBody>
      </p:sp>
      <p:sp>
        <p:nvSpPr>
          <p:cNvPr id="1032198" name="Line 6"/>
          <p:cNvSpPr>
            <a:spLocks noChangeShapeType="1"/>
          </p:cNvSpPr>
          <p:nvPr/>
        </p:nvSpPr>
        <p:spPr bwMode="auto">
          <a:xfrm>
            <a:off x="2362200" y="1676400"/>
            <a:ext cx="1752600" cy="0"/>
          </a:xfrm>
          <a:prstGeom prst="line">
            <a:avLst/>
          </a:prstGeom>
          <a:noFill/>
          <a:ln w="38100">
            <a:solidFill>
              <a:srgbClr val="66FF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199" name="Line 7"/>
          <p:cNvSpPr>
            <a:spLocks noChangeShapeType="1"/>
          </p:cNvSpPr>
          <p:nvPr/>
        </p:nvSpPr>
        <p:spPr bwMode="auto">
          <a:xfrm>
            <a:off x="4343400" y="1676400"/>
            <a:ext cx="1752600" cy="0"/>
          </a:xfrm>
          <a:prstGeom prst="line">
            <a:avLst/>
          </a:prstGeom>
          <a:noFill/>
          <a:ln w="38100">
            <a:solidFill>
              <a:srgbClr val="66FF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200" name="Line 8"/>
          <p:cNvSpPr>
            <a:spLocks noChangeShapeType="1"/>
          </p:cNvSpPr>
          <p:nvPr/>
        </p:nvSpPr>
        <p:spPr bwMode="auto">
          <a:xfrm>
            <a:off x="3810000" y="1524000"/>
            <a:ext cx="762000" cy="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201" name="Line 9"/>
          <p:cNvSpPr>
            <a:spLocks noChangeShapeType="1"/>
          </p:cNvSpPr>
          <p:nvPr/>
        </p:nvSpPr>
        <p:spPr bwMode="auto">
          <a:xfrm>
            <a:off x="2438400" y="3810000"/>
            <a:ext cx="1143000" cy="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202" name="Line 10"/>
          <p:cNvSpPr>
            <a:spLocks noChangeShapeType="1"/>
          </p:cNvSpPr>
          <p:nvPr/>
        </p:nvSpPr>
        <p:spPr bwMode="auto">
          <a:xfrm>
            <a:off x="2438400" y="3657600"/>
            <a:ext cx="762000" cy="0"/>
          </a:xfrm>
          <a:prstGeom prst="line">
            <a:avLst/>
          </a:prstGeom>
          <a:noFill/>
          <a:ln w="38100">
            <a:solidFill>
              <a:srgbClr val="66FF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203" name="Line 11"/>
          <p:cNvSpPr>
            <a:spLocks noChangeShapeType="1"/>
          </p:cNvSpPr>
          <p:nvPr/>
        </p:nvSpPr>
        <p:spPr bwMode="auto">
          <a:xfrm>
            <a:off x="3352800" y="3657600"/>
            <a:ext cx="762000" cy="0"/>
          </a:xfrm>
          <a:prstGeom prst="line">
            <a:avLst/>
          </a:prstGeom>
          <a:noFill/>
          <a:ln w="38100">
            <a:solidFill>
              <a:srgbClr val="66FF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204" name="Line 12"/>
          <p:cNvSpPr>
            <a:spLocks noChangeShapeType="1"/>
          </p:cNvSpPr>
          <p:nvPr/>
        </p:nvSpPr>
        <p:spPr bwMode="auto">
          <a:xfrm>
            <a:off x="4267200" y="3657600"/>
            <a:ext cx="762000" cy="0"/>
          </a:xfrm>
          <a:prstGeom prst="line">
            <a:avLst/>
          </a:prstGeom>
          <a:noFill/>
          <a:ln w="38100">
            <a:solidFill>
              <a:srgbClr val="66FF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205" name="Line 13"/>
          <p:cNvSpPr>
            <a:spLocks noChangeShapeType="1"/>
          </p:cNvSpPr>
          <p:nvPr/>
        </p:nvSpPr>
        <p:spPr bwMode="auto">
          <a:xfrm>
            <a:off x="5181600" y="3657600"/>
            <a:ext cx="762000" cy="0"/>
          </a:xfrm>
          <a:prstGeom prst="line">
            <a:avLst/>
          </a:prstGeom>
          <a:noFill/>
          <a:ln w="38100">
            <a:solidFill>
              <a:srgbClr val="66FF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206" name="Line 14"/>
          <p:cNvSpPr>
            <a:spLocks noChangeShapeType="1"/>
          </p:cNvSpPr>
          <p:nvPr/>
        </p:nvSpPr>
        <p:spPr bwMode="auto">
          <a:xfrm>
            <a:off x="3810000" y="3505200"/>
            <a:ext cx="762000" cy="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207" name="Line 15"/>
          <p:cNvSpPr>
            <a:spLocks noChangeShapeType="1"/>
          </p:cNvSpPr>
          <p:nvPr/>
        </p:nvSpPr>
        <p:spPr bwMode="auto">
          <a:xfrm>
            <a:off x="2438400" y="3962400"/>
            <a:ext cx="1143000" cy="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208" name="Line 16"/>
          <p:cNvSpPr>
            <a:spLocks noChangeShapeType="1"/>
          </p:cNvSpPr>
          <p:nvPr/>
        </p:nvSpPr>
        <p:spPr bwMode="auto">
          <a:xfrm>
            <a:off x="2438400" y="4114800"/>
            <a:ext cx="1143000" cy="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209" name="Line 17"/>
          <p:cNvSpPr>
            <a:spLocks noChangeShapeType="1"/>
          </p:cNvSpPr>
          <p:nvPr/>
        </p:nvSpPr>
        <p:spPr bwMode="auto">
          <a:xfrm>
            <a:off x="2438400" y="4267200"/>
            <a:ext cx="1143000" cy="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210" name="Line 18"/>
          <p:cNvSpPr>
            <a:spLocks noChangeShapeType="1"/>
          </p:cNvSpPr>
          <p:nvPr/>
        </p:nvSpPr>
        <p:spPr bwMode="auto">
          <a:xfrm>
            <a:off x="4800600" y="3810000"/>
            <a:ext cx="1143000" cy="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211" name="Line 19"/>
          <p:cNvSpPr>
            <a:spLocks noChangeShapeType="1"/>
          </p:cNvSpPr>
          <p:nvPr/>
        </p:nvSpPr>
        <p:spPr bwMode="auto">
          <a:xfrm>
            <a:off x="4800600" y="3962400"/>
            <a:ext cx="1143000" cy="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212" name="Line 20"/>
          <p:cNvSpPr>
            <a:spLocks noChangeShapeType="1"/>
          </p:cNvSpPr>
          <p:nvPr/>
        </p:nvSpPr>
        <p:spPr bwMode="auto">
          <a:xfrm>
            <a:off x="4800600" y="4114800"/>
            <a:ext cx="1143000" cy="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213" name="Line 21"/>
          <p:cNvSpPr>
            <a:spLocks noChangeShapeType="1"/>
          </p:cNvSpPr>
          <p:nvPr/>
        </p:nvSpPr>
        <p:spPr bwMode="auto">
          <a:xfrm>
            <a:off x="4800600" y="4267200"/>
            <a:ext cx="1143000" cy="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214" name="Line 22"/>
          <p:cNvSpPr>
            <a:spLocks noChangeShapeType="1"/>
          </p:cNvSpPr>
          <p:nvPr/>
        </p:nvSpPr>
        <p:spPr bwMode="auto">
          <a:xfrm>
            <a:off x="2209800" y="2527300"/>
            <a:ext cx="4191000" cy="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215" name="Line 23"/>
          <p:cNvSpPr>
            <a:spLocks noChangeShapeType="1"/>
          </p:cNvSpPr>
          <p:nvPr/>
        </p:nvSpPr>
        <p:spPr bwMode="auto">
          <a:xfrm>
            <a:off x="2514600" y="2692400"/>
            <a:ext cx="762000" cy="0"/>
          </a:xfrm>
          <a:prstGeom prst="line">
            <a:avLst/>
          </a:prstGeom>
          <a:noFill/>
          <a:ln w="38100">
            <a:solidFill>
              <a:srgbClr val="66FF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216" name="Line 24"/>
          <p:cNvSpPr>
            <a:spLocks noChangeShapeType="1"/>
          </p:cNvSpPr>
          <p:nvPr/>
        </p:nvSpPr>
        <p:spPr bwMode="auto">
          <a:xfrm>
            <a:off x="3429000" y="2692400"/>
            <a:ext cx="762000" cy="0"/>
          </a:xfrm>
          <a:prstGeom prst="line">
            <a:avLst/>
          </a:prstGeom>
          <a:noFill/>
          <a:ln w="38100">
            <a:solidFill>
              <a:srgbClr val="66FF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217" name="Line 25"/>
          <p:cNvSpPr>
            <a:spLocks noChangeShapeType="1"/>
          </p:cNvSpPr>
          <p:nvPr/>
        </p:nvSpPr>
        <p:spPr bwMode="auto">
          <a:xfrm>
            <a:off x="4343400" y="2692400"/>
            <a:ext cx="762000" cy="0"/>
          </a:xfrm>
          <a:prstGeom prst="line">
            <a:avLst/>
          </a:prstGeom>
          <a:noFill/>
          <a:ln w="38100">
            <a:solidFill>
              <a:srgbClr val="66FF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218" name="Line 26"/>
          <p:cNvSpPr>
            <a:spLocks noChangeShapeType="1"/>
          </p:cNvSpPr>
          <p:nvPr/>
        </p:nvSpPr>
        <p:spPr bwMode="auto">
          <a:xfrm>
            <a:off x="5257800" y="2692400"/>
            <a:ext cx="762000" cy="0"/>
          </a:xfrm>
          <a:prstGeom prst="line">
            <a:avLst/>
          </a:prstGeom>
          <a:noFill/>
          <a:ln w="38100">
            <a:solidFill>
              <a:srgbClr val="66FF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032220" name="Group 28"/>
          <p:cNvGrpSpPr>
            <a:grpSpLocks/>
          </p:cNvGrpSpPr>
          <p:nvPr/>
        </p:nvGrpSpPr>
        <p:grpSpPr bwMode="auto">
          <a:xfrm>
            <a:off x="2362200" y="1676400"/>
            <a:ext cx="1752600" cy="1981200"/>
            <a:chOff x="1488" y="1488"/>
            <a:chExt cx="1104" cy="1248"/>
          </a:xfrm>
        </p:grpSpPr>
        <p:sp>
          <p:nvSpPr>
            <p:cNvPr id="1032221" name="Line 29"/>
            <p:cNvSpPr>
              <a:spLocks noChangeShapeType="1"/>
            </p:cNvSpPr>
            <p:nvPr/>
          </p:nvSpPr>
          <p:spPr bwMode="auto">
            <a:xfrm>
              <a:off x="1488" y="1488"/>
              <a:ext cx="110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2222" name="Line 30"/>
            <p:cNvSpPr>
              <a:spLocks noChangeShapeType="1"/>
            </p:cNvSpPr>
            <p:nvPr/>
          </p:nvSpPr>
          <p:spPr bwMode="auto">
            <a:xfrm>
              <a:off x="1536" y="2736"/>
              <a:ext cx="480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2223" name="Line 31"/>
            <p:cNvSpPr>
              <a:spLocks noChangeShapeType="1"/>
            </p:cNvSpPr>
            <p:nvPr/>
          </p:nvSpPr>
          <p:spPr bwMode="auto">
            <a:xfrm>
              <a:off x="1584" y="2128"/>
              <a:ext cx="480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32224" name="Rectangle 32"/>
          <p:cNvSpPr>
            <a:spLocks noChangeArrowheads="1"/>
          </p:cNvSpPr>
          <p:nvPr/>
        </p:nvSpPr>
        <p:spPr bwMode="auto">
          <a:xfrm>
            <a:off x="871538" y="4525963"/>
            <a:ext cx="306228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b="0">
                <a:latin typeface="Times New Roman" panose="02020603050405020304" pitchFamily="18" charset="0"/>
              </a:rPr>
              <a:t>Greedy Criterion:</a:t>
            </a:r>
          </a:p>
        </p:txBody>
      </p:sp>
    </p:spTree>
    <p:extLst>
      <p:ext uri="{BB962C8B-B14F-4D97-AF65-F5344CB8AC3E}">
        <p14:creationId xmlns:p14="http://schemas.microsoft.com/office/powerpoint/2010/main" val="2356463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32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32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322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32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32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32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32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32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32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32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2195" grpId="0" autoUpdateAnimBg="0"/>
      <p:bldP spid="1032196" grpId="0" autoUpdateAnimBg="0"/>
      <p:bldP spid="1032197" grpId="0" autoUpdateAnimBg="0"/>
      <p:bldP spid="1032224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Greedy Algorithm</a:t>
            </a:r>
          </a:p>
          <a:p>
            <a:r>
              <a:rPr lang="en-US" dirty="0" smtClean="0"/>
              <a:t>Example of greedy algorithm case</a:t>
            </a:r>
          </a:p>
          <a:p>
            <a:pPr lvl="1"/>
            <a:r>
              <a:rPr lang="en-US" dirty="0" smtClean="0"/>
              <a:t>Coin Change Problems (review)</a:t>
            </a:r>
          </a:p>
          <a:p>
            <a:pPr lvl="1"/>
            <a:r>
              <a:rPr lang="en-US" dirty="0" smtClean="0"/>
              <a:t>Scheduling problem</a:t>
            </a:r>
          </a:p>
          <a:p>
            <a:pPr lvl="1"/>
            <a:r>
              <a:rPr lang="en-US" dirty="0" smtClean="0"/>
              <a:t>Fractional Knapsack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268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Greedy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Recursive</a:t>
            </a:r>
          </a:p>
          <a:p>
            <a:r>
              <a:rPr lang="en-US" dirty="0" smtClean="0"/>
              <a:t>Iterative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7984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Greedy Solutions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350" y="2468561"/>
            <a:ext cx="7785463" cy="2286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50584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Iterative Greedy Solution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120" y="2071688"/>
            <a:ext cx="7423759" cy="32004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43585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Iterative Greedy Solution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120" y="2071688"/>
            <a:ext cx="7423759" cy="32004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4790066" y="1469698"/>
            <a:ext cx="372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SPOJ - BUSYMAN</a:t>
            </a:r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4955166" y="3187700"/>
            <a:ext cx="37252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Yang </a:t>
            </a:r>
            <a:r>
              <a:rPr lang="en-US" sz="3600" dirty="0" err="1" smtClean="0"/>
              <a:t>diminta</a:t>
            </a:r>
            <a:r>
              <a:rPr lang="en-US" sz="3600" dirty="0" smtClean="0"/>
              <a:t>:</a:t>
            </a:r>
          </a:p>
          <a:p>
            <a:r>
              <a:rPr lang="en-US" sz="3600" dirty="0" err="1" smtClean="0"/>
              <a:t>Jumlah</a:t>
            </a:r>
            <a:r>
              <a:rPr lang="en-US" sz="3600" dirty="0" smtClean="0"/>
              <a:t> </a:t>
            </a:r>
            <a:r>
              <a:rPr lang="en-US" sz="3600" dirty="0" err="1" smtClean="0"/>
              <a:t>aktivitas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397086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SPOJ – BUSYMAN</a:t>
            </a:r>
          </a:p>
          <a:p>
            <a:r>
              <a:rPr lang="en-US" dirty="0" smtClean="0"/>
              <a:t>Do the following:</a:t>
            </a:r>
          </a:p>
          <a:p>
            <a:pPr marL="857250" lvl="1" indent="-514350">
              <a:buFont typeface="+mj-lt"/>
              <a:buAutoNum type="arabicPeriod"/>
            </a:pPr>
            <a:r>
              <a:rPr lang="en-US" dirty="0" smtClean="0"/>
              <a:t>Write down the algorithm: recursive &amp; iterative</a:t>
            </a:r>
          </a:p>
          <a:p>
            <a:pPr marL="857250" lvl="1" indent="-514350">
              <a:buFont typeface="+mj-lt"/>
              <a:buAutoNum type="arabicPeriod"/>
            </a:pPr>
            <a:r>
              <a:rPr lang="en-US" dirty="0" smtClean="0"/>
              <a:t>Implements into C/C++ programs</a:t>
            </a:r>
          </a:p>
          <a:p>
            <a:pPr marL="857250" lvl="1" indent="-514350">
              <a:buFont typeface="+mj-lt"/>
              <a:buAutoNum type="arabicPeriod"/>
            </a:pPr>
            <a:r>
              <a:rPr lang="en-US" dirty="0" smtClean="0"/>
              <a:t>Screenshot the output on your computer</a:t>
            </a:r>
          </a:p>
          <a:p>
            <a:pPr marL="857250" lvl="1" indent="-514350">
              <a:buFont typeface="+mj-lt"/>
              <a:buAutoNum type="arabicPeriod"/>
            </a:pPr>
            <a:r>
              <a:rPr lang="en-US" dirty="0" smtClean="0"/>
              <a:t>Submit to SPOJ by using your own account</a:t>
            </a:r>
          </a:p>
          <a:p>
            <a:pPr marL="857250" lvl="1" indent="-514350">
              <a:buFont typeface="+mj-lt"/>
              <a:buAutoNum type="arabicPeriod"/>
            </a:pPr>
            <a:r>
              <a:rPr lang="en-US" dirty="0" smtClean="0"/>
              <a:t>Screenshot the verdict </a:t>
            </a:r>
            <a:r>
              <a:rPr lang="en-US" dirty="0" smtClean="0">
                <a:sym typeface="Wingdings" panose="05000000000000000000" pitchFamily="2" charset="2"/>
              </a:rPr>
              <a:t> 2 programs</a:t>
            </a:r>
            <a:endParaRPr lang="en-US" dirty="0" smtClean="0"/>
          </a:p>
          <a:p>
            <a:r>
              <a:rPr lang="en-US" dirty="0" smtClean="0"/>
              <a:t>Hard copy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857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 dirty="0" smtClean="0"/>
              <a:t>Job Sequencing with Deadlines</a:t>
            </a:r>
            <a:endParaRPr lang="zh-TW" altLang="en-US" sz="4000" dirty="0" smtClean="0"/>
          </a:p>
        </p:txBody>
      </p:sp>
      <p:sp>
        <p:nvSpPr>
          <p:cNvPr id="717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62000" y="1524000"/>
            <a:ext cx="7626350" cy="4648200"/>
          </a:xfrm>
        </p:spPr>
        <p:txBody>
          <a:bodyPr/>
          <a:lstStyle/>
          <a:p>
            <a:pPr eaLnBrk="1" hangingPunct="1"/>
            <a:r>
              <a:rPr lang="en-US" altLang="zh-TW" sz="2800" dirty="0" smtClean="0"/>
              <a:t>Given n jobs. Associated with job I is an integer deadline D</a:t>
            </a:r>
            <a:r>
              <a:rPr lang="en-US" altLang="zh-TW" sz="2800" baseline="-25000" dirty="0" smtClean="0"/>
              <a:t>i</a:t>
            </a:r>
            <a:r>
              <a:rPr lang="en-US" altLang="zh-TW" sz="2800" dirty="0" smtClean="0"/>
              <a:t>≥0. For any job I the profit P</a:t>
            </a:r>
            <a:r>
              <a:rPr lang="en-US" altLang="zh-TW" sz="2800" baseline="-25000" dirty="0" smtClean="0"/>
              <a:t>i</a:t>
            </a:r>
            <a:r>
              <a:rPr lang="en-US" altLang="zh-TW" sz="2800" dirty="0" smtClean="0"/>
              <a:t> is earned if the job is completed by its deadline. To complete a job, one has to process the job on a machine for one unit of time.</a:t>
            </a:r>
          </a:p>
          <a:p>
            <a:pPr eaLnBrk="1" hangingPunct="1"/>
            <a:r>
              <a:rPr lang="en-US" altLang="zh-TW" sz="2800" dirty="0" smtClean="0"/>
              <a:t>A feasible solution is a subset J of jobs such that each job in the subset can be completed by its deadline. We want to maximize the</a:t>
            </a:r>
          </a:p>
          <a:p>
            <a:pPr eaLnBrk="1" hangingPunct="1"/>
            <a:endParaRPr lang="zh-TW" altLang="en-US" sz="2800" dirty="0" smtClean="0"/>
          </a:p>
        </p:txBody>
      </p:sp>
      <p:graphicFrame>
        <p:nvGraphicFramePr>
          <p:cNvPr id="7170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3599498" y="5518150"/>
          <a:ext cx="1150937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8" name="方程式" r:id="rId3" imgW="469800" imgH="266400" progId="Equation.3">
                  <p:embed/>
                </p:oleObj>
              </mc:Choice>
              <mc:Fallback>
                <p:oleObj name="方程式" r:id="rId3" imgW="469800" imgH="26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9498" y="5518150"/>
                        <a:ext cx="1150937" cy="654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01339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Job Sequencing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320" y="1995486"/>
            <a:ext cx="8403360" cy="3749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971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Greedy Solutions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669" y="2266950"/>
            <a:ext cx="8460662" cy="301752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6836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28637" y="616194"/>
            <a:ext cx="8143875" cy="5614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en-US" dirty="0"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// d: deadline</a:t>
            </a:r>
          </a:p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en-US" dirty="0"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// profit: profit</a:t>
            </a:r>
          </a:p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en-US" dirty="0"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// t: timeline</a:t>
            </a:r>
          </a:p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en-US" dirty="0"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// We assume that the jobs already sorted by its profit (descending order)</a:t>
            </a:r>
          </a:p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en-US" dirty="0"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Job-sequencing()</a:t>
            </a:r>
          </a:p>
          <a:p>
            <a:pPr marL="342900" lvl="0" indent="-342900">
              <a:lnSpc>
                <a:spcPct val="107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total = 0</a:t>
            </a:r>
          </a:p>
          <a:p>
            <a:pPr marL="342900" lvl="0" indent="-342900">
              <a:lnSpc>
                <a:spcPct val="107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for </a:t>
            </a:r>
            <a:r>
              <a:rPr lang="en-US" dirty="0" err="1"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 = 1 to n</a:t>
            </a:r>
          </a:p>
          <a:p>
            <a:pPr marL="342900" lvl="0" indent="-342900">
              <a:lnSpc>
                <a:spcPct val="107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	k = d[</a:t>
            </a:r>
            <a:r>
              <a:rPr lang="en-US" dirty="0" err="1"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]</a:t>
            </a:r>
          </a:p>
          <a:p>
            <a:pPr marL="342900" lvl="0" indent="-342900">
              <a:lnSpc>
                <a:spcPct val="107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	while t[k] == 1 and k &gt; 0</a:t>
            </a:r>
          </a:p>
          <a:p>
            <a:pPr marL="342900" lvl="0" indent="-342900">
              <a:lnSpc>
                <a:spcPct val="107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		</a:t>
            </a:r>
            <a:r>
              <a:rPr lang="en-US" dirty="0" smtClean="0"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k </a:t>
            </a:r>
            <a:r>
              <a:rPr lang="en-US" dirty="0"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= k – 1</a:t>
            </a:r>
          </a:p>
          <a:p>
            <a:pPr marL="342900" lvl="0" indent="-342900">
              <a:lnSpc>
                <a:spcPct val="107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	if k!= 0</a:t>
            </a:r>
          </a:p>
          <a:p>
            <a:pPr marL="342900" lvl="0" indent="-342900">
              <a:lnSpc>
                <a:spcPct val="107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		</a:t>
            </a:r>
            <a:r>
              <a:rPr lang="en-US" dirty="0" smtClean="0"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t[k] </a:t>
            </a:r>
            <a:r>
              <a:rPr lang="en-US" dirty="0"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= 1</a:t>
            </a:r>
          </a:p>
          <a:p>
            <a:pPr marL="342900" lvl="0" indent="-342900">
              <a:lnSpc>
                <a:spcPct val="107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		total = total + </a:t>
            </a:r>
            <a:r>
              <a:rPr lang="en-US" dirty="0" smtClean="0"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profit[</a:t>
            </a:r>
            <a:r>
              <a:rPr lang="en-US" dirty="0" err="1" smtClean="0"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i</a:t>
            </a:r>
            <a:r>
              <a:rPr lang="en-US" dirty="0" smtClean="0"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]</a:t>
            </a:r>
            <a:endParaRPr lang="en-US" dirty="0">
              <a:latin typeface="Calibri" panose="020F0502020204030204" pitchFamily="34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	else</a:t>
            </a:r>
          </a:p>
          <a:p>
            <a:pPr marL="342900" lvl="0" indent="-342900">
              <a:lnSpc>
                <a:spcPct val="107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		continue</a:t>
            </a:r>
          </a:p>
        </p:txBody>
      </p:sp>
    </p:spTree>
    <p:extLst>
      <p:ext uri="{BB962C8B-B14F-4D97-AF65-F5344CB8AC3E}">
        <p14:creationId xmlns:p14="http://schemas.microsoft.com/office/powerpoint/2010/main" val="37099917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for May 2</a:t>
            </a:r>
            <a:r>
              <a:rPr lang="en-US" baseline="30000" dirty="0" smtClean="0"/>
              <a:t>nd</a:t>
            </a:r>
            <a:r>
              <a:rPr lang="en-US" dirty="0" smtClean="0"/>
              <a:t> 2017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Continue to implement job sequencing algorithm in C/C++ from:</a:t>
            </a:r>
          </a:p>
          <a:p>
            <a:pPr lvl="1"/>
            <a:r>
              <a:rPr lang="en-US" dirty="0" smtClean="0"/>
              <a:t>Your pseudocode</a:t>
            </a:r>
          </a:p>
          <a:p>
            <a:pPr lvl="1"/>
            <a:r>
              <a:rPr lang="en-US" dirty="0" smtClean="0"/>
              <a:t>Your friend’s pseudocode</a:t>
            </a:r>
          </a:p>
          <a:p>
            <a:pPr lvl="1"/>
            <a:r>
              <a:rPr lang="en-US" dirty="0" smtClean="0"/>
              <a:t>Please give evaluation about the correctness of your and your friend’s algorithm</a:t>
            </a:r>
          </a:p>
          <a:p>
            <a:r>
              <a:rPr lang="en-US" dirty="0" smtClean="0"/>
              <a:t>Please collect the hardcopy </a:t>
            </a:r>
            <a:r>
              <a:rPr lang="en-US" dirty="0" smtClean="0">
                <a:sym typeface="Wingdings" panose="05000000000000000000" pitchFamily="2" charset="2"/>
              </a:rPr>
              <a:t> 2 pseudocodes, 2 implementations, 1 evaluation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170289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short list of categories</a:t>
            </a:r>
          </a:p>
        </p:txBody>
      </p:sp>
      <p:sp>
        <p:nvSpPr>
          <p:cNvPr id="51206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Algorithm types we will consider include:</a:t>
            </a:r>
          </a:p>
          <a:p>
            <a:pPr lvl="1"/>
            <a:r>
              <a:rPr lang="en-US" b="1" dirty="0">
                <a:solidFill>
                  <a:srgbClr val="0070C0"/>
                </a:solidFill>
              </a:rPr>
              <a:t>Simple recursive algorithms</a:t>
            </a:r>
          </a:p>
          <a:p>
            <a:pPr lvl="1"/>
            <a:r>
              <a:rPr lang="en-US" dirty="0"/>
              <a:t>Backtracking algorithms</a:t>
            </a:r>
          </a:p>
          <a:p>
            <a:pPr lvl="1"/>
            <a:r>
              <a:rPr lang="en-US" b="1" dirty="0">
                <a:solidFill>
                  <a:srgbClr val="0070C0"/>
                </a:solidFill>
              </a:rPr>
              <a:t>Divide and conquer algorithms</a:t>
            </a:r>
          </a:p>
          <a:p>
            <a:pPr lvl="1"/>
            <a:r>
              <a:rPr lang="en-US" b="1" dirty="0">
                <a:solidFill>
                  <a:srgbClr val="0070C0"/>
                </a:solidFill>
              </a:rPr>
              <a:t>Dynamic programming algorithms</a:t>
            </a:r>
          </a:p>
          <a:p>
            <a:pPr lvl="1"/>
            <a:r>
              <a:rPr lang="en-US" b="1" dirty="0">
                <a:solidFill>
                  <a:srgbClr val="0070C0"/>
                </a:solidFill>
              </a:rPr>
              <a:t>Greedy algorithms</a:t>
            </a:r>
          </a:p>
          <a:p>
            <a:pPr lvl="1"/>
            <a:r>
              <a:rPr lang="en-US" dirty="0"/>
              <a:t>Branch and bound algorithms</a:t>
            </a:r>
          </a:p>
          <a:p>
            <a:pPr lvl="1"/>
            <a:r>
              <a:rPr lang="en-US" b="1" dirty="0">
                <a:solidFill>
                  <a:srgbClr val="0070C0"/>
                </a:solidFill>
              </a:rPr>
              <a:t>Brute force algorithms</a:t>
            </a:r>
          </a:p>
          <a:p>
            <a:pPr lvl="1"/>
            <a:r>
              <a:rPr lang="en-US" dirty="0"/>
              <a:t>Randomized algorithms</a:t>
            </a:r>
          </a:p>
        </p:txBody>
      </p:sp>
    </p:spTree>
    <p:extLst>
      <p:ext uri="{BB962C8B-B14F-4D97-AF65-F5344CB8AC3E}">
        <p14:creationId xmlns:p14="http://schemas.microsoft.com/office/powerpoint/2010/main" val="583848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2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12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12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12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12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12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12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12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12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6" grpId="0" build="p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Job Sequencing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8546430"/>
              </p:ext>
            </p:extLst>
          </p:nvPr>
        </p:nvGraphicFramePr>
        <p:xfrm>
          <a:off x="628650" y="1528445"/>
          <a:ext cx="7886700" cy="518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Tasks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Deadlines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Profit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T1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7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15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T2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2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20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T3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5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30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T4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18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T5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4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18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T6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5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10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T7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2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23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T8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7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16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T9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25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6109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Job Sequencing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/>
          </p:nvPr>
        </p:nvGraphicFramePr>
        <p:xfrm>
          <a:off x="628650" y="1545698"/>
          <a:ext cx="7886700" cy="518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100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Tasks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Deadlines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Profit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100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T3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5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30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100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T9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25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100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T7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2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23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100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T2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2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20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100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T4</a:t>
                      </a:r>
                      <a:endParaRPr lang="en-US" sz="2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18</a:t>
                      </a:r>
                      <a:endParaRPr lang="en-US" sz="2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100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T5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4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18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100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T8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7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16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100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T1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7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15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5100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T6</a:t>
                      </a:r>
                      <a:endParaRPr lang="en-US" sz="2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5</a:t>
                      </a:r>
                      <a:endParaRPr lang="en-US" sz="2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10</a:t>
                      </a:r>
                      <a:endParaRPr lang="en-US" sz="2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9769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Job Sequencing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9833536"/>
              </p:ext>
            </p:extLst>
          </p:nvPr>
        </p:nvGraphicFramePr>
        <p:xfrm>
          <a:off x="628650" y="1545698"/>
          <a:ext cx="7886700" cy="518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100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Tasks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Deadlines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Profit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100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T3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5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30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100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T9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25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100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T7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2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23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100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T2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2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20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100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T4</a:t>
                      </a:r>
                      <a:endParaRPr lang="en-US" sz="2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18</a:t>
                      </a:r>
                      <a:endParaRPr lang="en-US" sz="2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100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T5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4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18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100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T8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7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16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100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T1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7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15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5100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T6</a:t>
                      </a:r>
                      <a:endParaRPr lang="en-US" sz="2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5</a:t>
                      </a:r>
                      <a:endParaRPr lang="en-US" sz="2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10</a:t>
                      </a:r>
                      <a:endParaRPr lang="en-US" sz="2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0825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Pseudocode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the pseudocode of job sequencing problem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741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SPOJ – </a:t>
            </a:r>
            <a:r>
              <a:rPr lang="en-US" dirty="0"/>
              <a:t>MSCHED</a:t>
            </a:r>
            <a:endParaRPr lang="en-US" dirty="0" smtClean="0"/>
          </a:p>
          <a:p>
            <a:r>
              <a:rPr lang="en-US" dirty="0" smtClean="0"/>
              <a:t>Do the following:</a:t>
            </a:r>
          </a:p>
          <a:p>
            <a:pPr marL="857250" lvl="1" indent="-514350">
              <a:buFont typeface="+mj-lt"/>
              <a:buAutoNum type="arabicPeriod"/>
            </a:pPr>
            <a:r>
              <a:rPr lang="en-US" dirty="0" smtClean="0"/>
              <a:t>Explain the greedy choice needed</a:t>
            </a:r>
          </a:p>
          <a:p>
            <a:pPr marL="857250" lvl="1" indent="-514350">
              <a:buFont typeface="+mj-lt"/>
              <a:buAutoNum type="arabicPeriod"/>
            </a:pPr>
            <a:r>
              <a:rPr lang="en-US" dirty="0" smtClean="0"/>
              <a:t>Write down the algorithm (pseudocode): iterative greedy </a:t>
            </a:r>
            <a:r>
              <a:rPr lang="en-US" dirty="0" smtClean="0">
                <a:sym typeface="Wingdings" panose="05000000000000000000" pitchFamily="2" charset="2"/>
              </a:rPr>
              <a:t> also lines about read the input and print the </a:t>
            </a:r>
            <a:r>
              <a:rPr lang="en-US" dirty="0" smtClean="0">
                <a:sym typeface="Wingdings" panose="05000000000000000000" pitchFamily="2" charset="2"/>
              </a:rPr>
              <a:t>output</a:t>
            </a:r>
            <a:br>
              <a:rPr lang="en-US" dirty="0" smtClean="0">
                <a:sym typeface="Wingdings" panose="05000000000000000000" pitchFamily="2" charset="2"/>
              </a:rPr>
            </a:br>
            <a:r>
              <a:rPr lang="en-US" dirty="0" smtClean="0">
                <a:sym typeface="Wingdings" panose="05000000000000000000" pitchFamily="2" charset="2"/>
              </a:rPr>
              <a:t>2 algorithms</a:t>
            </a:r>
            <a:endParaRPr lang="en-US" dirty="0" smtClean="0"/>
          </a:p>
          <a:p>
            <a:pPr marL="857250" lvl="1" indent="-514350">
              <a:buFont typeface="+mj-lt"/>
              <a:buAutoNum type="arabicPeriod"/>
            </a:pPr>
            <a:r>
              <a:rPr lang="en-US" dirty="0" smtClean="0"/>
              <a:t>Implements into C/C++ </a:t>
            </a:r>
            <a:r>
              <a:rPr lang="en-US" dirty="0" smtClean="0"/>
              <a:t>programs </a:t>
            </a:r>
            <a:r>
              <a:rPr lang="en-US" dirty="0" smtClean="0">
                <a:sym typeface="Wingdings" panose="05000000000000000000" pitchFamily="2" charset="2"/>
              </a:rPr>
              <a:t> 2 program</a:t>
            </a:r>
            <a:endParaRPr lang="en-US" dirty="0" smtClean="0"/>
          </a:p>
          <a:p>
            <a:pPr marL="857250" lvl="1" indent="-514350">
              <a:buFont typeface="+mj-lt"/>
              <a:buAutoNum type="arabicPeriod"/>
            </a:pPr>
            <a:r>
              <a:rPr lang="en-US" dirty="0" smtClean="0"/>
              <a:t>Screenshot the output on your computer</a:t>
            </a:r>
          </a:p>
          <a:p>
            <a:pPr marL="857250" lvl="1" indent="-514350">
              <a:buFont typeface="+mj-lt"/>
              <a:buAutoNum type="arabicPeriod"/>
            </a:pPr>
            <a:r>
              <a:rPr lang="en-US" dirty="0" smtClean="0"/>
              <a:t>Submit to SPOJ by using your </a:t>
            </a:r>
            <a:r>
              <a:rPr lang="en-US" smtClean="0"/>
              <a:t>own </a:t>
            </a:r>
            <a:r>
              <a:rPr lang="en-US" smtClean="0"/>
              <a:t>account </a:t>
            </a:r>
            <a:r>
              <a:rPr lang="en-US" smtClean="0">
                <a:sym typeface="Wingdings" panose="05000000000000000000" pitchFamily="2" charset="2"/>
              </a:rPr>
              <a:t> 2 source code</a:t>
            </a:r>
            <a:endParaRPr lang="en-US" dirty="0" smtClean="0"/>
          </a:p>
          <a:p>
            <a:pPr marL="857250" lvl="1" indent="-514350">
              <a:buFont typeface="+mj-lt"/>
              <a:buAutoNum type="arabicPeriod"/>
            </a:pPr>
            <a:r>
              <a:rPr lang="en-US" dirty="0" smtClean="0"/>
              <a:t>Screenshot the verdict </a:t>
            </a:r>
            <a:r>
              <a:rPr lang="en-US" dirty="0" smtClean="0">
                <a:sym typeface="Wingdings" panose="05000000000000000000" pitchFamily="2" charset="2"/>
              </a:rPr>
              <a:t> 2 programs</a:t>
            </a:r>
            <a:endParaRPr lang="en-US" dirty="0" smtClean="0"/>
          </a:p>
          <a:p>
            <a:r>
              <a:rPr lang="en-US" dirty="0" smtClean="0"/>
              <a:t>Hard copy </a:t>
            </a:r>
            <a:r>
              <a:rPr lang="en-US" dirty="0" smtClean="0">
                <a:sym typeface="Wingdings" panose="05000000000000000000" pitchFamily="2" charset="2"/>
              </a:rPr>
              <a:t> May, 9</a:t>
            </a:r>
            <a:r>
              <a:rPr lang="en-US" baseline="30000" dirty="0" smtClean="0">
                <a:sym typeface="Wingdings" panose="05000000000000000000" pitchFamily="2" charset="2"/>
              </a:rPr>
              <a:t>th</a:t>
            </a:r>
            <a:r>
              <a:rPr lang="en-US" dirty="0" smtClean="0">
                <a:sym typeface="Wingdings" panose="05000000000000000000" pitchFamily="2" charset="2"/>
              </a:rPr>
              <a:t>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072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投影片編號版面配置區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kumimoji="0" lang="zh-TW" altLang="en-US" sz="1400" dirty="0">
                <a:solidFill>
                  <a:schemeClr val="accent1"/>
                </a:solidFill>
              </a:rPr>
              <a:t>4</a:t>
            </a:r>
            <a:r>
              <a:rPr kumimoji="0" lang="en-US" altLang="zh-TW" sz="1400" dirty="0">
                <a:solidFill>
                  <a:schemeClr val="accent1"/>
                </a:solidFill>
              </a:rPr>
              <a:t> -</a:t>
            </a:r>
            <a:fld id="{0DA80860-C920-4EF5-9C82-B097F12DDB42}" type="slidenum">
              <a:rPr kumimoji="0" lang="en-US" altLang="zh-TW" sz="1400" smtClean="0">
                <a:solidFill>
                  <a:schemeClr val="accent1"/>
                </a:solidFill>
              </a:rPr>
              <a:pPr eaLnBrk="1" hangingPunct="1"/>
              <a:t>35</a:t>
            </a:fld>
            <a:r>
              <a:rPr kumimoji="0" lang="en-US" altLang="zh-TW" sz="1400" dirty="0" smtClean="0">
                <a:solidFill>
                  <a:schemeClr val="accent1"/>
                </a:solidFill>
              </a:rPr>
              <a:t>\</a:t>
            </a:r>
            <a:endParaRPr kumimoji="0" lang="en-US" altLang="zh-TW" sz="1400" dirty="0">
              <a:solidFill>
                <a:schemeClr val="accent1"/>
              </a:solidFill>
            </a:endParaRPr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Optimal Storage on Tapes</a:t>
            </a:r>
            <a:endParaRPr lang="zh-TW" altLang="en-US" smtClean="0"/>
          </a:p>
        </p:txBody>
      </p:sp>
      <p:sp>
        <p:nvSpPr>
          <p:cNvPr id="819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62000" y="1524000"/>
            <a:ext cx="7410450" cy="464820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altLang="zh-TW" sz="2800" dirty="0" smtClean="0"/>
              <a:t>There are n programs that are to be stored on a computer tape of length L. Associated with each program </a:t>
            </a:r>
            <a:r>
              <a:rPr lang="en-US" altLang="zh-TW" sz="2800" dirty="0" err="1" smtClean="0"/>
              <a:t>i</a:t>
            </a:r>
            <a:r>
              <a:rPr lang="en-US" altLang="zh-TW" sz="2800" dirty="0" smtClean="0"/>
              <a:t> is a length L</a:t>
            </a:r>
            <a:r>
              <a:rPr lang="en-US" altLang="zh-TW" sz="2800" baseline="-25000" dirty="0" smtClean="0"/>
              <a:t>i</a:t>
            </a:r>
            <a:r>
              <a:rPr lang="en-US" altLang="zh-TW" sz="2800" dirty="0" smtClean="0"/>
              <a:t>.</a:t>
            </a:r>
          </a:p>
          <a:p>
            <a:pPr eaLnBrk="1" hangingPunct="1"/>
            <a:r>
              <a:rPr lang="en-US" altLang="zh-TW" sz="2800" dirty="0" smtClean="0"/>
              <a:t>Assume the tape is initially positioned at the front. If the programs are stored in the order I = i</a:t>
            </a:r>
            <a:r>
              <a:rPr lang="en-US" altLang="zh-TW" sz="2800" baseline="-25000" dirty="0" smtClean="0"/>
              <a:t>1</a:t>
            </a:r>
            <a:r>
              <a:rPr lang="en-US" altLang="zh-TW" sz="2800" dirty="0" smtClean="0"/>
              <a:t>, i</a:t>
            </a:r>
            <a:r>
              <a:rPr lang="en-US" altLang="zh-TW" sz="2800" baseline="-25000" dirty="0" smtClean="0"/>
              <a:t>2</a:t>
            </a:r>
            <a:r>
              <a:rPr lang="en-US" altLang="zh-TW" sz="2800" dirty="0" smtClean="0"/>
              <a:t>, …, i</a:t>
            </a:r>
            <a:r>
              <a:rPr lang="en-US" altLang="zh-TW" sz="2800" baseline="-25000" dirty="0" smtClean="0"/>
              <a:t>n</a:t>
            </a:r>
            <a:r>
              <a:rPr lang="en-US" altLang="zh-TW" sz="2800" dirty="0" smtClean="0"/>
              <a:t>, the time </a:t>
            </a:r>
            <a:r>
              <a:rPr lang="en-US" altLang="zh-TW" sz="2800" dirty="0" err="1" smtClean="0"/>
              <a:t>t</a:t>
            </a:r>
            <a:r>
              <a:rPr lang="en-US" altLang="zh-TW" sz="2800" baseline="-25000" dirty="0" err="1" smtClean="0"/>
              <a:t>j</a:t>
            </a:r>
            <a:r>
              <a:rPr lang="en-US" altLang="zh-TW" sz="2800" dirty="0" smtClean="0"/>
              <a:t> needed to retrieve program </a:t>
            </a:r>
            <a:r>
              <a:rPr lang="en-US" altLang="zh-TW" sz="2800" dirty="0" err="1" smtClean="0"/>
              <a:t>i</a:t>
            </a:r>
            <a:r>
              <a:rPr lang="en-US" altLang="zh-TW" sz="2800" baseline="-25000" dirty="0" err="1" smtClean="0"/>
              <a:t>j</a:t>
            </a:r>
            <a:r>
              <a:rPr lang="en-US" altLang="zh-TW" sz="2800" dirty="0" smtClean="0"/>
              <a:t/>
            </a:r>
            <a:br>
              <a:rPr lang="en-US" altLang="zh-TW" sz="2800" dirty="0" smtClean="0"/>
            </a:br>
            <a:endParaRPr lang="en-US" altLang="zh-TW" sz="2800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sz="2800" dirty="0" smtClean="0"/>
              <a:t>                            </a:t>
            </a:r>
            <a:r>
              <a:rPr lang="en-US" altLang="zh-TW" sz="2800" dirty="0" err="1" smtClean="0"/>
              <a:t>t</a:t>
            </a:r>
            <a:r>
              <a:rPr lang="en-US" altLang="zh-TW" sz="2800" baseline="-25000" dirty="0" err="1" smtClean="0"/>
              <a:t>j</a:t>
            </a:r>
            <a:r>
              <a:rPr lang="en-US" altLang="zh-TW" sz="2800" dirty="0" smtClean="0"/>
              <a:t> = </a:t>
            </a:r>
          </a:p>
        </p:txBody>
      </p:sp>
      <p:graphicFrame>
        <p:nvGraphicFramePr>
          <p:cNvPr id="8194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4643438" y="4797425"/>
          <a:ext cx="1017587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1" name="方程式" r:id="rId3" imgW="419040" imgH="444240" progId="Equation.3">
                  <p:embed/>
                </p:oleObj>
              </mc:Choice>
              <mc:Fallback>
                <p:oleObj name="方程式" r:id="rId3" imgW="41904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3438" y="4797425"/>
                        <a:ext cx="1017587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76941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投影片編號版面配置區 7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kumimoji="0" lang="zh-TW" altLang="en-US" sz="1400" dirty="0">
                <a:solidFill>
                  <a:schemeClr val="accent1"/>
                </a:solidFill>
              </a:rPr>
              <a:t>4</a:t>
            </a:r>
            <a:r>
              <a:rPr kumimoji="0" lang="en-US" altLang="zh-TW" sz="1400" dirty="0">
                <a:solidFill>
                  <a:schemeClr val="accent1"/>
                </a:solidFill>
              </a:rPr>
              <a:t> -</a:t>
            </a:r>
            <a:fld id="{7B46B912-7603-40D2-B668-3D3FB490594B}" type="slidenum">
              <a:rPr kumimoji="0" lang="en-US" altLang="zh-TW" sz="1400" smtClean="0">
                <a:solidFill>
                  <a:schemeClr val="accent1"/>
                </a:solidFill>
              </a:rPr>
              <a:pPr eaLnBrk="1" hangingPunct="1"/>
              <a:t>36</a:t>
            </a:fld>
            <a:r>
              <a:rPr kumimoji="0" lang="en-US" altLang="zh-TW" sz="1400" dirty="0" smtClean="0">
                <a:solidFill>
                  <a:schemeClr val="accent1"/>
                </a:solidFill>
              </a:rPr>
              <a:t>\</a:t>
            </a:r>
            <a:endParaRPr kumimoji="0" lang="en-US" altLang="zh-TW" sz="1400" dirty="0">
              <a:solidFill>
                <a:schemeClr val="accent1"/>
              </a:solidFill>
            </a:endParaRPr>
          </a:p>
        </p:txBody>
      </p:sp>
      <p:sp>
        <p:nvSpPr>
          <p:cNvPr id="92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Optimal Storage on Tapes</a:t>
            </a:r>
            <a:endParaRPr lang="zh-TW" altLang="en-US" smtClean="0"/>
          </a:p>
        </p:txBody>
      </p:sp>
      <p:sp>
        <p:nvSpPr>
          <p:cNvPr id="922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62000" y="1524000"/>
            <a:ext cx="7123113" cy="4648200"/>
          </a:xfrm>
        </p:spPr>
        <p:txBody>
          <a:bodyPr/>
          <a:lstStyle/>
          <a:p>
            <a:pPr eaLnBrk="1" hangingPunct="1"/>
            <a:r>
              <a:rPr lang="en-US" altLang="zh-TW" sz="2800" smtClean="0"/>
              <a:t>If all programs are retrieved equally often, then the </a:t>
            </a:r>
            <a:br>
              <a:rPr lang="en-US" altLang="zh-TW" sz="2800" smtClean="0"/>
            </a:br>
            <a:r>
              <a:rPr lang="en-US" altLang="zh-TW" sz="2800" smtClean="0"/>
              <a:t>mean retrieval time (MRT) =</a:t>
            </a:r>
            <a:br>
              <a:rPr lang="en-US" altLang="zh-TW" sz="2800" smtClean="0"/>
            </a:br>
            <a:r>
              <a:rPr lang="en-US" altLang="zh-TW" sz="2800" smtClean="0"/>
              <a:t/>
            </a:r>
            <a:br>
              <a:rPr lang="en-US" altLang="zh-TW" sz="2800" smtClean="0"/>
            </a:br>
            <a:endParaRPr lang="en-US" altLang="zh-TW" sz="2800" smtClean="0"/>
          </a:p>
          <a:p>
            <a:pPr eaLnBrk="1" hangingPunct="1"/>
            <a:r>
              <a:rPr lang="en-US" altLang="zh-TW" sz="2800" smtClean="0"/>
              <a:t>This problem fits the ordering paradigm. Minimizing the MRT is equivalent to minimizing</a:t>
            </a:r>
            <a:br>
              <a:rPr lang="en-US" altLang="zh-TW" sz="2800" smtClean="0"/>
            </a:br>
            <a:r>
              <a:rPr lang="en-US" altLang="zh-TW" sz="2800" smtClean="0"/>
              <a:t> </a:t>
            </a:r>
            <a:br>
              <a:rPr lang="en-US" altLang="zh-TW" sz="2800" smtClean="0"/>
            </a:br>
            <a:r>
              <a:rPr lang="en-US" altLang="zh-TW" sz="2800" smtClean="0"/>
              <a:t>d(I) </a:t>
            </a:r>
            <a:r>
              <a:rPr lang="zh-TW" altLang="en-US" sz="2800" smtClean="0"/>
              <a:t> </a:t>
            </a:r>
            <a:r>
              <a:rPr lang="en-US" altLang="zh-TW" sz="2800" smtClean="0"/>
              <a:t>=</a:t>
            </a:r>
          </a:p>
        </p:txBody>
      </p:sp>
      <p:graphicFrame>
        <p:nvGraphicFramePr>
          <p:cNvPr id="9218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5795963" y="2276475"/>
          <a:ext cx="792162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2" name="方程式" r:id="rId3" imgW="457200" imgH="444240" progId="Equation.3">
                  <p:embed/>
                </p:oleObj>
              </mc:Choice>
              <mc:Fallback>
                <p:oleObj name="方程式" r:id="rId3" imgW="45720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5963" y="2276475"/>
                        <a:ext cx="792162" cy="771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9" name="Object 5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2484438" y="5229225"/>
          <a:ext cx="1223962" cy="91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3" name="方程式" r:id="rId5" imgW="609480" imgH="457200" progId="Equation.3">
                  <p:embed/>
                </p:oleObj>
              </mc:Choice>
              <mc:Fallback>
                <p:oleObj name="方程式" r:id="rId5" imgW="60948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5229225"/>
                        <a:ext cx="1223962" cy="917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19466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投影片編號版面配置區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kumimoji="0" lang="zh-TW" altLang="en-US" sz="1400" dirty="0">
                <a:solidFill>
                  <a:schemeClr val="accent1"/>
                </a:solidFill>
              </a:rPr>
              <a:t>4</a:t>
            </a:r>
            <a:r>
              <a:rPr kumimoji="0" lang="en-US" altLang="zh-TW" sz="1400" dirty="0">
                <a:solidFill>
                  <a:schemeClr val="accent1"/>
                </a:solidFill>
              </a:rPr>
              <a:t> -</a:t>
            </a:r>
            <a:fld id="{10B3B4AA-CF81-4ADF-AF81-E4F0A554E1EC}" type="slidenum">
              <a:rPr kumimoji="0" lang="en-US" altLang="zh-TW" sz="1400" smtClean="0">
                <a:solidFill>
                  <a:schemeClr val="accent1"/>
                </a:solidFill>
              </a:rPr>
              <a:pPr eaLnBrk="1" hangingPunct="1"/>
              <a:t>37</a:t>
            </a:fld>
            <a:endParaRPr kumimoji="0" lang="en-US" altLang="zh-TW" sz="1400" dirty="0">
              <a:solidFill>
                <a:schemeClr val="accent1"/>
              </a:solidFill>
            </a:endParaRPr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Example</a:t>
            </a:r>
            <a:endParaRPr lang="zh-TW" altLang="en-US" smtClean="0"/>
          </a:p>
        </p:txBody>
      </p:sp>
      <p:sp>
        <p:nvSpPr>
          <p:cNvPr id="4608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62000" y="1524000"/>
            <a:ext cx="7913688" cy="4648200"/>
          </a:xfrm>
        </p:spPr>
        <p:txBody>
          <a:bodyPr/>
          <a:lstStyle/>
          <a:p>
            <a:pPr eaLnBrk="1" hangingPunct="1"/>
            <a:r>
              <a:rPr lang="en-US" altLang="zh-TW" sz="2800" smtClean="0"/>
              <a:t>Let n = 3, (L</a:t>
            </a:r>
            <a:r>
              <a:rPr lang="en-US" altLang="zh-TW" sz="2800" baseline="-25000" smtClean="0"/>
              <a:t>1</a:t>
            </a:r>
            <a:r>
              <a:rPr lang="en-US" altLang="zh-TW" sz="2800" smtClean="0"/>
              <a:t>,L</a:t>
            </a:r>
            <a:r>
              <a:rPr lang="en-US" altLang="zh-TW" sz="2800" baseline="-25000" smtClean="0"/>
              <a:t>2</a:t>
            </a:r>
            <a:r>
              <a:rPr lang="en-US" altLang="zh-TW" sz="2800" smtClean="0"/>
              <a:t>,L</a:t>
            </a:r>
            <a:r>
              <a:rPr lang="en-US" altLang="zh-TW" sz="2800" baseline="-25000" smtClean="0"/>
              <a:t>3</a:t>
            </a:r>
            <a:r>
              <a:rPr lang="en-US" altLang="zh-TW" sz="2800" smtClean="0"/>
              <a:t>) = (5,10,3). 6 possible orderings. The optimal is 3,1,2</a:t>
            </a:r>
            <a:br>
              <a:rPr lang="en-US" altLang="zh-TW" sz="2800" smtClean="0"/>
            </a:br>
            <a:endParaRPr lang="zh-TW" altLang="en-US" sz="2800" smtClean="0"/>
          </a:p>
        </p:txBody>
      </p:sp>
      <p:graphicFrame>
        <p:nvGraphicFramePr>
          <p:cNvPr id="76804" name="Group 4"/>
          <p:cNvGraphicFramePr>
            <a:graphicFrameLocks noGrp="1"/>
          </p:cNvGraphicFramePr>
          <p:nvPr>
            <p:ph sz="half" idx="2"/>
          </p:nvPr>
        </p:nvGraphicFramePr>
        <p:xfrm>
          <a:off x="1042988" y="2565400"/>
          <a:ext cx="6985000" cy="3627435"/>
        </p:xfrm>
        <a:graphic>
          <a:graphicData uri="http://schemas.openxmlformats.org/drawingml/2006/table">
            <a:tbl>
              <a:tblPr/>
              <a:tblGrid>
                <a:gridCol w="1873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11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8205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Ordering I</a:t>
                      </a:r>
                    </a:p>
                  </a:txBody>
                  <a:tcPr marT="45724" marB="45724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d(I)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205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1,2,3</a:t>
                      </a:r>
                    </a:p>
                  </a:txBody>
                  <a:tcPr marT="45724" marB="45724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5+5+10+5+10+3   = 38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205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1,3,2</a:t>
                      </a:r>
                    </a:p>
                  </a:txBody>
                  <a:tcPr marT="45724" marB="45724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5+5+3+5+3+10     = 31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205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2,1,3</a:t>
                      </a:r>
                    </a:p>
                  </a:txBody>
                  <a:tcPr marT="45724" marB="45724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10+10+5+10+5+3 = 43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205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2,3,1</a:t>
                      </a:r>
                    </a:p>
                  </a:txBody>
                  <a:tcPr marT="45724" marB="45724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10+10+3+10+3+5 = 41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8205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3,1,2</a:t>
                      </a:r>
                    </a:p>
                  </a:txBody>
                  <a:tcPr marT="45724" marB="45724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3+3+5+3+5+10     = 29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8205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3,2,1</a:t>
                      </a:r>
                    </a:p>
                  </a:txBody>
                  <a:tcPr marT="45724" marB="45724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3+3+10+3+10+5   = 34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9853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Knapsack Problem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866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ext Box 2"/>
          <p:cNvSpPr txBox="1">
            <a:spLocks noChangeArrowheads="1"/>
          </p:cNvSpPr>
          <p:nvPr/>
        </p:nvSpPr>
        <p:spPr bwMode="auto">
          <a:xfrm>
            <a:off x="685800" y="533400"/>
            <a:ext cx="7772400" cy="4745915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>
                <a:ea typeface="宋体" panose="02010600030101010101" pitchFamily="2" charset="-122"/>
              </a:rPr>
              <a:t>The Knapsack Problem:</a:t>
            </a:r>
          </a:p>
          <a:p>
            <a:pPr>
              <a:spcBef>
                <a:spcPct val="50000"/>
              </a:spcBef>
            </a:pPr>
            <a:r>
              <a:rPr lang="en-US" altLang="zh-CN" dirty="0">
                <a:ea typeface="宋体" panose="02010600030101010101" pitchFamily="2" charset="-122"/>
              </a:rPr>
              <a:t>Given </a:t>
            </a:r>
            <a:r>
              <a:rPr lang="en-US" altLang="zh-CN" i="1" dirty="0">
                <a:ea typeface="宋体" panose="02010600030101010101" pitchFamily="2" charset="-122"/>
              </a:rPr>
              <a:t>n</a:t>
            </a:r>
            <a:r>
              <a:rPr lang="en-US" altLang="zh-CN" dirty="0">
                <a:ea typeface="宋体" panose="02010600030101010101" pitchFamily="2" charset="-122"/>
              </a:rPr>
              <a:t> objects each have a </a:t>
            </a:r>
            <a:r>
              <a:rPr lang="en-US" altLang="zh-CN" i="1" dirty="0">
                <a:ea typeface="宋体" panose="02010600030101010101" pitchFamily="2" charset="-122"/>
              </a:rPr>
              <a:t>weight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en-US" altLang="zh-CN" i="1" dirty="0" err="1">
                <a:ea typeface="宋体" panose="02010600030101010101" pitchFamily="2" charset="-122"/>
              </a:rPr>
              <a:t>w</a:t>
            </a:r>
            <a:r>
              <a:rPr lang="en-US" altLang="zh-CN" i="1" baseline="-25000" dirty="0" err="1">
                <a:ea typeface="宋体" panose="02010600030101010101" pitchFamily="2" charset="-122"/>
              </a:rPr>
              <a:t>i</a:t>
            </a:r>
            <a:r>
              <a:rPr lang="en-US" altLang="zh-CN" i="1" baseline="-25000" dirty="0">
                <a:ea typeface="宋体" panose="02010600030101010101" pitchFamily="2" charset="-122"/>
              </a:rPr>
              <a:t> </a:t>
            </a:r>
            <a:r>
              <a:rPr lang="en-US" altLang="zh-CN" dirty="0">
                <a:ea typeface="宋体" panose="02010600030101010101" pitchFamily="2" charset="-122"/>
              </a:rPr>
              <a:t>and a </a:t>
            </a:r>
            <a:r>
              <a:rPr lang="en-US" altLang="zh-CN" i="1" dirty="0">
                <a:ea typeface="宋体" panose="02010600030101010101" pitchFamily="2" charset="-122"/>
              </a:rPr>
              <a:t>value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en-US" altLang="zh-CN" i="1" dirty="0">
                <a:ea typeface="宋体" panose="02010600030101010101" pitchFamily="2" charset="-122"/>
              </a:rPr>
              <a:t>v</a:t>
            </a:r>
            <a:r>
              <a:rPr lang="en-US" altLang="zh-CN" i="1" baseline="-25000" dirty="0">
                <a:ea typeface="宋体" panose="02010600030101010101" pitchFamily="2" charset="-122"/>
              </a:rPr>
              <a:t>i </a:t>
            </a:r>
            <a:r>
              <a:rPr lang="en-US" altLang="zh-CN" dirty="0">
                <a:ea typeface="宋体" panose="02010600030101010101" pitchFamily="2" charset="-122"/>
              </a:rPr>
              <a:t>, and given a knapsack of total </a:t>
            </a:r>
            <a:r>
              <a:rPr lang="en-US" altLang="zh-CN" i="1" dirty="0">
                <a:ea typeface="宋体" panose="02010600030101010101" pitchFamily="2" charset="-122"/>
              </a:rPr>
              <a:t>capacity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en-US" altLang="zh-CN" i="1" dirty="0">
                <a:ea typeface="宋体" panose="02010600030101010101" pitchFamily="2" charset="-122"/>
              </a:rPr>
              <a:t>W</a:t>
            </a:r>
            <a:r>
              <a:rPr lang="en-US" altLang="zh-CN" dirty="0">
                <a:ea typeface="宋体" panose="02010600030101010101" pitchFamily="2" charset="-122"/>
              </a:rPr>
              <a:t>.  The problem is to pack the knapsack with these objects in order to maximize the total value of those objects packed without exceeding the knapsack’s capacity.  More formally, let </a:t>
            </a:r>
            <a:r>
              <a:rPr lang="en-US" altLang="zh-CN" i="1" dirty="0">
                <a:ea typeface="宋体" panose="02010600030101010101" pitchFamily="2" charset="-122"/>
              </a:rPr>
              <a:t>x</a:t>
            </a:r>
            <a:r>
              <a:rPr lang="en-US" altLang="zh-CN" i="1" baseline="-25000" dirty="0">
                <a:ea typeface="宋体" panose="02010600030101010101" pitchFamily="2" charset="-122"/>
              </a:rPr>
              <a:t>i </a:t>
            </a:r>
            <a:r>
              <a:rPr lang="en-US" altLang="zh-CN" dirty="0">
                <a:ea typeface="宋体" panose="02010600030101010101" pitchFamily="2" charset="-122"/>
              </a:rPr>
              <a:t>denote the fraction of the object </a:t>
            </a:r>
            <a:r>
              <a:rPr lang="en-US" altLang="zh-CN" i="1" dirty="0" err="1">
                <a:ea typeface="宋体" panose="02010600030101010101" pitchFamily="2" charset="-122"/>
              </a:rPr>
              <a:t>i</a:t>
            </a:r>
            <a:r>
              <a:rPr lang="en-US" altLang="zh-CN" dirty="0">
                <a:ea typeface="宋体" panose="02010600030101010101" pitchFamily="2" charset="-122"/>
              </a:rPr>
              <a:t> to be included in the knapsack, 0 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 </a:t>
            </a:r>
            <a:r>
              <a:rPr lang="en-US" altLang="zh-CN" i="1" dirty="0">
                <a:ea typeface="宋体" panose="02010600030101010101" pitchFamily="2" charset="-122"/>
              </a:rPr>
              <a:t>x</a:t>
            </a:r>
            <a:r>
              <a:rPr lang="en-US" altLang="zh-CN" i="1" baseline="-25000" dirty="0">
                <a:ea typeface="宋体" panose="02010600030101010101" pitchFamily="2" charset="-122"/>
              </a:rPr>
              <a:t>i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 </a:t>
            </a:r>
            <a:r>
              <a:rPr lang="en-US" altLang="zh-CN" dirty="0">
                <a:ea typeface="宋体" panose="02010600030101010101" pitchFamily="2" charset="-122"/>
              </a:rPr>
              <a:t> 1, for   1 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 </a:t>
            </a:r>
            <a:r>
              <a:rPr lang="en-US" altLang="zh-CN" i="1" dirty="0" err="1">
                <a:ea typeface="宋体" panose="02010600030101010101" pitchFamily="2" charset="-122"/>
                <a:sym typeface="Symbol" panose="05050102010706020507" pitchFamily="18" charset="2"/>
              </a:rPr>
              <a:t>i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  </a:t>
            </a:r>
            <a:r>
              <a:rPr lang="en-US" altLang="zh-CN" i="1" dirty="0">
                <a:ea typeface="宋体" panose="02010600030101010101" pitchFamily="2" charset="-122"/>
                <a:sym typeface="Symbol" panose="05050102010706020507" pitchFamily="18" charset="2"/>
              </a:rPr>
              <a:t>n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.  The problem is to find values for the </a:t>
            </a:r>
            <a:r>
              <a:rPr lang="en-US" altLang="zh-CN" i="1" dirty="0">
                <a:ea typeface="宋体" panose="02010600030101010101" pitchFamily="2" charset="-122"/>
              </a:rPr>
              <a:t>x</a:t>
            </a:r>
            <a:r>
              <a:rPr lang="en-US" altLang="zh-CN" i="1" baseline="-25000" dirty="0">
                <a:ea typeface="宋体" panose="02010600030101010101" pitchFamily="2" charset="-122"/>
              </a:rPr>
              <a:t>i </a:t>
            </a:r>
            <a:r>
              <a:rPr lang="en-US" altLang="zh-CN" dirty="0">
                <a:ea typeface="宋体" panose="02010600030101010101" pitchFamily="2" charset="-122"/>
              </a:rPr>
              <a:t>such that</a:t>
            </a:r>
          </a:p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en-US" altLang="zh-CN" dirty="0">
                <a:ea typeface="宋体" panose="02010600030101010101" pitchFamily="2" charset="-122"/>
              </a:rPr>
              <a:t>	</a:t>
            </a:r>
          </a:p>
          <a:p>
            <a:pPr>
              <a:lnSpc>
                <a:spcPct val="110000"/>
              </a:lnSpc>
              <a:spcBef>
                <a:spcPct val="50000"/>
              </a:spcBef>
            </a:pPr>
            <a:endParaRPr lang="en-US" altLang="zh-CN" dirty="0" smtClean="0"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spcBef>
                <a:spcPct val="50000"/>
              </a:spcBef>
            </a:pPr>
            <a:endParaRPr lang="en-US" altLang="zh-CN" dirty="0"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spcBef>
                <a:spcPct val="50000"/>
              </a:spcBef>
            </a:pPr>
            <a:endParaRPr lang="en-US" altLang="zh-CN" dirty="0" smtClean="0"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altLang="zh-CN" dirty="0" smtClean="0">
                <a:ea typeface="宋体" panose="02010600030101010101" pitchFamily="2" charset="-122"/>
              </a:rPr>
              <a:t>Note </a:t>
            </a:r>
            <a:r>
              <a:rPr lang="en-US" altLang="zh-CN" dirty="0">
                <a:ea typeface="宋体" panose="02010600030101010101" pitchFamily="2" charset="-122"/>
              </a:rPr>
              <a:t>that we may assume             </a:t>
            </a:r>
            <a:r>
              <a:rPr lang="en-US" altLang="zh-CN" dirty="0" smtClean="0">
                <a:ea typeface="宋体" panose="02010600030101010101" pitchFamily="2" charset="-122"/>
              </a:rPr>
              <a:t>          because </a:t>
            </a:r>
            <a:r>
              <a:rPr lang="en-US" altLang="zh-CN" dirty="0">
                <a:ea typeface="宋体" panose="02010600030101010101" pitchFamily="2" charset="-122"/>
              </a:rPr>
              <a:t>otherwise, we would choose </a:t>
            </a:r>
            <a:r>
              <a:rPr lang="en-US" altLang="zh-CN" i="1" dirty="0">
                <a:ea typeface="宋体" panose="02010600030101010101" pitchFamily="2" charset="-122"/>
              </a:rPr>
              <a:t>x</a:t>
            </a:r>
            <a:r>
              <a:rPr lang="en-US" altLang="zh-CN" i="1" baseline="-25000" dirty="0">
                <a:ea typeface="宋体" panose="02010600030101010101" pitchFamily="2" charset="-122"/>
              </a:rPr>
              <a:t>i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dirty="0">
                <a:ea typeface="宋体" panose="02010600030101010101" pitchFamily="2" charset="-122"/>
              </a:rPr>
              <a:t>= 1 for each </a:t>
            </a:r>
            <a:r>
              <a:rPr lang="en-US" altLang="zh-CN" i="1" dirty="0" err="1">
                <a:ea typeface="宋体" panose="02010600030101010101" pitchFamily="2" charset="-122"/>
              </a:rPr>
              <a:t>i</a:t>
            </a:r>
            <a:r>
              <a:rPr lang="en-US" altLang="zh-CN" dirty="0">
                <a:ea typeface="宋体" panose="02010600030101010101" pitchFamily="2" charset="-122"/>
              </a:rPr>
              <a:t> which would be an obvious optimal solution.</a:t>
            </a:r>
          </a:p>
        </p:txBody>
      </p:sp>
      <p:graphicFrame>
        <p:nvGraphicFramePr>
          <p:cNvPr id="7065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5531168"/>
              </p:ext>
            </p:extLst>
          </p:nvPr>
        </p:nvGraphicFramePr>
        <p:xfrm>
          <a:off x="2901950" y="2906357"/>
          <a:ext cx="33401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16" name="Equation" r:id="rId3" imgW="3340080" imgH="622080" progId="Equation.3">
                  <p:embed/>
                </p:oleObj>
              </mc:Choice>
              <mc:Fallback>
                <p:oleObj name="Equation" r:id="rId3" imgW="3340080" imgH="622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1950" y="2906357"/>
                        <a:ext cx="3340100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6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8103932"/>
              </p:ext>
            </p:extLst>
          </p:nvPr>
        </p:nvGraphicFramePr>
        <p:xfrm>
          <a:off x="3356610" y="4306411"/>
          <a:ext cx="9144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17" name="Equation" r:id="rId5" imgW="914400" imgH="622080" progId="Equation.3">
                  <p:embed/>
                </p:oleObj>
              </mc:Choice>
              <mc:Fallback>
                <p:oleObj name="Equation" r:id="rId5" imgW="914400" imgH="622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6610" y="4306411"/>
                        <a:ext cx="914400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85463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628650" y="327025"/>
            <a:ext cx="7793038" cy="7620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ctr"/>
          <a:lstStyle/>
          <a:p>
            <a:r>
              <a:rPr lang="en-US" dirty="0"/>
              <a:t>Optimization problems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49530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normAutofit fontScale="77500" lnSpcReduction="20000"/>
          </a:bodyPr>
          <a:lstStyle/>
          <a:p>
            <a:r>
              <a:rPr lang="en-US" dirty="0"/>
              <a:t>An </a:t>
            </a:r>
            <a:r>
              <a:rPr lang="en-US" dirty="0">
                <a:solidFill>
                  <a:schemeClr val="tx2"/>
                </a:solidFill>
              </a:rPr>
              <a:t>optimization problem</a:t>
            </a:r>
            <a:r>
              <a:rPr lang="en-US" dirty="0"/>
              <a:t> is one in which you want to find, not just </a:t>
            </a:r>
            <a:r>
              <a:rPr lang="en-US" i="1" dirty="0"/>
              <a:t>a</a:t>
            </a:r>
            <a:r>
              <a:rPr lang="en-US" dirty="0"/>
              <a:t> solution, but the </a:t>
            </a:r>
            <a:r>
              <a:rPr lang="en-US" i="1" dirty="0"/>
              <a:t>best</a:t>
            </a:r>
            <a:r>
              <a:rPr lang="en-US" dirty="0"/>
              <a:t> solution</a:t>
            </a:r>
          </a:p>
          <a:p>
            <a:r>
              <a:rPr lang="en-US" dirty="0"/>
              <a:t>A “greedy algorithm” sometimes works well for optimization problems</a:t>
            </a:r>
          </a:p>
          <a:p>
            <a:r>
              <a:rPr lang="en-US" dirty="0"/>
              <a:t>A </a:t>
            </a:r>
            <a:r>
              <a:rPr lang="en-US" dirty="0">
                <a:solidFill>
                  <a:schemeClr val="tx2"/>
                </a:solidFill>
              </a:rPr>
              <a:t>greedy algorithm</a:t>
            </a:r>
            <a:r>
              <a:rPr lang="en-US" dirty="0"/>
              <a:t> works in phases. At each phase:</a:t>
            </a:r>
          </a:p>
          <a:p>
            <a:pPr lvl="1"/>
            <a:r>
              <a:rPr lang="en-US" dirty="0"/>
              <a:t>You take the best you can get right now, without regard for future consequences</a:t>
            </a:r>
          </a:p>
          <a:p>
            <a:pPr lvl="1"/>
            <a:r>
              <a:rPr lang="en-US" dirty="0"/>
              <a:t>You hope that by choosing a </a:t>
            </a:r>
            <a:r>
              <a:rPr lang="en-US" i="1" dirty="0"/>
              <a:t>local</a:t>
            </a:r>
            <a:r>
              <a:rPr lang="en-US" dirty="0"/>
              <a:t> optimum at each step, you will end up at a </a:t>
            </a:r>
            <a:r>
              <a:rPr lang="en-US" i="1" dirty="0"/>
              <a:t>global</a:t>
            </a:r>
            <a:r>
              <a:rPr lang="en-US" dirty="0"/>
              <a:t> optimum</a:t>
            </a:r>
          </a:p>
        </p:txBody>
      </p:sp>
    </p:spTree>
    <p:extLst>
      <p:ext uri="{BB962C8B-B14F-4D97-AF65-F5344CB8AC3E}">
        <p14:creationId xmlns:p14="http://schemas.microsoft.com/office/powerpoint/2010/main" val="53654208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ext Box 2"/>
          <p:cNvSpPr txBox="1">
            <a:spLocks noChangeArrowheads="1"/>
          </p:cNvSpPr>
          <p:nvPr/>
        </p:nvSpPr>
        <p:spPr bwMode="auto">
          <a:xfrm>
            <a:off x="609600" y="533400"/>
            <a:ext cx="7702550" cy="346075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60325" indent="-60325"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1300163" indent="-609600"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2024063" indent="-609600"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2747963" indent="-609600"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3471863" indent="-609600"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3929063" indent="-609600"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4386263" indent="-609600"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4843463" indent="-609600"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5300663" indent="-609600"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dirty="0">
                <a:ea typeface="宋体" panose="02010600030101010101" pitchFamily="2" charset="-122"/>
              </a:rPr>
              <a:t>There seem to be 3 obvious greedy strategies: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dirty="0">
                <a:ea typeface="宋体" panose="02010600030101010101" pitchFamily="2" charset="-122"/>
              </a:rPr>
              <a:t>(Max value) Sort the objects from the highest value to the lowest, then pick them in that order.	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dirty="0">
                <a:ea typeface="宋体" panose="02010600030101010101" pitchFamily="2" charset="-122"/>
              </a:rPr>
              <a:t>(Min weight) Sort the objects from the lowest weight to the highest, then pick them in that order.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dirty="0">
                <a:ea typeface="宋体" panose="02010600030101010101" pitchFamily="2" charset="-122"/>
              </a:rPr>
              <a:t>(Max value/weight ratio) Sort the objects based on the value to weight ratios, from the highest to the lowest, then select. 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b="1" dirty="0">
                <a:ea typeface="宋体" panose="02010600030101010101" pitchFamily="2" charset="-122"/>
              </a:rPr>
              <a:t>Example:</a:t>
            </a:r>
            <a:r>
              <a:rPr lang="en-US" altLang="zh-CN" dirty="0">
                <a:ea typeface="宋体" panose="02010600030101010101" pitchFamily="2" charset="-122"/>
              </a:rPr>
              <a:t> Given </a:t>
            </a:r>
            <a:r>
              <a:rPr lang="en-US" altLang="zh-CN" i="1" dirty="0">
                <a:ea typeface="宋体" panose="02010600030101010101" pitchFamily="2" charset="-122"/>
              </a:rPr>
              <a:t>n</a:t>
            </a:r>
            <a:r>
              <a:rPr lang="en-US" altLang="zh-CN" dirty="0">
                <a:ea typeface="宋体" panose="02010600030101010101" pitchFamily="2" charset="-122"/>
              </a:rPr>
              <a:t> = 5 objects and a knapsack capacity </a:t>
            </a:r>
            <a:r>
              <a:rPr lang="en-US" altLang="zh-CN" i="1" dirty="0">
                <a:ea typeface="宋体" panose="02010600030101010101" pitchFamily="2" charset="-122"/>
              </a:rPr>
              <a:t>W</a:t>
            </a:r>
            <a:r>
              <a:rPr lang="en-US" altLang="zh-CN" dirty="0">
                <a:ea typeface="宋体" panose="02010600030101010101" pitchFamily="2" charset="-122"/>
              </a:rPr>
              <a:t> = 100 as in Table I.  The three solutions are given in Table II.</a:t>
            </a:r>
          </a:p>
        </p:txBody>
      </p:sp>
      <p:sp>
        <p:nvSpPr>
          <p:cNvPr id="71683" name="Text Box 3"/>
          <p:cNvSpPr txBox="1">
            <a:spLocks noChangeArrowheads="1"/>
          </p:cNvSpPr>
          <p:nvPr/>
        </p:nvSpPr>
        <p:spPr bwMode="auto">
          <a:xfrm>
            <a:off x="685800" y="4419600"/>
            <a:ext cx="3429000" cy="1200329"/>
          </a:xfrm>
          <a:prstGeom prst="rect">
            <a:avLst/>
          </a:prstGeom>
          <a:noFill/>
          <a:ln w="9525">
            <a:solidFill>
              <a:srgbClr val="FF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i="1" dirty="0">
                <a:ea typeface="宋体" panose="02010600030101010101" pitchFamily="2" charset="-122"/>
              </a:rPr>
              <a:t>w     </a:t>
            </a:r>
            <a:r>
              <a:rPr lang="en-US" altLang="zh-CN" i="1" dirty="0" smtClean="0">
                <a:ea typeface="宋体" panose="02010600030101010101" pitchFamily="2" charset="-122"/>
              </a:rPr>
              <a:t>  </a:t>
            </a:r>
            <a:r>
              <a:rPr lang="en-US" altLang="zh-CN" dirty="0" smtClean="0">
                <a:ea typeface="宋体" panose="02010600030101010101" pitchFamily="2" charset="-122"/>
              </a:rPr>
              <a:t>10   </a:t>
            </a:r>
            <a:r>
              <a:rPr lang="en-US" altLang="zh-CN" dirty="0">
                <a:ea typeface="宋体" panose="02010600030101010101" pitchFamily="2" charset="-122"/>
              </a:rPr>
              <a:t>20   30   40   50 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i="1" dirty="0" smtClean="0">
                <a:ea typeface="宋体" panose="02010600030101010101" pitchFamily="2" charset="-122"/>
              </a:rPr>
              <a:t>v        </a:t>
            </a:r>
            <a:r>
              <a:rPr lang="en-US" altLang="zh-CN" dirty="0" smtClean="0">
                <a:ea typeface="宋体" panose="02010600030101010101" pitchFamily="2" charset="-122"/>
              </a:rPr>
              <a:t>20   </a:t>
            </a:r>
            <a:r>
              <a:rPr lang="en-US" altLang="zh-CN" dirty="0">
                <a:ea typeface="宋体" panose="02010600030101010101" pitchFamily="2" charset="-122"/>
              </a:rPr>
              <a:t>30   66   40   60 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i="1" dirty="0" smtClean="0">
                <a:ea typeface="宋体" panose="02010600030101010101" pitchFamily="2" charset="-122"/>
              </a:rPr>
              <a:t>v</a:t>
            </a:r>
            <a:r>
              <a:rPr lang="en-US" altLang="zh-CN" dirty="0" smtClean="0">
                <a:ea typeface="宋体" panose="02010600030101010101" pitchFamily="2" charset="-122"/>
              </a:rPr>
              <a:t>/</a:t>
            </a:r>
            <a:r>
              <a:rPr lang="en-US" altLang="zh-CN" i="1" dirty="0" smtClean="0">
                <a:ea typeface="宋体" panose="02010600030101010101" pitchFamily="2" charset="-122"/>
              </a:rPr>
              <a:t>w   </a:t>
            </a:r>
            <a:r>
              <a:rPr lang="en-US" altLang="zh-CN" dirty="0" smtClean="0">
                <a:ea typeface="宋体" panose="02010600030101010101" pitchFamily="2" charset="-122"/>
              </a:rPr>
              <a:t>2.0  </a:t>
            </a:r>
            <a:r>
              <a:rPr lang="en-US" altLang="zh-CN" dirty="0">
                <a:ea typeface="宋体" panose="02010600030101010101" pitchFamily="2" charset="-122"/>
              </a:rPr>
              <a:t>1.5  2.2  1.0  1.2</a:t>
            </a:r>
          </a:p>
        </p:txBody>
      </p:sp>
      <p:sp>
        <p:nvSpPr>
          <p:cNvPr id="71684" name="Line 4"/>
          <p:cNvSpPr>
            <a:spLocks noChangeShapeType="1"/>
          </p:cNvSpPr>
          <p:nvPr/>
        </p:nvSpPr>
        <p:spPr bwMode="auto">
          <a:xfrm>
            <a:off x="1219200" y="4419600"/>
            <a:ext cx="0" cy="1219200"/>
          </a:xfrm>
          <a:prstGeom prst="line">
            <a:avLst/>
          </a:prstGeom>
          <a:noFill/>
          <a:ln w="38100" cmpd="dbl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685" name="Text Box 5"/>
          <p:cNvSpPr txBox="1">
            <a:spLocks noChangeArrowheads="1"/>
          </p:cNvSpPr>
          <p:nvPr/>
        </p:nvSpPr>
        <p:spPr bwMode="auto">
          <a:xfrm>
            <a:off x="1676400" y="5867400"/>
            <a:ext cx="914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solidFill>
                  <a:srgbClr val="FF3300"/>
                </a:solidFill>
                <a:ea typeface="宋体" panose="02010600030101010101" pitchFamily="2" charset="-122"/>
              </a:rPr>
              <a:t>Table I</a:t>
            </a:r>
          </a:p>
        </p:txBody>
      </p:sp>
      <p:sp>
        <p:nvSpPr>
          <p:cNvPr id="71686" name="Text Box 6"/>
          <p:cNvSpPr txBox="1">
            <a:spLocks noChangeArrowheads="1"/>
          </p:cNvSpPr>
          <p:nvPr/>
        </p:nvSpPr>
        <p:spPr bwMode="auto">
          <a:xfrm>
            <a:off x="4419600" y="4267200"/>
            <a:ext cx="3886200" cy="1615827"/>
          </a:xfrm>
          <a:prstGeom prst="rect">
            <a:avLst/>
          </a:prstGeom>
          <a:noFill/>
          <a:ln w="9525">
            <a:solidFill>
              <a:srgbClr val="FF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ea typeface="宋体" panose="02010600030101010101" pitchFamily="2" charset="-122"/>
              </a:rPr>
              <a:t>select		</a:t>
            </a:r>
            <a:r>
              <a:rPr lang="en-US" altLang="zh-CN" i="1" dirty="0">
                <a:ea typeface="宋体" panose="02010600030101010101" pitchFamily="2" charset="-122"/>
              </a:rPr>
              <a:t>x</a:t>
            </a:r>
            <a:r>
              <a:rPr lang="en-US" altLang="zh-CN" baseline="-25000" dirty="0">
                <a:ea typeface="宋体" panose="02010600030101010101" pitchFamily="2" charset="-122"/>
              </a:rPr>
              <a:t>i	     </a:t>
            </a:r>
            <a:r>
              <a:rPr lang="en-US" altLang="zh-CN" baseline="-25000" dirty="0" smtClean="0">
                <a:ea typeface="宋体" panose="02010600030101010101" pitchFamily="2" charset="-122"/>
              </a:rPr>
              <a:t>  </a:t>
            </a:r>
            <a:r>
              <a:rPr lang="en-US" altLang="zh-CN" dirty="0" smtClean="0">
                <a:ea typeface="宋体" panose="02010600030101010101" pitchFamily="2" charset="-122"/>
              </a:rPr>
              <a:t> value </a:t>
            </a:r>
          </a:p>
          <a:p>
            <a:pPr>
              <a:spcBef>
                <a:spcPct val="50000"/>
              </a:spcBef>
            </a:pPr>
            <a:r>
              <a:rPr lang="en-US" altLang="zh-CN" dirty="0" smtClean="0">
                <a:ea typeface="宋体" panose="02010600030101010101" pitchFamily="2" charset="-122"/>
              </a:rPr>
              <a:t>Max </a:t>
            </a:r>
            <a:r>
              <a:rPr lang="en-US" altLang="zh-CN" i="1" dirty="0">
                <a:ea typeface="宋体" panose="02010600030101010101" pitchFamily="2" charset="-122"/>
              </a:rPr>
              <a:t>v</a:t>
            </a:r>
            <a:r>
              <a:rPr lang="en-US" altLang="zh-CN" baseline="-25000" dirty="0">
                <a:ea typeface="宋体" panose="02010600030101010101" pitchFamily="2" charset="-122"/>
              </a:rPr>
              <a:t>i </a:t>
            </a:r>
            <a:r>
              <a:rPr lang="en-US" altLang="zh-CN" dirty="0">
                <a:ea typeface="宋体" panose="02010600030101010101" pitchFamily="2" charset="-122"/>
              </a:rPr>
              <a:t>     </a:t>
            </a:r>
            <a:r>
              <a:rPr lang="en-US" altLang="zh-CN" dirty="0" smtClean="0">
                <a:ea typeface="宋体" panose="02010600030101010101" pitchFamily="2" charset="-122"/>
              </a:rPr>
              <a:t>	       0  </a:t>
            </a:r>
            <a:r>
              <a:rPr lang="en-US" altLang="zh-CN" dirty="0">
                <a:ea typeface="宋体" panose="02010600030101010101" pitchFamily="2" charset="-122"/>
              </a:rPr>
              <a:t>0  1  0.5 </a:t>
            </a:r>
            <a:r>
              <a:rPr lang="en-US" altLang="zh-CN" dirty="0" smtClean="0">
                <a:ea typeface="宋体" panose="02010600030101010101" pitchFamily="2" charset="-122"/>
              </a:rPr>
              <a:t> 1             146 </a:t>
            </a:r>
          </a:p>
          <a:p>
            <a:pPr>
              <a:spcBef>
                <a:spcPct val="50000"/>
              </a:spcBef>
            </a:pPr>
            <a:r>
              <a:rPr lang="en-US" altLang="zh-CN" dirty="0" smtClean="0">
                <a:ea typeface="宋体" panose="02010600030101010101" pitchFamily="2" charset="-122"/>
              </a:rPr>
              <a:t>Min </a:t>
            </a:r>
            <a:r>
              <a:rPr lang="en-US" altLang="zh-CN" i="1" dirty="0" err="1">
                <a:ea typeface="宋体" panose="02010600030101010101" pitchFamily="2" charset="-122"/>
              </a:rPr>
              <a:t>w</a:t>
            </a:r>
            <a:r>
              <a:rPr lang="en-US" altLang="zh-CN" baseline="-25000" dirty="0" err="1">
                <a:ea typeface="宋体" panose="02010600030101010101" pitchFamily="2" charset="-122"/>
              </a:rPr>
              <a:t>i</a:t>
            </a:r>
            <a:r>
              <a:rPr lang="en-US" altLang="zh-CN" baseline="-25000" dirty="0">
                <a:ea typeface="宋体" panose="02010600030101010101" pitchFamily="2" charset="-122"/>
              </a:rPr>
              <a:t> </a:t>
            </a:r>
            <a:r>
              <a:rPr lang="en-US" altLang="zh-CN" dirty="0">
                <a:ea typeface="宋体" panose="02010600030101010101" pitchFamily="2" charset="-122"/>
              </a:rPr>
              <a:t>     </a:t>
            </a:r>
            <a:r>
              <a:rPr lang="en-US" altLang="zh-CN" dirty="0" smtClean="0">
                <a:ea typeface="宋体" panose="02010600030101010101" pitchFamily="2" charset="-122"/>
              </a:rPr>
              <a:t>       1  </a:t>
            </a:r>
            <a:r>
              <a:rPr lang="en-US" altLang="zh-CN" dirty="0">
                <a:ea typeface="宋体" panose="02010600030101010101" pitchFamily="2" charset="-122"/>
              </a:rPr>
              <a:t>1  1  </a:t>
            </a:r>
            <a:r>
              <a:rPr lang="en-US" altLang="zh-CN" dirty="0" smtClean="0">
                <a:ea typeface="宋体" panose="02010600030101010101" pitchFamily="2" charset="-122"/>
              </a:rPr>
              <a:t> 1    </a:t>
            </a:r>
            <a:r>
              <a:rPr lang="en-US" altLang="zh-CN" dirty="0">
                <a:ea typeface="宋体" panose="02010600030101010101" pitchFamily="2" charset="-122"/>
              </a:rPr>
              <a:t>0    </a:t>
            </a:r>
            <a:r>
              <a:rPr lang="en-US" altLang="zh-CN" dirty="0" smtClean="0">
                <a:ea typeface="宋体" panose="02010600030101010101" pitchFamily="2" charset="-122"/>
              </a:rPr>
              <a:t>         156</a:t>
            </a:r>
          </a:p>
          <a:p>
            <a:pPr>
              <a:spcBef>
                <a:spcPct val="50000"/>
              </a:spcBef>
            </a:pPr>
            <a:r>
              <a:rPr lang="en-US" altLang="zh-CN" dirty="0" smtClean="0">
                <a:ea typeface="宋体" panose="02010600030101010101" pitchFamily="2" charset="-122"/>
              </a:rPr>
              <a:t>Max </a:t>
            </a:r>
            <a:r>
              <a:rPr lang="en-US" altLang="zh-CN" i="1" dirty="0">
                <a:ea typeface="宋体" panose="02010600030101010101" pitchFamily="2" charset="-122"/>
              </a:rPr>
              <a:t>v</a:t>
            </a:r>
            <a:r>
              <a:rPr lang="en-US" altLang="zh-CN" baseline="-25000" dirty="0">
                <a:ea typeface="宋体" panose="02010600030101010101" pitchFamily="2" charset="-122"/>
              </a:rPr>
              <a:t>i</a:t>
            </a:r>
            <a:r>
              <a:rPr lang="en-US" altLang="zh-CN" dirty="0">
                <a:ea typeface="宋体" panose="02010600030101010101" pitchFamily="2" charset="-122"/>
              </a:rPr>
              <a:t>/</a:t>
            </a:r>
            <a:r>
              <a:rPr lang="en-US" altLang="zh-CN" i="1" dirty="0" err="1">
                <a:ea typeface="宋体" panose="02010600030101010101" pitchFamily="2" charset="-122"/>
              </a:rPr>
              <a:t>w</a:t>
            </a:r>
            <a:r>
              <a:rPr lang="en-US" altLang="zh-CN" baseline="-25000" dirty="0" err="1">
                <a:ea typeface="宋体" panose="02010600030101010101" pitchFamily="2" charset="-122"/>
              </a:rPr>
              <a:t>i</a:t>
            </a:r>
            <a:r>
              <a:rPr lang="en-US" altLang="zh-CN" baseline="-25000" dirty="0">
                <a:ea typeface="宋体" panose="02010600030101010101" pitchFamily="2" charset="-122"/>
              </a:rPr>
              <a:t> 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en-US" altLang="zh-CN" dirty="0" smtClean="0">
                <a:ea typeface="宋体" panose="02010600030101010101" pitchFamily="2" charset="-122"/>
              </a:rPr>
              <a:t>      1  </a:t>
            </a:r>
            <a:r>
              <a:rPr lang="en-US" altLang="zh-CN" dirty="0">
                <a:ea typeface="宋体" panose="02010600030101010101" pitchFamily="2" charset="-122"/>
              </a:rPr>
              <a:t>1  1  </a:t>
            </a:r>
            <a:r>
              <a:rPr lang="en-US" altLang="zh-CN" dirty="0" smtClean="0">
                <a:ea typeface="宋体" panose="02010600030101010101" pitchFamily="2" charset="-122"/>
              </a:rPr>
              <a:t> 0    0.8          164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71687" name="Line 7"/>
          <p:cNvSpPr>
            <a:spLocks noChangeShapeType="1"/>
          </p:cNvSpPr>
          <p:nvPr/>
        </p:nvSpPr>
        <p:spPr bwMode="auto">
          <a:xfrm>
            <a:off x="5715000" y="4267200"/>
            <a:ext cx="0" cy="1600200"/>
          </a:xfrm>
          <a:prstGeom prst="line">
            <a:avLst/>
          </a:prstGeom>
          <a:noFill/>
          <a:ln w="38100" cmpd="dbl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688" name="Freeform 8"/>
          <p:cNvSpPr>
            <a:spLocks/>
          </p:cNvSpPr>
          <p:nvPr/>
        </p:nvSpPr>
        <p:spPr bwMode="auto">
          <a:xfrm flipV="1">
            <a:off x="4419600" y="4648200"/>
            <a:ext cx="3892550" cy="74613"/>
          </a:xfrm>
          <a:custGeom>
            <a:avLst/>
            <a:gdLst>
              <a:gd name="T0" fmla="*/ 0 w 2379"/>
              <a:gd name="T1" fmla="*/ 0 h 1"/>
              <a:gd name="T2" fmla="*/ 2379 w 2379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379" h="1">
                <a:moveTo>
                  <a:pt x="0" y="0"/>
                </a:moveTo>
                <a:lnTo>
                  <a:pt x="2379" y="0"/>
                </a:lnTo>
              </a:path>
            </a:pathLst>
          </a:custGeom>
          <a:noFill/>
          <a:ln w="9525">
            <a:solidFill>
              <a:srgbClr val="FF3300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689" name="Line 9"/>
          <p:cNvSpPr>
            <a:spLocks noChangeShapeType="1"/>
          </p:cNvSpPr>
          <p:nvPr/>
        </p:nvSpPr>
        <p:spPr bwMode="auto">
          <a:xfrm>
            <a:off x="7467600" y="4267200"/>
            <a:ext cx="0" cy="160020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691" name="Text Box 11"/>
          <p:cNvSpPr txBox="1">
            <a:spLocks noChangeArrowheads="1"/>
          </p:cNvSpPr>
          <p:nvPr/>
        </p:nvSpPr>
        <p:spPr bwMode="auto">
          <a:xfrm>
            <a:off x="5791200" y="5943600"/>
            <a:ext cx="1219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solidFill>
                  <a:srgbClr val="FF3300"/>
                </a:solidFill>
                <a:ea typeface="宋体" panose="02010600030101010101" pitchFamily="2" charset="-122"/>
              </a:rPr>
              <a:t>Table II</a:t>
            </a:r>
            <a:endParaRPr lang="en-US" altLang="zh-CN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34799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ext Box 2"/>
          <p:cNvSpPr txBox="1">
            <a:spLocks noChangeArrowheads="1"/>
          </p:cNvSpPr>
          <p:nvPr/>
        </p:nvSpPr>
        <p:spPr bwMode="auto">
          <a:xfrm>
            <a:off x="609600" y="533400"/>
            <a:ext cx="7467600" cy="5834063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 dirty="0">
                <a:ea typeface="宋体" panose="02010600030101010101" pitchFamily="2" charset="-122"/>
              </a:rPr>
              <a:t>The Optimal Knapsack Algorithm: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dirty="0">
                <a:ea typeface="宋体" panose="02010600030101010101" pitchFamily="2" charset="-122"/>
              </a:rPr>
              <a:t>	</a:t>
            </a:r>
            <a:r>
              <a:rPr lang="en-US" altLang="zh-CN" b="1" dirty="0">
                <a:ea typeface="宋体" panose="02010600030101010101" pitchFamily="2" charset="-122"/>
              </a:rPr>
              <a:t>Input:</a:t>
            </a:r>
            <a:r>
              <a:rPr lang="en-US" altLang="zh-CN" dirty="0">
                <a:ea typeface="宋体" panose="02010600030101010101" pitchFamily="2" charset="-122"/>
              </a:rPr>
              <a:t> an integer </a:t>
            </a:r>
            <a:r>
              <a:rPr lang="en-US" altLang="zh-CN" i="1" dirty="0">
                <a:ea typeface="宋体" panose="02010600030101010101" pitchFamily="2" charset="-122"/>
              </a:rPr>
              <a:t>n</a:t>
            </a:r>
            <a:r>
              <a:rPr lang="en-US" altLang="zh-CN" dirty="0">
                <a:ea typeface="宋体" panose="02010600030101010101" pitchFamily="2" charset="-122"/>
              </a:rPr>
              <a:t>, positive values </a:t>
            </a:r>
            <a:r>
              <a:rPr lang="en-US" altLang="zh-CN" i="1" dirty="0" err="1">
                <a:ea typeface="宋体" panose="02010600030101010101" pitchFamily="2" charset="-122"/>
              </a:rPr>
              <a:t>w</a:t>
            </a:r>
            <a:r>
              <a:rPr lang="en-US" altLang="zh-CN" i="1" baseline="-25000" dirty="0" err="1">
                <a:ea typeface="宋体" panose="02010600030101010101" pitchFamily="2" charset="-122"/>
              </a:rPr>
              <a:t>i</a:t>
            </a:r>
            <a:r>
              <a:rPr lang="en-US" altLang="zh-CN" i="1" baseline="-25000" dirty="0">
                <a:ea typeface="宋体" panose="02010600030101010101" pitchFamily="2" charset="-122"/>
              </a:rPr>
              <a:t> </a:t>
            </a:r>
            <a:r>
              <a:rPr lang="en-US" altLang="zh-CN" dirty="0">
                <a:ea typeface="宋体" panose="02010600030101010101" pitchFamily="2" charset="-122"/>
              </a:rPr>
              <a:t>and </a:t>
            </a:r>
            <a:r>
              <a:rPr lang="en-US" altLang="zh-CN" i="1" dirty="0">
                <a:ea typeface="宋体" panose="02010600030101010101" pitchFamily="2" charset="-122"/>
              </a:rPr>
              <a:t>v</a:t>
            </a:r>
            <a:r>
              <a:rPr lang="en-US" altLang="zh-CN" i="1" baseline="-25000" dirty="0">
                <a:ea typeface="宋体" panose="02010600030101010101" pitchFamily="2" charset="-122"/>
              </a:rPr>
              <a:t>i </a:t>
            </a:r>
            <a:r>
              <a:rPr lang="en-US" altLang="zh-CN" dirty="0">
                <a:ea typeface="宋体" panose="02010600030101010101" pitchFamily="2" charset="-122"/>
              </a:rPr>
              <a:t>, for 1 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 </a:t>
            </a:r>
            <a:r>
              <a:rPr lang="en-US" altLang="zh-CN" i="1" dirty="0" err="1">
                <a:ea typeface="宋体" panose="02010600030101010101" pitchFamily="2" charset="-122"/>
                <a:sym typeface="Symbol" panose="05050102010706020507" pitchFamily="18" charset="2"/>
              </a:rPr>
              <a:t>i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 	             </a:t>
            </a:r>
            <a:r>
              <a:rPr lang="en-US" altLang="zh-CN" i="1" dirty="0">
                <a:ea typeface="宋体" panose="02010600030101010101" pitchFamily="2" charset="-122"/>
                <a:sym typeface="Symbol" panose="05050102010706020507" pitchFamily="18" charset="2"/>
              </a:rPr>
              <a:t>n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, and another positive value </a:t>
            </a:r>
            <a:r>
              <a:rPr lang="en-US" altLang="zh-CN" i="1" dirty="0">
                <a:ea typeface="宋体" panose="02010600030101010101" pitchFamily="2" charset="-122"/>
                <a:sym typeface="Symbol" panose="05050102010706020507" pitchFamily="18" charset="2"/>
              </a:rPr>
              <a:t>W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.</a:t>
            </a:r>
          </a:p>
          <a:p>
            <a:pPr>
              <a:spcBef>
                <a:spcPct val="50000"/>
              </a:spcBef>
            </a:pP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	</a:t>
            </a:r>
            <a:r>
              <a:rPr lang="en-US" altLang="zh-CN" b="1" dirty="0">
                <a:ea typeface="宋体" panose="02010600030101010101" pitchFamily="2" charset="-122"/>
                <a:sym typeface="Symbol" panose="05050102010706020507" pitchFamily="18" charset="2"/>
              </a:rPr>
              <a:t>Output: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i="1" dirty="0">
                <a:ea typeface="宋体" panose="02010600030101010101" pitchFamily="2" charset="-122"/>
                <a:sym typeface="Symbol" panose="05050102010706020507" pitchFamily="18" charset="2"/>
              </a:rPr>
              <a:t>n 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values </a:t>
            </a:r>
            <a:r>
              <a:rPr lang="en-US" altLang="zh-CN" i="1" dirty="0">
                <a:ea typeface="宋体" panose="02010600030101010101" pitchFamily="2" charset="-122"/>
              </a:rPr>
              <a:t>x</a:t>
            </a:r>
            <a:r>
              <a:rPr lang="en-US" altLang="zh-CN" i="1" baseline="-25000" dirty="0">
                <a:ea typeface="宋体" panose="02010600030101010101" pitchFamily="2" charset="-122"/>
              </a:rPr>
              <a:t>i </a:t>
            </a:r>
            <a:r>
              <a:rPr lang="en-US" altLang="zh-CN" dirty="0">
                <a:ea typeface="宋体" panose="02010600030101010101" pitchFamily="2" charset="-122"/>
              </a:rPr>
              <a:t>such that 0 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 </a:t>
            </a:r>
            <a:r>
              <a:rPr lang="en-US" altLang="zh-CN" i="1" dirty="0">
                <a:ea typeface="宋体" panose="02010600030101010101" pitchFamily="2" charset="-122"/>
              </a:rPr>
              <a:t>x</a:t>
            </a:r>
            <a:r>
              <a:rPr lang="en-US" altLang="zh-CN" i="1" baseline="-25000" dirty="0">
                <a:ea typeface="宋体" panose="02010600030101010101" pitchFamily="2" charset="-122"/>
              </a:rPr>
              <a:t>i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 </a:t>
            </a:r>
            <a:r>
              <a:rPr lang="en-US" altLang="zh-CN" dirty="0">
                <a:ea typeface="宋体" panose="02010600030101010101" pitchFamily="2" charset="-122"/>
              </a:rPr>
              <a:t> 1 and </a:t>
            </a:r>
          </a:p>
          <a:p>
            <a:pPr>
              <a:spcBef>
                <a:spcPct val="50000"/>
              </a:spcBef>
            </a:pPr>
            <a:endParaRPr lang="en-US" altLang="zh-CN" dirty="0"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dirty="0">
                <a:ea typeface="宋体" panose="02010600030101010101" pitchFamily="2" charset="-122"/>
              </a:rPr>
              <a:t>	</a:t>
            </a:r>
            <a:r>
              <a:rPr lang="en-US" altLang="zh-CN" b="1" dirty="0">
                <a:ea typeface="宋体" panose="02010600030101010101" pitchFamily="2" charset="-122"/>
              </a:rPr>
              <a:t>Algorithm </a:t>
            </a:r>
            <a:r>
              <a:rPr lang="en-US" altLang="zh-CN" dirty="0">
                <a:ea typeface="宋体" panose="02010600030101010101" pitchFamily="2" charset="-122"/>
              </a:rPr>
              <a:t>(of time complexity O(</a:t>
            </a:r>
            <a:r>
              <a:rPr lang="en-US" altLang="zh-CN" i="1" dirty="0">
                <a:ea typeface="宋体" panose="02010600030101010101" pitchFamily="2" charset="-122"/>
              </a:rPr>
              <a:t>n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en-US" altLang="zh-CN" dirty="0" err="1">
                <a:ea typeface="宋体" panose="02010600030101010101" pitchFamily="2" charset="-122"/>
              </a:rPr>
              <a:t>lg</a:t>
            </a:r>
            <a:r>
              <a:rPr lang="en-US" altLang="zh-CN" i="1" dirty="0" err="1">
                <a:ea typeface="宋体" panose="02010600030101010101" pitchFamily="2" charset="-122"/>
              </a:rPr>
              <a:t>n</a:t>
            </a:r>
            <a:r>
              <a:rPr lang="en-US" altLang="zh-CN" dirty="0">
                <a:ea typeface="宋体" panose="02010600030101010101" pitchFamily="2" charset="-122"/>
              </a:rPr>
              <a:t>))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dirty="0">
                <a:ea typeface="宋体" panose="02010600030101010101" pitchFamily="2" charset="-122"/>
              </a:rPr>
              <a:t>	(1) Sort the </a:t>
            </a:r>
            <a:r>
              <a:rPr lang="en-US" altLang="zh-CN" i="1" dirty="0">
                <a:ea typeface="宋体" panose="02010600030101010101" pitchFamily="2" charset="-122"/>
              </a:rPr>
              <a:t>n</a:t>
            </a:r>
            <a:r>
              <a:rPr lang="en-US" altLang="zh-CN" dirty="0">
                <a:ea typeface="宋体" panose="02010600030101010101" pitchFamily="2" charset="-122"/>
              </a:rPr>
              <a:t> objects from large to small based on the 	   ratios </a:t>
            </a:r>
            <a:r>
              <a:rPr lang="en-US" altLang="zh-CN" i="1" dirty="0">
                <a:ea typeface="宋体" panose="02010600030101010101" pitchFamily="2" charset="-122"/>
              </a:rPr>
              <a:t>v</a:t>
            </a:r>
            <a:r>
              <a:rPr lang="en-US" altLang="zh-CN" i="1" baseline="-25000" dirty="0">
                <a:ea typeface="宋体" panose="02010600030101010101" pitchFamily="2" charset="-122"/>
              </a:rPr>
              <a:t>i</a:t>
            </a:r>
            <a:r>
              <a:rPr lang="en-US" altLang="zh-CN" dirty="0">
                <a:ea typeface="宋体" panose="02010600030101010101" pitchFamily="2" charset="-122"/>
              </a:rPr>
              <a:t>/</a:t>
            </a:r>
            <a:r>
              <a:rPr lang="en-US" altLang="zh-CN" i="1" dirty="0" err="1">
                <a:ea typeface="宋体" panose="02010600030101010101" pitchFamily="2" charset="-122"/>
              </a:rPr>
              <a:t>w</a:t>
            </a:r>
            <a:r>
              <a:rPr lang="en-US" altLang="zh-CN" i="1" baseline="-25000" dirty="0" err="1">
                <a:ea typeface="宋体" panose="02010600030101010101" pitchFamily="2" charset="-122"/>
              </a:rPr>
              <a:t>i</a:t>
            </a:r>
            <a:r>
              <a:rPr lang="en-US" altLang="zh-CN" baseline="-25000" dirty="0">
                <a:ea typeface="宋体" panose="02010600030101010101" pitchFamily="2" charset="-122"/>
              </a:rPr>
              <a:t> </a:t>
            </a:r>
            <a:r>
              <a:rPr lang="en-US" altLang="zh-CN" dirty="0">
                <a:ea typeface="宋体" panose="02010600030101010101" pitchFamily="2" charset="-122"/>
              </a:rPr>
              <a:t>. We assume the arrays </a:t>
            </a:r>
            <a:r>
              <a:rPr lang="en-US" altLang="zh-CN" i="1" dirty="0">
                <a:ea typeface="宋体" panose="02010600030101010101" pitchFamily="2" charset="-122"/>
              </a:rPr>
              <a:t>w</a:t>
            </a:r>
            <a:r>
              <a:rPr lang="en-US" altLang="zh-CN" dirty="0">
                <a:ea typeface="宋体" panose="02010600030101010101" pitchFamily="2" charset="-122"/>
              </a:rPr>
              <a:t>[1..</a:t>
            </a:r>
            <a:r>
              <a:rPr lang="en-US" altLang="zh-CN" i="1" dirty="0">
                <a:ea typeface="宋体" panose="02010600030101010101" pitchFamily="2" charset="-122"/>
              </a:rPr>
              <a:t>n</a:t>
            </a:r>
            <a:r>
              <a:rPr lang="en-US" altLang="zh-CN" dirty="0">
                <a:ea typeface="宋体" panose="02010600030101010101" pitchFamily="2" charset="-122"/>
              </a:rPr>
              <a:t>] and </a:t>
            </a:r>
            <a:r>
              <a:rPr lang="en-US" altLang="zh-CN" i="1" dirty="0">
                <a:ea typeface="宋体" panose="02010600030101010101" pitchFamily="2" charset="-122"/>
              </a:rPr>
              <a:t>v</a:t>
            </a:r>
            <a:r>
              <a:rPr lang="en-US" altLang="zh-CN" dirty="0">
                <a:ea typeface="宋体" panose="02010600030101010101" pitchFamily="2" charset="-122"/>
              </a:rPr>
              <a:t>[1..</a:t>
            </a:r>
            <a:r>
              <a:rPr lang="en-US" altLang="zh-CN" i="1" dirty="0">
                <a:ea typeface="宋体" panose="02010600030101010101" pitchFamily="2" charset="-122"/>
              </a:rPr>
              <a:t>n</a:t>
            </a:r>
            <a:r>
              <a:rPr lang="en-US" altLang="zh-CN" dirty="0">
                <a:ea typeface="宋体" panose="02010600030101010101" pitchFamily="2" charset="-122"/>
              </a:rPr>
              <a:t>] 	   store the respective weights and values after sorting.	(2) initialize array </a:t>
            </a:r>
            <a:r>
              <a:rPr lang="en-US" altLang="zh-CN" i="1" dirty="0">
                <a:ea typeface="宋体" panose="02010600030101010101" pitchFamily="2" charset="-122"/>
              </a:rPr>
              <a:t>x</a:t>
            </a:r>
            <a:r>
              <a:rPr lang="en-US" altLang="zh-CN" dirty="0">
                <a:ea typeface="宋体" panose="02010600030101010101" pitchFamily="2" charset="-122"/>
              </a:rPr>
              <a:t>[1..</a:t>
            </a:r>
            <a:r>
              <a:rPr lang="en-US" altLang="zh-CN" i="1" dirty="0">
                <a:ea typeface="宋体" panose="02010600030101010101" pitchFamily="2" charset="-122"/>
              </a:rPr>
              <a:t>n</a:t>
            </a:r>
            <a:r>
              <a:rPr lang="en-US" altLang="zh-CN" dirty="0">
                <a:ea typeface="宋体" panose="02010600030101010101" pitchFamily="2" charset="-122"/>
              </a:rPr>
              <a:t>] to zeros.			(3) weight = 0; </a:t>
            </a:r>
            <a:r>
              <a:rPr lang="en-US" altLang="zh-CN" i="1" dirty="0" err="1">
                <a:ea typeface="宋体" panose="02010600030101010101" pitchFamily="2" charset="-122"/>
              </a:rPr>
              <a:t>i</a:t>
            </a:r>
            <a:r>
              <a:rPr lang="en-US" altLang="zh-CN" dirty="0">
                <a:ea typeface="宋体" panose="02010600030101010101" pitchFamily="2" charset="-122"/>
              </a:rPr>
              <a:t> = 1					(4) while (</a:t>
            </a:r>
            <a:r>
              <a:rPr lang="en-US" altLang="zh-CN" i="1" dirty="0" err="1">
                <a:ea typeface="宋体" panose="02010600030101010101" pitchFamily="2" charset="-122"/>
              </a:rPr>
              <a:t>i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 </a:t>
            </a:r>
            <a:r>
              <a:rPr lang="en-US" altLang="zh-CN" i="1" dirty="0">
                <a:ea typeface="宋体" panose="02010600030101010101" pitchFamily="2" charset="-122"/>
                <a:sym typeface="Symbol" panose="05050102010706020507" pitchFamily="18" charset="2"/>
              </a:rPr>
              <a:t>n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 and</a:t>
            </a:r>
            <a:r>
              <a:rPr lang="en-US" altLang="zh-CN" dirty="0">
                <a:ea typeface="宋体" panose="02010600030101010101" pitchFamily="2" charset="-122"/>
              </a:rPr>
              <a:t> weight &lt; </a:t>
            </a:r>
            <a:r>
              <a:rPr lang="en-US" altLang="zh-CN" i="1" dirty="0">
                <a:ea typeface="宋体" panose="02010600030101010101" pitchFamily="2" charset="-122"/>
              </a:rPr>
              <a:t>W</a:t>
            </a:r>
            <a:r>
              <a:rPr lang="en-US" altLang="zh-CN" dirty="0">
                <a:ea typeface="宋体" panose="02010600030101010101" pitchFamily="2" charset="-122"/>
              </a:rPr>
              <a:t>) do				  (4.1) if weight + </a:t>
            </a:r>
            <a:r>
              <a:rPr lang="en-US" altLang="zh-CN" i="1" dirty="0">
                <a:ea typeface="宋体" panose="02010600030101010101" pitchFamily="2" charset="-122"/>
              </a:rPr>
              <a:t>w</a:t>
            </a:r>
            <a:r>
              <a:rPr lang="en-US" altLang="zh-CN" dirty="0">
                <a:ea typeface="宋体" panose="02010600030101010101" pitchFamily="2" charset="-122"/>
              </a:rPr>
              <a:t>[</a:t>
            </a:r>
            <a:r>
              <a:rPr lang="en-US" altLang="zh-CN" i="1" dirty="0" err="1">
                <a:ea typeface="宋体" panose="02010600030101010101" pitchFamily="2" charset="-122"/>
              </a:rPr>
              <a:t>i</a:t>
            </a:r>
            <a:r>
              <a:rPr lang="en-US" altLang="zh-CN" dirty="0">
                <a:ea typeface="宋体" panose="02010600030101010101" pitchFamily="2" charset="-122"/>
              </a:rPr>
              <a:t>] 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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en-US" altLang="zh-CN" i="1" dirty="0">
                <a:ea typeface="宋体" panose="02010600030101010101" pitchFamily="2" charset="-122"/>
              </a:rPr>
              <a:t>W</a:t>
            </a:r>
            <a:r>
              <a:rPr lang="en-US" altLang="zh-CN" dirty="0">
                <a:ea typeface="宋体" panose="02010600030101010101" pitchFamily="2" charset="-122"/>
              </a:rPr>
              <a:t> then </a:t>
            </a:r>
            <a:r>
              <a:rPr lang="en-US" altLang="zh-CN" i="1" dirty="0">
                <a:ea typeface="宋体" panose="02010600030101010101" pitchFamily="2" charset="-122"/>
              </a:rPr>
              <a:t>x</a:t>
            </a:r>
            <a:r>
              <a:rPr lang="en-US" altLang="zh-CN" dirty="0">
                <a:ea typeface="宋体" panose="02010600030101010101" pitchFamily="2" charset="-122"/>
              </a:rPr>
              <a:t>[</a:t>
            </a:r>
            <a:r>
              <a:rPr lang="en-US" altLang="zh-CN" i="1" dirty="0" err="1">
                <a:ea typeface="宋体" panose="02010600030101010101" pitchFamily="2" charset="-122"/>
              </a:rPr>
              <a:t>i</a:t>
            </a:r>
            <a:r>
              <a:rPr lang="en-US" altLang="zh-CN" dirty="0">
                <a:ea typeface="宋体" panose="02010600030101010101" pitchFamily="2" charset="-122"/>
              </a:rPr>
              <a:t>] = 1			  (4.2) else </a:t>
            </a:r>
            <a:r>
              <a:rPr lang="en-US" altLang="zh-CN" i="1" dirty="0">
                <a:ea typeface="宋体" panose="02010600030101010101" pitchFamily="2" charset="-122"/>
              </a:rPr>
              <a:t>x</a:t>
            </a:r>
            <a:r>
              <a:rPr lang="en-US" altLang="zh-CN" dirty="0">
                <a:ea typeface="宋体" panose="02010600030101010101" pitchFamily="2" charset="-122"/>
              </a:rPr>
              <a:t>[</a:t>
            </a:r>
            <a:r>
              <a:rPr lang="en-US" altLang="zh-CN" i="1" dirty="0" err="1">
                <a:ea typeface="宋体" panose="02010600030101010101" pitchFamily="2" charset="-122"/>
              </a:rPr>
              <a:t>i</a:t>
            </a:r>
            <a:r>
              <a:rPr lang="en-US" altLang="zh-CN" dirty="0">
                <a:ea typeface="宋体" panose="02010600030101010101" pitchFamily="2" charset="-122"/>
              </a:rPr>
              <a:t>] = (</a:t>
            </a:r>
            <a:r>
              <a:rPr lang="en-US" altLang="zh-CN" i="1" dirty="0">
                <a:ea typeface="宋体" panose="02010600030101010101" pitchFamily="2" charset="-122"/>
              </a:rPr>
              <a:t>W</a:t>
            </a:r>
            <a:r>
              <a:rPr lang="en-US" altLang="zh-CN" dirty="0">
                <a:ea typeface="宋体" panose="02010600030101010101" pitchFamily="2" charset="-122"/>
              </a:rPr>
              <a:t> – weight) / w[</a:t>
            </a:r>
            <a:r>
              <a:rPr lang="en-US" altLang="zh-CN" i="1" dirty="0" err="1">
                <a:ea typeface="宋体" panose="02010600030101010101" pitchFamily="2" charset="-122"/>
              </a:rPr>
              <a:t>i</a:t>
            </a:r>
            <a:r>
              <a:rPr lang="en-US" altLang="zh-CN" dirty="0">
                <a:ea typeface="宋体" panose="02010600030101010101" pitchFamily="2" charset="-122"/>
              </a:rPr>
              <a:t>]				  (4.3) weight = weight + x[</a:t>
            </a:r>
            <a:r>
              <a:rPr lang="en-US" altLang="zh-CN" i="1" dirty="0" err="1">
                <a:ea typeface="宋体" panose="02010600030101010101" pitchFamily="2" charset="-122"/>
              </a:rPr>
              <a:t>i</a:t>
            </a:r>
            <a:r>
              <a:rPr lang="en-US" altLang="zh-CN" dirty="0">
                <a:ea typeface="宋体" panose="02010600030101010101" pitchFamily="2" charset="-122"/>
              </a:rPr>
              <a:t>] * w[</a:t>
            </a:r>
            <a:r>
              <a:rPr lang="en-US" altLang="zh-CN" i="1" dirty="0" err="1">
                <a:ea typeface="宋体" panose="02010600030101010101" pitchFamily="2" charset="-122"/>
              </a:rPr>
              <a:t>i</a:t>
            </a:r>
            <a:r>
              <a:rPr lang="en-US" altLang="zh-CN" dirty="0">
                <a:ea typeface="宋体" panose="02010600030101010101" pitchFamily="2" charset="-122"/>
              </a:rPr>
              <a:t>]				  (4.4) </a:t>
            </a:r>
            <a:r>
              <a:rPr lang="en-US" altLang="zh-CN" i="1" dirty="0" err="1">
                <a:ea typeface="宋体" panose="02010600030101010101" pitchFamily="2" charset="-122"/>
              </a:rPr>
              <a:t>i</a:t>
            </a:r>
            <a:r>
              <a:rPr lang="en-US" altLang="zh-CN" dirty="0">
                <a:ea typeface="宋体" panose="02010600030101010101" pitchFamily="2" charset="-122"/>
              </a:rPr>
              <a:t>++		       </a:t>
            </a:r>
          </a:p>
        </p:txBody>
      </p:sp>
      <p:graphicFrame>
        <p:nvGraphicFramePr>
          <p:cNvPr id="72707" name="Object 3"/>
          <p:cNvGraphicFramePr>
            <a:graphicFrameLocks noChangeAspect="1"/>
          </p:cNvGraphicFramePr>
          <p:nvPr/>
        </p:nvGraphicFramePr>
        <p:xfrm>
          <a:off x="1905000" y="2209800"/>
          <a:ext cx="33401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3" name="Equation" r:id="rId3" imgW="3340080" imgH="622080" progId="Equation.3">
                  <p:embed/>
                </p:oleObj>
              </mc:Choice>
              <mc:Fallback>
                <p:oleObj name="Equation" r:id="rId3" imgW="3340080" imgH="622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2209800"/>
                        <a:ext cx="3340100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4624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title"/>
          </p:nvPr>
        </p:nvSpPr>
        <p:spPr>
          <a:xfrm>
            <a:off x="482600" y="304800"/>
            <a:ext cx="8529638" cy="7620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ctr"/>
          <a:lstStyle/>
          <a:p>
            <a:r>
              <a:rPr lang="en-US" dirty="0"/>
              <a:t>Example: Counting money</a:t>
            </a:r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8001000" cy="49403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noAutofit/>
          </a:bodyPr>
          <a:lstStyle/>
          <a:p>
            <a:pPr>
              <a:lnSpc>
                <a:spcPct val="90000"/>
              </a:lnSpc>
            </a:pPr>
            <a:r>
              <a:rPr lang="en-US" sz="2000" dirty="0"/>
              <a:t>Suppose you want to count out a certain amount of money, using the fewest possible bills and coins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A greedy algorithm would do this would be:</a:t>
            </a:r>
            <a:br>
              <a:rPr lang="en-US" sz="2000" dirty="0"/>
            </a:br>
            <a:r>
              <a:rPr lang="en-US" sz="2000" dirty="0">
                <a:solidFill>
                  <a:schemeClr val="tx2"/>
                </a:solidFill>
              </a:rPr>
              <a:t>At each step, take the largest possible bill or coin that does not overshoot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Example: To make $6.39, you can choose:</a:t>
            </a:r>
          </a:p>
          <a:p>
            <a:pPr lvl="2">
              <a:lnSpc>
                <a:spcPct val="90000"/>
              </a:lnSpc>
            </a:pPr>
            <a:r>
              <a:rPr lang="en-US" sz="1800" dirty="0"/>
              <a:t>a $5 bill</a:t>
            </a:r>
          </a:p>
          <a:p>
            <a:pPr lvl="2">
              <a:lnSpc>
                <a:spcPct val="90000"/>
              </a:lnSpc>
            </a:pPr>
            <a:r>
              <a:rPr lang="en-US" sz="1800" dirty="0"/>
              <a:t>a $1 bill, to make $6</a:t>
            </a:r>
          </a:p>
          <a:p>
            <a:pPr lvl="2">
              <a:lnSpc>
                <a:spcPct val="90000"/>
              </a:lnSpc>
            </a:pPr>
            <a:r>
              <a:rPr lang="en-US" sz="1800" dirty="0"/>
              <a:t>a 25¢ coin, to make $6.25</a:t>
            </a:r>
          </a:p>
          <a:p>
            <a:pPr lvl="2">
              <a:lnSpc>
                <a:spcPct val="90000"/>
              </a:lnSpc>
            </a:pPr>
            <a:r>
              <a:rPr lang="en-US" sz="1800" dirty="0"/>
              <a:t>A 10¢ coin, to make $6.35</a:t>
            </a:r>
          </a:p>
          <a:p>
            <a:pPr lvl="2">
              <a:lnSpc>
                <a:spcPct val="90000"/>
              </a:lnSpc>
            </a:pPr>
            <a:r>
              <a:rPr lang="en-US" sz="1800" dirty="0"/>
              <a:t>four 1¢ coins, to make $6.39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For US money, the greedy algorithm always gives the optimum solution</a:t>
            </a:r>
          </a:p>
        </p:txBody>
      </p:sp>
    </p:spTree>
    <p:extLst>
      <p:ext uri="{BB962C8B-B14F-4D97-AF65-F5344CB8AC3E}">
        <p14:creationId xmlns:p14="http://schemas.microsoft.com/office/powerpoint/2010/main" val="30519625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title"/>
          </p:nvPr>
        </p:nvSpPr>
        <p:spPr>
          <a:xfrm>
            <a:off x="101600" y="304800"/>
            <a:ext cx="8910638" cy="10668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ctr"/>
          <a:lstStyle/>
          <a:p>
            <a:r>
              <a:rPr lang="en-US" sz="4400" dirty="0"/>
              <a:t>A failure of the greedy algorithm</a:t>
            </a:r>
          </a:p>
        </p:txBody>
      </p:sp>
      <p:sp>
        <p:nvSpPr>
          <p:cNvPr id="1024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924800" cy="4708524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noAutofit/>
          </a:bodyPr>
          <a:lstStyle/>
          <a:p>
            <a:pPr>
              <a:lnSpc>
                <a:spcPct val="90000"/>
              </a:lnSpc>
            </a:pPr>
            <a:r>
              <a:rPr lang="en-US" sz="2000" dirty="0"/>
              <a:t>In some (fictional) monetary system, “</a:t>
            </a:r>
            <a:r>
              <a:rPr lang="en-US" sz="2000" dirty="0" err="1"/>
              <a:t>krons</a:t>
            </a:r>
            <a:r>
              <a:rPr lang="en-US" sz="2000" dirty="0"/>
              <a:t>” come in </a:t>
            </a:r>
            <a:r>
              <a:rPr lang="en-US" sz="2000" dirty="0">
                <a:solidFill>
                  <a:schemeClr val="accent2"/>
                </a:solidFill>
                <a:latin typeface="Trebuchet MS" panose="020B0603020202020204" pitchFamily="34" charset="0"/>
              </a:rPr>
              <a:t>1</a:t>
            </a:r>
            <a:r>
              <a:rPr lang="en-US" sz="2000" dirty="0"/>
              <a:t> </a:t>
            </a:r>
            <a:r>
              <a:rPr lang="en-US" sz="2000" dirty="0" err="1"/>
              <a:t>kron</a:t>
            </a:r>
            <a:r>
              <a:rPr lang="en-US" sz="2000" dirty="0"/>
              <a:t>, </a:t>
            </a:r>
            <a:r>
              <a:rPr lang="en-US" sz="2000" dirty="0">
                <a:solidFill>
                  <a:schemeClr val="accent2"/>
                </a:solidFill>
                <a:latin typeface="Trebuchet MS" panose="020B0603020202020204" pitchFamily="34" charset="0"/>
              </a:rPr>
              <a:t>7</a:t>
            </a:r>
            <a:r>
              <a:rPr lang="en-US" sz="2000" dirty="0"/>
              <a:t> </a:t>
            </a:r>
            <a:r>
              <a:rPr lang="en-US" sz="2000" dirty="0" err="1"/>
              <a:t>kron</a:t>
            </a:r>
            <a:r>
              <a:rPr lang="en-US" sz="2000" dirty="0"/>
              <a:t>, and </a:t>
            </a:r>
            <a:r>
              <a:rPr lang="en-US" sz="2000" dirty="0">
                <a:solidFill>
                  <a:schemeClr val="accent2"/>
                </a:solidFill>
                <a:latin typeface="Trebuchet MS" panose="020B0603020202020204" pitchFamily="34" charset="0"/>
              </a:rPr>
              <a:t>10</a:t>
            </a:r>
            <a:r>
              <a:rPr lang="en-US" sz="2000" dirty="0"/>
              <a:t> </a:t>
            </a:r>
            <a:r>
              <a:rPr lang="en-US" sz="2000" dirty="0" err="1"/>
              <a:t>kron</a:t>
            </a:r>
            <a:r>
              <a:rPr lang="en-US" sz="2000" dirty="0"/>
              <a:t> coins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Using a greedy algorithm to count out 15 </a:t>
            </a:r>
            <a:r>
              <a:rPr lang="en-US" sz="2000" dirty="0" err="1"/>
              <a:t>krons</a:t>
            </a:r>
            <a:r>
              <a:rPr lang="en-US" sz="2000" dirty="0"/>
              <a:t>, you would get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A 10 </a:t>
            </a:r>
            <a:r>
              <a:rPr lang="en-US" sz="2000" dirty="0" err="1"/>
              <a:t>kron</a:t>
            </a:r>
            <a:r>
              <a:rPr lang="en-US" sz="2000" dirty="0"/>
              <a:t> piece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Five 1 </a:t>
            </a:r>
            <a:r>
              <a:rPr lang="en-US" sz="2000" dirty="0" err="1"/>
              <a:t>kron</a:t>
            </a:r>
            <a:r>
              <a:rPr lang="en-US" sz="2000" dirty="0"/>
              <a:t> pieces, for a total of 15 </a:t>
            </a:r>
            <a:r>
              <a:rPr lang="en-US" sz="2000" dirty="0" err="1"/>
              <a:t>krons</a:t>
            </a:r>
            <a:endParaRPr lang="en-US" sz="2000" dirty="0"/>
          </a:p>
          <a:p>
            <a:pPr lvl="1">
              <a:lnSpc>
                <a:spcPct val="90000"/>
              </a:lnSpc>
            </a:pPr>
            <a:r>
              <a:rPr lang="en-US" sz="2000" dirty="0"/>
              <a:t>This requires six coins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A better solution would be to use two 7 </a:t>
            </a:r>
            <a:r>
              <a:rPr lang="en-US" sz="2000" dirty="0" err="1"/>
              <a:t>kron</a:t>
            </a:r>
            <a:r>
              <a:rPr lang="en-US" sz="2000" dirty="0"/>
              <a:t> pieces and one 1 </a:t>
            </a:r>
            <a:r>
              <a:rPr lang="en-US" sz="2000" dirty="0" err="1"/>
              <a:t>kron</a:t>
            </a:r>
            <a:r>
              <a:rPr lang="en-US" sz="2000" dirty="0"/>
              <a:t> piece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This only requires three coins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The greedy algorithm results in a solution, but not in an optimal solution</a:t>
            </a:r>
          </a:p>
        </p:txBody>
      </p:sp>
    </p:spTree>
    <p:extLst>
      <p:ext uri="{BB962C8B-B14F-4D97-AF65-F5344CB8AC3E}">
        <p14:creationId xmlns:p14="http://schemas.microsoft.com/office/powerpoint/2010/main" val="167014051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title"/>
          </p:nvPr>
        </p:nvSpPr>
        <p:spPr>
          <a:xfrm>
            <a:off x="665162" y="250825"/>
            <a:ext cx="7793038" cy="7620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ctr"/>
          <a:lstStyle/>
          <a:p>
            <a:r>
              <a:rPr lang="en-US" dirty="0"/>
              <a:t>A scheduling problem</a:t>
            </a:r>
          </a:p>
        </p:txBody>
      </p:sp>
      <p:sp>
        <p:nvSpPr>
          <p:cNvPr id="12293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371600"/>
            <a:ext cx="8574088" cy="2116138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normAutofit fontScale="92500"/>
          </a:bodyPr>
          <a:lstStyle/>
          <a:p>
            <a:r>
              <a:rPr lang="en-US" sz="2400"/>
              <a:t>You have to run nine jobs, with running times of </a:t>
            </a:r>
            <a:r>
              <a:rPr lang="en-US" sz="2400">
                <a:solidFill>
                  <a:schemeClr val="accent2"/>
                </a:solidFill>
                <a:latin typeface="Trebuchet MS" panose="020B0603020202020204" pitchFamily="34" charset="0"/>
              </a:rPr>
              <a:t>3</a:t>
            </a:r>
            <a:r>
              <a:rPr lang="en-US" sz="2400"/>
              <a:t>, </a:t>
            </a:r>
            <a:r>
              <a:rPr lang="en-US" sz="2400">
                <a:solidFill>
                  <a:schemeClr val="accent2"/>
                </a:solidFill>
                <a:latin typeface="Trebuchet MS" panose="020B0603020202020204" pitchFamily="34" charset="0"/>
              </a:rPr>
              <a:t>5</a:t>
            </a:r>
            <a:r>
              <a:rPr lang="en-US" sz="2400"/>
              <a:t>, </a:t>
            </a:r>
            <a:r>
              <a:rPr lang="en-US" sz="2400">
                <a:solidFill>
                  <a:schemeClr val="accent2"/>
                </a:solidFill>
                <a:latin typeface="Trebuchet MS" panose="020B0603020202020204" pitchFamily="34" charset="0"/>
              </a:rPr>
              <a:t>6</a:t>
            </a:r>
            <a:r>
              <a:rPr lang="en-US" sz="2400"/>
              <a:t>, </a:t>
            </a:r>
            <a:r>
              <a:rPr lang="en-US" sz="2400">
                <a:solidFill>
                  <a:schemeClr val="accent2"/>
                </a:solidFill>
                <a:latin typeface="Trebuchet MS" panose="020B0603020202020204" pitchFamily="34" charset="0"/>
              </a:rPr>
              <a:t>10</a:t>
            </a:r>
            <a:r>
              <a:rPr lang="en-US" sz="2400"/>
              <a:t>, </a:t>
            </a:r>
            <a:r>
              <a:rPr lang="en-US" sz="2400">
                <a:solidFill>
                  <a:schemeClr val="accent2"/>
                </a:solidFill>
                <a:latin typeface="Trebuchet MS" panose="020B0603020202020204" pitchFamily="34" charset="0"/>
              </a:rPr>
              <a:t>11</a:t>
            </a:r>
            <a:r>
              <a:rPr lang="en-US" sz="2400"/>
              <a:t>, </a:t>
            </a:r>
            <a:r>
              <a:rPr lang="en-US" sz="2400">
                <a:solidFill>
                  <a:schemeClr val="accent2"/>
                </a:solidFill>
                <a:latin typeface="Trebuchet MS" panose="020B0603020202020204" pitchFamily="34" charset="0"/>
              </a:rPr>
              <a:t>14</a:t>
            </a:r>
            <a:r>
              <a:rPr lang="en-US" sz="2400"/>
              <a:t>, </a:t>
            </a:r>
            <a:r>
              <a:rPr lang="en-US" sz="2400">
                <a:solidFill>
                  <a:schemeClr val="accent2"/>
                </a:solidFill>
                <a:latin typeface="Trebuchet MS" panose="020B0603020202020204" pitchFamily="34" charset="0"/>
              </a:rPr>
              <a:t>15</a:t>
            </a:r>
            <a:r>
              <a:rPr lang="en-US" sz="2400"/>
              <a:t>, </a:t>
            </a:r>
            <a:r>
              <a:rPr lang="en-US" sz="2400">
                <a:solidFill>
                  <a:schemeClr val="accent2"/>
                </a:solidFill>
                <a:latin typeface="Trebuchet MS" panose="020B0603020202020204" pitchFamily="34" charset="0"/>
              </a:rPr>
              <a:t>18</a:t>
            </a:r>
            <a:r>
              <a:rPr lang="en-US" sz="2400"/>
              <a:t>, and </a:t>
            </a:r>
            <a:r>
              <a:rPr lang="en-US" sz="2400">
                <a:solidFill>
                  <a:schemeClr val="accent2"/>
                </a:solidFill>
                <a:latin typeface="Trebuchet MS" panose="020B0603020202020204" pitchFamily="34" charset="0"/>
              </a:rPr>
              <a:t>20</a:t>
            </a:r>
            <a:r>
              <a:rPr lang="en-US" sz="2400"/>
              <a:t> minutes</a:t>
            </a:r>
          </a:p>
          <a:p>
            <a:r>
              <a:rPr lang="en-US" sz="2400"/>
              <a:t>You have three processors on which you can run these jobs</a:t>
            </a:r>
          </a:p>
          <a:p>
            <a:r>
              <a:rPr lang="en-US" sz="2400"/>
              <a:t>You decide to do the longest-running jobs first, on whatever processor is available</a:t>
            </a:r>
          </a:p>
        </p:txBody>
      </p:sp>
      <p:grpSp>
        <p:nvGrpSpPr>
          <p:cNvPr id="12296" name="Group 8"/>
          <p:cNvGrpSpPr>
            <a:grpSpLocks/>
          </p:cNvGrpSpPr>
          <p:nvPr/>
        </p:nvGrpSpPr>
        <p:grpSpPr bwMode="auto">
          <a:xfrm>
            <a:off x="1219200" y="3657600"/>
            <a:ext cx="3802063" cy="382588"/>
            <a:chOff x="768" y="2304"/>
            <a:chExt cx="2395" cy="241"/>
          </a:xfrm>
        </p:grpSpPr>
        <p:sp>
          <p:nvSpPr>
            <p:cNvPr id="12294" name="Freeform 6"/>
            <p:cNvSpPr>
              <a:spLocks/>
            </p:cNvSpPr>
            <p:nvPr/>
          </p:nvSpPr>
          <p:spPr bwMode="auto">
            <a:xfrm>
              <a:off x="768" y="2304"/>
              <a:ext cx="2395" cy="241"/>
            </a:xfrm>
            <a:custGeom>
              <a:avLst/>
              <a:gdLst>
                <a:gd name="T0" fmla="*/ 0 w 2395"/>
                <a:gd name="T1" fmla="*/ 0 h 241"/>
                <a:gd name="T2" fmla="*/ 0 w 2395"/>
                <a:gd name="T3" fmla="*/ 240 h 241"/>
                <a:gd name="T4" fmla="*/ 2394 w 2395"/>
                <a:gd name="T5" fmla="*/ 240 h 241"/>
                <a:gd name="T6" fmla="*/ 2394 w 2395"/>
                <a:gd name="T7" fmla="*/ 0 h 241"/>
                <a:gd name="T8" fmla="*/ 0 w 2395"/>
                <a:gd name="T9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95" h="241">
                  <a:moveTo>
                    <a:pt x="0" y="0"/>
                  </a:moveTo>
                  <a:lnTo>
                    <a:pt x="0" y="240"/>
                  </a:lnTo>
                  <a:lnTo>
                    <a:pt x="2394" y="240"/>
                  </a:lnTo>
                  <a:lnTo>
                    <a:pt x="2394" y="0"/>
                  </a:lnTo>
                  <a:lnTo>
                    <a:pt x="0" y="0"/>
                  </a:lnTo>
                </a:path>
              </a:pathLst>
            </a:custGeom>
            <a:solidFill>
              <a:srgbClr val="FFFFBF"/>
            </a:solidFill>
            <a:ln w="12700" cap="rnd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95" name="Rectangle 7"/>
            <p:cNvSpPr>
              <a:spLocks noChangeArrowheads="1"/>
            </p:cNvSpPr>
            <p:nvPr/>
          </p:nvSpPr>
          <p:spPr bwMode="auto">
            <a:xfrm>
              <a:off x="829" y="2336"/>
              <a:ext cx="2272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>
                  <a:solidFill>
                    <a:schemeClr val="accent2"/>
                  </a:solidFill>
                  <a:latin typeface="Trebuchet MS" panose="020B0603020202020204" pitchFamily="34" charset="0"/>
                </a:rPr>
                <a:t>20</a:t>
              </a:r>
            </a:p>
          </p:txBody>
        </p:sp>
      </p:grpSp>
      <p:grpSp>
        <p:nvGrpSpPr>
          <p:cNvPr id="12299" name="Group 11"/>
          <p:cNvGrpSpPr>
            <a:grpSpLocks/>
          </p:cNvGrpSpPr>
          <p:nvPr/>
        </p:nvGrpSpPr>
        <p:grpSpPr bwMode="auto">
          <a:xfrm>
            <a:off x="1219200" y="4472940"/>
            <a:ext cx="3468688" cy="382588"/>
            <a:chOff x="768" y="2688"/>
            <a:chExt cx="2185" cy="241"/>
          </a:xfrm>
        </p:grpSpPr>
        <p:sp>
          <p:nvSpPr>
            <p:cNvPr id="12297" name="Freeform 9"/>
            <p:cNvSpPr>
              <a:spLocks/>
            </p:cNvSpPr>
            <p:nvPr/>
          </p:nvSpPr>
          <p:spPr bwMode="auto">
            <a:xfrm>
              <a:off x="768" y="2688"/>
              <a:ext cx="2185" cy="241"/>
            </a:xfrm>
            <a:custGeom>
              <a:avLst/>
              <a:gdLst>
                <a:gd name="T0" fmla="*/ 0 w 2185"/>
                <a:gd name="T1" fmla="*/ 0 h 241"/>
                <a:gd name="T2" fmla="*/ 0 w 2185"/>
                <a:gd name="T3" fmla="*/ 240 h 241"/>
                <a:gd name="T4" fmla="*/ 2184 w 2185"/>
                <a:gd name="T5" fmla="*/ 240 h 241"/>
                <a:gd name="T6" fmla="*/ 2184 w 2185"/>
                <a:gd name="T7" fmla="*/ 0 h 241"/>
                <a:gd name="T8" fmla="*/ 0 w 2185"/>
                <a:gd name="T9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85" h="241">
                  <a:moveTo>
                    <a:pt x="0" y="0"/>
                  </a:moveTo>
                  <a:lnTo>
                    <a:pt x="0" y="240"/>
                  </a:lnTo>
                  <a:lnTo>
                    <a:pt x="2184" y="240"/>
                  </a:lnTo>
                  <a:lnTo>
                    <a:pt x="2184" y="0"/>
                  </a:lnTo>
                  <a:lnTo>
                    <a:pt x="0" y="0"/>
                  </a:lnTo>
                </a:path>
              </a:pathLst>
            </a:custGeom>
            <a:solidFill>
              <a:srgbClr val="FFBFBF"/>
            </a:solidFill>
            <a:ln w="12700" cap="rnd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98" name="Rectangle 10"/>
            <p:cNvSpPr>
              <a:spLocks noChangeArrowheads="1"/>
            </p:cNvSpPr>
            <p:nvPr/>
          </p:nvSpPr>
          <p:spPr bwMode="auto">
            <a:xfrm>
              <a:off x="829" y="2720"/>
              <a:ext cx="2062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>
                  <a:solidFill>
                    <a:schemeClr val="accent2"/>
                  </a:solidFill>
                  <a:latin typeface="Trebuchet MS" panose="020B0603020202020204" pitchFamily="34" charset="0"/>
                </a:rPr>
                <a:t>18</a:t>
              </a:r>
            </a:p>
          </p:txBody>
        </p:sp>
      </p:grpSp>
      <p:grpSp>
        <p:nvGrpSpPr>
          <p:cNvPr id="12302" name="Group 14"/>
          <p:cNvGrpSpPr>
            <a:grpSpLocks/>
          </p:cNvGrpSpPr>
          <p:nvPr/>
        </p:nvGrpSpPr>
        <p:grpSpPr bwMode="auto">
          <a:xfrm>
            <a:off x="1219200" y="5158740"/>
            <a:ext cx="2868613" cy="382588"/>
            <a:chOff x="768" y="3120"/>
            <a:chExt cx="1807" cy="241"/>
          </a:xfrm>
        </p:grpSpPr>
        <p:sp>
          <p:nvSpPr>
            <p:cNvPr id="12300" name="Freeform 12"/>
            <p:cNvSpPr>
              <a:spLocks/>
            </p:cNvSpPr>
            <p:nvPr/>
          </p:nvSpPr>
          <p:spPr bwMode="auto">
            <a:xfrm>
              <a:off x="768" y="3120"/>
              <a:ext cx="1807" cy="241"/>
            </a:xfrm>
            <a:custGeom>
              <a:avLst/>
              <a:gdLst>
                <a:gd name="T0" fmla="*/ 0 w 1807"/>
                <a:gd name="T1" fmla="*/ 0 h 241"/>
                <a:gd name="T2" fmla="*/ 0 w 1807"/>
                <a:gd name="T3" fmla="*/ 240 h 241"/>
                <a:gd name="T4" fmla="*/ 1806 w 1807"/>
                <a:gd name="T5" fmla="*/ 240 h 241"/>
                <a:gd name="T6" fmla="*/ 1806 w 1807"/>
                <a:gd name="T7" fmla="*/ 0 h 241"/>
                <a:gd name="T8" fmla="*/ 0 w 1807"/>
                <a:gd name="T9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07" h="241">
                  <a:moveTo>
                    <a:pt x="0" y="0"/>
                  </a:moveTo>
                  <a:lnTo>
                    <a:pt x="0" y="240"/>
                  </a:lnTo>
                  <a:lnTo>
                    <a:pt x="1806" y="240"/>
                  </a:lnTo>
                  <a:lnTo>
                    <a:pt x="1806" y="0"/>
                  </a:lnTo>
                  <a:lnTo>
                    <a:pt x="0" y="0"/>
                  </a:lnTo>
                </a:path>
              </a:pathLst>
            </a:custGeom>
            <a:solidFill>
              <a:srgbClr val="BFFFFF"/>
            </a:solidFill>
            <a:ln w="12700" cap="rnd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01" name="Rectangle 13"/>
            <p:cNvSpPr>
              <a:spLocks noChangeArrowheads="1"/>
            </p:cNvSpPr>
            <p:nvPr/>
          </p:nvSpPr>
          <p:spPr bwMode="auto">
            <a:xfrm>
              <a:off x="829" y="3152"/>
              <a:ext cx="1684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>
                  <a:solidFill>
                    <a:schemeClr val="accent2"/>
                  </a:solidFill>
                  <a:latin typeface="Trebuchet MS" panose="020B0603020202020204" pitchFamily="34" charset="0"/>
                </a:rPr>
                <a:t>15</a:t>
              </a:r>
            </a:p>
          </p:txBody>
        </p:sp>
      </p:grpSp>
      <p:grpSp>
        <p:nvGrpSpPr>
          <p:cNvPr id="12305" name="Group 17"/>
          <p:cNvGrpSpPr>
            <a:grpSpLocks/>
          </p:cNvGrpSpPr>
          <p:nvPr/>
        </p:nvGrpSpPr>
        <p:grpSpPr bwMode="auto">
          <a:xfrm>
            <a:off x="4083050" y="5158740"/>
            <a:ext cx="2735263" cy="382588"/>
            <a:chOff x="2572" y="3120"/>
            <a:chExt cx="1723" cy="241"/>
          </a:xfrm>
        </p:grpSpPr>
        <p:sp>
          <p:nvSpPr>
            <p:cNvPr id="12303" name="Freeform 15"/>
            <p:cNvSpPr>
              <a:spLocks/>
            </p:cNvSpPr>
            <p:nvPr/>
          </p:nvSpPr>
          <p:spPr bwMode="auto">
            <a:xfrm>
              <a:off x="2572" y="3120"/>
              <a:ext cx="1723" cy="241"/>
            </a:xfrm>
            <a:custGeom>
              <a:avLst/>
              <a:gdLst>
                <a:gd name="T0" fmla="*/ 0 w 1723"/>
                <a:gd name="T1" fmla="*/ 0 h 241"/>
                <a:gd name="T2" fmla="*/ 0 w 1723"/>
                <a:gd name="T3" fmla="*/ 240 h 241"/>
                <a:gd name="T4" fmla="*/ 1722 w 1723"/>
                <a:gd name="T5" fmla="*/ 240 h 241"/>
                <a:gd name="T6" fmla="*/ 1722 w 1723"/>
                <a:gd name="T7" fmla="*/ 0 h 241"/>
                <a:gd name="T8" fmla="*/ 0 w 1723"/>
                <a:gd name="T9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23" h="241">
                  <a:moveTo>
                    <a:pt x="0" y="0"/>
                  </a:moveTo>
                  <a:lnTo>
                    <a:pt x="0" y="240"/>
                  </a:lnTo>
                  <a:lnTo>
                    <a:pt x="1722" y="240"/>
                  </a:lnTo>
                  <a:lnTo>
                    <a:pt x="1722" y="0"/>
                  </a:lnTo>
                  <a:lnTo>
                    <a:pt x="0" y="0"/>
                  </a:lnTo>
                </a:path>
              </a:pathLst>
            </a:custGeom>
            <a:solidFill>
              <a:srgbClr val="BFFFFF"/>
            </a:solidFill>
            <a:ln w="12700" cap="rnd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04" name="Rectangle 16"/>
            <p:cNvSpPr>
              <a:spLocks noChangeArrowheads="1"/>
            </p:cNvSpPr>
            <p:nvPr/>
          </p:nvSpPr>
          <p:spPr bwMode="auto">
            <a:xfrm>
              <a:off x="2633" y="3152"/>
              <a:ext cx="1600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>
                  <a:solidFill>
                    <a:schemeClr val="accent2"/>
                  </a:solidFill>
                  <a:latin typeface="Trebuchet MS" panose="020B0603020202020204" pitchFamily="34" charset="0"/>
                </a:rPr>
                <a:t>14</a:t>
              </a:r>
            </a:p>
          </p:txBody>
        </p:sp>
      </p:grpSp>
      <p:grpSp>
        <p:nvGrpSpPr>
          <p:cNvPr id="12308" name="Group 20"/>
          <p:cNvGrpSpPr>
            <a:grpSpLocks/>
          </p:cNvGrpSpPr>
          <p:nvPr/>
        </p:nvGrpSpPr>
        <p:grpSpPr bwMode="auto">
          <a:xfrm>
            <a:off x="4679950" y="4472940"/>
            <a:ext cx="2135188" cy="382588"/>
            <a:chOff x="2948" y="2688"/>
            <a:chExt cx="1345" cy="241"/>
          </a:xfrm>
        </p:grpSpPr>
        <p:sp>
          <p:nvSpPr>
            <p:cNvPr id="12306" name="Freeform 18"/>
            <p:cNvSpPr>
              <a:spLocks/>
            </p:cNvSpPr>
            <p:nvPr/>
          </p:nvSpPr>
          <p:spPr bwMode="auto">
            <a:xfrm>
              <a:off x="2948" y="2688"/>
              <a:ext cx="1345" cy="241"/>
            </a:xfrm>
            <a:custGeom>
              <a:avLst/>
              <a:gdLst>
                <a:gd name="T0" fmla="*/ 0 w 1345"/>
                <a:gd name="T1" fmla="*/ 0 h 241"/>
                <a:gd name="T2" fmla="*/ 0 w 1345"/>
                <a:gd name="T3" fmla="*/ 240 h 241"/>
                <a:gd name="T4" fmla="*/ 1344 w 1345"/>
                <a:gd name="T5" fmla="*/ 240 h 241"/>
                <a:gd name="T6" fmla="*/ 1344 w 1345"/>
                <a:gd name="T7" fmla="*/ 0 h 241"/>
                <a:gd name="T8" fmla="*/ 0 w 1345"/>
                <a:gd name="T9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45" h="241">
                  <a:moveTo>
                    <a:pt x="0" y="0"/>
                  </a:moveTo>
                  <a:lnTo>
                    <a:pt x="0" y="240"/>
                  </a:lnTo>
                  <a:lnTo>
                    <a:pt x="1344" y="240"/>
                  </a:lnTo>
                  <a:lnTo>
                    <a:pt x="1344" y="0"/>
                  </a:lnTo>
                  <a:lnTo>
                    <a:pt x="0" y="0"/>
                  </a:lnTo>
                </a:path>
              </a:pathLst>
            </a:custGeom>
            <a:solidFill>
              <a:srgbClr val="FFBFBF"/>
            </a:solidFill>
            <a:ln w="12700" cap="rnd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07" name="Rectangle 19"/>
            <p:cNvSpPr>
              <a:spLocks noChangeArrowheads="1"/>
            </p:cNvSpPr>
            <p:nvPr/>
          </p:nvSpPr>
          <p:spPr bwMode="auto">
            <a:xfrm>
              <a:off x="3009" y="2720"/>
              <a:ext cx="1222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>
                  <a:solidFill>
                    <a:schemeClr val="accent2"/>
                  </a:solidFill>
                  <a:latin typeface="Trebuchet MS" panose="020B0603020202020204" pitchFamily="34" charset="0"/>
                </a:rPr>
                <a:t>11</a:t>
              </a:r>
            </a:p>
          </p:txBody>
        </p:sp>
      </p:grpSp>
      <p:grpSp>
        <p:nvGrpSpPr>
          <p:cNvPr id="12311" name="Group 23"/>
          <p:cNvGrpSpPr>
            <a:grpSpLocks/>
          </p:cNvGrpSpPr>
          <p:nvPr/>
        </p:nvGrpSpPr>
        <p:grpSpPr bwMode="auto">
          <a:xfrm>
            <a:off x="5029200" y="3657600"/>
            <a:ext cx="1935163" cy="382588"/>
            <a:chOff x="3168" y="2304"/>
            <a:chExt cx="1219" cy="241"/>
          </a:xfrm>
        </p:grpSpPr>
        <p:sp>
          <p:nvSpPr>
            <p:cNvPr id="12309" name="Freeform 21"/>
            <p:cNvSpPr>
              <a:spLocks/>
            </p:cNvSpPr>
            <p:nvPr/>
          </p:nvSpPr>
          <p:spPr bwMode="auto">
            <a:xfrm>
              <a:off x="3168" y="2304"/>
              <a:ext cx="1219" cy="241"/>
            </a:xfrm>
            <a:custGeom>
              <a:avLst/>
              <a:gdLst>
                <a:gd name="T0" fmla="*/ 0 w 1219"/>
                <a:gd name="T1" fmla="*/ 0 h 241"/>
                <a:gd name="T2" fmla="*/ 0 w 1219"/>
                <a:gd name="T3" fmla="*/ 240 h 241"/>
                <a:gd name="T4" fmla="*/ 1218 w 1219"/>
                <a:gd name="T5" fmla="*/ 240 h 241"/>
                <a:gd name="T6" fmla="*/ 1218 w 1219"/>
                <a:gd name="T7" fmla="*/ 0 h 241"/>
                <a:gd name="T8" fmla="*/ 0 w 1219"/>
                <a:gd name="T9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9" h="241">
                  <a:moveTo>
                    <a:pt x="0" y="0"/>
                  </a:moveTo>
                  <a:lnTo>
                    <a:pt x="0" y="240"/>
                  </a:lnTo>
                  <a:lnTo>
                    <a:pt x="1218" y="240"/>
                  </a:lnTo>
                  <a:lnTo>
                    <a:pt x="1218" y="0"/>
                  </a:lnTo>
                  <a:lnTo>
                    <a:pt x="0" y="0"/>
                  </a:lnTo>
                </a:path>
              </a:pathLst>
            </a:custGeom>
            <a:solidFill>
              <a:srgbClr val="FFFFBF"/>
            </a:solidFill>
            <a:ln w="12700" cap="rnd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10" name="Rectangle 22"/>
            <p:cNvSpPr>
              <a:spLocks noChangeArrowheads="1"/>
            </p:cNvSpPr>
            <p:nvPr/>
          </p:nvSpPr>
          <p:spPr bwMode="auto">
            <a:xfrm>
              <a:off x="3229" y="2336"/>
              <a:ext cx="1096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>
                  <a:solidFill>
                    <a:schemeClr val="accent2"/>
                  </a:solidFill>
                  <a:latin typeface="Trebuchet MS" panose="020B0603020202020204" pitchFamily="34" charset="0"/>
                </a:rPr>
                <a:t>10</a:t>
              </a:r>
            </a:p>
          </p:txBody>
        </p:sp>
      </p:grpSp>
      <p:grpSp>
        <p:nvGrpSpPr>
          <p:cNvPr id="12314" name="Group 26"/>
          <p:cNvGrpSpPr>
            <a:grpSpLocks/>
          </p:cNvGrpSpPr>
          <p:nvPr/>
        </p:nvGrpSpPr>
        <p:grpSpPr bwMode="auto">
          <a:xfrm>
            <a:off x="6800850" y="4472940"/>
            <a:ext cx="1201738" cy="382588"/>
            <a:chOff x="4284" y="2688"/>
            <a:chExt cx="757" cy="241"/>
          </a:xfrm>
        </p:grpSpPr>
        <p:sp>
          <p:nvSpPr>
            <p:cNvPr id="12312" name="Freeform 24"/>
            <p:cNvSpPr>
              <a:spLocks/>
            </p:cNvSpPr>
            <p:nvPr/>
          </p:nvSpPr>
          <p:spPr bwMode="auto">
            <a:xfrm>
              <a:off x="4284" y="2688"/>
              <a:ext cx="757" cy="241"/>
            </a:xfrm>
            <a:custGeom>
              <a:avLst/>
              <a:gdLst>
                <a:gd name="T0" fmla="*/ 0 w 757"/>
                <a:gd name="T1" fmla="*/ 0 h 241"/>
                <a:gd name="T2" fmla="*/ 0 w 757"/>
                <a:gd name="T3" fmla="*/ 240 h 241"/>
                <a:gd name="T4" fmla="*/ 756 w 757"/>
                <a:gd name="T5" fmla="*/ 240 h 241"/>
                <a:gd name="T6" fmla="*/ 756 w 757"/>
                <a:gd name="T7" fmla="*/ 0 h 241"/>
                <a:gd name="T8" fmla="*/ 0 w 757"/>
                <a:gd name="T9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7" h="241">
                  <a:moveTo>
                    <a:pt x="0" y="0"/>
                  </a:moveTo>
                  <a:lnTo>
                    <a:pt x="0" y="240"/>
                  </a:lnTo>
                  <a:lnTo>
                    <a:pt x="756" y="240"/>
                  </a:lnTo>
                  <a:lnTo>
                    <a:pt x="756" y="0"/>
                  </a:lnTo>
                  <a:lnTo>
                    <a:pt x="0" y="0"/>
                  </a:lnTo>
                </a:path>
              </a:pathLst>
            </a:custGeom>
            <a:solidFill>
              <a:srgbClr val="FFBFBF"/>
            </a:solidFill>
            <a:ln w="12700" cap="rnd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13" name="Rectangle 25"/>
            <p:cNvSpPr>
              <a:spLocks noChangeArrowheads="1"/>
            </p:cNvSpPr>
            <p:nvPr/>
          </p:nvSpPr>
          <p:spPr bwMode="auto">
            <a:xfrm>
              <a:off x="4345" y="2720"/>
              <a:ext cx="634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>
                  <a:solidFill>
                    <a:schemeClr val="accent2"/>
                  </a:solidFill>
                  <a:latin typeface="Trebuchet MS" panose="020B0603020202020204" pitchFamily="34" charset="0"/>
                </a:rPr>
                <a:t>6</a:t>
              </a:r>
            </a:p>
          </p:txBody>
        </p:sp>
      </p:grpSp>
      <p:grpSp>
        <p:nvGrpSpPr>
          <p:cNvPr id="12317" name="Group 29"/>
          <p:cNvGrpSpPr>
            <a:grpSpLocks/>
          </p:cNvGrpSpPr>
          <p:nvPr/>
        </p:nvGrpSpPr>
        <p:grpSpPr bwMode="auto">
          <a:xfrm>
            <a:off x="6824663" y="5158740"/>
            <a:ext cx="1068387" cy="382588"/>
            <a:chOff x="4299" y="3120"/>
            <a:chExt cx="673" cy="241"/>
          </a:xfrm>
        </p:grpSpPr>
        <p:sp>
          <p:nvSpPr>
            <p:cNvPr id="12315" name="Freeform 27"/>
            <p:cNvSpPr>
              <a:spLocks/>
            </p:cNvSpPr>
            <p:nvPr/>
          </p:nvSpPr>
          <p:spPr bwMode="auto">
            <a:xfrm>
              <a:off x="4299" y="3120"/>
              <a:ext cx="673" cy="241"/>
            </a:xfrm>
            <a:custGeom>
              <a:avLst/>
              <a:gdLst>
                <a:gd name="T0" fmla="*/ 0 w 673"/>
                <a:gd name="T1" fmla="*/ 0 h 241"/>
                <a:gd name="T2" fmla="*/ 0 w 673"/>
                <a:gd name="T3" fmla="*/ 240 h 241"/>
                <a:gd name="T4" fmla="*/ 672 w 673"/>
                <a:gd name="T5" fmla="*/ 240 h 241"/>
                <a:gd name="T6" fmla="*/ 672 w 673"/>
                <a:gd name="T7" fmla="*/ 0 h 241"/>
                <a:gd name="T8" fmla="*/ 0 w 673"/>
                <a:gd name="T9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3" h="241">
                  <a:moveTo>
                    <a:pt x="0" y="0"/>
                  </a:moveTo>
                  <a:lnTo>
                    <a:pt x="0" y="240"/>
                  </a:lnTo>
                  <a:lnTo>
                    <a:pt x="672" y="240"/>
                  </a:lnTo>
                  <a:lnTo>
                    <a:pt x="672" y="0"/>
                  </a:lnTo>
                  <a:lnTo>
                    <a:pt x="0" y="0"/>
                  </a:lnTo>
                </a:path>
              </a:pathLst>
            </a:custGeom>
            <a:solidFill>
              <a:srgbClr val="BFFFFF"/>
            </a:solidFill>
            <a:ln w="12700" cap="rnd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16" name="Rectangle 28"/>
            <p:cNvSpPr>
              <a:spLocks noChangeArrowheads="1"/>
            </p:cNvSpPr>
            <p:nvPr/>
          </p:nvSpPr>
          <p:spPr bwMode="auto">
            <a:xfrm>
              <a:off x="4360" y="3152"/>
              <a:ext cx="550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>
                  <a:solidFill>
                    <a:schemeClr val="accent2"/>
                  </a:solidFill>
                  <a:latin typeface="Trebuchet MS" panose="020B0603020202020204" pitchFamily="34" charset="0"/>
                </a:rPr>
                <a:t>5</a:t>
              </a:r>
            </a:p>
          </p:txBody>
        </p:sp>
      </p:grpSp>
      <p:grpSp>
        <p:nvGrpSpPr>
          <p:cNvPr id="12320" name="Group 32"/>
          <p:cNvGrpSpPr>
            <a:grpSpLocks/>
          </p:cNvGrpSpPr>
          <p:nvPr/>
        </p:nvGrpSpPr>
        <p:grpSpPr bwMode="auto">
          <a:xfrm>
            <a:off x="6953250" y="3657600"/>
            <a:ext cx="668338" cy="382588"/>
            <a:chOff x="4380" y="2304"/>
            <a:chExt cx="421" cy="241"/>
          </a:xfrm>
        </p:grpSpPr>
        <p:sp>
          <p:nvSpPr>
            <p:cNvPr id="12318" name="Freeform 30"/>
            <p:cNvSpPr>
              <a:spLocks/>
            </p:cNvSpPr>
            <p:nvPr/>
          </p:nvSpPr>
          <p:spPr bwMode="auto">
            <a:xfrm>
              <a:off x="4380" y="2304"/>
              <a:ext cx="421" cy="241"/>
            </a:xfrm>
            <a:custGeom>
              <a:avLst/>
              <a:gdLst>
                <a:gd name="T0" fmla="*/ 0 w 421"/>
                <a:gd name="T1" fmla="*/ 0 h 241"/>
                <a:gd name="T2" fmla="*/ 0 w 421"/>
                <a:gd name="T3" fmla="*/ 240 h 241"/>
                <a:gd name="T4" fmla="*/ 420 w 421"/>
                <a:gd name="T5" fmla="*/ 240 h 241"/>
                <a:gd name="T6" fmla="*/ 420 w 421"/>
                <a:gd name="T7" fmla="*/ 0 h 241"/>
                <a:gd name="T8" fmla="*/ 0 w 421"/>
                <a:gd name="T9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1" h="241">
                  <a:moveTo>
                    <a:pt x="0" y="0"/>
                  </a:moveTo>
                  <a:lnTo>
                    <a:pt x="0" y="240"/>
                  </a:lnTo>
                  <a:lnTo>
                    <a:pt x="420" y="240"/>
                  </a:lnTo>
                  <a:lnTo>
                    <a:pt x="420" y="0"/>
                  </a:lnTo>
                  <a:lnTo>
                    <a:pt x="0" y="0"/>
                  </a:lnTo>
                </a:path>
              </a:pathLst>
            </a:custGeom>
            <a:solidFill>
              <a:srgbClr val="FFFFBF"/>
            </a:solidFill>
            <a:ln w="12700" cap="rnd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19" name="Rectangle 31"/>
            <p:cNvSpPr>
              <a:spLocks noChangeArrowheads="1"/>
            </p:cNvSpPr>
            <p:nvPr/>
          </p:nvSpPr>
          <p:spPr bwMode="auto">
            <a:xfrm>
              <a:off x="4441" y="2336"/>
              <a:ext cx="298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>
                  <a:solidFill>
                    <a:schemeClr val="accent2"/>
                  </a:solidFill>
                  <a:latin typeface="Trebuchet MS" panose="020B0603020202020204" pitchFamily="34" charset="0"/>
                </a:rPr>
                <a:t>3</a:t>
              </a:r>
            </a:p>
          </p:txBody>
        </p:sp>
      </p:grpSp>
      <p:sp>
        <p:nvSpPr>
          <p:cNvPr id="12321" name="Rectangle 33"/>
          <p:cNvSpPr>
            <a:spLocks noChangeArrowheads="1"/>
          </p:cNvSpPr>
          <p:nvPr/>
        </p:nvSpPr>
        <p:spPr bwMode="auto">
          <a:xfrm>
            <a:off x="763588" y="3582988"/>
            <a:ext cx="606425" cy="20287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  <a:latin typeface="Trebuchet MS" panose="020B0603020202020204" pitchFamily="34" charset="0"/>
              </a:rPr>
              <a:t>P1</a:t>
            </a:r>
          </a:p>
          <a:p>
            <a:endParaRPr lang="en-US" dirty="0" smtClean="0">
              <a:solidFill>
                <a:schemeClr val="accent2"/>
              </a:solidFill>
              <a:latin typeface="Trebuchet MS" panose="020B0603020202020204" pitchFamily="34" charset="0"/>
            </a:endParaRPr>
          </a:p>
          <a:p>
            <a:endParaRPr lang="en-US" dirty="0" smtClean="0">
              <a:solidFill>
                <a:schemeClr val="accent2"/>
              </a:solidFill>
              <a:latin typeface="Trebuchet MS" panose="020B0603020202020204" pitchFamily="34" charset="0"/>
            </a:endParaRPr>
          </a:p>
          <a:p>
            <a:r>
              <a:rPr lang="en-US" dirty="0" smtClean="0">
                <a:solidFill>
                  <a:schemeClr val="accent2"/>
                </a:solidFill>
                <a:latin typeface="Trebuchet MS" panose="020B0603020202020204" pitchFamily="34" charset="0"/>
              </a:rPr>
              <a:t>P2</a:t>
            </a:r>
          </a:p>
          <a:p>
            <a:endParaRPr lang="en-US" dirty="0">
              <a:solidFill>
                <a:schemeClr val="accent2"/>
              </a:solidFill>
              <a:latin typeface="Trebuchet MS" panose="020B0603020202020204" pitchFamily="34" charset="0"/>
            </a:endParaRPr>
          </a:p>
          <a:p>
            <a:endParaRPr lang="en-US" dirty="0" smtClean="0">
              <a:solidFill>
                <a:schemeClr val="accent2"/>
              </a:solidFill>
              <a:latin typeface="Trebuchet MS" panose="020B0603020202020204" pitchFamily="34" charset="0"/>
            </a:endParaRPr>
          </a:p>
          <a:p>
            <a:r>
              <a:rPr lang="en-US" dirty="0" smtClean="0">
                <a:solidFill>
                  <a:schemeClr val="accent2"/>
                </a:solidFill>
                <a:latin typeface="Trebuchet MS" panose="020B0603020202020204" pitchFamily="34" charset="0"/>
              </a:rPr>
              <a:t>P3</a:t>
            </a:r>
            <a:endParaRPr lang="en-US" dirty="0">
              <a:solidFill>
                <a:schemeClr val="accent2"/>
              </a:solidFill>
              <a:latin typeface="Trebuchet MS" panose="020B0603020202020204" pitchFamily="34" charset="0"/>
            </a:endParaRPr>
          </a:p>
        </p:txBody>
      </p:sp>
      <p:sp>
        <p:nvSpPr>
          <p:cNvPr id="12322" name="Rectangle 34"/>
          <p:cNvSpPr>
            <a:spLocks noGrp="1" noChangeArrowheads="1"/>
          </p:cNvSpPr>
          <p:nvPr>
            <p:ph type="body" sz="half" idx="2"/>
          </p:nvPr>
        </p:nvSpPr>
        <p:spPr>
          <a:xfrm>
            <a:off x="762000" y="5638800"/>
            <a:ext cx="7696200" cy="10668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normAutofit fontScale="92500" lnSpcReduction="20000"/>
          </a:bodyPr>
          <a:lstStyle/>
          <a:p>
            <a:r>
              <a:rPr lang="en-US" sz="2400"/>
              <a:t>Time to completion: </a:t>
            </a:r>
            <a:r>
              <a:rPr lang="en-US" sz="2400">
                <a:solidFill>
                  <a:schemeClr val="accent2"/>
                </a:solidFill>
                <a:latin typeface="Trebuchet MS" panose="020B0603020202020204" pitchFamily="34" charset="0"/>
              </a:rPr>
              <a:t>18 + 11 + 6 = 35</a:t>
            </a:r>
            <a:r>
              <a:rPr lang="en-US" sz="2400"/>
              <a:t> minutes</a:t>
            </a:r>
          </a:p>
          <a:p>
            <a:r>
              <a:rPr lang="en-US" sz="2400"/>
              <a:t>This solution isn’t bad, but we might be able to do better</a:t>
            </a:r>
          </a:p>
        </p:txBody>
      </p:sp>
    </p:spTree>
    <p:extLst>
      <p:ext uri="{BB962C8B-B14F-4D97-AF65-F5344CB8AC3E}">
        <p14:creationId xmlns:p14="http://schemas.microsoft.com/office/powerpoint/2010/main" val="95247898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2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2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2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2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2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2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2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2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23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23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3" grpId="0" build="p" bldLvl="5" autoUpdateAnimBg="0"/>
      <p:bldP spid="12321" grpId="0" autoUpdateAnimBg="0"/>
      <p:bldP spid="12322" grpId="0" build="p" bldLvl="4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4"/>
          <p:cNvSpPr>
            <a:spLocks noGrp="1" noChangeArrowheads="1"/>
          </p:cNvSpPr>
          <p:nvPr>
            <p:ph type="title"/>
          </p:nvPr>
        </p:nvSpPr>
        <p:spPr>
          <a:xfrm>
            <a:off x="1219200" y="304800"/>
            <a:ext cx="7793038" cy="7620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ctr"/>
          <a:lstStyle/>
          <a:p>
            <a:r>
              <a:rPr lang="en-US"/>
              <a:t>Another approach</a:t>
            </a:r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371600"/>
            <a:ext cx="8574088" cy="14351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normAutofit fontScale="92500"/>
          </a:bodyPr>
          <a:lstStyle/>
          <a:p>
            <a:r>
              <a:rPr lang="en-US" sz="2400"/>
              <a:t>What would be the result if you ran the </a:t>
            </a:r>
            <a:r>
              <a:rPr lang="en-US" sz="2400" i="1"/>
              <a:t>shortest</a:t>
            </a:r>
            <a:r>
              <a:rPr lang="en-US" sz="2400"/>
              <a:t> job first?</a:t>
            </a:r>
          </a:p>
          <a:p>
            <a:r>
              <a:rPr lang="en-US" sz="2400"/>
              <a:t>Again, the running times are </a:t>
            </a:r>
            <a:r>
              <a:rPr lang="en-US" sz="2400">
                <a:solidFill>
                  <a:schemeClr val="accent2"/>
                </a:solidFill>
                <a:latin typeface="Trebuchet MS" panose="020B0603020202020204" pitchFamily="34" charset="0"/>
              </a:rPr>
              <a:t>3</a:t>
            </a:r>
            <a:r>
              <a:rPr lang="en-US" sz="2400"/>
              <a:t>, </a:t>
            </a:r>
            <a:r>
              <a:rPr lang="en-US" sz="2400">
                <a:solidFill>
                  <a:schemeClr val="accent2"/>
                </a:solidFill>
                <a:latin typeface="Trebuchet MS" panose="020B0603020202020204" pitchFamily="34" charset="0"/>
              </a:rPr>
              <a:t>5</a:t>
            </a:r>
            <a:r>
              <a:rPr lang="en-US" sz="2400"/>
              <a:t>, </a:t>
            </a:r>
            <a:r>
              <a:rPr lang="en-US" sz="2400">
                <a:solidFill>
                  <a:schemeClr val="accent2"/>
                </a:solidFill>
                <a:latin typeface="Trebuchet MS" panose="020B0603020202020204" pitchFamily="34" charset="0"/>
              </a:rPr>
              <a:t>6</a:t>
            </a:r>
            <a:r>
              <a:rPr lang="en-US" sz="2400"/>
              <a:t>, </a:t>
            </a:r>
            <a:r>
              <a:rPr lang="en-US" sz="2400">
                <a:solidFill>
                  <a:schemeClr val="accent2"/>
                </a:solidFill>
                <a:latin typeface="Trebuchet MS" panose="020B0603020202020204" pitchFamily="34" charset="0"/>
              </a:rPr>
              <a:t>10</a:t>
            </a:r>
            <a:r>
              <a:rPr lang="en-US" sz="2400"/>
              <a:t>, </a:t>
            </a:r>
            <a:r>
              <a:rPr lang="en-US" sz="2400">
                <a:solidFill>
                  <a:schemeClr val="accent2"/>
                </a:solidFill>
                <a:latin typeface="Trebuchet MS" panose="020B0603020202020204" pitchFamily="34" charset="0"/>
              </a:rPr>
              <a:t>11</a:t>
            </a:r>
            <a:r>
              <a:rPr lang="en-US" sz="2400"/>
              <a:t>, </a:t>
            </a:r>
            <a:r>
              <a:rPr lang="en-US" sz="2400">
                <a:solidFill>
                  <a:schemeClr val="accent2"/>
                </a:solidFill>
                <a:latin typeface="Trebuchet MS" panose="020B0603020202020204" pitchFamily="34" charset="0"/>
              </a:rPr>
              <a:t>14</a:t>
            </a:r>
            <a:r>
              <a:rPr lang="en-US" sz="2400"/>
              <a:t>, </a:t>
            </a:r>
            <a:r>
              <a:rPr lang="en-US" sz="2400">
                <a:solidFill>
                  <a:schemeClr val="accent2"/>
                </a:solidFill>
                <a:latin typeface="Trebuchet MS" panose="020B0603020202020204" pitchFamily="34" charset="0"/>
              </a:rPr>
              <a:t>15</a:t>
            </a:r>
            <a:r>
              <a:rPr lang="en-US" sz="2400"/>
              <a:t>, </a:t>
            </a:r>
            <a:r>
              <a:rPr lang="en-US" sz="2400">
                <a:solidFill>
                  <a:schemeClr val="accent2"/>
                </a:solidFill>
                <a:latin typeface="Trebuchet MS" panose="020B0603020202020204" pitchFamily="34" charset="0"/>
              </a:rPr>
              <a:t>18</a:t>
            </a:r>
            <a:r>
              <a:rPr lang="en-US" sz="2400"/>
              <a:t>, and </a:t>
            </a:r>
            <a:r>
              <a:rPr lang="en-US" sz="2400">
                <a:solidFill>
                  <a:schemeClr val="accent2"/>
                </a:solidFill>
                <a:latin typeface="Trebuchet MS" panose="020B0603020202020204" pitchFamily="34" charset="0"/>
              </a:rPr>
              <a:t>20</a:t>
            </a:r>
            <a:r>
              <a:rPr lang="en-US" sz="2400"/>
              <a:t> minutes</a:t>
            </a:r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body" sz="half" idx="2"/>
          </p:nvPr>
        </p:nvSpPr>
        <p:spPr>
          <a:xfrm>
            <a:off x="609600" y="4876800"/>
            <a:ext cx="7848600" cy="18288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normAutofit fontScale="85000" lnSpcReduction="10000"/>
          </a:bodyPr>
          <a:lstStyle/>
          <a:p>
            <a:r>
              <a:rPr lang="en-US" sz="2400"/>
              <a:t>That wasn’t such a good idea; time to completion is now</a:t>
            </a:r>
            <a:br>
              <a:rPr lang="en-US" sz="2400"/>
            </a:br>
            <a:r>
              <a:rPr lang="en-US" sz="2400">
                <a:solidFill>
                  <a:schemeClr val="accent2"/>
                </a:solidFill>
                <a:latin typeface="Trebuchet MS" panose="020B0603020202020204" pitchFamily="34" charset="0"/>
              </a:rPr>
              <a:t>6 + 14 + 20 = 40</a:t>
            </a:r>
            <a:r>
              <a:rPr lang="en-US" sz="2400"/>
              <a:t> minutes</a:t>
            </a:r>
          </a:p>
          <a:p>
            <a:r>
              <a:rPr lang="en-US" sz="2400"/>
              <a:t>Note, however, that the greedy algorithm itself is fast</a:t>
            </a:r>
          </a:p>
          <a:p>
            <a:pPr lvl="1"/>
            <a:r>
              <a:rPr lang="en-US" sz="2000"/>
              <a:t>All we had to do at each stage was pick the minimum or maximum</a:t>
            </a:r>
          </a:p>
        </p:txBody>
      </p:sp>
      <p:grpSp>
        <p:nvGrpSpPr>
          <p:cNvPr id="14345" name="Group 9"/>
          <p:cNvGrpSpPr>
            <a:grpSpLocks/>
          </p:cNvGrpSpPr>
          <p:nvPr/>
        </p:nvGrpSpPr>
        <p:grpSpPr bwMode="auto">
          <a:xfrm>
            <a:off x="5235575" y="4103370"/>
            <a:ext cx="3802063" cy="382588"/>
            <a:chOff x="3298" y="2736"/>
            <a:chExt cx="2395" cy="241"/>
          </a:xfrm>
        </p:grpSpPr>
        <p:sp>
          <p:nvSpPr>
            <p:cNvPr id="14343" name="Freeform 7"/>
            <p:cNvSpPr>
              <a:spLocks/>
            </p:cNvSpPr>
            <p:nvPr/>
          </p:nvSpPr>
          <p:spPr bwMode="auto">
            <a:xfrm>
              <a:off x="3298" y="2736"/>
              <a:ext cx="2395" cy="241"/>
            </a:xfrm>
            <a:custGeom>
              <a:avLst/>
              <a:gdLst>
                <a:gd name="T0" fmla="*/ 0 w 2395"/>
                <a:gd name="T1" fmla="*/ 0 h 241"/>
                <a:gd name="T2" fmla="*/ 0 w 2395"/>
                <a:gd name="T3" fmla="*/ 240 h 241"/>
                <a:gd name="T4" fmla="*/ 2394 w 2395"/>
                <a:gd name="T5" fmla="*/ 240 h 241"/>
                <a:gd name="T6" fmla="*/ 2394 w 2395"/>
                <a:gd name="T7" fmla="*/ 0 h 241"/>
                <a:gd name="T8" fmla="*/ 0 w 2395"/>
                <a:gd name="T9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95" h="241">
                  <a:moveTo>
                    <a:pt x="0" y="0"/>
                  </a:moveTo>
                  <a:lnTo>
                    <a:pt x="0" y="240"/>
                  </a:lnTo>
                  <a:lnTo>
                    <a:pt x="2394" y="240"/>
                  </a:lnTo>
                  <a:lnTo>
                    <a:pt x="2394" y="0"/>
                  </a:lnTo>
                  <a:lnTo>
                    <a:pt x="0" y="0"/>
                  </a:lnTo>
                </a:path>
              </a:pathLst>
            </a:custGeom>
            <a:solidFill>
              <a:srgbClr val="BFFFFF"/>
            </a:solidFill>
            <a:ln w="12700" cap="rnd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44" name="Rectangle 8"/>
            <p:cNvSpPr>
              <a:spLocks noChangeArrowheads="1"/>
            </p:cNvSpPr>
            <p:nvPr/>
          </p:nvSpPr>
          <p:spPr bwMode="auto">
            <a:xfrm>
              <a:off x="3359" y="2768"/>
              <a:ext cx="2272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>
                  <a:solidFill>
                    <a:schemeClr val="accent2"/>
                  </a:solidFill>
                  <a:latin typeface="Trebuchet MS" panose="020B0603020202020204" pitchFamily="34" charset="0"/>
                </a:rPr>
                <a:t>20</a:t>
              </a:r>
            </a:p>
          </p:txBody>
        </p:sp>
      </p:grpSp>
      <p:grpSp>
        <p:nvGrpSpPr>
          <p:cNvPr id="14348" name="Group 12"/>
          <p:cNvGrpSpPr>
            <a:grpSpLocks/>
          </p:cNvGrpSpPr>
          <p:nvPr/>
        </p:nvGrpSpPr>
        <p:grpSpPr bwMode="auto">
          <a:xfrm>
            <a:off x="4495800" y="3608070"/>
            <a:ext cx="3468688" cy="382588"/>
            <a:chOff x="2832" y="2352"/>
            <a:chExt cx="2185" cy="241"/>
          </a:xfrm>
        </p:grpSpPr>
        <p:sp>
          <p:nvSpPr>
            <p:cNvPr id="14346" name="Freeform 10"/>
            <p:cNvSpPr>
              <a:spLocks/>
            </p:cNvSpPr>
            <p:nvPr/>
          </p:nvSpPr>
          <p:spPr bwMode="auto">
            <a:xfrm>
              <a:off x="2832" y="2352"/>
              <a:ext cx="2185" cy="241"/>
            </a:xfrm>
            <a:custGeom>
              <a:avLst/>
              <a:gdLst>
                <a:gd name="T0" fmla="*/ 0 w 2185"/>
                <a:gd name="T1" fmla="*/ 0 h 241"/>
                <a:gd name="T2" fmla="*/ 0 w 2185"/>
                <a:gd name="T3" fmla="*/ 240 h 241"/>
                <a:gd name="T4" fmla="*/ 2184 w 2185"/>
                <a:gd name="T5" fmla="*/ 240 h 241"/>
                <a:gd name="T6" fmla="*/ 2184 w 2185"/>
                <a:gd name="T7" fmla="*/ 0 h 241"/>
                <a:gd name="T8" fmla="*/ 0 w 2185"/>
                <a:gd name="T9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85" h="241">
                  <a:moveTo>
                    <a:pt x="0" y="0"/>
                  </a:moveTo>
                  <a:lnTo>
                    <a:pt x="0" y="240"/>
                  </a:lnTo>
                  <a:lnTo>
                    <a:pt x="2184" y="240"/>
                  </a:lnTo>
                  <a:lnTo>
                    <a:pt x="2184" y="0"/>
                  </a:lnTo>
                  <a:lnTo>
                    <a:pt x="0" y="0"/>
                  </a:lnTo>
                </a:path>
              </a:pathLst>
            </a:custGeom>
            <a:solidFill>
              <a:srgbClr val="FFBFBF"/>
            </a:solidFill>
            <a:ln w="12700" cap="rnd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47" name="Rectangle 11"/>
            <p:cNvSpPr>
              <a:spLocks noChangeArrowheads="1"/>
            </p:cNvSpPr>
            <p:nvPr/>
          </p:nvSpPr>
          <p:spPr bwMode="auto">
            <a:xfrm>
              <a:off x="2893" y="2384"/>
              <a:ext cx="2062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>
                  <a:solidFill>
                    <a:schemeClr val="accent2"/>
                  </a:solidFill>
                  <a:latin typeface="Trebuchet MS" panose="020B0603020202020204" pitchFamily="34" charset="0"/>
                </a:rPr>
                <a:t>18</a:t>
              </a:r>
            </a:p>
          </p:txBody>
        </p:sp>
      </p:grpSp>
      <p:grpSp>
        <p:nvGrpSpPr>
          <p:cNvPr id="14351" name="Group 15"/>
          <p:cNvGrpSpPr>
            <a:grpSpLocks/>
          </p:cNvGrpSpPr>
          <p:nvPr/>
        </p:nvGrpSpPr>
        <p:grpSpPr bwMode="auto">
          <a:xfrm>
            <a:off x="3886200" y="3055620"/>
            <a:ext cx="2868613" cy="382588"/>
            <a:chOff x="2448" y="1968"/>
            <a:chExt cx="1807" cy="241"/>
          </a:xfrm>
        </p:grpSpPr>
        <p:sp>
          <p:nvSpPr>
            <p:cNvPr id="14349" name="Freeform 13"/>
            <p:cNvSpPr>
              <a:spLocks/>
            </p:cNvSpPr>
            <p:nvPr/>
          </p:nvSpPr>
          <p:spPr bwMode="auto">
            <a:xfrm>
              <a:off x="2448" y="1968"/>
              <a:ext cx="1807" cy="241"/>
            </a:xfrm>
            <a:custGeom>
              <a:avLst/>
              <a:gdLst>
                <a:gd name="T0" fmla="*/ 0 w 1807"/>
                <a:gd name="T1" fmla="*/ 0 h 241"/>
                <a:gd name="T2" fmla="*/ 0 w 1807"/>
                <a:gd name="T3" fmla="*/ 240 h 241"/>
                <a:gd name="T4" fmla="*/ 1806 w 1807"/>
                <a:gd name="T5" fmla="*/ 240 h 241"/>
                <a:gd name="T6" fmla="*/ 1806 w 1807"/>
                <a:gd name="T7" fmla="*/ 0 h 241"/>
                <a:gd name="T8" fmla="*/ 0 w 1807"/>
                <a:gd name="T9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07" h="241">
                  <a:moveTo>
                    <a:pt x="0" y="0"/>
                  </a:moveTo>
                  <a:lnTo>
                    <a:pt x="0" y="240"/>
                  </a:lnTo>
                  <a:lnTo>
                    <a:pt x="1806" y="240"/>
                  </a:lnTo>
                  <a:lnTo>
                    <a:pt x="1806" y="0"/>
                  </a:lnTo>
                  <a:lnTo>
                    <a:pt x="0" y="0"/>
                  </a:lnTo>
                </a:path>
              </a:pathLst>
            </a:custGeom>
            <a:solidFill>
              <a:srgbClr val="FFFFBF"/>
            </a:solidFill>
            <a:ln w="12700" cap="rnd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50" name="Rectangle 14"/>
            <p:cNvSpPr>
              <a:spLocks noChangeArrowheads="1"/>
            </p:cNvSpPr>
            <p:nvPr/>
          </p:nvSpPr>
          <p:spPr bwMode="auto">
            <a:xfrm>
              <a:off x="2509" y="2000"/>
              <a:ext cx="1684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>
                  <a:solidFill>
                    <a:schemeClr val="accent2"/>
                  </a:solidFill>
                  <a:latin typeface="Trebuchet MS" panose="020B0603020202020204" pitchFamily="34" charset="0"/>
                </a:rPr>
                <a:t>15</a:t>
              </a:r>
            </a:p>
          </p:txBody>
        </p:sp>
      </p:grpSp>
      <p:grpSp>
        <p:nvGrpSpPr>
          <p:cNvPr id="14354" name="Group 18"/>
          <p:cNvGrpSpPr>
            <a:grpSpLocks/>
          </p:cNvGrpSpPr>
          <p:nvPr/>
        </p:nvGrpSpPr>
        <p:grpSpPr bwMode="auto">
          <a:xfrm>
            <a:off x="2490788" y="4103370"/>
            <a:ext cx="2735262" cy="382588"/>
            <a:chOff x="1569" y="2736"/>
            <a:chExt cx="1723" cy="241"/>
          </a:xfrm>
        </p:grpSpPr>
        <p:sp>
          <p:nvSpPr>
            <p:cNvPr id="14352" name="Freeform 16"/>
            <p:cNvSpPr>
              <a:spLocks/>
            </p:cNvSpPr>
            <p:nvPr/>
          </p:nvSpPr>
          <p:spPr bwMode="auto">
            <a:xfrm>
              <a:off x="1569" y="2736"/>
              <a:ext cx="1723" cy="241"/>
            </a:xfrm>
            <a:custGeom>
              <a:avLst/>
              <a:gdLst>
                <a:gd name="T0" fmla="*/ 0 w 1723"/>
                <a:gd name="T1" fmla="*/ 0 h 241"/>
                <a:gd name="T2" fmla="*/ 0 w 1723"/>
                <a:gd name="T3" fmla="*/ 240 h 241"/>
                <a:gd name="T4" fmla="*/ 1722 w 1723"/>
                <a:gd name="T5" fmla="*/ 240 h 241"/>
                <a:gd name="T6" fmla="*/ 1722 w 1723"/>
                <a:gd name="T7" fmla="*/ 0 h 241"/>
                <a:gd name="T8" fmla="*/ 0 w 1723"/>
                <a:gd name="T9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23" h="241">
                  <a:moveTo>
                    <a:pt x="0" y="0"/>
                  </a:moveTo>
                  <a:lnTo>
                    <a:pt x="0" y="240"/>
                  </a:lnTo>
                  <a:lnTo>
                    <a:pt x="1722" y="240"/>
                  </a:lnTo>
                  <a:lnTo>
                    <a:pt x="1722" y="0"/>
                  </a:lnTo>
                  <a:lnTo>
                    <a:pt x="0" y="0"/>
                  </a:lnTo>
                </a:path>
              </a:pathLst>
            </a:custGeom>
            <a:solidFill>
              <a:srgbClr val="BFFFFF"/>
            </a:solidFill>
            <a:ln w="12700" cap="rnd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53" name="Rectangle 17"/>
            <p:cNvSpPr>
              <a:spLocks noChangeArrowheads="1"/>
            </p:cNvSpPr>
            <p:nvPr/>
          </p:nvSpPr>
          <p:spPr bwMode="auto">
            <a:xfrm>
              <a:off x="1630" y="2768"/>
              <a:ext cx="1600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>
                  <a:solidFill>
                    <a:schemeClr val="accent2"/>
                  </a:solidFill>
                  <a:latin typeface="Trebuchet MS" panose="020B0603020202020204" pitchFamily="34" charset="0"/>
                </a:rPr>
                <a:t>14</a:t>
              </a:r>
            </a:p>
          </p:txBody>
        </p:sp>
      </p:grpSp>
      <p:grpSp>
        <p:nvGrpSpPr>
          <p:cNvPr id="14357" name="Group 21"/>
          <p:cNvGrpSpPr>
            <a:grpSpLocks/>
          </p:cNvGrpSpPr>
          <p:nvPr/>
        </p:nvGrpSpPr>
        <p:grpSpPr bwMode="auto">
          <a:xfrm>
            <a:off x="2362200" y="3608070"/>
            <a:ext cx="2135188" cy="382588"/>
            <a:chOff x="1488" y="2352"/>
            <a:chExt cx="1345" cy="241"/>
          </a:xfrm>
        </p:grpSpPr>
        <p:sp>
          <p:nvSpPr>
            <p:cNvPr id="14355" name="Freeform 19"/>
            <p:cNvSpPr>
              <a:spLocks/>
            </p:cNvSpPr>
            <p:nvPr/>
          </p:nvSpPr>
          <p:spPr bwMode="auto">
            <a:xfrm>
              <a:off x="1488" y="2352"/>
              <a:ext cx="1345" cy="241"/>
            </a:xfrm>
            <a:custGeom>
              <a:avLst/>
              <a:gdLst>
                <a:gd name="T0" fmla="*/ 0 w 1345"/>
                <a:gd name="T1" fmla="*/ 0 h 241"/>
                <a:gd name="T2" fmla="*/ 0 w 1345"/>
                <a:gd name="T3" fmla="*/ 240 h 241"/>
                <a:gd name="T4" fmla="*/ 1344 w 1345"/>
                <a:gd name="T5" fmla="*/ 240 h 241"/>
                <a:gd name="T6" fmla="*/ 1344 w 1345"/>
                <a:gd name="T7" fmla="*/ 0 h 241"/>
                <a:gd name="T8" fmla="*/ 0 w 1345"/>
                <a:gd name="T9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45" h="241">
                  <a:moveTo>
                    <a:pt x="0" y="0"/>
                  </a:moveTo>
                  <a:lnTo>
                    <a:pt x="0" y="240"/>
                  </a:lnTo>
                  <a:lnTo>
                    <a:pt x="1344" y="240"/>
                  </a:lnTo>
                  <a:lnTo>
                    <a:pt x="1344" y="0"/>
                  </a:lnTo>
                  <a:lnTo>
                    <a:pt x="0" y="0"/>
                  </a:lnTo>
                </a:path>
              </a:pathLst>
            </a:custGeom>
            <a:solidFill>
              <a:srgbClr val="FFBFBF"/>
            </a:solidFill>
            <a:ln w="12700" cap="rnd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56" name="Rectangle 20"/>
            <p:cNvSpPr>
              <a:spLocks noChangeArrowheads="1"/>
            </p:cNvSpPr>
            <p:nvPr/>
          </p:nvSpPr>
          <p:spPr bwMode="auto">
            <a:xfrm>
              <a:off x="1549" y="2384"/>
              <a:ext cx="1222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>
                  <a:solidFill>
                    <a:schemeClr val="accent2"/>
                  </a:solidFill>
                  <a:latin typeface="Trebuchet MS" panose="020B0603020202020204" pitchFamily="34" charset="0"/>
                </a:rPr>
                <a:t>11</a:t>
              </a:r>
            </a:p>
          </p:txBody>
        </p:sp>
      </p:grpSp>
      <p:grpSp>
        <p:nvGrpSpPr>
          <p:cNvPr id="14360" name="Group 24"/>
          <p:cNvGrpSpPr>
            <a:grpSpLocks/>
          </p:cNvGrpSpPr>
          <p:nvPr/>
        </p:nvGrpSpPr>
        <p:grpSpPr bwMode="auto">
          <a:xfrm>
            <a:off x="1958975" y="3055620"/>
            <a:ext cx="1935163" cy="382588"/>
            <a:chOff x="1234" y="1968"/>
            <a:chExt cx="1219" cy="241"/>
          </a:xfrm>
        </p:grpSpPr>
        <p:sp>
          <p:nvSpPr>
            <p:cNvPr id="14358" name="Freeform 22"/>
            <p:cNvSpPr>
              <a:spLocks/>
            </p:cNvSpPr>
            <p:nvPr/>
          </p:nvSpPr>
          <p:spPr bwMode="auto">
            <a:xfrm>
              <a:off x="1234" y="1968"/>
              <a:ext cx="1219" cy="241"/>
            </a:xfrm>
            <a:custGeom>
              <a:avLst/>
              <a:gdLst>
                <a:gd name="T0" fmla="*/ 0 w 1219"/>
                <a:gd name="T1" fmla="*/ 0 h 241"/>
                <a:gd name="T2" fmla="*/ 0 w 1219"/>
                <a:gd name="T3" fmla="*/ 240 h 241"/>
                <a:gd name="T4" fmla="*/ 1218 w 1219"/>
                <a:gd name="T5" fmla="*/ 240 h 241"/>
                <a:gd name="T6" fmla="*/ 1218 w 1219"/>
                <a:gd name="T7" fmla="*/ 0 h 241"/>
                <a:gd name="T8" fmla="*/ 0 w 1219"/>
                <a:gd name="T9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9" h="241">
                  <a:moveTo>
                    <a:pt x="0" y="0"/>
                  </a:moveTo>
                  <a:lnTo>
                    <a:pt x="0" y="240"/>
                  </a:lnTo>
                  <a:lnTo>
                    <a:pt x="1218" y="240"/>
                  </a:lnTo>
                  <a:lnTo>
                    <a:pt x="1218" y="0"/>
                  </a:lnTo>
                  <a:lnTo>
                    <a:pt x="0" y="0"/>
                  </a:lnTo>
                </a:path>
              </a:pathLst>
            </a:custGeom>
            <a:solidFill>
              <a:srgbClr val="FFFFBF"/>
            </a:solidFill>
            <a:ln w="12700" cap="rnd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59" name="Rectangle 23"/>
            <p:cNvSpPr>
              <a:spLocks noChangeArrowheads="1"/>
            </p:cNvSpPr>
            <p:nvPr/>
          </p:nvSpPr>
          <p:spPr bwMode="auto">
            <a:xfrm>
              <a:off x="1295" y="2000"/>
              <a:ext cx="1096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>
                  <a:solidFill>
                    <a:schemeClr val="accent2"/>
                  </a:solidFill>
                  <a:latin typeface="Trebuchet MS" panose="020B0603020202020204" pitchFamily="34" charset="0"/>
                </a:rPr>
                <a:t>10</a:t>
              </a:r>
            </a:p>
          </p:txBody>
        </p:sp>
      </p:grpSp>
      <p:grpSp>
        <p:nvGrpSpPr>
          <p:cNvPr id="14363" name="Group 27"/>
          <p:cNvGrpSpPr>
            <a:grpSpLocks/>
          </p:cNvGrpSpPr>
          <p:nvPr/>
        </p:nvGrpSpPr>
        <p:grpSpPr bwMode="auto">
          <a:xfrm>
            <a:off x="1295400" y="4103370"/>
            <a:ext cx="1201738" cy="382588"/>
            <a:chOff x="816" y="2736"/>
            <a:chExt cx="757" cy="241"/>
          </a:xfrm>
        </p:grpSpPr>
        <p:sp>
          <p:nvSpPr>
            <p:cNvPr id="14361" name="Freeform 25"/>
            <p:cNvSpPr>
              <a:spLocks/>
            </p:cNvSpPr>
            <p:nvPr/>
          </p:nvSpPr>
          <p:spPr bwMode="auto">
            <a:xfrm>
              <a:off x="816" y="2736"/>
              <a:ext cx="757" cy="241"/>
            </a:xfrm>
            <a:custGeom>
              <a:avLst/>
              <a:gdLst>
                <a:gd name="T0" fmla="*/ 0 w 757"/>
                <a:gd name="T1" fmla="*/ 0 h 241"/>
                <a:gd name="T2" fmla="*/ 0 w 757"/>
                <a:gd name="T3" fmla="*/ 240 h 241"/>
                <a:gd name="T4" fmla="*/ 756 w 757"/>
                <a:gd name="T5" fmla="*/ 240 h 241"/>
                <a:gd name="T6" fmla="*/ 756 w 757"/>
                <a:gd name="T7" fmla="*/ 0 h 241"/>
                <a:gd name="T8" fmla="*/ 0 w 757"/>
                <a:gd name="T9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7" h="241">
                  <a:moveTo>
                    <a:pt x="0" y="0"/>
                  </a:moveTo>
                  <a:lnTo>
                    <a:pt x="0" y="240"/>
                  </a:lnTo>
                  <a:lnTo>
                    <a:pt x="756" y="240"/>
                  </a:lnTo>
                  <a:lnTo>
                    <a:pt x="756" y="0"/>
                  </a:lnTo>
                  <a:lnTo>
                    <a:pt x="0" y="0"/>
                  </a:lnTo>
                </a:path>
              </a:pathLst>
            </a:custGeom>
            <a:solidFill>
              <a:srgbClr val="BFFFFF"/>
            </a:solidFill>
            <a:ln w="12700" cap="rnd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62" name="Rectangle 26"/>
            <p:cNvSpPr>
              <a:spLocks noChangeArrowheads="1"/>
            </p:cNvSpPr>
            <p:nvPr/>
          </p:nvSpPr>
          <p:spPr bwMode="auto">
            <a:xfrm>
              <a:off x="877" y="2768"/>
              <a:ext cx="634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 dirty="0">
                  <a:solidFill>
                    <a:schemeClr val="accent2"/>
                  </a:solidFill>
                  <a:latin typeface="Trebuchet MS" panose="020B0603020202020204" pitchFamily="34" charset="0"/>
                </a:rPr>
                <a:t>6</a:t>
              </a:r>
            </a:p>
          </p:txBody>
        </p:sp>
      </p:grpSp>
      <p:grpSp>
        <p:nvGrpSpPr>
          <p:cNvPr id="14366" name="Group 30"/>
          <p:cNvGrpSpPr>
            <a:grpSpLocks/>
          </p:cNvGrpSpPr>
          <p:nvPr/>
        </p:nvGrpSpPr>
        <p:grpSpPr bwMode="auto">
          <a:xfrm>
            <a:off x="1295400" y="3608070"/>
            <a:ext cx="1068388" cy="382588"/>
            <a:chOff x="816" y="2352"/>
            <a:chExt cx="673" cy="241"/>
          </a:xfrm>
        </p:grpSpPr>
        <p:sp>
          <p:nvSpPr>
            <p:cNvPr id="14364" name="Freeform 28"/>
            <p:cNvSpPr>
              <a:spLocks/>
            </p:cNvSpPr>
            <p:nvPr/>
          </p:nvSpPr>
          <p:spPr bwMode="auto">
            <a:xfrm>
              <a:off x="816" y="2352"/>
              <a:ext cx="673" cy="241"/>
            </a:xfrm>
            <a:custGeom>
              <a:avLst/>
              <a:gdLst>
                <a:gd name="T0" fmla="*/ 0 w 673"/>
                <a:gd name="T1" fmla="*/ 0 h 241"/>
                <a:gd name="T2" fmla="*/ 0 w 673"/>
                <a:gd name="T3" fmla="*/ 240 h 241"/>
                <a:gd name="T4" fmla="*/ 672 w 673"/>
                <a:gd name="T5" fmla="*/ 240 h 241"/>
                <a:gd name="T6" fmla="*/ 672 w 673"/>
                <a:gd name="T7" fmla="*/ 0 h 241"/>
                <a:gd name="T8" fmla="*/ 0 w 673"/>
                <a:gd name="T9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3" h="241">
                  <a:moveTo>
                    <a:pt x="0" y="0"/>
                  </a:moveTo>
                  <a:lnTo>
                    <a:pt x="0" y="240"/>
                  </a:lnTo>
                  <a:lnTo>
                    <a:pt x="672" y="240"/>
                  </a:lnTo>
                  <a:lnTo>
                    <a:pt x="672" y="0"/>
                  </a:lnTo>
                  <a:lnTo>
                    <a:pt x="0" y="0"/>
                  </a:lnTo>
                </a:path>
              </a:pathLst>
            </a:custGeom>
            <a:solidFill>
              <a:srgbClr val="FFBFBF"/>
            </a:solidFill>
            <a:ln w="12700" cap="rnd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65" name="Rectangle 29"/>
            <p:cNvSpPr>
              <a:spLocks noChangeArrowheads="1"/>
            </p:cNvSpPr>
            <p:nvPr/>
          </p:nvSpPr>
          <p:spPr bwMode="auto">
            <a:xfrm>
              <a:off x="877" y="2384"/>
              <a:ext cx="550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 dirty="0">
                  <a:solidFill>
                    <a:schemeClr val="accent2"/>
                  </a:solidFill>
                  <a:latin typeface="Trebuchet MS" panose="020B0603020202020204" pitchFamily="34" charset="0"/>
                </a:rPr>
                <a:t>5</a:t>
              </a:r>
            </a:p>
          </p:txBody>
        </p:sp>
      </p:grpSp>
      <p:grpSp>
        <p:nvGrpSpPr>
          <p:cNvPr id="14369" name="Group 33"/>
          <p:cNvGrpSpPr>
            <a:grpSpLocks/>
          </p:cNvGrpSpPr>
          <p:nvPr/>
        </p:nvGrpSpPr>
        <p:grpSpPr bwMode="auto">
          <a:xfrm>
            <a:off x="1295400" y="3055620"/>
            <a:ext cx="668338" cy="382588"/>
            <a:chOff x="816" y="1968"/>
            <a:chExt cx="421" cy="241"/>
          </a:xfrm>
        </p:grpSpPr>
        <p:sp>
          <p:nvSpPr>
            <p:cNvPr id="14367" name="Freeform 31"/>
            <p:cNvSpPr>
              <a:spLocks/>
            </p:cNvSpPr>
            <p:nvPr/>
          </p:nvSpPr>
          <p:spPr bwMode="auto">
            <a:xfrm>
              <a:off x="816" y="1968"/>
              <a:ext cx="421" cy="241"/>
            </a:xfrm>
            <a:custGeom>
              <a:avLst/>
              <a:gdLst>
                <a:gd name="T0" fmla="*/ 0 w 421"/>
                <a:gd name="T1" fmla="*/ 0 h 241"/>
                <a:gd name="T2" fmla="*/ 0 w 421"/>
                <a:gd name="T3" fmla="*/ 240 h 241"/>
                <a:gd name="T4" fmla="*/ 420 w 421"/>
                <a:gd name="T5" fmla="*/ 240 h 241"/>
                <a:gd name="T6" fmla="*/ 420 w 421"/>
                <a:gd name="T7" fmla="*/ 0 h 241"/>
                <a:gd name="T8" fmla="*/ 0 w 421"/>
                <a:gd name="T9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1" h="241">
                  <a:moveTo>
                    <a:pt x="0" y="0"/>
                  </a:moveTo>
                  <a:lnTo>
                    <a:pt x="0" y="240"/>
                  </a:lnTo>
                  <a:lnTo>
                    <a:pt x="420" y="240"/>
                  </a:lnTo>
                  <a:lnTo>
                    <a:pt x="420" y="0"/>
                  </a:lnTo>
                  <a:lnTo>
                    <a:pt x="0" y="0"/>
                  </a:lnTo>
                </a:path>
              </a:pathLst>
            </a:custGeom>
            <a:solidFill>
              <a:srgbClr val="FFFFBF"/>
            </a:solidFill>
            <a:ln w="12700" cap="rnd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68" name="Rectangle 32"/>
            <p:cNvSpPr>
              <a:spLocks noChangeArrowheads="1"/>
            </p:cNvSpPr>
            <p:nvPr/>
          </p:nvSpPr>
          <p:spPr bwMode="auto">
            <a:xfrm>
              <a:off x="877" y="2000"/>
              <a:ext cx="298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pPr algn="ctr"/>
              <a:r>
                <a:rPr lang="en-US">
                  <a:solidFill>
                    <a:schemeClr val="accent2"/>
                  </a:solidFill>
                  <a:latin typeface="Trebuchet MS" panose="020B0603020202020204" pitchFamily="34" charset="0"/>
                </a:rPr>
                <a:t>3</a:t>
              </a:r>
            </a:p>
          </p:txBody>
        </p:sp>
      </p:grpSp>
      <p:sp>
        <p:nvSpPr>
          <p:cNvPr id="14370" name="Rectangle 34"/>
          <p:cNvSpPr>
            <a:spLocks noChangeArrowheads="1"/>
          </p:cNvSpPr>
          <p:nvPr/>
        </p:nvSpPr>
        <p:spPr bwMode="auto">
          <a:xfrm>
            <a:off x="763588" y="3049588"/>
            <a:ext cx="606425" cy="1474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Trebuchet MS" panose="020B0603020202020204" pitchFamily="34" charset="0"/>
              </a:rPr>
              <a:t>P1</a:t>
            </a:r>
          </a:p>
          <a:p>
            <a:endParaRPr lang="en-US" dirty="0" smtClean="0">
              <a:solidFill>
                <a:schemeClr val="accent2"/>
              </a:solidFill>
              <a:latin typeface="Trebuchet MS" panose="020B0603020202020204" pitchFamily="34" charset="0"/>
            </a:endParaRPr>
          </a:p>
          <a:p>
            <a:r>
              <a:rPr lang="en-US" dirty="0" smtClean="0">
                <a:solidFill>
                  <a:schemeClr val="accent2"/>
                </a:solidFill>
                <a:latin typeface="Trebuchet MS" panose="020B0603020202020204" pitchFamily="34" charset="0"/>
              </a:rPr>
              <a:t>P2</a:t>
            </a:r>
            <a:endParaRPr lang="en-US" dirty="0">
              <a:solidFill>
                <a:schemeClr val="accent2"/>
              </a:solidFill>
              <a:latin typeface="Trebuchet MS" panose="020B0603020202020204" pitchFamily="34" charset="0"/>
            </a:endParaRPr>
          </a:p>
          <a:p>
            <a:endParaRPr lang="en-US" dirty="0" smtClean="0">
              <a:solidFill>
                <a:schemeClr val="accent2"/>
              </a:solidFill>
              <a:latin typeface="Trebuchet MS" panose="020B0603020202020204" pitchFamily="34" charset="0"/>
            </a:endParaRPr>
          </a:p>
          <a:p>
            <a:r>
              <a:rPr lang="en-US" dirty="0" smtClean="0">
                <a:solidFill>
                  <a:schemeClr val="accent2"/>
                </a:solidFill>
                <a:latin typeface="Trebuchet MS" panose="020B0603020202020204" pitchFamily="34" charset="0"/>
              </a:rPr>
              <a:t>P3</a:t>
            </a:r>
            <a:endParaRPr lang="en-US" dirty="0">
              <a:solidFill>
                <a:schemeClr val="accent2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506303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3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3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4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4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4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4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4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4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43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43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43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1" grpId="0" build="p" bldLvl="5" autoUpdateAnimBg="0"/>
      <p:bldP spid="14342" grpId="0" build="p" bldLvl="4" autoUpdateAnimBg="0"/>
      <p:bldP spid="14370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4"/>
          <p:cNvSpPr>
            <a:spLocks noGrp="1" noChangeArrowheads="1"/>
          </p:cNvSpPr>
          <p:nvPr>
            <p:ph type="title"/>
          </p:nvPr>
        </p:nvSpPr>
        <p:spPr>
          <a:xfrm>
            <a:off x="1219200" y="304800"/>
            <a:ext cx="7793038" cy="7620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ctr"/>
          <a:lstStyle/>
          <a:p>
            <a:r>
              <a:rPr lang="en-US"/>
              <a:t>An optimum solution</a:t>
            </a:r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body" sz="half" idx="2"/>
          </p:nvPr>
        </p:nvSpPr>
        <p:spPr>
          <a:xfrm>
            <a:off x="381000" y="4016375"/>
            <a:ext cx="8574088" cy="2116138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normAutofit fontScale="92500" lnSpcReduction="20000"/>
          </a:bodyPr>
          <a:lstStyle/>
          <a:p>
            <a:r>
              <a:rPr lang="en-US" sz="2400"/>
              <a:t>This solution is clearly optimal (why?)</a:t>
            </a:r>
          </a:p>
          <a:p>
            <a:r>
              <a:rPr lang="en-US" sz="2400"/>
              <a:t>Clearly, there are other optimal solutions (why?)</a:t>
            </a:r>
          </a:p>
          <a:p>
            <a:r>
              <a:rPr lang="en-US" sz="2400"/>
              <a:t>How do we find such a solution?</a:t>
            </a:r>
          </a:p>
          <a:p>
            <a:pPr lvl="1"/>
            <a:r>
              <a:rPr lang="en-US" sz="2000"/>
              <a:t>One way: Try all possible assignments of jobs to processors</a:t>
            </a:r>
          </a:p>
          <a:p>
            <a:pPr lvl="1"/>
            <a:r>
              <a:rPr lang="en-US" sz="2000"/>
              <a:t>Unfortunately, this approach can take exponential time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371600"/>
            <a:ext cx="8574088" cy="528638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US" sz="2400"/>
              <a:t>Better solutions do exist:</a:t>
            </a:r>
          </a:p>
        </p:txBody>
      </p:sp>
      <p:grpSp>
        <p:nvGrpSpPr>
          <p:cNvPr id="16419" name="Group 35"/>
          <p:cNvGrpSpPr>
            <a:grpSpLocks/>
          </p:cNvGrpSpPr>
          <p:nvPr/>
        </p:nvGrpSpPr>
        <p:grpSpPr bwMode="auto">
          <a:xfrm>
            <a:off x="763588" y="2135188"/>
            <a:ext cx="7132637" cy="1768475"/>
            <a:chOff x="481" y="1345"/>
            <a:chExt cx="4493" cy="1114"/>
          </a:xfrm>
        </p:grpSpPr>
        <p:grpSp>
          <p:nvGrpSpPr>
            <p:cNvPr id="16393" name="Group 9"/>
            <p:cNvGrpSpPr>
              <a:grpSpLocks/>
            </p:cNvGrpSpPr>
            <p:nvPr/>
          </p:nvGrpSpPr>
          <p:grpSpPr bwMode="auto">
            <a:xfrm>
              <a:off x="768" y="1392"/>
              <a:ext cx="2449" cy="241"/>
              <a:chOff x="768" y="1392"/>
              <a:chExt cx="2449" cy="241"/>
            </a:xfrm>
          </p:grpSpPr>
          <p:sp>
            <p:nvSpPr>
              <p:cNvPr id="16391" name="Freeform 7"/>
              <p:cNvSpPr>
                <a:spLocks/>
              </p:cNvSpPr>
              <p:nvPr/>
            </p:nvSpPr>
            <p:spPr bwMode="auto">
              <a:xfrm>
                <a:off x="768" y="1392"/>
                <a:ext cx="2449" cy="241"/>
              </a:xfrm>
              <a:custGeom>
                <a:avLst/>
                <a:gdLst>
                  <a:gd name="T0" fmla="*/ 0 w 2449"/>
                  <a:gd name="T1" fmla="*/ 0 h 241"/>
                  <a:gd name="T2" fmla="*/ 0 w 2449"/>
                  <a:gd name="T3" fmla="*/ 240 h 241"/>
                  <a:gd name="T4" fmla="*/ 2448 w 2449"/>
                  <a:gd name="T5" fmla="*/ 240 h 241"/>
                  <a:gd name="T6" fmla="*/ 2448 w 2449"/>
                  <a:gd name="T7" fmla="*/ 0 h 241"/>
                  <a:gd name="T8" fmla="*/ 0 w 2449"/>
                  <a:gd name="T9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49" h="241">
                    <a:moveTo>
                      <a:pt x="0" y="0"/>
                    </a:moveTo>
                    <a:lnTo>
                      <a:pt x="0" y="240"/>
                    </a:lnTo>
                    <a:lnTo>
                      <a:pt x="2448" y="240"/>
                    </a:lnTo>
                    <a:lnTo>
                      <a:pt x="2448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FFFBF"/>
              </a:solidFill>
              <a:ln w="12700" cap="rnd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392" name="Rectangle 8"/>
              <p:cNvSpPr>
                <a:spLocks noChangeArrowheads="1"/>
              </p:cNvSpPr>
              <p:nvPr/>
            </p:nvSpPr>
            <p:spPr bwMode="auto">
              <a:xfrm>
                <a:off x="829" y="1424"/>
                <a:ext cx="2326" cy="1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 anchor="ctr"/>
              <a:lstStyle/>
              <a:p>
                <a:pPr algn="ctr"/>
                <a:r>
                  <a:rPr lang="en-US">
                    <a:solidFill>
                      <a:schemeClr val="accent2"/>
                    </a:solidFill>
                    <a:latin typeface="Trebuchet MS" panose="020B0603020202020204" pitchFamily="34" charset="0"/>
                  </a:rPr>
                  <a:t>20</a:t>
                </a:r>
              </a:p>
            </p:txBody>
          </p:sp>
        </p:grpSp>
        <p:grpSp>
          <p:nvGrpSpPr>
            <p:cNvPr id="16396" name="Group 12"/>
            <p:cNvGrpSpPr>
              <a:grpSpLocks/>
            </p:cNvGrpSpPr>
            <p:nvPr/>
          </p:nvGrpSpPr>
          <p:grpSpPr bwMode="auto">
            <a:xfrm>
              <a:off x="768" y="1790"/>
              <a:ext cx="2185" cy="241"/>
              <a:chOff x="768" y="1790"/>
              <a:chExt cx="2185" cy="241"/>
            </a:xfrm>
          </p:grpSpPr>
          <p:sp>
            <p:nvSpPr>
              <p:cNvPr id="16394" name="Freeform 10"/>
              <p:cNvSpPr>
                <a:spLocks/>
              </p:cNvSpPr>
              <p:nvPr/>
            </p:nvSpPr>
            <p:spPr bwMode="auto">
              <a:xfrm>
                <a:off x="768" y="1790"/>
                <a:ext cx="2185" cy="241"/>
              </a:xfrm>
              <a:custGeom>
                <a:avLst/>
                <a:gdLst>
                  <a:gd name="T0" fmla="*/ 0 w 2185"/>
                  <a:gd name="T1" fmla="*/ 0 h 241"/>
                  <a:gd name="T2" fmla="*/ 0 w 2185"/>
                  <a:gd name="T3" fmla="*/ 240 h 241"/>
                  <a:gd name="T4" fmla="*/ 2184 w 2185"/>
                  <a:gd name="T5" fmla="*/ 240 h 241"/>
                  <a:gd name="T6" fmla="*/ 2184 w 2185"/>
                  <a:gd name="T7" fmla="*/ 0 h 241"/>
                  <a:gd name="T8" fmla="*/ 0 w 2185"/>
                  <a:gd name="T9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85" h="241">
                    <a:moveTo>
                      <a:pt x="0" y="0"/>
                    </a:moveTo>
                    <a:lnTo>
                      <a:pt x="0" y="240"/>
                    </a:lnTo>
                    <a:lnTo>
                      <a:pt x="2184" y="240"/>
                    </a:lnTo>
                    <a:lnTo>
                      <a:pt x="2184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FBFBF"/>
              </a:solidFill>
              <a:ln w="12700" cap="rnd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395" name="Rectangle 11"/>
              <p:cNvSpPr>
                <a:spLocks noChangeArrowheads="1"/>
              </p:cNvSpPr>
              <p:nvPr/>
            </p:nvSpPr>
            <p:spPr bwMode="auto">
              <a:xfrm>
                <a:off x="829" y="1822"/>
                <a:ext cx="2062" cy="1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 anchor="ctr"/>
              <a:lstStyle/>
              <a:p>
                <a:pPr algn="ctr"/>
                <a:r>
                  <a:rPr lang="en-US">
                    <a:solidFill>
                      <a:schemeClr val="accent2"/>
                    </a:solidFill>
                    <a:latin typeface="Trebuchet MS" panose="020B0603020202020204" pitchFamily="34" charset="0"/>
                  </a:rPr>
                  <a:t>18</a:t>
                </a:r>
              </a:p>
            </p:txBody>
          </p:sp>
        </p:grpSp>
        <p:grpSp>
          <p:nvGrpSpPr>
            <p:cNvPr id="16399" name="Group 15"/>
            <p:cNvGrpSpPr>
              <a:grpSpLocks/>
            </p:cNvGrpSpPr>
            <p:nvPr/>
          </p:nvGrpSpPr>
          <p:grpSpPr bwMode="auto">
            <a:xfrm>
              <a:off x="768" y="2208"/>
              <a:ext cx="1807" cy="241"/>
              <a:chOff x="768" y="2208"/>
              <a:chExt cx="1807" cy="241"/>
            </a:xfrm>
          </p:grpSpPr>
          <p:sp>
            <p:nvSpPr>
              <p:cNvPr id="16397" name="Freeform 13"/>
              <p:cNvSpPr>
                <a:spLocks/>
              </p:cNvSpPr>
              <p:nvPr/>
            </p:nvSpPr>
            <p:spPr bwMode="auto">
              <a:xfrm>
                <a:off x="768" y="2208"/>
                <a:ext cx="1807" cy="241"/>
              </a:xfrm>
              <a:custGeom>
                <a:avLst/>
                <a:gdLst>
                  <a:gd name="T0" fmla="*/ 0 w 1807"/>
                  <a:gd name="T1" fmla="*/ 0 h 241"/>
                  <a:gd name="T2" fmla="*/ 0 w 1807"/>
                  <a:gd name="T3" fmla="*/ 240 h 241"/>
                  <a:gd name="T4" fmla="*/ 1806 w 1807"/>
                  <a:gd name="T5" fmla="*/ 240 h 241"/>
                  <a:gd name="T6" fmla="*/ 1806 w 1807"/>
                  <a:gd name="T7" fmla="*/ 0 h 241"/>
                  <a:gd name="T8" fmla="*/ 0 w 1807"/>
                  <a:gd name="T9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07" h="241">
                    <a:moveTo>
                      <a:pt x="0" y="0"/>
                    </a:moveTo>
                    <a:lnTo>
                      <a:pt x="0" y="240"/>
                    </a:lnTo>
                    <a:lnTo>
                      <a:pt x="1806" y="240"/>
                    </a:lnTo>
                    <a:lnTo>
                      <a:pt x="180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BFFFFF"/>
              </a:solidFill>
              <a:ln w="12700" cap="rnd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398" name="Rectangle 14"/>
              <p:cNvSpPr>
                <a:spLocks noChangeArrowheads="1"/>
              </p:cNvSpPr>
              <p:nvPr/>
            </p:nvSpPr>
            <p:spPr bwMode="auto">
              <a:xfrm>
                <a:off x="829" y="2240"/>
                <a:ext cx="1684" cy="1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 anchor="ctr"/>
              <a:lstStyle/>
              <a:p>
                <a:pPr algn="ctr"/>
                <a:r>
                  <a:rPr lang="en-US">
                    <a:solidFill>
                      <a:schemeClr val="accent2"/>
                    </a:solidFill>
                    <a:latin typeface="Trebuchet MS" panose="020B0603020202020204" pitchFamily="34" charset="0"/>
                  </a:rPr>
                  <a:t>15</a:t>
                </a:r>
              </a:p>
            </p:txBody>
          </p:sp>
        </p:grpSp>
        <p:grpSp>
          <p:nvGrpSpPr>
            <p:cNvPr id="16402" name="Group 18"/>
            <p:cNvGrpSpPr>
              <a:grpSpLocks/>
            </p:cNvGrpSpPr>
            <p:nvPr/>
          </p:nvGrpSpPr>
          <p:grpSpPr bwMode="auto">
            <a:xfrm>
              <a:off x="3222" y="1392"/>
              <a:ext cx="1723" cy="241"/>
              <a:chOff x="3222" y="1392"/>
              <a:chExt cx="1723" cy="241"/>
            </a:xfrm>
          </p:grpSpPr>
          <p:sp>
            <p:nvSpPr>
              <p:cNvPr id="16400" name="Freeform 16"/>
              <p:cNvSpPr>
                <a:spLocks/>
              </p:cNvSpPr>
              <p:nvPr/>
            </p:nvSpPr>
            <p:spPr bwMode="auto">
              <a:xfrm>
                <a:off x="3222" y="1392"/>
                <a:ext cx="1723" cy="241"/>
              </a:xfrm>
              <a:custGeom>
                <a:avLst/>
                <a:gdLst>
                  <a:gd name="T0" fmla="*/ 0 w 1723"/>
                  <a:gd name="T1" fmla="*/ 0 h 241"/>
                  <a:gd name="T2" fmla="*/ 0 w 1723"/>
                  <a:gd name="T3" fmla="*/ 240 h 241"/>
                  <a:gd name="T4" fmla="*/ 1722 w 1723"/>
                  <a:gd name="T5" fmla="*/ 240 h 241"/>
                  <a:gd name="T6" fmla="*/ 1722 w 1723"/>
                  <a:gd name="T7" fmla="*/ 0 h 241"/>
                  <a:gd name="T8" fmla="*/ 0 w 1723"/>
                  <a:gd name="T9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23" h="241">
                    <a:moveTo>
                      <a:pt x="0" y="0"/>
                    </a:moveTo>
                    <a:lnTo>
                      <a:pt x="0" y="240"/>
                    </a:lnTo>
                    <a:lnTo>
                      <a:pt x="1722" y="240"/>
                    </a:lnTo>
                    <a:lnTo>
                      <a:pt x="1722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BFFFFF"/>
              </a:solidFill>
              <a:ln w="12700" cap="rnd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01" name="Rectangle 17"/>
              <p:cNvSpPr>
                <a:spLocks noChangeArrowheads="1"/>
              </p:cNvSpPr>
              <p:nvPr/>
            </p:nvSpPr>
            <p:spPr bwMode="auto">
              <a:xfrm>
                <a:off x="3283" y="1424"/>
                <a:ext cx="1600" cy="1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 anchor="ctr"/>
              <a:lstStyle/>
              <a:p>
                <a:pPr algn="ctr"/>
                <a:r>
                  <a:rPr lang="en-US">
                    <a:solidFill>
                      <a:schemeClr val="accent2"/>
                    </a:solidFill>
                    <a:latin typeface="Trebuchet MS" panose="020B0603020202020204" pitchFamily="34" charset="0"/>
                  </a:rPr>
                  <a:t>14</a:t>
                </a:r>
              </a:p>
            </p:txBody>
          </p:sp>
        </p:grpSp>
        <p:grpSp>
          <p:nvGrpSpPr>
            <p:cNvPr id="16405" name="Group 21"/>
            <p:cNvGrpSpPr>
              <a:grpSpLocks/>
            </p:cNvGrpSpPr>
            <p:nvPr/>
          </p:nvGrpSpPr>
          <p:grpSpPr bwMode="auto">
            <a:xfrm>
              <a:off x="2948" y="1790"/>
              <a:ext cx="1345" cy="241"/>
              <a:chOff x="2948" y="1790"/>
              <a:chExt cx="1345" cy="241"/>
            </a:xfrm>
          </p:grpSpPr>
          <p:sp>
            <p:nvSpPr>
              <p:cNvPr id="16403" name="Freeform 19"/>
              <p:cNvSpPr>
                <a:spLocks/>
              </p:cNvSpPr>
              <p:nvPr/>
            </p:nvSpPr>
            <p:spPr bwMode="auto">
              <a:xfrm>
                <a:off x="2948" y="1790"/>
                <a:ext cx="1345" cy="241"/>
              </a:xfrm>
              <a:custGeom>
                <a:avLst/>
                <a:gdLst>
                  <a:gd name="T0" fmla="*/ 0 w 1345"/>
                  <a:gd name="T1" fmla="*/ 0 h 241"/>
                  <a:gd name="T2" fmla="*/ 0 w 1345"/>
                  <a:gd name="T3" fmla="*/ 240 h 241"/>
                  <a:gd name="T4" fmla="*/ 1344 w 1345"/>
                  <a:gd name="T5" fmla="*/ 240 h 241"/>
                  <a:gd name="T6" fmla="*/ 1344 w 1345"/>
                  <a:gd name="T7" fmla="*/ 0 h 241"/>
                  <a:gd name="T8" fmla="*/ 0 w 1345"/>
                  <a:gd name="T9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45" h="241">
                    <a:moveTo>
                      <a:pt x="0" y="0"/>
                    </a:moveTo>
                    <a:lnTo>
                      <a:pt x="0" y="240"/>
                    </a:lnTo>
                    <a:lnTo>
                      <a:pt x="1344" y="240"/>
                    </a:lnTo>
                    <a:lnTo>
                      <a:pt x="1344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FBFBF"/>
              </a:solidFill>
              <a:ln w="12700" cap="rnd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04" name="Rectangle 20"/>
              <p:cNvSpPr>
                <a:spLocks noChangeArrowheads="1"/>
              </p:cNvSpPr>
              <p:nvPr/>
            </p:nvSpPr>
            <p:spPr bwMode="auto">
              <a:xfrm>
                <a:off x="3009" y="1822"/>
                <a:ext cx="1222" cy="1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 anchor="ctr"/>
              <a:lstStyle/>
              <a:p>
                <a:pPr algn="ctr"/>
                <a:r>
                  <a:rPr lang="en-US">
                    <a:solidFill>
                      <a:schemeClr val="accent2"/>
                    </a:solidFill>
                    <a:latin typeface="Trebuchet MS" panose="020B0603020202020204" pitchFamily="34" charset="0"/>
                  </a:rPr>
                  <a:t>11</a:t>
                </a:r>
              </a:p>
            </p:txBody>
          </p:sp>
        </p:grpSp>
        <p:grpSp>
          <p:nvGrpSpPr>
            <p:cNvPr id="16408" name="Group 24"/>
            <p:cNvGrpSpPr>
              <a:grpSpLocks/>
            </p:cNvGrpSpPr>
            <p:nvPr/>
          </p:nvGrpSpPr>
          <p:grpSpPr bwMode="auto">
            <a:xfrm>
              <a:off x="2574" y="2208"/>
              <a:ext cx="1219" cy="241"/>
              <a:chOff x="2574" y="2208"/>
              <a:chExt cx="1219" cy="241"/>
            </a:xfrm>
          </p:grpSpPr>
          <p:sp>
            <p:nvSpPr>
              <p:cNvPr id="16406" name="Freeform 22"/>
              <p:cNvSpPr>
                <a:spLocks/>
              </p:cNvSpPr>
              <p:nvPr/>
            </p:nvSpPr>
            <p:spPr bwMode="auto">
              <a:xfrm>
                <a:off x="2574" y="2208"/>
                <a:ext cx="1219" cy="241"/>
              </a:xfrm>
              <a:custGeom>
                <a:avLst/>
                <a:gdLst>
                  <a:gd name="T0" fmla="*/ 0 w 1219"/>
                  <a:gd name="T1" fmla="*/ 0 h 241"/>
                  <a:gd name="T2" fmla="*/ 0 w 1219"/>
                  <a:gd name="T3" fmla="*/ 240 h 241"/>
                  <a:gd name="T4" fmla="*/ 1218 w 1219"/>
                  <a:gd name="T5" fmla="*/ 240 h 241"/>
                  <a:gd name="T6" fmla="*/ 1218 w 1219"/>
                  <a:gd name="T7" fmla="*/ 0 h 241"/>
                  <a:gd name="T8" fmla="*/ 0 w 1219"/>
                  <a:gd name="T9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19" h="241">
                    <a:moveTo>
                      <a:pt x="0" y="0"/>
                    </a:moveTo>
                    <a:lnTo>
                      <a:pt x="0" y="240"/>
                    </a:lnTo>
                    <a:lnTo>
                      <a:pt x="1218" y="240"/>
                    </a:lnTo>
                    <a:lnTo>
                      <a:pt x="1218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FFFBF"/>
              </a:solidFill>
              <a:ln w="12700" cap="rnd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07" name="Rectangle 23"/>
              <p:cNvSpPr>
                <a:spLocks noChangeArrowheads="1"/>
              </p:cNvSpPr>
              <p:nvPr/>
            </p:nvSpPr>
            <p:spPr bwMode="auto">
              <a:xfrm>
                <a:off x="2635" y="2240"/>
                <a:ext cx="1096" cy="1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 anchor="ctr"/>
              <a:lstStyle/>
              <a:p>
                <a:pPr algn="ctr"/>
                <a:r>
                  <a:rPr lang="en-US">
                    <a:solidFill>
                      <a:schemeClr val="accent2"/>
                    </a:solidFill>
                    <a:latin typeface="Trebuchet MS" panose="020B0603020202020204" pitchFamily="34" charset="0"/>
                  </a:rPr>
                  <a:t>10</a:t>
                </a:r>
              </a:p>
            </p:txBody>
          </p:sp>
        </p:grpSp>
        <p:grpSp>
          <p:nvGrpSpPr>
            <p:cNvPr id="16411" name="Group 27"/>
            <p:cNvGrpSpPr>
              <a:grpSpLocks/>
            </p:cNvGrpSpPr>
            <p:nvPr/>
          </p:nvGrpSpPr>
          <p:grpSpPr bwMode="auto">
            <a:xfrm>
              <a:off x="3792" y="2208"/>
              <a:ext cx="757" cy="241"/>
              <a:chOff x="3792" y="2208"/>
              <a:chExt cx="757" cy="241"/>
            </a:xfrm>
          </p:grpSpPr>
          <p:sp>
            <p:nvSpPr>
              <p:cNvPr id="16409" name="Freeform 25"/>
              <p:cNvSpPr>
                <a:spLocks/>
              </p:cNvSpPr>
              <p:nvPr/>
            </p:nvSpPr>
            <p:spPr bwMode="auto">
              <a:xfrm>
                <a:off x="3792" y="2208"/>
                <a:ext cx="757" cy="241"/>
              </a:xfrm>
              <a:custGeom>
                <a:avLst/>
                <a:gdLst>
                  <a:gd name="T0" fmla="*/ 0 w 757"/>
                  <a:gd name="T1" fmla="*/ 0 h 241"/>
                  <a:gd name="T2" fmla="*/ 0 w 757"/>
                  <a:gd name="T3" fmla="*/ 240 h 241"/>
                  <a:gd name="T4" fmla="*/ 756 w 757"/>
                  <a:gd name="T5" fmla="*/ 240 h 241"/>
                  <a:gd name="T6" fmla="*/ 756 w 757"/>
                  <a:gd name="T7" fmla="*/ 0 h 241"/>
                  <a:gd name="T8" fmla="*/ 0 w 757"/>
                  <a:gd name="T9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57" h="241">
                    <a:moveTo>
                      <a:pt x="0" y="0"/>
                    </a:moveTo>
                    <a:lnTo>
                      <a:pt x="0" y="240"/>
                    </a:lnTo>
                    <a:lnTo>
                      <a:pt x="756" y="240"/>
                    </a:lnTo>
                    <a:lnTo>
                      <a:pt x="75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FBFBF"/>
              </a:solidFill>
              <a:ln w="12700" cap="rnd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10" name="Rectangle 26"/>
              <p:cNvSpPr>
                <a:spLocks noChangeArrowheads="1"/>
              </p:cNvSpPr>
              <p:nvPr/>
            </p:nvSpPr>
            <p:spPr bwMode="auto">
              <a:xfrm>
                <a:off x="3853" y="2240"/>
                <a:ext cx="634" cy="1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 anchor="ctr"/>
              <a:lstStyle/>
              <a:p>
                <a:pPr algn="ctr"/>
                <a:r>
                  <a:rPr lang="en-US">
                    <a:solidFill>
                      <a:schemeClr val="accent2"/>
                    </a:solidFill>
                    <a:latin typeface="Trebuchet MS" panose="020B0603020202020204" pitchFamily="34" charset="0"/>
                  </a:rPr>
                  <a:t>6</a:t>
                </a:r>
              </a:p>
            </p:txBody>
          </p:sp>
        </p:grpSp>
        <p:grpSp>
          <p:nvGrpSpPr>
            <p:cNvPr id="16414" name="Group 30"/>
            <p:cNvGrpSpPr>
              <a:grpSpLocks/>
            </p:cNvGrpSpPr>
            <p:nvPr/>
          </p:nvGrpSpPr>
          <p:grpSpPr bwMode="auto">
            <a:xfrm>
              <a:off x="4292" y="1790"/>
              <a:ext cx="673" cy="241"/>
              <a:chOff x="4292" y="1790"/>
              <a:chExt cx="673" cy="241"/>
            </a:xfrm>
          </p:grpSpPr>
          <p:sp>
            <p:nvSpPr>
              <p:cNvPr id="16412" name="Freeform 28"/>
              <p:cNvSpPr>
                <a:spLocks/>
              </p:cNvSpPr>
              <p:nvPr/>
            </p:nvSpPr>
            <p:spPr bwMode="auto">
              <a:xfrm>
                <a:off x="4292" y="1790"/>
                <a:ext cx="673" cy="241"/>
              </a:xfrm>
              <a:custGeom>
                <a:avLst/>
                <a:gdLst>
                  <a:gd name="T0" fmla="*/ 0 w 673"/>
                  <a:gd name="T1" fmla="*/ 0 h 241"/>
                  <a:gd name="T2" fmla="*/ 0 w 673"/>
                  <a:gd name="T3" fmla="*/ 240 h 241"/>
                  <a:gd name="T4" fmla="*/ 672 w 673"/>
                  <a:gd name="T5" fmla="*/ 240 h 241"/>
                  <a:gd name="T6" fmla="*/ 672 w 673"/>
                  <a:gd name="T7" fmla="*/ 0 h 241"/>
                  <a:gd name="T8" fmla="*/ 0 w 673"/>
                  <a:gd name="T9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3" h="241">
                    <a:moveTo>
                      <a:pt x="0" y="0"/>
                    </a:moveTo>
                    <a:lnTo>
                      <a:pt x="0" y="240"/>
                    </a:lnTo>
                    <a:lnTo>
                      <a:pt x="672" y="240"/>
                    </a:lnTo>
                    <a:lnTo>
                      <a:pt x="672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BFFFFF"/>
              </a:solidFill>
              <a:ln w="12700" cap="rnd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13" name="Rectangle 29"/>
              <p:cNvSpPr>
                <a:spLocks noChangeArrowheads="1"/>
              </p:cNvSpPr>
              <p:nvPr/>
            </p:nvSpPr>
            <p:spPr bwMode="auto">
              <a:xfrm>
                <a:off x="4353" y="1822"/>
                <a:ext cx="550" cy="1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 anchor="ctr"/>
              <a:lstStyle/>
              <a:p>
                <a:pPr algn="ctr"/>
                <a:r>
                  <a:rPr lang="en-US">
                    <a:solidFill>
                      <a:schemeClr val="accent2"/>
                    </a:solidFill>
                    <a:latin typeface="Trebuchet MS" panose="020B0603020202020204" pitchFamily="34" charset="0"/>
                  </a:rPr>
                  <a:t>5</a:t>
                </a:r>
              </a:p>
            </p:txBody>
          </p:sp>
        </p:grpSp>
        <p:grpSp>
          <p:nvGrpSpPr>
            <p:cNvPr id="16417" name="Group 33"/>
            <p:cNvGrpSpPr>
              <a:grpSpLocks/>
            </p:cNvGrpSpPr>
            <p:nvPr/>
          </p:nvGrpSpPr>
          <p:grpSpPr bwMode="auto">
            <a:xfrm>
              <a:off x="4553" y="2208"/>
              <a:ext cx="421" cy="241"/>
              <a:chOff x="4553" y="2208"/>
              <a:chExt cx="421" cy="241"/>
            </a:xfrm>
          </p:grpSpPr>
          <p:sp>
            <p:nvSpPr>
              <p:cNvPr id="16415" name="Freeform 31"/>
              <p:cNvSpPr>
                <a:spLocks/>
              </p:cNvSpPr>
              <p:nvPr/>
            </p:nvSpPr>
            <p:spPr bwMode="auto">
              <a:xfrm>
                <a:off x="4553" y="2208"/>
                <a:ext cx="421" cy="241"/>
              </a:xfrm>
              <a:custGeom>
                <a:avLst/>
                <a:gdLst>
                  <a:gd name="T0" fmla="*/ 0 w 421"/>
                  <a:gd name="T1" fmla="*/ 0 h 241"/>
                  <a:gd name="T2" fmla="*/ 0 w 421"/>
                  <a:gd name="T3" fmla="*/ 240 h 241"/>
                  <a:gd name="T4" fmla="*/ 420 w 421"/>
                  <a:gd name="T5" fmla="*/ 240 h 241"/>
                  <a:gd name="T6" fmla="*/ 420 w 421"/>
                  <a:gd name="T7" fmla="*/ 0 h 241"/>
                  <a:gd name="T8" fmla="*/ 0 w 421"/>
                  <a:gd name="T9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1" h="241">
                    <a:moveTo>
                      <a:pt x="0" y="0"/>
                    </a:moveTo>
                    <a:lnTo>
                      <a:pt x="0" y="240"/>
                    </a:lnTo>
                    <a:lnTo>
                      <a:pt x="420" y="240"/>
                    </a:lnTo>
                    <a:lnTo>
                      <a:pt x="420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FFFBF"/>
              </a:solidFill>
              <a:ln w="12700" cap="rnd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16" name="Rectangle 32"/>
              <p:cNvSpPr>
                <a:spLocks noChangeArrowheads="1"/>
              </p:cNvSpPr>
              <p:nvPr/>
            </p:nvSpPr>
            <p:spPr bwMode="auto">
              <a:xfrm>
                <a:off x="4614" y="2240"/>
                <a:ext cx="298" cy="1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 anchor="ctr"/>
              <a:lstStyle/>
              <a:p>
                <a:pPr algn="ctr"/>
                <a:r>
                  <a:rPr lang="en-US">
                    <a:solidFill>
                      <a:schemeClr val="accent2"/>
                    </a:solidFill>
                    <a:latin typeface="Trebuchet MS" panose="020B0603020202020204" pitchFamily="34" charset="0"/>
                  </a:rPr>
                  <a:t>3</a:t>
                </a:r>
              </a:p>
            </p:txBody>
          </p:sp>
        </p:grpSp>
        <p:sp>
          <p:nvSpPr>
            <p:cNvPr id="16418" name="Rectangle 34"/>
            <p:cNvSpPr>
              <a:spLocks noChangeArrowheads="1"/>
            </p:cNvSpPr>
            <p:nvPr/>
          </p:nvSpPr>
          <p:spPr bwMode="auto">
            <a:xfrm>
              <a:off x="481" y="1345"/>
              <a:ext cx="382" cy="11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>
                <a:lnSpc>
                  <a:spcPct val="120000"/>
                </a:lnSpc>
                <a:spcBef>
                  <a:spcPct val="50000"/>
                </a:spcBef>
              </a:pPr>
              <a:r>
                <a:rPr lang="en-US">
                  <a:solidFill>
                    <a:schemeClr val="accent2"/>
                  </a:solidFill>
                  <a:latin typeface="Trebuchet MS" panose="020B0603020202020204" pitchFamily="34" charset="0"/>
                </a:rPr>
                <a:t>P1</a:t>
              </a:r>
            </a:p>
            <a:p>
              <a:pPr>
                <a:lnSpc>
                  <a:spcPct val="120000"/>
                </a:lnSpc>
                <a:spcBef>
                  <a:spcPct val="50000"/>
                </a:spcBef>
              </a:pPr>
              <a:r>
                <a:rPr lang="en-US">
                  <a:solidFill>
                    <a:schemeClr val="accent2"/>
                  </a:solidFill>
                  <a:latin typeface="Trebuchet MS" panose="020B0603020202020204" pitchFamily="34" charset="0"/>
                </a:rPr>
                <a:t>P2</a:t>
              </a:r>
            </a:p>
            <a:p>
              <a:pPr>
                <a:lnSpc>
                  <a:spcPct val="120000"/>
                </a:lnSpc>
                <a:spcBef>
                  <a:spcPct val="50000"/>
                </a:spcBef>
              </a:pPr>
              <a:r>
                <a:rPr lang="en-US">
                  <a:solidFill>
                    <a:schemeClr val="accent2"/>
                  </a:solidFill>
                  <a:latin typeface="Trebuchet MS" panose="020B0603020202020204" pitchFamily="34" charset="0"/>
                </a:rPr>
                <a:t>P3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1908738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3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3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3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3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3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3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9" grpId="0" build="p" bldLvl="4" autoUpdateAnimBg="0"/>
      <p:bldP spid="16390" grpId="0" build="p" bldLvl="4" autoUpdateAnimBg="0"/>
    </p:bldLst>
  </p:timing>
</p:sld>
</file>

<file path=ppt/theme/theme1.xml><?xml version="1.0" encoding="utf-8"?>
<a:theme xmlns:a="http://schemas.openxmlformats.org/drawingml/2006/main" name="Open San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02F261CE-765F-48BF-A34F-69729167A928}" vid="{03FE5FDE-05F6-4174-A386-B1A0C5A3DA7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Open Sans</Template>
  <TotalTime>1679</TotalTime>
  <Words>1357</Words>
  <Application>Microsoft Office PowerPoint</Application>
  <PresentationFormat>On-screen Show (4:3)</PresentationFormat>
  <Paragraphs>370</Paragraphs>
  <Slides>41</Slides>
  <Notes>6</Notes>
  <HiddenSlides>2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41</vt:i4>
      </vt:variant>
    </vt:vector>
  </HeadingPairs>
  <TitlesOfParts>
    <vt:vector size="55" baseType="lpstr">
      <vt:lpstr>新細明體</vt:lpstr>
      <vt:lpstr>新細明體</vt:lpstr>
      <vt:lpstr>宋体</vt:lpstr>
      <vt:lpstr>Arial</vt:lpstr>
      <vt:lpstr>Calibri</vt:lpstr>
      <vt:lpstr>Open Sans</vt:lpstr>
      <vt:lpstr>Symbol</vt:lpstr>
      <vt:lpstr>Tahoma</vt:lpstr>
      <vt:lpstr>Times New Roman</vt:lpstr>
      <vt:lpstr>Trebuchet MS</vt:lpstr>
      <vt:lpstr>Wingdings</vt:lpstr>
      <vt:lpstr>Open Sans</vt:lpstr>
      <vt:lpstr>Equation</vt:lpstr>
      <vt:lpstr>方程式</vt:lpstr>
      <vt:lpstr>10. Greedy Algorithm (1)</vt:lpstr>
      <vt:lpstr>Agenda</vt:lpstr>
      <vt:lpstr>A short list of categories</vt:lpstr>
      <vt:lpstr>Optimization problems</vt:lpstr>
      <vt:lpstr>Example: Counting money</vt:lpstr>
      <vt:lpstr>A failure of the greedy algorithm</vt:lpstr>
      <vt:lpstr>A scheduling problem</vt:lpstr>
      <vt:lpstr>Another approach</vt:lpstr>
      <vt:lpstr>An optimum solution</vt:lpstr>
      <vt:lpstr>Applications of the Greedy Algorithm</vt:lpstr>
      <vt:lpstr>PowerPoint Presentation</vt:lpstr>
      <vt:lpstr>Scheduling Problem</vt:lpstr>
      <vt:lpstr>Scheduling Problem</vt:lpstr>
      <vt:lpstr>Example</vt:lpstr>
      <vt:lpstr>Solutions</vt:lpstr>
      <vt:lpstr>Possible Criteria for Defining “Best”</vt:lpstr>
      <vt:lpstr>Possible Criteria for Defining “Best”</vt:lpstr>
      <vt:lpstr>Possible Criteria for Defining “Best”</vt:lpstr>
      <vt:lpstr>Possible Criteria for Defining “Best”</vt:lpstr>
      <vt:lpstr>Greedy Solution</vt:lpstr>
      <vt:lpstr>Recursive Greedy Solutions</vt:lpstr>
      <vt:lpstr>Iterative Greedy Solution</vt:lpstr>
      <vt:lpstr>Iterative Greedy Solution</vt:lpstr>
      <vt:lpstr>Homework</vt:lpstr>
      <vt:lpstr>Job Sequencing with Deadlines</vt:lpstr>
      <vt:lpstr>Example: Job Sequencing</vt:lpstr>
      <vt:lpstr>Greedy Solutions</vt:lpstr>
      <vt:lpstr>PowerPoint Presentation</vt:lpstr>
      <vt:lpstr>Homework for May 2nd 2017</vt:lpstr>
      <vt:lpstr>Example: Job Sequencing</vt:lpstr>
      <vt:lpstr>Example: Job Sequencing</vt:lpstr>
      <vt:lpstr>Example: Job Sequencing</vt:lpstr>
      <vt:lpstr>Pseudocode</vt:lpstr>
      <vt:lpstr>Homework</vt:lpstr>
      <vt:lpstr>Optimal Storage on Tapes</vt:lpstr>
      <vt:lpstr>Optimal Storage on Tapes</vt:lpstr>
      <vt:lpstr>Example</vt:lpstr>
      <vt:lpstr>Knapsack Problem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Abdul Munif</dc:creator>
  <cp:lastModifiedBy>Abdul Munif</cp:lastModifiedBy>
  <cp:revision>57</cp:revision>
  <dcterms:created xsi:type="dcterms:W3CDTF">2014-11-10T02:31:18Z</dcterms:created>
  <dcterms:modified xsi:type="dcterms:W3CDTF">2017-05-02T04:49:03Z</dcterms:modified>
</cp:coreProperties>
</file>