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63" r:id="rId3"/>
    <p:sldId id="264" r:id="rId4"/>
    <p:sldId id="267" r:id="rId5"/>
    <p:sldId id="262" r:id="rId6"/>
    <p:sldId id="268" r:id="rId7"/>
    <p:sldId id="257" r:id="rId8"/>
    <p:sldId id="258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59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AAE6-258D-45BE-83EF-4CC1C1B53B48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FE7DA1-9E59-4351-A0C3-840B4CEC6B8B}">
      <dgm:prSet phldrT="[Text]"/>
      <dgm:spPr/>
      <dgm:t>
        <a:bodyPr/>
        <a:lstStyle/>
        <a:p>
          <a:r>
            <a:rPr lang="en-US" dirty="0" smtClean="0"/>
            <a:t>Observation</a:t>
          </a:r>
          <a:endParaRPr lang="en-US" dirty="0"/>
        </a:p>
      </dgm:t>
    </dgm:pt>
    <dgm:pt modelId="{ECF79735-E5EC-4733-BC81-A8A28CC7A6FF}" type="parTrans" cxnId="{369298E0-B03F-4393-ABCB-D96AE4B1CDC7}">
      <dgm:prSet/>
      <dgm:spPr/>
      <dgm:t>
        <a:bodyPr/>
        <a:lstStyle/>
        <a:p>
          <a:endParaRPr lang="en-US"/>
        </a:p>
      </dgm:t>
    </dgm:pt>
    <dgm:pt modelId="{42409908-29D1-4CE0-96E0-2193869AD446}" type="sibTrans" cxnId="{369298E0-B03F-4393-ABCB-D96AE4B1CDC7}">
      <dgm:prSet/>
      <dgm:spPr/>
      <dgm:t>
        <a:bodyPr/>
        <a:lstStyle/>
        <a:p>
          <a:endParaRPr lang="en-US"/>
        </a:p>
      </dgm:t>
    </dgm:pt>
    <dgm:pt modelId="{6D643C8B-D23F-468C-8A3A-6D9C4F65202B}">
      <dgm:prSet phldrT="[Text]"/>
      <dgm:spPr/>
      <dgm:t>
        <a:bodyPr/>
        <a:lstStyle/>
        <a:p>
          <a:r>
            <a:rPr lang="en-US" dirty="0" smtClean="0"/>
            <a:t>Looking for a pattern</a:t>
          </a:r>
          <a:endParaRPr lang="en-US" dirty="0"/>
        </a:p>
      </dgm:t>
    </dgm:pt>
    <dgm:pt modelId="{601B77FF-C486-4C1A-9A99-A4428C52C768}" type="parTrans" cxnId="{A383C5A5-2490-432D-9838-67CB132EE4A4}">
      <dgm:prSet/>
      <dgm:spPr/>
      <dgm:t>
        <a:bodyPr/>
        <a:lstStyle/>
        <a:p>
          <a:endParaRPr lang="en-US"/>
        </a:p>
      </dgm:t>
    </dgm:pt>
    <dgm:pt modelId="{81156465-3098-4FBF-8422-ED00F14E8B6C}" type="sibTrans" cxnId="{A383C5A5-2490-432D-9838-67CB132EE4A4}">
      <dgm:prSet/>
      <dgm:spPr/>
      <dgm:t>
        <a:bodyPr/>
        <a:lstStyle/>
        <a:p>
          <a:endParaRPr lang="en-US"/>
        </a:p>
      </dgm:t>
    </dgm:pt>
    <dgm:pt modelId="{F1AE3206-75CB-4280-A0BF-FBD4E28FFC8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DD14A4E8-9146-447B-9D4F-BD7940A60ED5}" type="parTrans" cxnId="{81DF4524-15C8-4BC1-AFA2-39D58DBB5BD9}">
      <dgm:prSet/>
      <dgm:spPr/>
      <dgm:t>
        <a:bodyPr/>
        <a:lstStyle/>
        <a:p>
          <a:endParaRPr lang="en-US"/>
        </a:p>
      </dgm:t>
    </dgm:pt>
    <dgm:pt modelId="{C913CB2B-7253-4823-813D-F140198DFF7F}" type="sibTrans" cxnId="{81DF4524-15C8-4BC1-AFA2-39D58DBB5BD9}">
      <dgm:prSet/>
      <dgm:spPr/>
      <dgm:t>
        <a:bodyPr/>
        <a:lstStyle/>
        <a:p>
          <a:endParaRPr lang="en-US"/>
        </a:p>
      </dgm:t>
    </dgm:pt>
    <dgm:pt modelId="{5579AFF2-84FC-47E4-8BA4-5409DA1E0F8A}">
      <dgm:prSet phldrT="[Text]"/>
      <dgm:spPr/>
      <dgm:t>
        <a:bodyPr/>
        <a:lstStyle/>
        <a:p>
          <a:r>
            <a:rPr lang="en-US" dirty="0" smtClean="0"/>
            <a:t>Define a pattern </a:t>
          </a:r>
          <a:r>
            <a:rPr lang="en-US" dirty="0" smtClean="0">
              <a:sym typeface="Wingdings" panose="05000000000000000000" pitchFamily="2" charset="2"/>
            </a:rPr>
            <a:t> recurrence, iteration</a:t>
          </a:r>
          <a:endParaRPr lang="en-US" dirty="0"/>
        </a:p>
      </dgm:t>
    </dgm:pt>
    <dgm:pt modelId="{6147226A-24FC-4C60-A1E7-6F0211288257}" type="parTrans" cxnId="{1BF90691-69FA-4B3C-9BFB-124A9070CC76}">
      <dgm:prSet/>
      <dgm:spPr/>
      <dgm:t>
        <a:bodyPr/>
        <a:lstStyle/>
        <a:p>
          <a:endParaRPr lang="en-US"/>
        </a:p>
      </dgm:t>
    </dgm:pt>
    <dgm:pt modelId="{C6A3F0BA-9969-4572-AA27-4A870FCACA99}" type="sibTrans" cxnId="{1BF90691-69FA-4B3C-9BFB-124A9070CC76}">
      <dgm:prSet/>
      <dgm:spPr/>
      <dgm:t>
        <a:bodyPr/>
        <a:lstStyle/>
        <a:p>
          <a:endParaRPr lang="en-US"/>
        </a:p>
      </dgm:t>
    </dgm:pt>
    <dgm:pt modelId="{07ACBF5B-41EE-45BC-9F26-0C59BEB8E720}">
      <dgm:prSet phldrT="[Text]"/>
      <dgm:spPr/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9789B8F6-2FE2-460A-95DE-572065C04CB2}" type="parTrans" cxnId="{1984DA53-B032-42BA-8C18-668DB615D106}">
      <dgm:prSet/>
      <dgm:spPr/>
      <dgm:t>
        <a:bodyPr/>
        <a:lstStyle/>
        <a:p>
          <a:endParaRPr lang="en-US"/>
        </a:p>
      </dgm:t>
    </dgm:pt>
    <dgm:pt modelId="{5132266D-CE6E-4715-BB65-9A9D0BCDF2EB}" type="sibTrans" cxnId="{1984DA53-B032-42BA-8C18-668DB615D106}">
      <dgm:prSet/>
      <dgm:spPr/>
      <dgm:t>
        <a:bodyPr/>
        <a:lstStyle/>
        <a:p>
          <a:endParaRPr lang="en-US"/>
        </a:p>
      </dgm:t>
    </dgm:pt>
    <dgm:pt modelId="{76D81896-1C46-42DE-87D3-5A45E28CE80C}">
      <dgm:prSet phldrT="[Text]"/>
      <dgm:spPr/>
      <dgm:t>
        <a:bodyPr/>
        <a:lstStyle/>
        <a:p>
          <a:r>
            <a:rPr lang="en-US" dirty="0" smtClean="0"/>
            <a:t>Pseudocode</a:t>
          </a:r>
          <a:endParaRPr lang="en-US" dirty="0"/>
        </a:p>
      </dgm:t>
    </dgm:pt>
    <dgm:pt modelId="{30AF906F-9AC3-4441-881D-77F5666055FD}" type="parTrans" cxnId="{16D1C678-B8E9-4387-95EB-916E8C5D300C}">
      <dgm:prSet/>
      <dgm:spPr/>
      <dgm:t>
        <a:bodyPr/>
        <a:lstStyle/>
        <a:p>
          <a:endParaRPr lang="en-US"/>
        </a:p>
      </dgm:t>
    </dgm:pt>
    <dgm:pt modelId="{BEA812B5-BB26-4762-ADE9-6F862D145942}" type="sibTrans" cxnId="{16D1C678-B8E9-4387-95EB-916E8C5D300C}">
      <dgm:prSet/>
      <dgm:spPr/>
      <dgm:t>
        <a:bodyPr/>
        <a:lstStyle/>
        <a:p>
          <a:endParaRPr lang="en-US"/>
        </a:p>
      </dgm:t>
    </dgm:pt>
    <dgm:pt modelId="{DAD88AB1-D040-48C3-9C8A-C5BD0814DF57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57F1F36D-4BCB-46EE-8070-28BF61EB7FA9}" type="parTrans" cxnId="{C419C141-0DA2-4652-B644-626B5ADDE819}">
      <dgm:prSet/>
      <dgm:spPr/>
      <dgm:t>
        <a:bodyPr/>
        <a:lstStyle/>
        <a:p>
          <a:endParaRPr lang="en-US"/>
        </a:p>
      </dgm:t>
    </dgm:pt>
    <dgm:pt modelId="{26EA948E-21DD-4D97-950B-3897246E1E8C}" type="sibTrans" cxnId="{C419C141-0DA2-4652-B644-626B5ADDE819}">
      <dgm:prSet/>
      <dgm:spPr/>
      <dgm:t>
        <a:bodyPr/>
        <a:lstStyle/>
        <a:p>
          <a:endParaRPr lang="en-US"/>
        </a:p>
      </dgm:t>
    </dgm:pt>
    <dgm:pt modelId="{C547005F-C70B-42E0-98DD-253002E640A0}" type="pres">
      <dgm:prSet presAssocID="{9BBFAAE6-258D-45BE-83EF-4CC1C1B53B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500B0-F324-410D-9A19-38DE8615FAE0}" type="pres">
      <dgm:prSet presAssocID="{9BBFAAE6-258D-45BE-83EF-4CC1C1B53B48}" presName="tSp" presStyleCnt="0"/>
      <dgm:spPr/>
    </dgm:pt>
    <dgm:pt modelId="{C222B8B3-271E-4191-9D8A-5E74AB504B1D}" type="pres">
      <dgm:prSet presAssocID="{9BBFAAE6-258D-45BE-83EF-4CC1C1B53B48}" presName="bSp" presStyleCnt="0"/>
      <dgm:spPr/>
    </dgm:pt>
    <dgm:pt modelId="{FB7D34AD-BE76-4310-A51E-50FA1E8BF49B}" type="pres">
      <dgm:prSet presAssocID="{9BBFAAE6-258D-45BE-83EF-4CC1C1B53B48}" presName="process" presStyleCnt="0"/>
      <dgm:spPr/>
    </dgm:pt>
    <dgm:pt modelId="{C1576642-614C-4271-8379-27B40D290042}" type="pres">
      <dgm:prSet presAssocID="{78FE7DA1-9E59-4351-A0C3-840B4CEC6B8B}" presName="composite1" presStyleCnt="0"/>
      <dgm:spPr/>
    </dgm:pt>
    <dgm:pt modelId="{57ACDA7D-3A61-4CA8-A7E2-66326ABD24DC}" type="pres">
      <dgm:prSet presAssocID="{78FE7DA1-9E59-4351-A0C3-840B4CEC6B8B}" presName="dummyNode1" presStyleLbl="node1" presStyleIdx="0" presStyleCnt="3"/>
      <dgm:spPr/>
    </dgm:pt>
    <dgm:pt modelId="{3FD38DDF-DF88-4B13-841F-7C239A8C582F}" type="pres">
      <dgm:prSet presAssocID="{78FE7DA1-9E59-4351-A0C3-840B4CEC6B8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3795D-9639-446E-B772-21DF6A1AE184}" type="pres">
      <dgm:prSet presAssocID="{78FE7DA1-9E59-4351-A0C3-840B4CEC6B8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5866-64A5-47E9-80F8-FDB6E18B76FC}" type="pres">
      <dgm:prSet presAssocID="{78FE7DA1-9E59-4351-A0C3-840B4CEC6B8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4BD7-7E25-4710-87D2-17722B37CAE2}" type="pres">
      <dgm:prSet presAssocID="{78FE7DA1-9E59-4351-A0C3-840B4CEC6B8B}" presName="connSite1" presStyleCnt="0"/>
      <dgm:spPr/>
    </dgm:pt>
    <dgm:pt modelId="{9E995594-4D40-425B-B6C3-5192722DD04E}" type="pres">
      <dgm:prSet presAssocID="{42409908-29D1-4CE0-96E0-2193869AD446}" presName="Name9" presStyleLbl="sibTrans2D1" presStyleIdx="0" presStyleCnt="2"/>
      <dgm:spPr/>
      <dgm:t>
        <a:bodyPr/>
        <a:lstStyle/>
        <a:p>
          <a:endParaRPr lang="en-US"/>
        </a:p>
      </dgm:t>
    </dgm:pt>
    <dgm:pt modelId="{547200FE-EAA2-4EF2-BFAB-8B03E5C4A54C}" type="pres">
      <dgm:prSet presAssocID="{F1AE3206-75CB-4280-A0BF-FBD4E28FFC84}" presName="composite2" presStyleCnt="0"/>
      <dgm:spPr/>
    </dgm:pt>
    <dgm:pt modelId="{B9F6667B-EEFB-4C0B-AC73-79D7C3770BC2}" type="pres">
      <dgm:prSet presAssocID="{F1AE3206-75CB-4280-A0BF-FBD4E28FFC84}" presName="dummyNode2" presStyleLbl="node1" presStyleIdx="0" presStyleCnt="3"/>
      <dgm:spPr/>
    </dgm:pt>
    <dgm:pt modelId="{DDC744F6-E538-44A1-8F96-92ACE8690B9B}" type="pres">
      <dgm:prSet presAssocID="{F1AE3206-75CB-4280-A0BF-FBD4E28FFC8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3A0CD-1554-4189-9DEE-7765ED5001B0}" type="pres">
      <dgm:prSet presAssocID="{F1AE3206-75CB-4280-A0BF-FBD4E28FFC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DD254-7DB9-47C3-BDAB-1749354C558B}" type="pres">
      <dgm:prSet presAssocID="{F1AE3206-75CB-4280-A0BF-FBD4E28FFC8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5F5F-A454-4F8F-BC53-B8FFB8CC7BEB}" type="pres">
      <dgm:prSet presAssocID="{F1AE3206-75CB-4280-A0BF-FBD4E28FFC84}" presName="connSite2" presStyleCnt="0"/>
      <dgm:spPr/>
    </dgm:pt>
    <dgm:pt modelId="{17B402CA-3C9E-4FE9-BFE7-F11FFC449096}" type="pres">
      <dgm:prSet presAssocID="{C913CB2B-7253-4823-813D-F140198DFF7F}" presName="Name18" presStyleLbl="sibTrans2D1" presStyleIdx="1" presStyleCnt="2"/>
      <dgm:spPr/>
      <dgm:t>
        <a:bodyPr/>
        <a:lstStyle/>
        <a:p>
          <a:endParaRPr lang="en-US"/>
        </a:p>
      </dgm:t>
    </dgm:pt>
    <dgm:pt modelId="{26AB677A-0428-4009-A77F-6009D46BFF40}" type="pres">
      <dgm:prSet presAssocID="{07ACBF5B-41EE-45BC-9F26-0C59BEB8E720}" presName="composite1" presStyleCnt="0"/>
      <dgm:spPr/>
    </dgm:pt>
    <dgm:pt modelId="{9F2B9BB3-B554-4002-A03A-5E3352318501}" type="pres">
      <dgm:prSet presAssocID="{07ACBF5B-41EE-45BC-9F26-0C59BEB8E720}" presName="dummyNode1" presStyleLbl="node1" presStyleIdx="1" presStyleCnt="3"/>
      <dgm:spPr/>
    </dgm:pt>
    <dgm:pt modelId="{E89BAE0A-F2AE-4D7B-85FE-6E7861DA1276}" type="pres">
      <dgm:prSet presAssocID="{07ACBF5B-41EE-45BC-9F26-0C59BEB8E72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1D674-87D8-43E1-B096-AF82EC896719}" type="pres">
      <dgm:prSet presAssocID="{07ACBF5B-41EE-45BC-9F26-0C59BEB8E72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55938-3D5E-4F77-8B65-9CC7ABF71EC1}" type="pres">
      <dgm:prSet presAssocID="{07ACBF5B-41EE-45BC-9F26-0C59BEB8E72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70AE4-B878-44C5-AC42-895103D3D5C1}" type="pres">
      <dgm:prSet presAssocID="{07ACBF5B-41EE-45BC-9F26-0C59BEB8E720}" presName="connSite1" presStyleCnt="0"/>
      <dgm:spPr/>
    </dgm:pt>
  </dgm:ptLst>
  <dgm:cxnLst>
    <dgm:cxn modelId="{6E0F4F21-D8E1-4ECC-A0BE-B007C3A542A8}" type="presOf" srcId="{78FE7DA1-9E59-4351-A0C3-840B4CEC6B8B}" destId="{47C95866-64A5-47E9-80F8-FDB6E18B76FC}" srcOrd="0" destOrd="0" presId="urn:microsoft.com/office/officeart/2005/8/layout/hProcess4"/>
    <dgm:cxn modelId="{2AD9506D-8678-4463-8BEE-674171AF029F}" type="presOf" srcId="{42409908-29D1-4CE0-96E0-2193869AD446}" destId="{9E995594-4D40-425B-B6C3-5192722DD04E}" srcOrd="0" destOrd="0" presId="urn:microsoft.com/office/officeart/2005/8/layout/hProcess4"/>
    <dgm:cxn modelId="{9A03DF29-D4A9-43C6-87A3-654F141ACB50}" type="presOf" srcId="{DAD88AB1-D040-48C3-9C8A-C5BD0814DF57}" destId="{E89BAE0A-F2AE-4D7B-85FE-6E7861DA1276}" srcOrd="0" destOrd="1" presId="urn:microsoft.com/office/officeart/2005/8/layout/hProcess4"/>
    <dgm:cxn modelId="{1BF90691-69FA-4B3C-9BFB-124A9070CC76}" srcId="{F1AE3206-75CB-4280-A0BF-FBD4E28FFC84}" destId="{5579AFF2-84FC-47E4-8BA4-5409DA1E0F8A}" srcOrd="0" destOrd="0" parTransId="{6147226A-24FC-4C60-A1E7-6F0211288257}" sibTransId="{C6A3F0BA-9969-4572-AA27-4A870FCACA99}"/>
    <dgm:cxn modelId="{55E475BA-AED7-4BBB-9062-40C435BFB6BF}" type="presOf" srcId="{5579AFF2-84FC-47E4-8BA4-5409DA1E0F8A}" destId="{C833A0CD-1554-4189-9DEE-7765ED5001B0}" srcOrd="1" destOrd="0" presId="urn:microsoft.com/office/officeart/2005/8/layout/hProcess4"/>
    <dgm:cxn modelId="{4B6E621A-9667-4643-A502-115AC47950EF}" type="presOf" srcId="{F1AE3206-75CB-4280-A0BF-FBD4E28FFC84}" destId="{72CDD254-7DB9-47C3-BDAB-1749354C558B}" srcOrd="0" destOrd="0" presId="urn:microsoft.com/office/officeart/2005/8/layout/hProcess4"/>
    <dgm:cxn modelId="{4F925B48-E3E2-4575-A982-EA3C673A7878}" type="presOf" srcId="{76D81896-1C46-42DE-87D3-5A45E28CE80C}" destId="{E89BAE0A-F2AE-4D7B-85FE-6E7861DA1276}" srcOrd="0" destOrd="0" presId="urn:microsoft.com/office/officeart/2005/8/layout/hProcess4"/>
    <dgm:cxn modelId="{57AFEE38-E877-4A2E-8EDD-6A59F3DAA36B}" type="presOf" srcId="{07ACBF5B-41EE-45BC-9F26-0C59BEB8E720}" destId="{60055938-3D5E-4F77-8B65-9CC7ABF71EC1}" srcOrd="0" destOrd="0" presId="urn:microsoft.com/office/officeart/2005/8/layout/hProcess4"/>
    <dgm:cxn modelId="{81DF4524-15C8-4BC1-AFA2-39D58DBB5BD9}" srcId="{9BBFAAE6-258D-45BE-83EF-4CC1C1B53B48}" destId="{F1AE3206-75CB-4280-A0BF-FBD4E28FFC84}" srcOrd="1" destOrd="0" parTransId="{DD14A4E8-9146-447B-9D4F-BD7940A60ED5}" sibTransId="{C913CB2B-7253-4823-813D-F140198DFF7F}"/>
    <dgm:cxn modelId="{4044DEB9-691C-4B5E-94E7-BB340DA9878E}" type="presOf" srcId="{9BBFAAE6-258D-45BE-83EF-4CC1C1B53B48}" destId="{C547005F-C70B-42E0-98DD-253002E640A0}" srcOrd="0" destOrd="0" presId="urn:microsoft.com/office/officeart/2005/8/layout/hProcess4"/>
    <dgm:cxn modelId="{C419C141-0DA2-4652-B644-626B5ADDE819}" srcId="{07ACBF5B-41EE-45BC-9F26-0C59BEB8E720}" destId="{DAD88AB1-D040-48C3-9C8A-C5BD0814DF57}" srcOrd="1" destOrd="0" parTransId="{57F1F36D-4BCB-46EE-8070-28BF61EB7FA9}" sibTransId="{26EA948E-21DD-4D97-950B-3897246E1E8C}"/>
    <dgm:cxn modelId="{1984DA53-B032-42BA-8C18-668DB615D106}" srcId="{9BBFAAE6-258D-45BE-83EF-4CC1C1B53B48}" destId="{07ACBF5B-41EE-45BC-9F26-0C59BEB8E720}" srcOrd="2" destOrd="0" parTransId="{9789B8F6-2FE2-460A-95DE-572065C04CB2}" sibTransId="{5132266D-CE6E-4715-BB65-9A9D0BCDF2EB}"/>
    <dgm:cxn modelId="{CB30325B-E022-417C-B6A5-90DC48FD5215}" type="presOf" srcId="{5579AFF2-84FC-47E4-8BA4-5409DA1E0F8A}" destId="{DDC744F6-E538-44A1-8F96-92ACE8690B9B}" srcOrd="0" destOrd="0" presId="urn:microsoft.com/office/officeart/2005/8/layout/hProcess4"/>
    <dgm:cxn modelId="{75AE2E8B-629F-4076-9E27-9EDE7570E091}" type="presOf" srcId="{C913CB2B-7253-4823-813D-F140198DFF7F}" destId="{17B402CA-3C9E-4FE9-BFE7-F11FFC449096}" srcOrd="0" destOrd="0" presId="urn:microsoft.com/office/officeart/2005/8/layout/hProcess4"/>
    <dgm:cxn modelId="{A383C5A5-2490-432D-9838-67CB132EE4A4}" srcId="{78FE7DA1-9E59-4351-A0C3-840B4CEC6B8B}" destId="{6D643C8B-D23F-468C-8A3A-6D9C4F65202B}" srcOrd="0" destOrd="0" parTransId="{601B77FF-C486-4C1A-9A99-A4428C52C768}" sibTransId="{81156465-3098-4FBF-8422-ED00F14E8B6C}"/>
    <dgm:cxn modelId="{369298E0-B03F-4393-ABCB-D96AE4B1CDC7}" srcId="{9BBFAAE6-258D-45BE-83EF-4CC1C1B53B48}" destId="{78FE7DA1-9E59-4351-A0C3-840B4CEC6B8B}" srcOrd="0" destOrd="0" parTransId="{ECF79735-E5EC-4733-BC81-A8A28CC7A6FF}" sibTransId="{42409908-29D1-4CE0-96E0-2193869AD446}"/>
    <dgm:cxn modelId="{1D005D69-BC60-4D82-AE4C-07DA63AA60FF}" type="presOf" srcId="{DAD88AB1-D040-48C3-9C8A-C5BD0814DF57}" destId="{DF91D674-87D8-43E1-B096-AF82EC896719}" srcOrd="1" destOrd="1" presId="urn:microsoft.com/office/officeart/2005/8/layout/hProcess4"/>
    <dgm:cxn modelId="{9B8B33AF-C9FF-4CB0-805E-3818BD96E2EA}" type="presOf" srcId="{6D643C8B-D23F-468C-8A3A-6D9C4F65202B}" destId="{C5C3795D-9639-446E-B772-21DF6A1AE184}" srcOrd="1" destOrd="0" presId="urn:microsoft.com/office/officeart/2005/8/layout/hProcess4"/>
    <dgm:cxn modelId="{067FDA65-92B1-4E83-8827-9FC8FEBFB00E}" type="presOf" srcId="{76D81896-1C46-42DE-87D3-5A45E28CE80C}" destId="{DF91D674-87D8-43E1-B096-AF82EC896719}" srcOrd="1" destOrd="0" presId="urn:microsoft.com/office/officeart/2005/8/layout/hProcess4"/>
    <dgm:cxn modelId="{16D1C678-B8E9-4387-95EB-916E8C5D300C}" srcId="{07ACBF5B-41EE-45BC-9F26-0C59BEB8E720}" destId="{76D81896-1C46-42DE-87D3-5A45E28CE80C}" srcOrd="0" destOrd="0" parTransId="{30AF906F-9AC3-4441-881D-77F5666055FD}" sibTransId="{BEA812B5-BB26-4762-ADE9-6F862D145942}"/>
    <dgm:cxn modelId="{EDB19DA6-8BEE-4626-9FC4-A68D1069A869}" type="presOf" srcId="{6D643C8B-D23F-468C-8A3A-6D9C4F65202B}" destId="{3FD38DDF-DF88-4B13-841F-7C239A8C582F}" srcOrd="0" destOrd="0" presId="urn:microsoft.com/office/officeart/2005/8/layout/hProcess4"/>
    <dgm:cxn modelId="{CFA2BAA9-22F0-4B27-82E2-782E822111FE}" type="presParOf" srcId="{C547005F-C70B-42E0-98DD-253002E640A0}" destId="{445500B0-F324-410D-9A19-38DE8615FAE0}" srcOrd="0" destOrd="0" presId="urn:microsoft.com/office/officeart/2005/8/layout/hProcess4"/>
    <dgm:cxn modelId="{CEDFB3DF-35B9-4F98-9D58-BD8D09C9C3AA}" type="presParOf" srcId="{C547005F-C70B-42E0-98DD-253002E640A0}" destId="{C222B8B3-271E-4191-9D8A-5E74AB504B1D}" srcOrd="1" destOrd="0" presId="urn:microsoft.com/office/officeart/2005/8/layout/hProcess4"/>
    <dgm:cxn modelId="{326AF4E5-006C-4A22-AD25-94CEC5828B60}" type="presParOf" srcId="{C547005F-C70B-42E0-98DD-253002E640A0}" destId="{FB7D34AD-BE76-4310-A51E-50FA1E8BF49B}" srcOrd="2" destOrd="0" presId="urn:microsoft.com/office/officeart/2005/8/layout/hProcess4"/>
    <dgm:cxn modelId="{0D5AA1A7-3D0B-4D97-8F01-5ABC0355E011}" type="presParOf" srcId="{FB7D34AD-BE76-4310-A51E-50FA1E8BF49B}" destId="{C1576642-614C-4271-8379-27B40D290042}" srcOrd="0" destOrd="0" presId="urn:microsoft.com/office/officeart/2005/8/layout/hProcess4"/>
    <dgm:cxn modelId="{67339E17-B439-4B61-B767-E6F0BEE7C6B3}" type="presParOf" srcId="{C1576642-614C-4271-8379-27B40D290042}" destId="{57ACDA7D-3A61-4CA8-A7E2-66326ABD24DC}" srcOrd="0" destOrd="0" presId="urn:microsoft.com/office/officeart/2005/8/layout/hProcess4"/>
    <dgm:cxn modelId="{6EADF011-0E66-400A-A681-C9F589031234}" type="presParOf" srcId="{C1576642-614C-4271-8379-27B40D290042}" destId="{3FD38DDF-DF88-4B13-841F-7C239A8C582F}" srcOrd="1" destOrd="0" presId="urn:microsoft.com/office/officeart/2005/8/layout/hProcess4"/>
    <dgm:cxn modelId="{DF2759F0-FA71-4AD3-9D5F-713C70731106}" type="presParOf" srcId="{C1576642-614C-4271-8379-27B40D290042}" destId="{C5C3795D-9639-446E-B772-21DF6A1AE184}" srcOrd="2" destOrd="0" presId="urn:microsoft.com/office/officeart/2005/8/layout/hProcess4"/>
    <dgm:cxn modelId="{D3B41AC2-1128-490F-A31F-EFBAB18A0A23}" type="presParOf" srcId="{C1576642-614C-4271-8379-27B40D290042}" destId="{47C95866-64A5-47E9-80F8-FDB6E18B76FC}" srcOrd="3" destOrd="0" presId="urn:microsoft.com/office/officeart/2005/8/layout/hProcess4"/>
    <dgm:cxn modelId="{384B9BB6-1A65-4D2A-9A52-58945D77F1CD}" type="presParOf" srcId="{C1576642-614C-4271-8379-27B40D290042}" destId="{86104BD7-7E25-4710-87D2-17722B37CAE2}" srcOrd="4" destOrd="0" presId="urn:microsoft.com/office/officeart/2005/8/layout/hProcess4"/>
    <dgm:cxn modelId="{267E3B4B-0E33-4F9B-A49C-CE7B7C296EA3}" type="presParOf" srcId="{FB7D34AD-BE76-4310-A51E-50FA1E8BF49B}" destId="{9E995594-4D40-425B-B6C3-5192722DD04E}" srcOrd="1" destOrd="0" presId="urn:microsoft.com/office/officeart/2005/8/layout/hProcess4"/>
    <dgm:cxn modelId="{37DCA50B-D529-4FFC-AEB4-BDCE13276377}" type="presParOf" srcId="{FB7D34AD-BE76-4310-A51E-50FA1E8BF49B}" destId="{547200FE-EAA2-4EF2-BFAB-8B03E5C4A54C}" srcOrd="2" destOrd="0" presId="urn:microsoft.com/office/officeart/2005/8/layout/hProcess4"/>
    <dgm:cxn modelId="{83082C47-800C-467F-9EB8-257974732271}" type="presParOf" srcId="{547200FE-EAA2-4EF2-BFAB-8B03E5C4A54C}" destId="{B9F6667B-EEFB-4C0B-AC73-79D7C3770BC2}" srcOrd="0" destOrd="0" presId="urn:microsoft.com/office/officeart/2005/8/layout/hProcess4"/>
    <dgm:cxn modelId="{F1E3D38A-E616-4547-8596-6C7A04773D52}" type="presParOf" srcId="{547200FE-EAA2-4EF2-BFAB-8B03E5C4A54C}" destId="{DDC744F6-E538-44A1-8F96-92ACE8690B9B}" srcOrd="1" destOrd="0" presId="urn:microsoft.com/office/officeart/2005/8/layout/hProcess4"/>
    <dgm:cxn modelId="{BD6D778A-1381-4EB8-A038-AEED9514ECB3}" type="presParOf" srcId="{547200FE-EAA2-4EF2-BFAB-8B03E5C4A54C}" destId="{C833A0CD-1554-4189-9DEE-7765ED5001B0}" srcOrd="2" destOrd="0" presId="urn:microsoft.com/office/officeart/2005/8/layout/hProcess4"/>
    <dgm:cxn modelId="{8E0863DB-CF08-4C64-970F-124B14AC8CE4}" type="presParOf" srcId="{547200FE-EAA2-4EF2-BFAB-8B03E5C4A54C}" destId="{72CDD254-7DB9-47C3-BDAB-1749354C558B}" srcOrd="3" destOrd="0" presId="urn:microsoft.com/office/officeart/2005/8/layout/hProcess4"/>
    <dgm:cxn modelId="{E88D7CF0-8CB4-4AB3-82A9-6287F99C8823}" type="presParOf" srcId="{547200FE-EAA2-4EF2-BFAB-8B03E5C4A54C}" destId="{2D235F5F-A454-4F8F-BC53-B8FFB8CC7BEB}" srcOrd="4" destOrd="0" presId="urn:microsoft.com/office/officeart/2005/8/layout/hProcess4"/>
    <dgm:cxn modelId="{CBEE5598-AB39-4EF8-87AB-30E8800A76A0}" type="presParOf" srcId="{FB7D34AD-BE76-4310-A51E-50FA1E8BF49B}" destId="{17B402CA-3C9E-4FE9-BFE7-F11FFC449096}" srcOrd="3" destOrd="0" presId="urn:microsoft.com/office/officeart/2005/8/layout/hProcess4"/>
    <dgm:cxn modelId="{ECD210C3-38AF-4238-AA88-DF1096F45E20}" type="presParOf" srcId="{FB7D34AD-BE76-4310-A51E-50FA1E8BF49B}" destId="{26AB677A-0428-4009-A77F-6009D46BFF40}" srcOrd="4" destOrd="0" presId="urn:microsoft.com/office/officeart/2005/8/layout/hProcess4"/>
    <dgm:cxn modelId="{1FB7D0B7-2F28-481C-95EC-CE68783AC07E}" type="presParOf" srcId="{26AB677A-0428-4009-A77F-6009D46BFF40}" destId="{9F2B9BB3-B554-4002-A03A-5E3352318501}" srcOrd="0" destOrd="0" presId="urn:microsoft.com/office/officeart/2005/8/layout/hProcess4"/>
    <dgm:cxn modelId="{BBD495C4-76E8-4939-AFAA-4FF9BCB3135F}" type="presParOf" srcId="{26AB677A-0428-4009-A77F-6009D46BFF40}" destId="{E89BAE0A-F2AE-4D7B-85FE-6E7861DA1276}" srcOrd="1" destOrd="0" presId="urn:microsoft.com/office/officeart/2005/8/layout/hProcess4"/>
    <dgm:cxn modelId="{0D07F609-7C70-4D1E-B29D-55EB50282B95}" type="presParOf" srcId="{26AB677A-0428-4009-A77F-6009D46BFF40}" destId="{DF91D674-87D8-43E1-B096-AF82EC896719}" srcOrd="2" destOrd="0" presId="urn:microsoft.com/office/officeart/2005/8/layout/hProcess4"/>
    <dgm:cxn modelId="{F164926F-2017-4158-9AB9-E2DF939701A0}" type="presParOf" srcId="{26AB677A-0428-4009-A77F-6009D46BFF40}" destId="{60055938-3D5E-4F77-8B65-9CC7ABF71EC1}" srcOrd="3" destOrd="0" presId="urn:microsoft.com/office/officeart/2005/8/layout/hProcess4"/>
    <dgm:cxn modelId="{5E4ED773-5EE5-48EC-9A1D-BD9A1FCC4E49}" type="presParOf" srcId="{26AB677A-0428-4009-A77F-6009D46BFF40}" destId="{1B970AE4-B878-44C5-AC42-895103D3D5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RECURSIVE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</a:t>
          </a:r>
        </a:p>
        <a:p>
          <a:r>
            <a:rPr lang="en-US" dirty="0" smtClean="0"/>
            <a:t>TOP-DOWN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ITERATIVE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 </a:t>
          </a:r>
        </a:p>
        <a:p>
          <a:r>
            <a:rPr lang="en-US" dirty="0" smtClean="0"/>
            <a:t>BOTTOM-UP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8DDF-DF88-4B13-841F-7C239A8C582F}">
      <dsp:nvSpPr>
        <dsp:cNvPr id="0" name=""/>
        <dsp:cNvSpPr/>
      </dsp:nvSpPr>
      <dsp:spPr>
        <a:xfrm>
          <a:off x="2907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Looking for a pattern</a:t>
          </a:r>
          <a:endParaRPr lang="en-US" sz="2200" kern="1200" dirty="0"/>
        </a:p>
      </dsp:txBody>
      <dsp:txXfrm>
        <a:off x="44020" y="1323525"/>
        <a:ext cx="2083793" cy="1321462"/>
      </dsp:txXfrm>
    </dsp:sp>
    <dsp:sp modelId="{9E995594-4D40-425B-B6C3-5192722DD04E}">
      <dsp:nvSpPr>
        <dsp:cNvPr id="0" name=""/>
        <dsp:cNvSpPr/>
      </dsp:nvSpPr>
      <dsp:spPr>
        <a:xfrm>
          <a:off x="1228743" y="1738752"/>
          <a:ext cx="2343145" cy="2343145"/>
        </a:xfrm>
        <a:prstGeom prst="leftCircularArrow">
          <a:avLst>
            <a:gd name="adj1" fmla="val 2961"/>
            <a:gd name="adj2" fmla="val 362765"/>
            <a:gd name="adj3" fmla="val 2138276"/>
            <a:gd name="adj4" fmla="val 9024489"/>
            <a:gd name="adj5" fmla="val 345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66-64A5-47E9-80F8-FDB6E18B76FC}">
      <dsp:nvSpPr>
        <dsp:cNvPr id="0" name=""/>
        <dsp:cNvSpPr/>
      </dsp:nvSpPr>
      <dsp:spPr>
        <a:xfrm>
          <a:off x="484245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Observation</a:t>
          </a:r>
          <a:endParaRPr lang="en-US" sz="2500" kern="1200" dirty="0"/>
        </a:p>
      </dsp:txBody>
      <dsp:txXfrm>
        <a:off x="506670" y="2708526"/>
        <a:ext cx="1880500" cy="720798"/>
      </dsp:txXfrm>
    </dsp:sp>
    <dsp:sp modelId="{DDC744F6-E538-44A1-8F96-92ACE8690B9B}">
      <dsp:nvSpPr>
        <dsp:cNvPr id="0" name=""/>
        <dsp:cNvSpPr/>
      </dsp:nvSpPr>
      <dsp:spPr>
        <a:xfrm>
          <a:off x="2740005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Define a pattern </a:t>
          </a:r>
          <a:r>
            <a:rPr lang="en-US" sz="2200" kern="1200" dirty="0" smtClean="0">
              <a:sym typeface="Wingdings" panose="05000000000000000000" pitchFamily="2" charset="2"/>
            </a:rPr>
            <a:t> recurrence, iteration</a:t>
          </a:r>
          <a:endParaRPr lang="en-US" sz="2200" kern="1200" dirty="0"/>
        </a:p>
      </dsp:txBody>
      <dsp:txXfrm>
        <a:off x="2781118" y="1706349"/>
        <a:ext cx="2083793" cy="1321462"/>
      </dsp:txXfrm>
    </dsp:sp>
    <dsp:sp modelId="{17B402CA-3C9E-4FE9-BFE7-F11FFC449096}">
      <dsp:nvSpPr>
        <dsp:cNvPr id="0" name=""/>
        <dsp:cNvSpPr/>
      </dsp:nvSpPr>
      <dsp:spPr>
        <a:xfrm>
          <a:off x="3947791" y="199392"/>
          <a:ext cx="2619914" cy="2619914"/>
        </a:xfrm>
        <a:prstGeom prst="circularArrow">
          <a:avLst>
            <a:gd name="adj1" fmla="val 2648"/>
            <a:gd name="adj2" fmla="val 322078"/>
            <a:gd name="adj3" fmla="val 19502412"/>
            <a:gd name="adj4" fmla="val 12575511"/>
            <a:gd name="adj5" fmla="val 309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D254-7DB9-47C3-BDAB-1749354C558B}">
      <dsp:nvSpPr>
        <dsp:cNvPr id="0" name=""/>
        <dsp:cNvSpPr/>
      </dsp:nvSpPr>
      <dsp:spPr>
        <a:xfrm>
          <a:off x="3221343" y="899588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Abstraction</a:t>
          </a:r>
          <a:endParaRPr lang="en-US" sz="2500" kern="1200" dirty="0"/>
        </a:p>
      </dsp:txBody>
      <dsp:txXfrm>
        <a:off x="3243768" y="922013"/>
        <a:ext cx="1880500" cy="720798"/>
      </dsp:txXfrm>
    </dsp:sp>
    <dsp:sp modelId="{E89BAE0A-F2AE-4D7B-85FE-6E7861DA1276}">
      <dsp:nvSpPr>
        <dsp:cNvPr id="0" name=""/>
        <dsp:cNvSpPr/>
      </dsp:nvSpPr>
      <dsp:spPr>
        <a:xfrm>
          <a:off x="5477103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Pseudocode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Source code</a:t>
          </a:r>
          <a:endParaRPr lang="en-US" sz="2200" kern="1200" dirty="0"/>
        </a:p>
      </dsp:txBody>
      <dsp:txXfrm>
        <a:off x="5518216" y="1323525"/>
        <a:ext cx="2083793" cy="1321462"/>
      </dsp:txXfrm>
    </dsp:sp>
    <dsp:sp modelId="{60055938-3D5E-4F77-8B65-9CC7ABF71EC1}">
      <dsp:nvSpPr>
        <dsp:cNvPr id="0" name=""/>
        <dsp:cNvSpPr/>
      </dsp:nvSpPr>
      <dsp:spPr>
        <a:xfrm>
          <a:off x="5958441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Simplification</a:t>
          </a:r>
          <a:endParaRPr lang="en-US" sz="2500" kern="1200" dirty="0"/>
        </a:p>
      </dsp:txBody>
      <dsp:txXfrm>
        <a:off x="5980866" y="2708526"/>
        <a:ext cx="1880500" cy="72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From RECURSIVE</a:t>
          </a:r>
          <a:endParaRPr lang="en-US" sz="45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DP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TOP-DOWN</a:t>
          </a:r>
          <a:endParaRPr lang="en-US" sz="4500" kern="1200" dirty="0"/>
        </a:p>
      </dsp:txBody>
      <dsp:txXfrm>
        <a:off x="4658044" y="71838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From ITERATIVE</a:t>
          </a:r>
          <a:endParaRPr lang="en-US" sz="43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DP 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BOTTOM-UP</a:t>
          </a:r>
          <a:endParaRPr lang="en-US" sz="4300" kern="1200" dirty="0"/>
        </a:p>
      </dsp:txBody>
      <dsp:txXfrm>
        <a:off x="4658044" y="71838"/>
        <a:ext cx="3169389" cy="1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algorithms.tutorialhorizon.com/introduction-to-dynamic-programming-fibonacci-serie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nif/paa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DAA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</a:t>
            </a:r>
            <a:r>
              <a:rPr lang="en-US" smtClean="0"/>
              <a:t>of Algorithm (DAA) </a:t>
            </a:r>
            <a:r>
              <a:rPr lang="en-US" dirty="0" smtClean="0"/>
              <a:t>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Running time (algorithm complexity)</a:t>
            </a:r>
          </a:p>
          <a:p>
            <a:r>
              <a:rPr lang="en-US" dirty="0" smtClean="0"/>
              <a:t>Asymptotic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Algorithm, page 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" y="2499760"/>
            <a:ext cx="7751417" cy="33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 recurrence form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</a:t>
            </a:r>
            <a:r>
              <a:rPr lang="en-US" dirty="0" smtClean="0">
                <a:sym typeface="Wingdings" panose="05000000000000000000" pitchFamily="2" charset="2"/>
              </a:rPr>
              <a:t> Substitution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0389"/>
              </p:ext>
            </p:extLst>
          </p:nvPr>
        </p:nvGraphicFramePr>
        <p:xfrm>
          <a:off x="628650" y="1792288"/>
          <a:ext cx="2868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92288"/>
                        <a:ext cx="28686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8767"/>
              </p:ext>
            </p:extLst>
          </p:nvPr>
        </p:nvGraphicFramePr>
        <p:xfrm>
          <a:off x="628650" y="3063095"/>
          <a:ext cx="2987548" cy="293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5" imgW="1549080" imgH="1523880" progId="Equation.DSMT4">
                  <p:embed/>
                </p:oleObj>
              </mc:Choice>
              <mc:Fallback>
                <p:oleObj name="Equation" r:id="rId5" imgW="15490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063095"/>
                        <a:ext cx="2987548" cy="293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30978"/>
              </p:ext>
            </p:extLst>
          </p:nvPr>
        </p:nvGraphicFramePr>
        <p:xfrm>
          <a:off x="628650" y="2435224"/>
          <a:ext cx="4894326" cy="52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2435224"/>
                        <a:ext cx="4894326" cy="52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Recursion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5" y="1311696"/>
            <a:ext cx="46263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05207"/>
              </p:ext>
            </p:extLst>
          </p:nvPr>
        </p:nvGraphicFramePr>
        <p:xfrm>
          <a:off x="5538724" y="3388960"/>
          <a:ext cx="2869886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1346040" imgH="253800" progId="Equation.DSMT4">
                  <p:embed/>
                </p:oleObj>
              </mc:Choice>
              <mc:Fallback>
                <p:oleObj name="Equation" r:id="rId4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724" y="3388960"/>
                        <a:ext cx="2869886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2012768"/>
            <a:ext cx="747816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Master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47281"/>
              </p:ext>
            </p:extLst>
          </p:nvPr>
        </p:nvGraphicFramePr>
        <p:xfrm>
          <a:off x="628650" y="2044446"/>
          <a:ext cx="28686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3" imgW="1346040" imgH="1638000" progId="Equation.DSMT4">
                  <p:embed/>
                </p:oleObj>
              </mc:Choice>
              <mc:Fallback>
                <p:oleObj name="Equation" r:id="rId3" imgW="1346040" imgH="1638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044446"/>
                        <a:ext cx="2868613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402"/>
              </p:ext>
            </p:extLst>
          </p:nvPr>
        </p:nvGraphicFramePr>
        <p:xfrm>
          <a:off x="5626672" y="3278727"/>
          <a:ext cx="2355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672" y="3278727"/>
                        <a:ext cx="2355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01074"/>
              </p:ext>
            </p:extLst>
          </p:nvPr>
        </p:nvGraphicFramePr>
        <p:xfrm>
          <a:off x="628650" y="1788225"/>
          <a:ext cx="7464923" cy="91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3" imgW="4368600" imgH="533160" progId="Equation.DSMT4">
                  <p:embed/>
                </p:oleObj>
              </mc:Choice>
              <mc:Fallback>
                <p:oleObj name="Equation" r:id="rId3" imgW="4368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88225"/>
                        <a:ext cx="7464923" cy="91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38443"/>
              </p:ext>
            </p:extLst>
          </p:nvPr>
        </p:nvGraphicFramePr>
        <p:xfrm>
          <a:off x="650875" y="3046732"/>
          <a:ext cx="6988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Equation" r:id="rId5" imgW="4089240" imgH="533160" progId="Equation.DSMT4">
                  <p:embed/>
                </p:oleObj>
              </mc:Choice>
              <mc:Fallback>
                <p:oleObj name="Equation" r:id="rId5" imgW="4089240" imgH="533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046732"/>
                        <a:ext cx="69881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66829"/>
              </p:ext>
            </p:extLst>
          </p:nvPr>
        </p:nvGraphicFramePr>
        <p:xfrm>
          <a:off x="628650" y="4305049"/>
          <a:ext cx="7010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Equation" r:id="rId7" imgW="4101840" imgH="533160" progId="Equation.DSMT4">
                  <p:embed/>
                </p:oleObj>
              </mc:Choice>
              <mc:Fallback>
                <p:oleObj name="Equation" r:id="rId7" imgW="410184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305049"/>
                        <a:ext cx="70104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1413"/>
              </p:ext>
            </p:extLst>
          </p:nvPr>
        </p:nvGraphicFramePr>
        <p:xfrm>
          <a:off x="628650" y="1690689"/>
          <a:ext cx="76390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3" imgW="4470120" imgH="1244520" progId="Equation.DSMT4">
                  <p:embed/>
                </p:oleObj>
              </mc:Choice>
              <mc:Fallback>
                <p:oleObj name="Equation" r:id="rId3" imgW="4470120" imgH="12445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9050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63879"/>
              </p:ext>
            </p:extLst>
          </p:nvPr>
        </p:nvGraphicFramePr>
        <p:xfrm>
          <a:off x="628650" y="4281805"/>
          <a:ext cx="76819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5" imgW="4495680" imgH="1244520" progId="Equation.DSMT4">
                  <p:embed/>
                </p:oleObj>
              </mc:Choice>
              <mc:Fallback>
                <p:oleObj name="Equation" r:id="rId5" imgW="4495680" imgH="12445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4281805"/>
                        <a:ext cx="7681912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I encourage you to use 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24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Fibonacci problem using: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Dynamic Programming </a:t>
            </a:r>
            <a:r>
              <a:rPr lang="en-US" dirty="0" smtClean="0">
                <a:sym typeface="Wingdings" panose="05000000000000000000" pitchFamily="2" charset="2"/>
              </a:rPr>
              <a:t> ‘memo 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0070C0"/>
                </a:solidFill>
              </a:rPr>
              <a:t>the structure of 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Recursively</a:t>
            </a:r>
            <a:r>
              <a:rPr lang="en-US" dirty="0"/>
              <a:t> define the value of </a:t>
            </a:r>
            <a:r>
              <a:rPr lang="en-US" b="1" dirty="0">
                <a:solidFill>
                  <a:srgbClr val="0070C0"/>
                </a:solidFill>
              </a:rPr>
              <a:t>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value of an optimal solution</a:t>
            </a:r>
            <a:r>
              <a:rPr lang="en-US" dirty="0"/>
              <a:t>, typically in a bottom-up </a:t>
            </a:r>
            <a:r>
              <a:rPr lang="en-US" dirty="0" smtClean="0"/>
              <a:t>fashion </a:t>
            </a:r>
            <a:r>
              <a:rPr lang="en-US" dirty="0" smtClean="0">
                <a:sym typeface="Wingdings" panose="05000000000000000000" pitchFamily="2" charset="2"/>
              </a:rPr>
              <a:t> saved in ‘memo’</a:t>
            </a: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Programming (DP)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74387"/>
              </p:ext>
            </p:extLst>
          </p:nvPr>
        </p:nvGraphicFramePr>
        <p:xfrm>
          <a:off x="628650" y="1954306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940827"/>
              </p:ext>
            </p:extLst>
          </p:nvPr>
        </p:nvGraphicFramePr>
        <p:xfrm>
          <a:off x="628650" y="4217052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1210237" y="6325909"/>
            <a:ext cx="707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2"/>
              </a:rPr>
              <a:t>http://algorithms.tutorialhorizon.com/introduction-to-dynamic-programming-fibonacci-series/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(top-down)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(bottom-up)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584814"/>
            <a:ext cx="5129213" cy="3828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Fibonacci(x)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[x+1]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[0] = 0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≤ 2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1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[i-1] +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[i-2]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96338"/>
              </p:ext>
            </p:extLst>
          </p:nvPr>
        </p:nvGraphicFramePr>
        <p:xfrm>
          <a:off x="628649" y="5572125"/>
          <a:ext cx="7596512" cy="92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92">
                  <a:extLst>
                    <a:ext uri="{9D8B030D-6E8A-4147-A177-3AD203B41FA5}">
                      <a16:colId xmlns:a16="http://schemas.microsoft.com/office/drawing/2014/main" val="1875705097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3208193770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2310838700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2070127064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1078310810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69266306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239151626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4245446051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3390046654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180759772"/>
                    </a:ext>
                  </a:extLst>
                </a:gridCol>
                <a:gridCol w="690592">
                  <a:extLst>
                    <a:ext uri="{9D8B030D-6E8A-4147-A177-3AD203B41FA5}">
                      <a16:colId xmlns:a16="http://schemas.microsoft.com/office/drawing/2014/main" val="919135017"/>
                    </a:ext>
                  </a:extLst>
                </a:gridCol>
              </a:tblGrid>
              <a:tr h="462121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948" marR="113948" marT="56974" marB="56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50679"/>
                  </a:ext>
                </a:extLst>
              </a:tr>
              <a:tr h="462121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/>
                        <a:t>i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x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x+1</a:t>
                      </a:r>
                      <a:endParaRPr lang="en-US" sz="2200" dirty="0"/>
                    </a:p>
                  </a:txBody>
                  <a:tcPr marL="113948" marR="113948" marT="56974" marB="5697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53341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89200" y="3619500"/>
            <a:ext cx="12573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3535" y="4406900"/>
            <a:ext cx="943370" cy="533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20698" y="4406900"/>
            <a:ext cx="943370" cy="533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1699" y="3332202"/>
            <a:ext cx="16053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memoization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4624" y="4488934"/>
            <a:ext cx="16053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memoization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7347" y="4037568"/>
            <a:ext cx="10743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“look up”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05500" y="1690689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memoization</a:t>
            </a:r>
            <a:endParaRPr lang="en-US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saving sub-problems solution into a “memo”</a:t>
            </a:r>
          </a:p>
          <a:p>
            <a:endParaRPr lang="en-US" dirty="0"/>
          </a:p>
          <a:p>
            <a:r>
              <a:rPr lang="en-US" b="1" i="1" dirty="0" smtClean="0">
                <a:solidFill>
                  <a:srgbClr val="0070C0"/>
                </a:solidFill>
              </a:rPr>
              <a:t>look up</a:t>
            </a:r>
          </a:p>
          <a:p>
            <a:r>
              <a:rPr lang="en-US" dirty="0" smtClean="0"/>
              <a:t>look up the “memo” for </a:t>
            </a:r>
            <a:r>
              <a:rPr lang="en-US" b="1" dirty="0" smtClean="0"/>
              <a:t>sub-problem</a:t>
            </a:r>
            <a:r>
              <a:rPr lang="en-US" dirty="0" smtClean="0"/>
              <a:t> </a:t>
            </a:r>
            <a:r>
              <a:rPr lang="en-US" b="1" dirty="0" smtClean="0"/>
              <a:t>solutions if it is exist</a:t>
            </a:r>
          </a:p>
        </p:txBody>
      </p:sp>
    </p:spTree>
    <p:extLst>
      <p:ext uri="{BB962C8B-B14F-4D97-AF65-F5344CB8AC3E}">
        <p14:creationId xmlns:p14="http://schemas.microsoft.com/office/powerpoint/2010/main" val="15727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2-power-of-n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algorithm (pseudocode) to calculate 2</a:t>
            </a:r>
            <a:r>
              <a:rPr lang="en-US" baseline="30000" dirty="0" smtClean="0"/>
              <a:t>n</a:t>
            </a:r>
            <a:r>
              <a:rPr lang="en-US" dirty="0" smtClean="0"/>
              <a:t>  using these approaches: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Do not use standard library </a:t>
            </a:r>
            <a:r>
              <a:rPr lang="en-US" b="1" dirty="0" smtClean="0">
                <a:sym typeface="Wingdings" panose="05000000000000000000" pitchFamily="2" charset="2"/>
              </a:rPr>
              <a:t>pow(x, 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91612"/>
              </p:ext>
            </p:extLst>
          </p:nvPr>
        </p:nvGraphicFramePr>
        <p:xfrm>
          <a:off x="3535680" y="3623182"/>
          <a:ext cx="2389022" cy="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680" y="3623182"/>
                        <a:ext cx="2389022" cy="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</a:t>
            </a:r>
            <a:r>
              <a:rPr lang="en-US" sz="4000" dirty="0" smtClean="0"/>
              <a:t>2-power-of-n (iterative)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2-power-of-n </a:t>
            </a:r>
            <a:r>
              <a:rPr lang="en-US" sz="3600" dirty="0" smtClean="0"/>
              <a:t>(recursive)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recursive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iterative algorithm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recurrence</a:t>
            </a:r>
          </a:p>
          <a:p>
            <a:pPr marL="0" indent="0">
              <a:buNone/>
            </a:pPr>
            <a:r>
              <a:rPr lang="en-US" sz="2800" dirty="0"/>
              <a:t>substitution method</a:t>
            </a:r>
          </a:p>
          <a:p>
            <a:pPr marL="0" indent="0">
              <a:buNone/>
            </a:pPr>
            <a:r>
              <a:rPr lang="en-US" sz="2800" dirty="0" smtClean="0"/>
              <a:t>recursion tree</a:t>
            </a:r>
          </a:p>
          <a:p>
            <a:pPr marL="0" indent="0">
              <a:buNone/>
            </a:pPr>
            <a:r>
              <a:rPr lang="en-US" sz="2800" dirty="0" smtClean="0"/>
              <a:t>master method</a:t>
            </a:r>
          </a:p>
          <a:p>
            <a:pPr marL="0" indent="0">
              <a:buNone/>
            </a:pPr>
            <a:r>
              <a:rPr lang="en-US" sz="2800" dirty="0" smtClean="0"/>
              <a:t>asymptotic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dynamic programming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emo table</a:t>
            </a:r>
          </a:p>
          <a:p>
            <a:pPr marL="0" indent="0">
              <a:buNone/>
            </a:pPr>
            <a:r>
              <a:rPr lang="en-US" sz="2800" dirty="0" smtClean="0"/>
              <a:t>top-down DP</a:t>
            </a:r>
          </a:p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ottom-up DP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Complexity analysis: iterative, recursive</a:t>
            </a:r>
          </a:p>
          <a:p>
            <a:r>
              <a:rPr lang="en-US" dirty="0" smtClean="0"/>
              <a:t>Asymptotic notation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Fibonacci: iterative, recursive, DP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</a:t>
            </a:r>
            <a:endParaRPr lang="en-US" dirty="0"/>
          </a:p>
          <a:p>
            <a:pPr lvl="1"/>
            <a:r>
              <a:rPr lang="en-US" dirty="0" smtClean="0"/>
              <a:t>T</a:t>
            </a:r>
            <a:r>
              <a:rPr lang="en-US" dirty="0"/>
              <a:t>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, and C. Stein, </a:t>
            </a:r>
            <a:r>
              <a:rPr lang="en-US" i="1" dirty="0"/>
              <a:t>Introduction to Algorithms</a:t>
            </a:r>
            <a:r>
              <a:rPr lang="en-US" dirty="0"/>
              <a:t>, Third Edition. Cambridge: The MIT Press, 2009.</a:t>
            </a:r>
          </a:p>
          <a:p>
            <a:r>
              <a:rPr lang="en-US" dirty="0" smtClean="0"/>
              <a:t>Presentations &amp; other materials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github.com/munif/paa-2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</a:p>
          <a:p>
            <a:pPr marL="357188" indent="-357188"/>
            <a:r>
              <a:rPr lang="en-US" dirty="0" smtClean="0"/>
              <a:t>Review of DAA 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DAA 1, 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527</TotalTime>
  <Words>572</Words>
  <Application>Microsoft Office PowerPoint</Application>
  <PresentationFormat>On-screen Show (4:3)</PresentationFormat>
  <Paragraphs>152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PT Sans</vt:lpstr>
      <vt:lpstr>PT Serif</vt:lpstr>
      <vt:lpstr>Times New Roman</vt:lpstr>
      <vt:lpstr>Wingdings</vt:lpstr>
      <vt:lpstr>PT Template</vt:lpstr>
      <vt:lpstr>Equation</vt:lpstr>
      <vt:lpstr>01. Introduction, Review of DAA 1</vt:lpstr>
      <vt:lpstr>Note on English lecture (1/2)</vt:lpstr>
      <vt:lpstr>Note on English lecture (2/2)</vt:lpstr>
      <vt:lpstr>Course Materials</vt:lpstr>
      <vt:lpstr>Marking</vt:lpstr>
      <vt:lpstr>Introduction</vt:lpstr>
      <vt:lpstr>What will I learn?</vt:lpstr>
      <vt:lpstr>Why learn it?</vt:lpstr>
      <vt:lpstr>Review of PAA 1</vt:lpstr>
      <vt:lpstr>Review of PAA 1</vt:lpstr>
      <vt:lpstr>Pseudocode Convention</vt:lpstr>
      <vt:lpstr>Algorithm Complexity</vt:lpstr>
      <vt:lpstr>Algorithm Complexity</vt:lpstr>
      <vt:lpstr>Recursive: Substitution</vt:lpstr>
      <vt:lpstr>Recursive: Recursion Tree</vt:lpstr>
      <vt:lpstr>Master Method</vt:lpstr>
      <vt:lpstr>Recursive: Master Method</vt:lpstr>
      <vt:lpstr>Asymptotic Notation</vt:lpstr>
      <vt:lpstr>Asymptotic Notation</vt:lpstr>
      <vt:lpstr>Problem Solving Approach</vt:lpstr>
      <vt:lpstr>Problem Solving Approach</vt:lpstr>
      <vt:lpstr>Example: Fibonacci</vt:lpstr>
      <vt:lpstr>Fibonacci: Iterative</vt:lpstr>
      <vt:lpstr>Fibonacci: Recursive</vt:lpstr>
      <vt:lpstr>Dynamic Programming</vt:lpstr>
      <vt:lpstr>Dynamic Programming (DP)</vt:lpstr>
      <vt:lpstr>Fibonacci-DP (top-down)</vt:lpstr>
      <vt:lpstr>Fibonacci-DP (bottom-up)</vt:lpstr>
      <vt:lpstr>Example: 2-power-of-n</vt:lpstr>
      <vt:lpstr>Example: 2-power-of-n (iterative)</vt:lpstr>
      <vt:lpstr>Example: 2-power-of-n (recursive)</vt:lpstr>
      <vt:lpstr>Changing from recursive to DP</vt:lpstr>
      <vt:lpstr>Terminology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192</cp:revision>
  <dcterms:created xsi:type="dcterms:W3CDTF">2017-02-06T04:24:28Z</dcterms:created>
  <dcterms:modified xsi:type="dcterms:W3CDTF">2017-02-07T03:32:34Z</dcterms:modified>
</cp:coreProperties>
</file>