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440" r:id="rId2"/>
    <p:sldId id="441" r:id="rId3"/>
    <p:sldId id="442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3" r:id="rId13"/>
    <p:sldId id="454" r:id="rId14"/>
    <p:sldId id="321" r:id="rId15"/>
    <p:sldId id="334" r:id="rId16"/>
    <p:sldId id="335" r:id="rId17"/>
    <p:sldId id="359" r:id="rId18"/>
    <p:sldId id="455" r:id="rId19"/>
    <p:sldId id="457" r:id="rId20"/>
    <p:sldId id="354" r:id="rId21"/>
    <p:sldId id="355" r:id="rId22"/>
    <p:sldId id="356" r:id="rId23"/>
    <p:sldId id="358" r:id="rId24"/>
    <p:sldId id="352" r:id="rId25"/>
    <p:sldId id="353" r:id="rId26"/>
    <p:sldId id="456" r:id="rId27"/>
    <p:sldId id="258" r:id="rId28"/>
    <p:sldId id="259" r:id="rId29"/>
    <p:sldId id="315" r:id="rId30"/>
    <p:sldId id="316" r:id="rId31"/>
    <p:sldId id="260" r:id="rId32"/>
    <p:sldId id="261" r:id="rId33"/>
    <p:sldId id="262" r:id="rId34"/>
    <p:sldId id="263" r:id="rId35"/>
    <p:sldId id="317" r:id="rId36"/>
    <p:sldId id="264" r:id="rId37"/>
    <p:sldId id="439" r:id="rId38"/>
    <p:sldId id="318" r:id="rId39"/>
    <p:sldId id="319" r:id="rId40"/>
    <p:sldId id="266" r:id="rId41"/>
    <p:sldId id="267" r:id="rId42"/>
    <p:sldId id="360" r:id="rId43"/>
    <p:sldId id="368" r:id="rId44"/>
    <p:sldId id="369" r:id="rId45"/>
    <p:sldId id="370" r:id="rId46"/>
    <p:sldId id="371" r:id="rId47"/>
    <p:sldId id="374" r:id="rId48"/>
    <p:sldId id="372" r:id="rId49"/>
    <p:sldId id="373" r:id="rId50"/>
    <p:sldId id="375" r:id="rId51"/>
    <p:sldId id="376" r:id="rId52"/>
    <p:sldId id="379" r:id="rId53"/>
    <p:sldId id="378" r:id="rId54"/>
    <p:sldId id="269" r:id="rId55"/>
    <p:sldId id="380" r:id="rId56"/>
    <p:sldId id="270" r:id="rId57"/>
    <p:sldId id="400" r:id="rId58"/>
    <p:sldId id="401" r:id="rId59"/>
    <p:sldId id="402" r:id="rId60"/>
    <p:sldId id="403" r:id="rId61"/>
    <p:sldId id="404" r:id="rId62"/>
    <p:sldId id="331" r:id="rId63"/>
    <p:sldId id="338" r:id="rId64"/>
    <p:sldId id="399" r:id="rId65"/>
    <p:sldId id="339" r:id="rId66"/>
    <p:sldId id="340" r:id="rId67"/>
    <p:sldId id="341" r:id="rId68"/>
    <p:sldId id="346" r:id="rId69"/>
    <p:sldId id="348" r:id="rId70"/>
    <p:sldId id="405" r:id="rId71"/>
    <p:sldId id="349" r:id="rId72"/>
    <p:sldId id="342" r:id="rId73"/>
    <p:sldId id="432" r:id="rId74"/>
    <p:sldId id="458" r:id="rId7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2C4"/>
    <a:srgbClr val="FF7C80"/>
    <a:srgbClr val="FFFFFF"/>
    <a:srgbClr val="33CCFF"/>
    <a:srgbClr val="00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00" autoAdjust="0"/>
    <p:restoredTop sz="74821" autoAdjust="0"/>
  </p:normalViewPr>
  <p:slideViewPr>
    <p:cSldViewPr snapToGrid="0">
      <p:cViewPr varScale="1">
        <p:scale>
          <a:sx n="125" d="100"/>
          <a:sy n="125" d="100"/>
        </p:scale>
        <p:origin x="11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229EC-3D2C-4291-B15E-A8F0B0F819A6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85007-F1FF-4723-94AE-785C3E54D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0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300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34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67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718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89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71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58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72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26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11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7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56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06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354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49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82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61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607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433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305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87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619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75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51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59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891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0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50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26860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561974"/>
            <a:ext cx="9144000" cy="13763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9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7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0500" y="1158875"/>
            <a:ext cx="10515600" cy="43513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48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7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-1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7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-1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3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971550" y="981075"/>
            <a:ext cx="11220450" cy="19145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9100" y="12414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80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-1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2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-1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-1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3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C6652-3BD1-4ED3-B968-5EBCA9D67DFF}" type="datetimeFigureOut">
              <a:rPr lang="ko-KR" altLang="en-US" smtClean="0"/>
              <a:t>2021-03-06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85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sdnd852/kocha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1.png"/><Relationship Id="rId10" Type="http://schemas.openxmlformats.org/officeDocument/2006/relationships/image" Target="../media/image200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21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36735" y="1330960"/>
            <a:ext cx="3960906" cy="1325563"/>
          </a:xfrm>
        </p:spPr>
        <p:txBody>
          <a:bodyPr/>
          <a:lstStyle/>
          <a:p>
            <a:r>
              <a:rPr lang="en-US" altLang="ko-KR" b="1" smtClean="0"/>
              <a:t>Chatbot </a:t>
            </a:r>
            <a:r>
              <a:rPr lang="ko-KR" altLang="en-US" b="1" smtClean="0"/>
              <a:t>개요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62491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/>
          <a:lstStyle/>
          <a:p>
            <a:r>
              <a:rPr lang="en-US" altLang="ko-KR" b="1" smtClean="0"/>
              <a:t>Closed Domain Chatbot</a:t>
            </a:r>
            <a:endParaRPr lang="ko-KR" altLang="en-US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6" y="1119120"/>
            <a:ext cx="3420094" cy="5115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3028208" y="2280061"/>
            <a:ext cx="593766" cy="16625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28853" y="2280061"/>
            <a:ext cx="451262" cy="16625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98869" y="3538977"/>
            <a:ext cx="249380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48249" y="3538977"/>
            <a:ext cx="249380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20865" y="5294546"/>
            <a:ext cx="224916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45781" y="5295573"/>
            <a:ext cx="221457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63077" y="5294545"/>
            <a:ext cx="221457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728853" y="2446316"/>
            <a:ext cx="1068381" cy="1270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180115" y="3724242"/>
            <a:ext cx="1116000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28310" y="3493257"/>
            <a:ext cx="50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accent2">
                    <a:lumMod val="75000"/>
                  </a:schemeClr>
                </a:solidFill>
              </a:rPr>
              <a:t>확인</a:t>
            </a:r>
            <a:r>
              <a:rPr lang="en-US" altLang="ko-KR" sz="100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1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73748" y="5245016"/>
            <a:ext cx="2128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accent2">
                    <a:lumMod val="75000"/>
                  </a:schemeClr>
                </a:solidFill>
              </a:rPr>
              <a:t>문의 하고싶어요</a:t>
            </a:r>
            <a:r>
              <a:rPr lang="en-US" altLang="ko-KR" sz="100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10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120864" y="5472187"/>
            <a:ext cx="1800000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 6"/>
          <p:cNvSpPr/>
          <p:nvPr/>
        </p:nvSpPr>
        <p:spPr>
          <a:xfrm>
            <a:off x="6769100" y="2641600"/>
            <a:ext cx="332139" cy="2299496"/>
          </a:xfrm>
          <a:custGeom>
            <a:avLst/>
            <a:gdLst>
              <a:gd name="connsiteX0" fmla="*/ 0 w 1054100"/>
              <a:gd name="connsiteY0" fmla="*/ 0 h 2311400"/>
              <a:gd name="connsiteX1" fmla="*/ 215900 w 1054100"/>
              <a:gd name="connsiteY1" fmla="*/ 1600200 h 2311400"/>
              <a:gd name="connsiteX2" fmla="*/ 1054100 w 1054100"/>
              <a:gd name="connsiteY2" fmla="*/ 23114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00" h="2311400">
                <a:moveTo>
                  <a:pt x="0" y="0"/>
                </a:moveTo>
                <a:cubicBezTo>
                  <a:pt x="20108" y="607483"/>
                  <a:pt x="40217" y="1214967"/>
                  <a:pt x="215900" y="1600200"/>
                </a:cubicBezTo>
                <a:cubicBezTo>
                  <a:pt x="391583" y="1985433"/>
                  <a:pt x="722841" y="2148416"/>
                  <a:pt x="1054100" y="2311400"/>
                </a:cubicBezTo>
              </a:path>
            </a:pathLst>
          </a:custGeom>
          <a:noFill/>
          <a:ln w="222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8273804" y="2641599"/>
            <a:ext cx="1746496" cy="2299497"/>
          </a:xfrm>
          <a:custGeom>
            <a:avLst/>
            <a:gdLst>
              <a:gd name="connsiteX0" fmla="*/ 0 w 1054100"/>
              <a:gd name="connsiteY0" fmla="*/ 0 h 2311400"/>
              <a:gd name="connsiteX1" fmla="*/ 215900 w 1054100"/>
              <a:gd name="connsiteY1" fmla="*/ 1600200 h 2311400"/>
              <a:gd name="connsiteX2" fmla="*/ 1054100 w 1054100"/>
              <a:gd name="connsiteY2" fmla="*/ 23114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00" h="2311400">
                <a:moveTo>
                  <a:pt x="0" y="0"/>
                </a:moveTo>
                <a:cubicBezTo>
                  <a:pt x="20108" y="607483"/>
                  <a:pt x="40217" y="1214967"/>
                  <a:pt x="215900" y="1600200"/>
                </a:cubicBezTo>
                <a:cubicBezTo>
                  <a:pt x="391583" y="1985433"/>
                  <a:pt x="722841" y="2148416"/>
                  <a:pt x="1054100" y="2311400"/>
                </a:cubicBezTo>
              </a:path>
            </a:pathLst>
          </a:custGeom>
          <a:noFill/>
          <a:ln w="222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923432" y="4996850"/>
            <a:ext cx="344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accent6">
                    <a:lumMod val="75000"/>
                  </a:schemeClr>
                </a:solidFill>
              </a:rPr>
              <a:t>Named Entity Recognition</a:t>
            </a:r>
          </a:p>
          <a:p>
            <a:r>
              <a:rPr lang="en-US" altLang="ko-KR" b="1" smtClean="0">
                <a:solidFill>
                  <a:schemeClr val="accent6">
                    <a:lumMod val="75000"/>
                  </a:schemeClr>
                </a:solidFill>
              </a:rPr>
              <a:t>             (NER)</a:t>
            </a:r>
            <a:endParaRPr lang="ko-KR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내용 개체 틀 3"/>
          <p:cNvSpPr txBox="1">
            <a:spLocks/>
          </p:cNvSpPr>
          <p:nvPr/>
        </p:nvSpPr>
        <p:spPr>
          <a:xfrm>
            <a:off x="6077075" y="1809049"/>
            <a:ext cx="6050971" cy="1335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smtClean="0"/>
              <a:t>Closed-Domain Chatbot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smtClean="0">
                <a:solidFill>
                  <a:schemeClr val="accent6">
                    <a:lumMod val="75000"/>
                  </a:schemeClr>
                </a:solidFill>
              </a:rPr>
              <a:t>키워드</a:t>
            </a:r>
            <a:r>
              <a:rPr lang="ko-KR" altLang="en-US" sz="2400" b="1" smtClean="0"/>
              <a:t>와 </a:t>
            </a:r>
            <a:r>
              <a:rPr lang="ko-KR" altLang="en-US" sz="2400" b="1" smtClean="0">
                <a:solidFill>
                  <a:schemeClr val="accent2">
                    <a:lumMod val="75000"/>
                  </a:schemeClr>
                </a:solidFill>
              </a:rPr>
              <a:t>인텐트</a:t>
            </a:r>
            <a:r>
              <a:rPr lang="ko-KR" altLang="en-US" sz="2400" b="1" smtClean="0"/>
              <a:t>를 기반으로</a:t>
            </a:r>
            <a:endParaRPr lang="en-US" altLang="ko-KR" sz="24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smtClean="0"/>
              <a:t>특정 업무를 수행</a:t>
            </a:r>
            <a:r>
              <a:rPr lang="en-US" altLang="ko-KR" sz="2400" b="1" smtClean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64625" y="4941096"/>
            <a:ext cx="24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accent2">
                    <a:lumMod val="75000"/>
                  </a:schemeClr>
                </a:solidFill>
              </a:rPr>
              <a:t>Intent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418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KoChat</a:t>
            </a:r>
            <a:endParaRPr lang="ko-KR" altLang="en-US" b="1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582387" y="1230539"/>
            <a:ext cx="11609613" cy="84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b="1" smtClean="0"/>
              <a:t>딥 러닝 모델을 내장하고 있어 </a:t>
            </a:r>
            <a:r>
              <a:rPr lang="en-US" altLang="ko-KR" sz="2200" b="1" smtClean="0"/>
              <a:t>NLP</a:t>
            </a:r>
            <a:r>
              <a:rPr lang="ko-KR" altLang="en-US" sz="2200" b="1" smtClean="0"/>
              <a:t>를 몰라도 챗봇을 만들 수 있도록 만든 프레임워크</a:t>
            </a:r>
            <a:endParaRPr lang="en-US" altLang="ko-KR" sz="2200" b="1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8555" y="1792287"/>
            <a:ext cx="4908638" cy="44561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4200" y="2209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3"/>
              </a:rPr>
              <a:t>https://github.com/gusdnd852/kochat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KoChat</a:t>
            </a:r>
            <a:endParaRPr lang="ko-KR" altLang="en-US" b="1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582387" y="1230539"/>
            <a:ext cx="11609613" cy="84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b="1" smtClean="0">
                <a:solidFill>
                  <a:srgbClr val="C00000"/>
                </a:solidFill>
              </a:rPr>
              <a:t>딥 러닝 모델을 내장</a:t>
            </a:r>
            <a:r>
              <a:rPr lang="ko-KR" altLang="en-US" sz="2200" b="1" smtClean="0"/>
              <a:t>하고 있어 </a:t>
            </a:r>
            <a:r>
              <a:rPr lang="en-US" altLang="ko-KR" sz="2200" b="1" smtClean="0">
                <a:solidFill>
                  <a:srgbClr val="C00000"/>
                </a:solidFill>
              </a:rPr>
              <a:t>NLP</a:t>
            </a:r>
            <a:r>
              <a:rPr lang="ko-KR" altLang="en-US" sz="2200" b="1" smtClean="0">
                <a:solidFill>
                  <a:srgbClr val="C00000"/>
                </a:solidFill>
              </a:rPr>
              <a:t>를 몰라도 챗봇을 만들 수 있도록 </a:t>
            </a:r>
            <a:r>
              <a:rPr lang="ko-KR" altLang="en-US" sz="2200" b="1" smtClean="0"/>
              <a:t>만든 프레임워크</a:t>
            </a:r>
            <a:endParaRPr lang="en-US" altLang="ko-KR" sz="2200" b="1" smtClean="0"/>
          </a:p>
        </p:txBody>
      </p:sp>
      <p:grpSp>
        <p:nvGrpSpPr>
          <p:cNvPr id="16" name="그룹 15"/>
          <p:cNvGrpSpPr/>
          <p:nvPr/>
        </p:nvGrpSpPr>
        <p:grpSpPr>
          <a:xfrm>
            <a:off x="722087" y="1931987"/>
            <a:ext cx="6161313" cy="4062413"/>
            <a:chOff x="762000" y="1868487"/>
            <a:chExt cx="5943600" cy="403669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1868487"/>
              <a:ext cx="5943600" cy="4036695"/>
            </a:xfrm>
            <a:prstGeom prst="rect">
              <a:avLst/>
            </a:prstGeom>
          </p:spPr>
        </p:pic>
        <p:cxnSp>
          <p:nvCxnSpPr>
            <p:cNvPr id="8" name="직선 화살표 연결선 7"/>
            <p:cNvCxnSpPr/>
            <p:nvPr/>
          </p:nvCxnSpPr>
          <p:spPr>
            <a:xfrm>
              <a:off x="2168435" y="2649822"/>
              <a:ext cx="1116000" cy="0"/>
            </a:xfrm>
            <a:prstGeom prst="straightConnector1">
              <a:avLst/>
            </a:prstGeom>
            <a:ln w="222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1822270" y="3206082"/>
              <a:ext cx="346165" cy="0"/>
            </a:xfrm>
            <a:prstGeom prst="straightConnector1">
              <a:avLst/>
            </a:prstGeom>
            <a:ln w="222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1822270" y="4044282"/>
              <a:ext cx="346165" cy="0"/>
            </a:xfrm>
            <a:prstGeom prst="straightConnector1">
              <a:avLst/>
            </a:prstGeom>
            <a:ln w="222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자유형 17"/>
          <p:cNvSpPr/>
          <p:nvPr/>
        </p:nvSpPr>
        <p:spPr>
          <a:xfrm>
            <a:off x="2980267" y="2730500"/>
            <a:ext cx="4893733" cy="1325848"/>
          </a:xfrm>
          <a:custGeom>
            <a:avLst/>
            <a:gdLst>
              <a:gd name="connsiteX0" fmla="*/ 29633 w 4893733"/>
              <a:gd name="connsiteY0" fmla="*/ 0 h 1325848"/>
              <a:gd name="connsiteX1" fmla="*/ 296333 w 4893733"/>
              <a:gd name="connsiteY1" fmla="*/ 647700 h 1325848"/>
              <a:gd name="connsiteX2" fmla="*/ 2163233 w 4893733"/>
              <a:gd name="connsiteY2" fmla="*/ 1320800 h 1325848"/>
              <a:gd name="connsiteX3" fmla="*/ 4893733 w 4893733"/>
              <a:gd name="connsiteY3" fmla="*/ 279400 h 132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3733" h="1325848">
                <a:moveTo>
                  <a:pt x="29633" y="0"/>
                </a:moveTo>
                <a:cubicBezTo>
                  <a:pt x="-14817" y="213783"/>
                  <a:pt x="-59267" y="427567"/>
                  <a:pt x="296333" y="647700"/>
                </a:cubicBezTo>
                <a:cubicBezTo>
                  <a:pt x="651933" y="867833"/>
                  <a:pt x="1397000" y="1382183"/>
                  <a:pt x="2163233" y="1320800"/>
                </a:cubicBezTo>
                <a:cubicBezTo>
                  <a:pt x="2929466" y="1259417"/>
                  <a:pt x="3911599" y="769408"/>
                  <a:pt x="4893733" y="279400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77100" y="2533634"/>
            <a:ext cx="524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Word Embedding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2044700" y="3263900"/>
            <a:ext cx="6616700" cy="1177934"/>
          </a:xfrm>
          <a:custGeom>
            <a:avLst/>
            <a:gdLst>
              <a:gd name="connsiteX0" fmla="*/ 0 w 6616700"/>
              <a:gd name="connsiteY0" fmla="*/ 0 h 1177934"/>
              <a:gd name="connsiteX1" fmla="*/ 3136900 w 6616700"/>
              <a:gd name="connsiteY1" fmla="*/ 1168400 h 1177934"/>
              <a:gd name="connsiteX2" fmla="*/ 6616700 w 6616700"/>
              <a:gd name="connsiteY2" fmla="*/ 457200 h 117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6700" h="1177934">
                <a:moveTo>
                  <a:pt x="0" y="0"/>
                </a:moveTo>
                <a:cubicBezTo>
                  <a:pt x="1017058" y="546100"/>
                  <a:pt x="2034117" y="1092200"/>
                  <a:pt x="3136900" y="1168400"/>
                </a:cubicBezTo>
                <a:cubicBezTo>
                  <a:pt x="4239683" y="1244600"/>
                  <a:pt x="5428191" y="850900"/>
                  <a:pt x="6616700" y="457200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188325" y="3361965"/>
            <a:ext cx="524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CNN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1981200" y="4127500"/>
            <a:ext cx="6629400" cy="939987"/>
          </a:xfrm>
          <a:custGeom>
            <a:avLst/>
            <a:gdLst>
              <a:gd name="connsiteX0" fmla="*/ 0 w 6629400"/>
              <a:gd name="connsiteY0" fmla="*/ 0 h 939987"/>
              <a:gd name="connsiteX1" fmla="*/ 2336800 w 6629400"/>
              <a:gd name="connsiteY1" fmla="*/ 914400 h 939987"/>
              <a:gd name="connsiteX2" fmla="*/ 6629400 w 6629400"/>
              <a:gd name="connsiteY2" fmla="*/ 596900 h 93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9400" h="939987">
                <a:moveTo>
                  <a:pt x="0" y="0"/>
                </a:moveTo>
                <a:cubicBezTo>
                  <a:pt x="615950" y="407458"/>
                  <a:pt x="1231900" y="814917"/>
                  <a:pt x="2336800" y="914400"/>
                </a:cubicBezTo>
                <a:cubicBezTo>
                  <a:pt x="3441700" y="1013883"/>
                  <a:pt x="5035550" y="805391"/>
                  <a:pt x="6629400" y="596900"/>
                </a:cubicBezTo>
              </a:path>
            </a:pathLst>
          </a:custGeom>
          <a:noFill/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610600" y="451298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LSTM</a:t>
            </a:r>
            <a:endParaRPr lang="ko-KR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/>
          <a:lstStyle/>
          <a:p>
            <a:r>
              <a:rPr lang="en-US" altLang="ko-KR" b="1" smtClean="0"/>
              <a:t>Closed Domain Chatbot</a:t>
            </a:r>
            <a:endParaRPr lang="ko-KR" altLang="en-US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6" y="1119120"/>
            <a:ext cx="3420094" cy="5115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3028208" y="2280061"/>
            <a:ext cx="593766" cy="16625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28853" y="2280061"/>
            <a:ext cx="451262" cy="16625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98869" y="3538977"/>
            <a:ext cx="249380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48249" y="3538977"/>
            <a:ext cx="249380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20865" y="5294546"/>
            <a:ext cx="224916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45781" y="5295573"/>
            <a:ext cx="221457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63077" y="5294545"/>
            <a:ext cx="221457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728853" y="2446316"/>
            <a:ext cx="1068381" cy="1270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180115" y="3724242"/>
            <a:ext cx="1116000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28310" y="3493257"/>
            <a:ext cx="50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accent2">
                    <a:lumMod val="75000"/>
                  </a:schemeClr>
                </a:solidFill>
              </a:rPr>
              <a:t>확인</a:t>
            </a:r>
            <a:r>
              <a:rPr lang="en-US" altLang="ko-KR" sz="100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1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73748" y="5245016"/>
            <a:ext cx="2128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accent2">
                    <a:lumMod val="75000"/>
                  </a:schemeClr>
                </a:solidFill>
              </a:rPr>
              <a:t>문의 하고싶어요</a:t>
            </a:r>
            <a:r>
              <a:rPr lang="en-US" altLang="ko-KR" sz="100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10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120864" y="5472187"/>
            <a:ext cx="1800000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 6"/>
          <p:cNvSpPr/>
          <p:nvPr/>
        </p:nvSpPr>
        <p:spPr>
          <a:xfrm>
            <a:off x="6769100" y="2641600"/>
            <a:ext cx="332139" cy="2299496"/>
          </a:xfrm>
          <a:custGeom>
            <a:avLst/>
            <a:gdLst>
              <a:gd name="connsiteX0" fmla="*/ 0 w 1054100"/>
              <a:gd name="connsiteY0" fmla="*/ 0 h 2311400"/>
              <a:gd name="connsiteX1" fmla="*/ 215900 w 1054100"/>
              <a:gd name="connsiteY1" fmla="*/ 1600200 h 2311400"/>
              <a:gd name="connsiteX2" fmla="*/ 1054100 w 1054100"/>
              <a:gd name="connsiteY2" fmla="*/ 23114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00" h="2311400">
                <a:moveTo>
                  <a:pt x="0" y="0"/>
                </a:moveTo>
                <a:cubicBezTo>
                  <a:pt x="20108" y="607483"/>
                  <a:pt x="40217" y="1214967"/>
                  <a:pt x="215900" y="1600200"/>
                </a:cubicBezTo>
                <a:cubicBezTo>
                  <a:pt x="391583" y="1985433"/>
                  <a:pt x="722841" y="2148416"/>
                  <a:pt x="1054100" y="2311400"/>
                </a:cubicBezTo>
              </a:path>
            </a:pathLst>
          </a:custGeom>
          <a:noFill/>
          <a:ln w="222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8273804" y="2641599"/>
            <a:ext cx="1746496" cy="2299497"/>
          </a:xfrm>
          <a:custGeom>
            <a:avLst/>
            <a:gdLst>
              <a:gd name="connsiteX0" fmla="*/ 0 w 1054100"/>
              <a:gd name="connsiteY0" fmla="*/ 0 h 2311400"/>
              <a:gd name="connsiteX1" fmla="*/ 215900 w 1054100"/>
              <a:gd name="connsiteY1" fmla="*/ 1600200 h 2311400"/>
              <a:gd name="connsiteX2" fmla="*/ 1054100 w 1054100"/>
              <a:gd name="connsiteY2" fmla="*/ 23114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00" h="2311400">
                <a:moveTo>
                  <a:pt x="0" y="0"/>
                </a:moveTo>
                <a:cubicBezTo>
                  <a:pt x="20108" y="607483"/>
                  <a:pt x="40217" y="1214967"/>
                  <a:pt x="215900" y="1600200"/>
                </a:cubicBezTo>
                <a:cubicBezTo>
                  <a:pt x="391583" y="1985433"/>
                  <a:pt x="722841" y="2148416"/>
                  <a:pt x="1054100" y="2311400"/>
                </a:cubicBezTo>
              </a:path>
            </a:pathLst>
          </a:custGeom>
          <a:noFill/>
          <a:ln w="222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923432" y="4996850"/>
            <a:ext cx="344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accent6">
                    <a:lumMod val="75000"/>
                  </a:schemeClr>
                </a:solidFill>
              </a:rPr>
              <a:t>Named Entity Recognition</a:t>
            </a:r>
          </a:p>
          <a:p>
            <a:r>
              <a:rPr lang="en-US" altLang="ko-KR" b="1" smtClean="0">
                <a:solidFill>
                  <a:schemeClr val="accent6">
                    <a:lumMod val="75000"/>
                  </a:schemeClr>
                </a:solidFill>
              </a:rPr>
              <a:t>             (NER)</a:t>
            </a:r>
            <a:endParaRPr lang="ko-KR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내용 개체 틀 3"/>
          <p:cNvSpPr txBox="1">
            <a:spLocks/>
          </p:cNvSpPr>
          <p:nvPr/>
        </p:nvSpPr>
        <p:spPr>
          <a:xfrm>
            <a:off x="6077075" y="1809049"/>
            <a:ext cx="6050971" cy="1335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smtClean="0"/>
              <a:t>Closed-Domain Chatbot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smtClean="0">
                <a:solidFill>
                  <a:schemeClr val="accent6">
                    <a:lumMod val="75000"/>
                  </a:schemeClr>
                </a:solidFill>
              </a:rPr>
              <a:t>키워드</a:t>
            </a:r>
            <a:r>
              <a:rPr lang="ko-KR" altLang="en-US" sz="2400" b="1" smtClean="0"/>
              <a:t>와 </a:t>
            </a:r>
            <a:r>
              <a:rPr lang="ko-KR" altLang="en-US" sz="2400" b="1" smtClean="0">
                <a:solidFill>
                  <a:schemeClr val="accent2">
                    <a:lumMod val="75000"/>
                  </a:schemeClr>
                </a:solidFill>
              </a:rPr>
              <a:t>인텐트</a:t>
            </a:r>
            <a:r>
              <a:rPr lang="ko-KR" altLang="en-US" sz="2400" b="1" smtClean="0"/>
              <a:t>를 기반으로</a:t>
            </a:r>
            <a:endParaRPr lang="en-US" altLang="ko-KR" sz="24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smtClean="0"/>
              <a:t>특정 업무를 수행</a:t>
            </a:r>
            <a:r>
              <a:rPr lang="en-US" altLang="ko-KR" sz="2400" b="1" smtClean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64625" y="4941096"/>
            <a:ext cx="24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accent2">
                    <a:lumMod val="75000"/>
                  </a:schemeClr>
                </a:solidFill>
              </a:rPr>
              <a:t>Intent Classification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11645" y="5676803"/>
            <a:ext cx="524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CNN </a:t>
            </a:r>
            <a:r>
              <a:rPr lang="ko-KR" altLang="en-US" b="1" smtClean="0">
                <a:solidFill>
                  <a:srgbClr val="C00000"/>
                </a:solidFill>
              </a:rPr>
              <a:t>사용</a:t>
            </a:r>
            <a:endParaRPr lang="ko-KR" altLang="en-US" b="1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54258" y="5294545"/>
            <a:ext cx="146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LSTM </a:t>
            </a:r>
            <a:r>
              <a:rPr lang="ko-KR" altLang="en-US" b="1" smtClean="0">
                <a:solidFill>
                  <a:srgbClr val="C00000"/>
                </a:solidFill>
              </a:rPr>
              <a:t>사용</a:t>
            </a:r>
            <a:endParaRPr lang="ko-KR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7855" y="1330960"/>
            <a:ext cx="5098826" cy="1325563"/>
          </a:xfrm>
        </p:spPr>
        <p:txBody>
          <a:bodyPr/>
          <a:lstStyle/>
          <a:p>
            <a:r>
              <a:rPr lang="ko-KR" altLang="en-US" b="1" smtClean="0"/>
              <a:t>다중 클래스 분류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45355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500" y="1452790"/>
            <a:ext cx="12001500" cy="192345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인공 신경망을 이용한 텍스트 분류</a:t>
            </a:r>
            <a:r>
              <a:rPr lang="ko-KR" altLang="en-US" sz="2000"/>
              <a:t> </a:t>
            </a:r>
            <a:r>
              <a:rPr lang="ko-KR" altLang="en-US" sz="2000" smtClean="0"/>
              <a:t>과정을 그림으로 도식화하면 아래와 같다</a:t>
            </a:r>
            <a:r>
              <a:rPr lang="en-US" altLang="ko-KR" sz="2000" smtClean="0"/>
              <a:t>.</a:t>
            </a:r>
          </a:p>
          <a:p>
            <a:r>
              <a:rPr lang="ko-KR" altLang="en-US" sz="2000" smtClean="0"/>
              <a:t>분류는 크게 </a:t>
            </a:r>
            <a:r>
              <a:rPr lang="ko-KR" altLang="en-US" sz="2000" b="1" smtClean="0">
                <a:solidFill>
                  <a:srgbClr val="C00000"/>
                </a:solidFill>
              </a:rPr>
              <a:t>이진 분류</a:t>
            </a:r>
            <a:r>
              <a:rPr lang="en-US" altLang="ko-KR" sz="2000" b="1" smtClean="0">
                <a:solidFill>
                  <a:srgbClr val="C00000"/>
                </a:solidFill>
              </a:rPr>
              <a:t>(Binary Classification)</a:t>
            </a:r>
            <a:r>
              <a:rPr lang="ko-KR" altLang="en-US" sz="2000" smtClean="0"/>
              <a:t>과 </a:t>
            </a:r>
            <a:r>
              <a:rPr lang="ko-KR" altLang="en-US" sz="2000" b="1" smtClean="0">
                <a:solidFill>
                  <a:srgbClr val="C00000"/>
                </a:solidFill>
              </a:rPr>
              <a:t>다중 클래스 분류</a:t>
            </a:r>
            <a:r>
              <a:rPr lang="en-US" altLang="ko-KR" sz="2000" b="1">
                <a:solidFill>
                  <a:srgbClr val="C00000"/>
                </a:solidFill>
              </a:rPr>
              <a:t>(multiclass </a:t>
            </a:r>
            <a:r>
              <a:rPr lang="en-US" altLang="ko-KR" sz="2000" b="1" smtClean="0">
                <a:solidFill>
                  <a:srgbClr val="C00000"/>
                </a:solidFill>
              </a:rPr>
              <a:t>classification)</a:t>
            </a:r>
            <a:r>
              <a:rPr lang="ko-KR" altLang="en-US" sz="2000" smtClean="0"/>
              <a:t>가 있다</a:t>
            </a:r>
            <a:r>
              <a:rPr lang="en-US" altLang="ko-KR" sz="2000" smtClean="0"/>
              <a:t>.</a:t>
            </a:r>
          </a:p>
          <a:p>
            <a:r>
              <a:rPr lang="ko-KR" altLang="en-US" sz="2000"/>
              <a:t>클래스 수가 </a:t>
            </a:r>
            <a:r>
              <a:rPr lang="en-US" altLang="ko-KR" sz="2000" b="1"/>
              <a:t>2</a:t>
            </a:r>
            <a:r>
              <a:rPr lang="ko-KR" altLang="en-US" sz="2000" b="1"/>
              <a:t>개</a:t>
            </a:r>
            <a:r>
              <a:rPr lang="ko-KR" altLang="en-US" sz="2000"/>
              <a:t>면 이진 분류라고 하며</a:t>
            </a:r>
            <a:r>
              <a:rPr lang="en-US" altLang="ko-KR" sz="2000"/>
              <a:t>, </a:t>
            </a:r>
            <a:r>
              <a:rPr lang="en-US" altLang="ko-KR" sz="2000" b="1"/>
              <a:t>3</a:t>
            </a:r>
            <a:r>
              <a:rPr lang="ko-KR" altLang="en-US" sz="2000" b="1"/>
              <a:t>개 이상</a:t>
            </a:r>
            <a:r>
              <a:rPr lang="ko-KR" altLang="en-US" sz="2000"/>
              <a:t>이면 다중클래스 분류</a:t>
            </a:r>
            <a:endParaRPr lang="en-US" altLang="ko-KR" sz="200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Text Classification</a:t>
            </a:r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5573" y="3638167"/>
            <a:ext cx="2028092" cy="7613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Predicted Output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753665" y="3376246"/>
            <a:ext cx="634304" cy="480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71496" y="3137875"/>
            <a:ext cx="543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이진 분류라면 스칼라 값 또는 </a:t>
            </a:r>
            <a:r>
              <a:rPr lang="en-US" altLang="ko-KR" smtClean="0"/>
              <a:t>2</a:t>
            </a:r>
            <a:r>
              <a:rPr lang="ko-KR" altLang="en-US" smtClean="0"/>
              <a:t>차원 벡터값</a:t>
            </a:r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753665" y="4128224"/>
            <a:ext cx="634304" cy="53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1496" y="4476811"/>
            <a:ext cx="543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다중 클래스 분류라면 클래스 개수인 </a:t>
            </a:r>
            <a:r>
              <a:rPr lang="en-US" altLang="ko-KR" smtClean="0"/>
              <a:t>N</a:t>
            </a:r>
            <a:r>
              <a:rPr lang="ko-KR" altLang="en-US" smtClean="0"/>
              <a:t>차원 벡터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5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500" y="1452790"/>
            <a:ext cx="12001500" cy="192345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인공 신경망을 이용한 텍스트 분류</a:t>
            </a:r>
            <a:r>
              <a:rPr lang="ko-KR" altLang="en-US" sz="2000"/>
              <a:t> </a:t>
            </a:r>
            <a:r>
              <a:rPr lang="ko-KR" altLang="en-US" sz="2000" smtClean="0"/>
              <a:t>과정을 그림으로 도식화하면 아래와 같다</a:t>
            </a:r>
            <a:r>
              <a:rPr lang="en-US" altLang="ko-KR" sz="2000" smtClean="0"/>
              <a:t>.</a:t>
            </a:r>
          </a:p>
          <a:p>
            <a:r>
              <a:rPr lang="ko-KR" altLang="en-US" sz="2000"/>
              <a:t>분류는 크게 </a:t>
            </a:r>
            <a:r>
              <a:rPr lang="ko-KR" altLang="en-US" sz="2000" b="1">
                <a:solidFill>
                  <a:srgbClr val="C00000"/>
                </a:solidFill>
              </a:rPr>
              <a:t>이진 분류</a:t>
            </a:r>
            <a:r>
              <a:rPr lang="en-US" altLang="ko-KR" sz="2000" b="1">
                <a:solidFill>
                  <a:srgbClr val="C00000"/>
                </a:solidFill>
              </a:rPr>
              <a:t>(Binary Classification)</a:t>
            </a:r>
            <a:r>
              <a:rPr lang="ko-KR" altLang="en-US" sz="2000"/>
              <a:t>과 </a:t>
            </a:r>
            <a:r>
              <a:rPr lang="ko-KR" altLang="en-US" sz="2000" b="1">
                <a:solidFill>
                  <a:srgbClr val="C00000"/>
                </a:solidFill>
              </a:rPr>
              <a:t>다중 클래스 분류</a:t>
            </a:r>
            <a:r>
              <a:rPr lang="en-US" altLang="ko-KR" sz="2000" b="1">
                <a:solidFill>
                  <a:srgbClr val="C00000"/>
                </a:solidFill>
              </a:rPr>
              <a:t>(multiclass classification)</a:t>
            </a:r>
            <a:r>
              <a:rPr lang="ko-KR" altLang="en-US" sz="2000"/>
              <a:t>가 있다</a:t>
            </a:r>
            <a:r>
              <a:rPr lang="en-US" altLang="ko-KR" sz="2000"/>
              <a:t>.</a:t>
            </a:r>
          </a:p>
          <a:p>
            <a:r>
              <a:rPr lang="ko-KR" altLang="en-US" sz="2000" smtClean="0"/>
              <a:t>클래스 </a:t>
            </a:r>
            <a:r>
              <a:rPr lang="ko-KR" altLang="en-US" sz="2000"/>
              <a:t>수가 </a:t>
            </a:r>
            <a:r>
              <a:rPr lang="en-US" altLang="ko-KR" sz="2000" b="1"/>
              <a:t>2</a:t>
            </a:r>
            <a:r>
              <a:rPr lang="ko-KR" altLang="en-US" sz="2000" b="1"/>
              <a:t>개</a:t>
            </a:r>
            <a:r>
              <a:rPr lang="ko-KR" altLang="en-US" sz="2000"/>
              <a:t>면 이진 분류라고 하며</a:t>
            </a:r>
            <a:r>
              <a:rPr lang="en-US" altLang="ko-KR" sz="2000"/>
              <a:t>, </a:t>
            </a:r>
            <a:r>
              <a:rPr lang="en-US" altLang="ko-KR" sz="2000" b="1"/>
              <a:t>3</a:t>
            </a:r>
            <a:r>
              <a:rPr lang="ko-KR" altLang="en-US" sz="2000" b="1"/>
              <a:t>개 이상</a:t>
            </a:r>
            <a:r>
              <a:rPr lang="ko-KR" altLang="en-US" sz="2000"/>
              <a:t>이면 다중클래스 분류</a:t>
            </a:r>
            <a:endParaRPr lang="en-US" altLang="ko-KR" sz="200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Text Classification</a:t>
            </a:r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5573" y="3638167"/>
            <a:ext cx="2028092" cy="7613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Predicted Output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753665" y="3376246"/>
            <a:ext cx="634304" cy="480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71496" y="3137875"/>
            <a:ext cx="543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이진 분류라면 스칼라 값 또는 </a:t>
            </a:r>
            <a:r>
              <a:rPr lang="en-US" altLang="ko-KR" smtClean="0"/>
              <a:t>2</a:t>
            </a:r>
            <a:r>
              <a:rPr lang="ko-KR" altLang="en-US" smtClean="0"/>
              <a:t>차원 벡터값</a:t>
            </a:r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753665" y="4128224"/>
            <a:ext cx="634304" cy="53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1496" y="4476811"/>
            <a:ext cx="543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다중 클래스 분류라면 클래스 개수인 </a:t>
            </a:r>
            <a:r>
              <a:rPr lang="en-US" altLang="ko-KR" smtClean="0"/>
              <a:t>N</a:t>
            </a:r>
            <a:r>
              <a:rPr lang="ko-KR" altLang="en-US" smtClean="0"/>
              <a:t>차원 벡터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35794" y="3429749"/>
            <a:ext cx="364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(sigmoid)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29425" y="3429749"/>
            <a:ext cx="364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(softmax)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258782" y="4733515"/>
            <a:ext cx="364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(softmax)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822348" y="2824758"/>
            <a:ext cx="30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2060"/>
                </a:solidFill>
              </a:rPr>
              <a:t>출력층의 활성화 함수</a:t>
            </a:r>
            <a:endParaRPr lang="ko-KR" altLang="en-US" b="1">
              <a:solidFill>
                <a:srgbClr val="002060"/>
              </a:solidFill>
            </a:endParaRPr>
          </a:p>
        </p:txBody>
      </p:sp>
      <p:cxnSp>
        <p:nvCxnSpPr>
          <p:cNvPr id="6" name="직선 화살표 연결선 5"/>
          <p:cNvCxnSpPr>
            <a:stCxn id="2" idx="1"/>
          </p:cNvCxnSpPr>
          <p:nvPr/>
        </p:nvCxnSpPr>
        <p:spPr>
          <a:xfrm flipH="1">
            <a:off x="6107723" y="3009424"/>
            <a:ext cx="2714625" cy="60499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7901355" y="3137875"/>
            <a:ext cx="1852245" cy="4871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8346833" y="3263626"/>
            <a:ext cx="1840521" cy="165241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47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500" y="1452790"/>
            <a:ext cx="12001500" cy="1923456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인공 신경망을 이용한 텍스트 분류</a:t>
            </a:r>
            <a:r>
              <a:rPr lang="ko-KR" altLang="en-US" sz="2000"/>
              <a:t> </a:t>
            </a:r>
            <a:r>
              <a:rPr lang="ko-KR" altLang="en-US" sz="2000" smtClean="0"/>
              <a:t>과정을 그림으로 도식화하면 아래와 같다</a:t>
            </a:r>
            <a:r>
              <a:rPr lang="en-US" altLang="ko-KR" sz="2000" smtClean="0"/>
              <a:t>.</a:t>
            </a:r>
          </a:p>
          <a:p>
            <a:r>
              <a:rPr lang="ko-KR" altLang="en-US" sz="2000"/>
              <a:t>분류는 크게 </a:t>
            </a:r>
            <a:r>
              <a:rPr lang="ko-KR" altLang="en-US" sz="2000" b="1">
                <a:solidFill>
                  <a:srgbClr val="C00000"/>
                </a:solidFill>
              </a:rPr>
              <a:t>이진 분류</a:t>
            </a:r>
            <a:r>
              <a:rPr lang="en-US" altLang="ko-KR" sz="2000" b="1">
                <a:solidFill>
                  <a:srgbClr val="C00000"/>
                </a:solidFill>
              </a:rPr>
              <a:t>(Binary Classification)</a:t>
            </a:r>
            <a:r>
              <a:rPr lang="ko-KR" altLang="en-US" sz="2000"/>
              <a:t>과 </a:t>
            </a:r>
            <a:r>
              <a:rPr lang="ko-KR" altLang="en-US" sz="2000" b="1">
                <a:solidFill>
                  <a:srgbClr val="C00000"/>
                </a:solidFill>
              </a:rPr>
              <a:t>다중 클래스 분류</a:t>
            </a:r>
            <a:r>
              <a:rPr lang="en-US" altLang="ko-KR" sz="2000" b="1">
                <a:solidFill>
                  <a:srgbClr val="C00000"/>
                </a:solidFill>
              </a:rPr>
              <a:t>(multiclass classification)</a:t>
            </a:r>
            <a:r>
              <a:rPr lang="ko-KR" altLang="en-US" sz="2000"/>
              <a:t>가 있다</a:t>
            </a:r>
            <a:r>
              <a:rPr lang="en-US" altLang="ko-KR" sz="2000"/>
              <a:t>.</a:t>
            </a:r>
          </a:p>
          <a:p>
            <a:r>
              <a:rPr lang="ko-KR" altLang="en-US" sz="2000" smtClean="0"/>
              <a:t>클래스 </a:t>
            </a:r>
            <a:r>
              <a:rPr lang="ko-KR" altLang="en-US" sz="2000"/>
              <a:t>수가 </a:t>
            </a:r>
            <a:r>
              <a:rPr lang="en-US" altLang="ko-KR" sz="2000" b="1"/>
              <a:t>2</a:t>
            </a:r>
            <a:r>
              <a:rPr lang="ko-KR" altLang="en-US" sz="2000" b="1"/>
              <a:t>개</a:t>
            </a:r>
            <a:r>
              <a:rPr lang="ko-KR" altLang="en-US" sz="2000"/>
              <a:t>면 이진 분류라고 하며</a:t>
            </a:r>
            <a:r>
              <a:rPr lang="en-US" altLang="ko-KR" sz="2000"/>
              <a:t>, </a:t>
            </a:r>
            <a:r>
              <a:rPr lang="en-US" altLang="ko-KR" sz="2000" b="1"/>
              <a:t>3</a:t>
            </a:r>
            <a:r>
              <a:rPr lang="ko-KR" altLang="en-US" sz="2000" b="1"/>
              <a:t>개 이상</a:t>
            </a:r>
            <a:r>
              <a:rPr lang="ko-KR" altLang="en-US" sz="2000"/>
              <a:t>이면 다중클래스 분류</a:t>
            </a:r>
            <a:endParaRPr lang="en-US" altLang="ko-KR" sz="200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Text Classification</a:t>
            </a:r>
            <a:endParaRPr lang="ko-KR" altLang="en-US" b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5573" y="3638167"/>
            <a:ext cx="2028092" cy="7613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Predicted Output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753665" y="3376246"/>
            <a:ext cx="634304" cy="480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71496" y="3137875"/>
            <a:ext cx="543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이진 분류라면 스칼라 값 또는 </a:t>
            </a:r>
            <a:r>
              <a:rPr lang="en-US" altLang="ko-KR" smtClean="0"/>
              <a:t>2</a:t>
            </a:r>
            <a:r>
              <a:rPr lang="ko-KR" altLang="en-US" smtClean="0"/>
              <a:t>차원 벡터값</a:t>
            </a:r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753665" y="4128224"/>
            <a:ext cx="634304" cy="53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1496" y="4476811"/>
            <a:ext cx="543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다중 클래스 분류라면 클래스 개수인 </a:t>
            </a:r>
            <a:r>
              <a:rPr lang="en-US" altLang="ko-KR" smtClean="0"/>
              <a:t>N</a:t>
            </a:r>
            <a:r>
              <a:rPr lang="ko-KR" altLang="en-US" smtClean="0"/>
              <a:t>차원 벡터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35794" y="3429749"/>
            <a:ext cx="364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(sigmoid)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29425" y="3429749"/>
            <a:ext cx="364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(softmax)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258782" y="4733515"/>
            <a:ext cx="364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(softmax)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822348" y="2824758"/>
            <a:ext cx="300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2060"/>
                </a:solidFill>
              </a:rPr>
              <a:t>출력층의 활성화 함수</a:t>
            </a:r>
            <a:endParaRPr lang="ko-KR" altLang="en-US" b="1">
              <a:solidFill>
                <a:srgbClr val="002060"/>
              </a:solidFill>
            </a:endParaRPr>
          </a:p>
        </p:txBody>
      </p:sp>
      <p:cxnSp>
        <p:nvCxnSpPr>
          <p:cNvPr id="6" name="직선 화살표 연결선 5"/>
          <p:cNvCxnSpPr>
            <a:stCxn id="2" idx="1"/>
          </p:cNvCxnSpPr>
          <p:nvPr/>
        </p:nvCxnSpPr>
        <p:spPr>
          <a:xfrm flipH="1">
            <a:off x="6107723" y="3009424"/>
            <a:ext cx="2714625" cy="60499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7901355" y="3137875"/>
            <a:ext cx="1852245" cy="4871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8346833" y="3263626"/>
            <a:ext cx="1840521" cy="165241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160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/>
          <a:lstStyle/>
          <a:p>
            <a:r>
              <a:rPr lang="en-US" altLang="ko-KR" b="1" smtClean="0"/>
              <a:t>Closed Domain Chatbot</a:t>
            </a:r>
            <a:endParaRPr lang="ko-KR" altLang="en-US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6" y="1119120"/>
            <a:ext cx="3420094" cy="5115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3028208" y="2280061"/>
            <a:ext cx="593766" cy="16625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28853" y="2280061"/>
            <a:ext cx="451262" cy="16625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98869" y="3538977"/>
            <a:ext cx="249380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48249" y="3538977"/>
            <a:ext cx="249380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20865" y="5294546"/>
            <a:ext cx="224916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45781" y="5295573"/>
            <a:ext cx="221457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63077" y="5294545"/>
            <a:ext cx="221457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728853" y="2446316"/>
            <a:ext cx="1068381" cy="1270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180115" y="3724242"/>
            <a:ext cx="1116000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28310" y="3493257"/>
            <a:ext cx="50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accent2">
                    <a:lumMod val="75000"/>
                  </a:schemeClr>
                </a:solidFill>
              </a:rPr>
              <a:t>확인</a:t>
            </a:r>
            <a:r>
              <a:rPr lang="en-US" altLang="ko-KR" sz="100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1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73748" y="5245016"/>
            <a:ext cx="2128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accent2">
                    <a:lumMod val="75000"/>
                  </a:schemeClr>
                </a:solidFill>
              </a:rPr>
              <a:t>문의 하고싶어요</a:t>
            </a:r>
            <a:r>
              <a:rPr lang="en-US" altLang="ko-KR" sz="100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10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120864" y="5472187"/>
            <a:ext cx="1800000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 6"/>
          <p:cNvSpPr/>
          <p:nvPr/>
        </p:nvSpPr>
        <p:spPr>
          <a:xfrm>
            <a:off x="6769100" y="2641600"/>
            <a:ext cx="332139" cy="2299496"/>
          </a:xfrm>
          <a:custGeom>
            <a:avLst/>
            <a:gdLst>
              <a:gd name="connsiteX0" fmla="*/ 0 w 1054100"/>
              <a:gd name="connsiteY0" fmla="*/ 0 h 2311400"/>
              <a:gd name="connsiteX1" fmla="*/ 215900 w 1054100"/>
              <a:gd name="connsiteY1" fmla="*/ 1600200 h 2311400"/>
              <a:gd name="connsiteX2" fmla="*/ 1054100 w 1054100"/>
              <a:gd name="connsiteY2" fmla="*/ 23114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00" h="2311400">
                <a:moveTo>
                  <a:pt x="0" y="0"/>
                </a:moveTo>
                <a:cubicBezTo>
                  <a:pt x="20108" y="607483"/>
                  <a:pt x="40217" y="1214967"/>
                  <a:pt x="215900" y="1600200"/>
                </a:cubicBezTo>
                <a:cubicBezTo>
                  <a:pt x="391583" y="1985433"/>
                  <a:pt x="722841" y="2148416"/>
                  <a:pt x="1054100" y="2311400"/>
                </a:cubicBezTo>
              </a:path>
            </a:pathLst>
          </a:custGeom>
          <a:noFill/>
          <a:ln w="222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8273804" y="2641599"/>
            <a:ext cx="1746496" cy="2299497"/>
          </a:xfrm>
          <a:custGeom>
            <a:avLst/>
            <a:gdLst>
              <a:gd name="connsiteX0" fmla="*/ 0 w 1054100"/>
              <a:gd name="connsiteY0" fmla="*/ 0 h 2311400"/>
              <a:gd name="connsiteX1" fmla="*/ 215900 w 1054100"/>
              <a:gd name="connsiteY1" fmla="*/ 1600200 h 2311400"/>
              <a:gd name="connsiteX2" fmla="*/ 1054100 w 1054100"/>
              <a:gd name="connsiteY2" fmla="*/ 231140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00" h="2311400">
                <a:moveTo>
                  <a:pt x="0" y="0"/>
                </a:moveTo>
                <a:cubicBezTo>
                  <a:pt x="20108" y="607483"/>
                  <a:pt x="40217" y="1214967"/>
                  <a:pt x="215900" y="1600200"/>
                </a:cubicBezTo>
                <a:cubicBezTo>
                  <a:pt x="391583" y="1985433"/>
                  <a:pt x="722841" y="2148416"/>
                  <a:pt x="1054100" y="2311400"/>
                </a:cubicBezTo>
              </a:path>
            </a:pathLst>
          </a:custGeom>
          <a:noFill/>
          <a:ln w="222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923432" y="4996850"/>
            <a:ext cx="344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accent6">
                    <a:lumMod val="75000"/>
                  </a:schemeClr>
                </a:solidFill>
              </a:rPr>
              <a:t>Named Entity Recognition</a:t>
            </a:r>
          </a:p>
          <a:p>
            <a:r>
              <a:rPr lang="en-US" altLang="ko-KR" b="1" smtClean="0">
                <a:solidFill>
                  <a:schemeClr val="accent6">
                    <a:lumMod val="75000"/>
                  </a:schemeClr>
                </a:solidFill>
              </a:rPr>
              <a:t>             (NER)</a:t>
            </a:r>
            <a:endParaRPr lang="ko-KR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내용 개체 틀 3"/>
          <p:cNvSpPr txBox="1">
            <a:spLocks/>
          </p:cNvSpPr>
          <p:nvPr/>
        </p:nvSpPr>
        <p:spPr>
          <a:xfrm>
            <a:off x="6077075" y="1809049"/>
            <a:ext cx="6050971" cy="1335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smtClean="0"/>
              <a:t>Closed-Domain Chatbot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smtClean="0">
                <a:solidFill>
                  <a:schemeClr val="accent6">
                    <a:lumMod val="75000"/>
                  </a:schemeClr>
                </a:solidFill>
              </a:rPr>
              <a:t>키워드</a:t>
            </a:r>
            <a:r>
              <a:rPr lang="ko-KR" altLang="en-US" sz="2400" b="1" smtClean="0"/>
              <a:t>와 </a:t>
            </a:r>
            <a:r>
              <a:rPr lang="ko-KR" altLang="en-US" sz="2400" b="1" smtClean="0">
                <a:solidFill>
                  <a:schemeClr val="accent2">
                    <a:lumMod val="75000"/>
                  </a:schemeClr>
                </a:solidFill>
              </a:rPr>
              <a:t>인텐트</a:t>
            </a:r>
            <a:r>
              <a:rPr lang="ko-KR" altLang="en-US" sz="2400" b="1" smtClean="0"/>
              <a:t>를 기반으로</a:t>
            </a:r>
            <a:endParaRPr lang="en-US" altLang="ko-KR" sz="24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smtClean="0"/>
              <a:t>특정 업무를 수행</a:t>
            </a:r>
            <a:r>
              <a:rPr lang="en-US" altLang="ko-KR" sz="2400" b="1" smtClean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64625" y="4941096"/>
            <a:ext cx="24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accent2">
                    <a:lumMod val="75000"/>
                  </a:schemeClr>
                </a:solidFill>
              </a:rPr>
              <a:t>Intent Classification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60308" y="5678615"/>
            <a:ext cx="524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C00000"/>
                </a:solidFill>
              </a:rPr>
              <a:t>두 가지 모두 다중 클래스 분류</a:t>
            </a:r>
            <a:r>
              <a:rPr lang="en-US" altLang="ko-KR" b="1" smtClean="0">
                <a:solidFill>
                  <a:srgbClr val="C00000"/>
                </a:solidFill>
              </a:rPr>
              <a:t>!</a:t>
            </a:r>
            <a:endParaRPr lang="ko-KR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0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7855" y="1330960"/>
            <a:ext cx="5098826" cy="1325563"/>
          </a:xfrm>
        </p:spPr>
        <p:txBody>
          <a:bodyPr/>
          <a:lstStyle/>
          <a:p>
            <a:r>
              <a:rPr lang="ko-KR" altLang="en-US" b="1" smtClean="0"/>
              <a:t>신경망 훑어보기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03403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36006" y="1198066"/>
            <a:ext cx="3621645" cy="84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b="1" smtClean="0">
                <a:solidFill>
                  <a:schemeClr val="bg1">
                    <a:lumMod val="50000"/>
                  </a:schemeClr>
                </a:solidFill>
              </a:rPr>
              <a:t>스케터랩의 챗봇 </a:t>
            </a:r>
            <a:r>
              <a:rPr lang="en-US" altLang="ko-KR" sz="2200" b="1" smtClean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ko-KR" altLang="en-US" sz="2200" b="1" smtClean="0">
                <a:solidFill>
                  <a:schemeClr val="bg1">
                    <a:lumMod val="50000"/>
                  </a:schemeClr>
                </a:solidFill>
              </a:rPr>
              <a:t>이루다</a:t>
            </a:r>
            <a:r>
              <a:rPr lang="en-US" altLang="ko-KR" sz="2200" b="1" smtClean="0">
                <a:solidFill>
                  <a:schemeClr val="bg1">
                    <a:lumMod val="50000"/>
                  </a:schemeClr>
                </a:solidFill>
              </a:rPr>
              <a:t>’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Chatbot Example</a:t>
            </a:r>
            <a:endParaRPr lang="ko-KR" altLang="en-US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9432" y="1718815"/>
            <a:ext cx="4091347" cy="43008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22" y="1719911"/>
            <a:ext cx="2835372" cy="42406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내용 개체 틀 3"/>
          <p:cNvSpPr txBox="1">
            <a:spLocks/>
          </p:cNvSpPr>
          <p:nvPr/>
        </p:nvSpPr>
        <p:spPr>
          <a:xfrm>
            <a:off x="6486405" y="1198066"/>
            <a:ext cx="3180936" cy="84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200" b="1" smtClean="0">
                <a:solidFill>
                  <a:schemeClr val="bg1">
                    <a:lumMod val="50000"/>
                  </a:schemeClr>
                </a:solidFill>
              </a:rPr>
              <a:t>삼성생명 챗봇 </a:t>
            </a:r>
            <a:r>
              <a:rPr lang="en-US" altLang="ko-KR" sz="2200" b="1" smtClean="0">
                <a:solidFill>
                  <a:schemeClr val="bg1">
                    <a:lumMod val="50000"/>
                  </a:schemeClr>
                </a:solidFill>
              </a:rPr>
              <a:t>‘</a:t>
            </a:r>
            <a:r>
              <a:rPr lang="ko-KR" altLang="en-US" sz="2200" b="1" smtClean="0">
                <a:solidFill>
                  <a:schemeClr val="bg1">
                    <a:lumMod val="50000"/>
                  </a:schemeClr>
                </a:solidFill>
              </a:rPr>
              <a:t>따봇</a:t>
            </a:r>
            <a:r>
              <a:rPr lang="en-US" altLang="ko-KR" sz="2200" b="1" smtClean="0">
                <a:solidFill>
                  <a:schemeClr val="bg1">
                    <a:lumMod val="50000"/>
                  </a:schemeClr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9959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Feed Forward Neural Network</a:t>
            </a:r>
            <a:endParaRPr lang="ko-KR" altLang="en-US" b="1"/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814388" y="1301475"/>
            <a:ext cx="11141529" cy="183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smtClean="0"/>
              <a:t>신경망을 행렬과 벡터 연산으로 이해할 수 있다면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신경망을 이해하기가 매우 용이하다</a:t>
            </a:r>
            <a:r>
              <a:rPr lang="en-US" altLang="ko-KR" sz="2000" b="1" smtClean="0"/>
              <a:t>.</a:t>
            </a:r>
          </a:p>
        </p:txBody>
      </p:sp>
      <p:sp>
        <p:nvSpPr>
          <p:cNvPr id="5" name="타원 4"/>
          <p:cNvSpPr/>
          <p:nvPr/>
        </p:nvSpPr>
        <p:spPr>
          <a:xfrm>
            <a:off x="3805937" y="3122601"/>
            <a:ext cx="477141" cy="47714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5" idx="6"/>
            <a:endCxn id="15" idx="2"/>
          </p:cNvCxnSpPr>
          <p:nvPr/>
        </p:nvCxnSpPr>
        <p:spPr>
          <a:xfrm>
            <a:off x="4283078" y="3361172"/>
            <a:ext cx="3025419" cy="3825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805937" y="2374589"/>
            <a:ext cx="477141" cy="47714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6"/>
            <a:endCxn id="15" idx="2"/>
          </p:cNvCxnSpPr>
          <p:nvPr/>
        </p:nvCxnSpPr>
        <p:spPr>
          <a:xfrm>
            <a:off x="4283078" y="2613160"/>
            <a:ext cx="3025419" cy="11305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807325" y="3870613"/>
            <a:ext cx="477141" cy="47714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10" idx="6"/>
            <a:endCxn id="15" idx="2"/>
          </p:cNvCxnSpPr>
          <p:nvPr/>
        </p:nvCxnSpPr>
        <p:spPr>
          <a:xfrm flipV="1">
            <a:off x="4284466" y="3743728"/>
            <a:ext cx="3024031" cy="3654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6"/>
            <a:endCxn id="16" idx="2"/>
          </p:cNvCxnSpPr>
          <p:nvPr/>
        </p:nvCxnSpPr>
        <p:spPr>
          <a:xfrm>
            <a:off x="4283078" y="2613160"/>
            <a:ext cx="3026154" cy="38172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6"/>
            <a:endCxn id="16" idx="2"/>
          </p:cNvCxnSpPr>
          <p:nvPr/>
        </p:nvCxnSpPr>
        <p:spPr>
          <a:xfrm flipV="1">
            <a:off x="4284466" y="2994886"/>
            <a:ext cx="3024766" cy="11142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16" idx="2"/>
          </p:cNvCxnSpPr>
          <p:nvPr/>
        </p:nvCxnSpPr>
        <p:spPr>
          <a:xfrm flipV="1">
            <a:off x="4283078" y="2994886"/>
            <a:ext cx="3026154" cy="3662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7308497" y="3505157"/>
            <a:ext cx="477141" cy="47714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309232" y="2756315"/>
            <a:ext cx="477141" cy="47714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6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Feed Forward Neural Network</a:t>
            </a:r>
            <a:endParaRPr lang="ko-KR" altLang="en-US" b="1"/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814388" y="1301475"/>
            <a:ext cx="11141529" cy="183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smtClean="0"/>
              <a:t>신경망을 행렬과 벡터 연산으로 이해할 수 있다면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신경망을 이해하기가 매우 용이하다</a:t>
            </a:r>
            <a:r>
              <a:rPr lang="en-US" altLang="ko-KR" sz="2000" b="1" smtClean="0"/>
              <a:t>.</a:t>
            </a:r>
          </a:p>
        </p:txBody>
      </p:sp>
      <p:sp>
        <p:nvSpPr>
          <p:cNvPr id="5" name="타원 4"/>
          <p:cNvSpPr/>
          <p:nvPr/>
        </p:nvSpPr>
        <p:spPr>
          <a:xfrm>
            <a:off x="3805937" y="3122601"/>
            <a:ext cx="477141" cy="47714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5" idx="6"/>
            <a:endCxn id="15" idx="2"/>
          </p:cNvCxnSpPr>
          <p:nvPr/>
        </p:nvCxnSpPr>
        <p:spPr>
          <a:xfrm>
            <a:off x="4283078" y="3361172"/>
            <a:ext cx="3025419" cy="3825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805937" y="2374589"/>
            <a:ext cx="477141" cy="47714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6"/>
            <a:endCxn id="15" idx="2"/>
          </p:cNvCxnSpPr>
          <p:nvPr/>
        </p:nvCxnSpPr>
        <p:spPr>
          <a:xfrm>
            <a:off x="4283078" y="2613160"/>
            <a:ext cx="3025419" cy="11305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807325" y="3870613"/>
            <a:ext cx="477141" cy="47714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10" idx="6"/>
            <a:endCxn id="15" idx="2"/>
          </p:cNvCxnSpPr>
          <p:nvPr/>
        </p:nvCxnSpPr>
        <p:spPr>
          <a:xfrm flipV="1">
            <a:off x="4284466" y="3743728"/>
            <a:ext cx="3024031" cy="3654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6"/>
            <a:endCxn id="16" idx="2"/>
          </p:cNvCxnSpPr>
          <p:nvPr/>
        </p:nvCxnSpPr>
        <p:spPr>
          <a:xfrm>
            <a:off x="4283078" y="2613160"/>
            <a:ext cx="3026154" cy="38172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6"/>
            <a:endCxn id="16" idx="2"/>
          </p:cNvCxnSpPr>
          <p:nvPr/>
        </p:nvCxnSpPr>
        <p:spPr>
          <a:xfrm flipV="1">
            <a:off x="4284466" y="2994886"/>
            <a:ext cx="3024766" cy="11142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16" idx="2"/>
          </p:cNvCxnSpPr>
          <p:nvPr/>
        </p:nvCxnSpPr>
        <p:spPr>
          <a:xfrm flipV="1">
            <a:off x="4283078" y="2994886"/>
            <a:ext cx="3026154" cy="3662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7308497" y="3505157"/>
            <a:ext cx="477141" cy="47714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309232" y="2756315"/>
            <a:ext cx="477141" cy="47714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19" name="표 118"/>
          <p:cNvGraphicFramePr>
            <a:graphicFrameLocks noGrp="1"/>
          </p:cNvGraphicFramePr>
          <p:nvPr>
            <p:extLst/>
          </p:nvPr>
        </p:nvGraphicFramePr>
        <p:xfrm>
          <a:off x="3124666" y="5092734"/>
          <a:ext cx="11288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96"/>
                <a:gridCol w="376296"/>
                <a:gridCol w="376296"/>
              </a:tblGrid>
              <a:tr h="2959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4730525" y="4766994"/>
          <a:ext cx="8466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35"/>
                <a:gridCol w="423335"/>
              </a:tblGrid>
              <a:tr h="3283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83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83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5992401" y="5110927"/>
          <a:ext cx="7525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96"/>
                <a:gridCol w="376296"/>
              </a:tblGrid>
              <a:tr h="2959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333878" y="5105568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×</a:t>
            </a:r>
            <a:endParaRPr lang="ko-KR" altLang="en-US" b="1"/>
          </a:p>
        </p:txBody>
      </p:sp>
      <p:sp>
        <p:nvSpPr>
          <p:cNvPr id="120" name="TextBox 119"/>
          <p:cNvSpPr txBox="1"/>
          <p:nvPr/>
        </p:nvSpPr>
        <p:spPr>
          <a:xfrm>
            <a:off x="5626202" y="5101241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=</a:t>
            </a:r>
            <a:endParaRPr lang="ko-KR" altLang="en-US" b="1"/>
          </a:p>
        </p:txBody>
      </p:sp>
      <p:sp>
        <p:nvSpPr>
          <p:cNvPr id="121" name="TextBox 120"/>
          <p:cNvSpPr txBox="1"/>
          <p:nvPr/>
        </p:nvSpPr>
        <p:spPr>
          <a:xfrm>
            <a:off x="6734050" y="5101241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→</a:t>
            </a:r>
            <a:endParaRPr lang="ko-KR" altLang="en-US" b="1"/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/>
          </p:nvPr>
        </p:nvGraphicFramePr>
        <p:xfrm>
          <a:off x="7146784" y="5104813"/>
          <a:ext cx="7525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96"/>
                <a:gridCol w="376296"/>
              </a:tblGrid>
              <a:tr h="2959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/>
          </p:nvPr>
        </p:nvGraphicFramePr>
        <p:xfrm>
          <a:off x="5994158" y="5834827"/>
          <a:ext cx="7525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96"/>
                <a:gridCol w="376296"/>
              </a:tblGrid>
              <a:tr h="2959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8" name="TextBox 127"/>
          <p:cNvSpPr txBox="1"/>
          <p:nvPr/>
        </p:nvSpPr>
        <p:spPr>
          <a:xfrm>
            <a:off x="6198356" y="5440846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+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5927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Feed Forward Neural Network</a:t>
            </a:r>
            <a:endParaRPr lang="ko-KR" altLang="en-US" b="1"/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814388" y="1301475"/>
            <a:ext cx="11141529" cy="183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smtClean="0"/>
              <a:t>신경망을 행렬과 벡터 연산으로 이해할 수 있다면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신경망을 이해하기가 매우 용이하다</a:t>
            </a:r>
            <a:r>
              <a:rPr lang="en-US" altLang="ko-KR" sz="2000" b="1" smtClean="0"/>
              <a:t>.</a:t>
            </a:r>
          </a:p>
        </p:txBody>
      </p:sp>
      <p:sp>
        <p:nvSpPr>
          <p:cNvPr id="26" name="타원 25"/>
          <p:cNvSpPr/>
          <p:nvPr/>
        </p:nvSpPr>
        <p:spPr>
          <a:xfrm>
            <a:off x="1802965" y="2527515"/>
            <a:ext cx="477141" cy="47714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6" idx="6"/>
            <a:endCxn id="35" idx="2"/>
          </p:cNvCxnSpPr>
          <p:nvPr/>
        </p:nvCxnSpPr>
        <p:spPr>
          <a:xfrm>
            <a:off x="2280106" y="2766086"/>
            <a:ext cx="3025419" cy="3825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802965" y="1779503"/>
            <a:ext cx="477141" cy="47714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8" idx="6"/>
            <a:endCxn id="35" idx="2"/>
          </p:cNvCxnSpPr>
          <p:nvPr/>
        </p:nvCxnSpPr>
        <p:spPr>
          <a:xfrm>
            <a:off x="2280106" y="2018074"/>
            <a:ext cx="3025419" cy="11305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804353" y="3275527"/>
            <a:ext cx="477141" cy="47714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30" idx="6"/>
            <a:endCxn id="35" idx="2"/>
          </p:cNvCxnSpPr>
          <p:nvPr/>
        </p:nvCxnSpPr>
        <p:spPr>
          <a:xfrm flipV="1">
            <a:off x="2281494" y="3148642"/>
            <a:ext cx="3024031" cy="3654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8" idx="6"/>
            <a:endCxn id="36" idx="2"/>
          </p:cNvCxnSpPr>
          <p:nvPr/>
        </p:nvCxnSpPr>
        <p:spPr>
          <a:xfrm>
            <a:off x="2280106" y="2018074"/>
            <a:ext cx="3026154" cy="38172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6"/>
            <a:endCxn id="36" idx="2"/>
          </p:cNvCxnSpPr>
          <p:nvPr/>
        </p:nvCxnSpPr>
        <p:spPr>
          <a:xfrm flipV="1">
            <a:off x="2281494" y="2399800"/>
            <a:ext cx="3024766" cy="11142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6" idx="6"/>
            <a:endCxn id="36" idx="2"/>
          </p:cNvCxnSpPr>
          <p:nvPr/>
        </p:nvCxnSpPr>
        <p:spPr>
          <a:xfrm flipV="1">
            <a:off x="2280106" y="2399800"/>
            <a:ext cx="3026154" cy="3662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5305525" y="2910071"/>
            <a:ext cx="477141" cy="47714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06260" y="2161229"/>
            <a:ext cx="477141" cy="47714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6" idx="6"/>
            <a:endCxn id="40" idx="2"/>
          </p:cNvCxnSpPr>
          <p:nvPr/>
        </p:nvCxnSpPr>
        <p:spPr>
          <a:xfrm flipV="1">
            <a:off x="5783401" y="2021181"/>
            <a:ext cx="3661982" cy="3786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5" idx="6"/>
            <a:endCxn id="41" idx="2"/>
          </p:cNvCxnSpPr>
          <p:nvPr/>
        </p:nvCxnSpPr>
        <p:spPr>
          <a:xfrm>
            <a:off x="5782666" y="3148642"/>
            <a:ext cx="3664105" cy="3685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9445383" y="2530622"/>
            <a:ext cx="477141" cy="4771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9445383" y="1782610"/>
            <a:ext cx="477141" cy="4771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9446771" y="3278634"/>
            <a:ext cx="477141" cy="4771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6" idx="6"/>
            <a:endCxn id="39" idx="2"/>
          </p:cNvCxnSpPr>
          <p:nvPr/>
        </p:nvCxnSpPr>
        <p:spPr>
          <a:xfrm>
            <a:off x="5783401" y="2399800"/>
            <a:ext cx="3661982" cy="3693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6" idx="6"/>
            <a:endCxn id="41" idx="2"/>
          </p:cNvCxnSpPr>
          <p:nvPr/>
        </p:nvCxnSpPr>
        <p:spPr>
          <a:xfrm>
            <a:off x="5783401" y="2399800"/>
            <a:ext cx="3663370" cy="11174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5" idx="6"/>
            <a:endCxn id="40" idx="2"/>
          </p:cNvCxnSpPr>
          <p:nvPr/>
        </p:nvCxnSpPr>
        <p:spPr>
          <a:xfrm flipV="1">
            <a:off x="5782666" y="2021181"/>
            <a:ext cx="3662717" cy="11274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5" idx="6"/>
            <a:endCxn id="39" idx="2"/>
          </p:cNvCxnSpPr>
          <p:nvPr/>
        </p:nvCxnSpPr>
        <p:spPr>
          <a:xfrm flipV="1">
            <a:off x="5782666" y="2769193"/>
            <a:ext cx="3662717" cy="3794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7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Feed Forward Neural Network</a:t>
            </a:r>
            <a:endParaRPr lang="ko-KR" altLang="en-US" b="1"/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814388" y="1301475"/>
            <a:ext cx="11141529" cy="183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smtClean="0"/>
              <a:t>신경망을 행렬과 벡터 연산으로 이해할 수 있다면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신경망을 이해하기가 매우 용이하다</a:t>
            </a:r>
            <a:r>
              <a:rPr lang="en-US" altLang="ko-KR" sz="2000" b="1" smtClean="0"/>
              <a:t>.</a:t>
            </a:r>
          </a:p>
        </p:txBody>
      </p:sp>
      <p:sp>
        <p:nvSpPr>
          <p:cNvPr id="5" name="타원 4"/>
          <p:cNvSpPr/>
          <p:nvPr/>
        </p:nvSpPr>
        <p:spPr>
          <a:xfrm>
            <a:off x="1802965" y="2527515"/>
            <a:ext cx="477141" cy="47714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5" idx="6"/>
            <a:endCxn id="15" idx="2"/>
          </p:cNvCxnSpPr>
          <p:nvPr/>
        </p:nvCxnSpPr>
        <p:spPr>
          <a:xfrm>
            <a:off x="2280106" y="2766086"/>
            <a:ext cx="3025419" cy="3825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802965" y="1779503"/>
            <a:ext cx="477141" cy="47714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6"/>
            <a:endCxn id="15" idx="2"/>
          </p:cNvCxnSpPr>
          <p:nvPr/>
        </p:nvCxnSpPr>
        <p:spPr>
          <a:xfrm>
            <a:off x="2280106" y="2018074"/>
            <a:ext cx="3025419" cy="11305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804353" y="3275527"/>
            <a:ext cx="477141" cy="47714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10" idx="6"/>
            <a:endCxn id="15" idx="2"/>
          </p:cNvCxnSpPr>
          <p:nvPr/>
        </p:nvCxnSpPr>
        <p:spPr>
          <a:xfrm flipV="1">
            <a:off x="2281494" y="3148642"/>
            <a:ext cx="3024031" cy="3654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6"/>
            <a:endCxn id="16" idx="2"/>
          </p:cNvCxnSpPr>
          <p:nvPr/>
        </p:nvCxnSpPr>
        <p:spPr>
          <a:xfrm>
            <a:off x="2280106" y="2018074"/>
            <a:ext cx="3026154" cy="38172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6"/>
            <a:endCxn id="16" idx="2"/>
          </p:cNvCxnSpPr>
          <p:nvPr/>
        </p:nvCxnSpPr>
        <p:spPr>
          <a:xfrm flipV="1">
            <a:off x="2281494" y="2399800"/>
            <a:ext cx="3024766" cy="11142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16" idx="2"/>
          </p:cNvCxnSpPr>
          <p:nvPr/>
        </p:nvCxnSpPr>
        <p:spPr>
          <a:xfrm flipV="1">
            <a:off x="2280106" y="2399800"/>
            <a:ext cx="3026154" cy="3662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5305525" y="2910071"/>
            <a:ext cx="477141" cy="47714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306260" y="2161229"/>
            <a:ext cx="477141" cy="47714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6" idx="6"/>
            <a:endCxn id="20" idx="2"/>
          </p:cNvCxnSpPr>
          <p:nvPr/>
        </p:nvCxnSpPr>
        <p:spPr>
          <a:xfrm flipV="1">
            <a:off x="5783401" y="2021181"/>
            <a:ext cx="3661982" cy="3786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5" idx="6"/>
            <a:endCxn id="21" idx="2"/>
          </p:cNvCxnSpPr>
          <p:nvPr/>
        </p:nvCxnSpPr>
        <p:spPr>
          <a:xfrm>
            <a:off x="5782666" y="3148642"/>
            <a:ext cx="3664105" cy="3685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9445383" y="2530622"/>
            <a:ext cx="477141" cy="4771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445383" y="1782610"/>
            <a:ext cx="477141" cy="4771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446771" y="3278634"/>
            <a:ext cx="477141" cy="4771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6" idx="6"/>
            <a:endCxn id="19" idx="2"/>
          </p:cNvCxnSpPr>
          <p:nvPr/>
        </p:nvCxnSpPr>
        <p:spPr>
          <a:xfrm>
            <a:off x="5783401" y="2399800"/>
            <a:ext cx="3661982" cy="3693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6"/>
            <a:endCxn id="21" idx="2"/>
          </p:cNvCxnSpPr>
          <p:nvPr/>
        </p:nvCxnSpPr>
        <p:spPr>
          <a:xfrm>
            <a:off x="5783401" y="2399800"/>
            <a:ext cx="3663370" cy="11174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6"/>
            <a:endCxn id="20" idx="2"/>
          </p:cNvCxnSpPr>
          <p:nvPr/>
        </p:nvCxnSpPr>
        <p:spPr>
          <a:xfrm flipV="1">
            <a:off x="5782666" y="2021181"/>
            <a:ext cx="3662717" cy="11274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5" idx="6"/>
            <a:endCxn id="19" idx="2"/>
          </p:cNvCxnSpPr>
          <p:nvPr/>
        </p:nvCxnSpPr>
        <p:spPr>
          <a:xfrm flipV="1">
            <a:off x="5782666" y="2769193"/>
            <a:ext cx="3662717" cy="3794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표 118"/>
          <p:cNvGraphicFramePr>
            <a:graphicFrameLocks noGrp="1"/>
          </p:cNvGraphicFramePr>
          <p:nvPr>
            <p:extLst/>
          </p:nvPr>
        </p:nvGraphicFramePr>
        <p:xfrm>
          <a:off x="1121694" y="4789748"/>
          <a:ext cx="11288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96"/>
                <a:gridCol w="376296"/>
                <a:gridCol w="376296"/>
              </a:tblGrid>
              <a:tr h="2959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2727553" y="4464008"/>
          <a:ext cx="8466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35"/>
                <a:gridCol w="423335"/>
              </a:tblGrid>
              <a:tr h="3283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83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83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3989429" y="4807941"/>
          <a:ext cx="7525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96"/>
                <a:gridCol w="376296"/>
              </a:tblGrid>
              <a:tr h="2959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330906" y="4802582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×</a:t>
            </a:r>
            <a:endParaRPr lang="ko-KR" altLang="en-US" b="1"/>
          </a:p>
        </p:txBody>
      </p:sp>
      <p:sp>
        <p:nvSpPr>
          <p:cNvPr id="120" name="TextBox 119"/>
          <p:cNvSpPr txBox="1"/>
          <p:nvPr/>
        </p:nvSpPr>
        <p:spPr>
          <a:xfrm>
            <a:off x="3623230" y="4798255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=</a:t>
            </a:r>
            <a:endParaRPr lang="ko-KR" altLang="en-US" b="1"/>
          </a:p>
        </p:txBody>
      </p:sp>
      <p:sp>
        <p:nvSpPr>
          <p:cNvPr id="121" name="TextBox 120"/>
          <p:cNvSpPr txBox="1"/>
          <p:nvPr/>
        </p:nvSpPr>
        <p:spPr>
          <a:xfrm>
            <a:off x="4731078" y="4798255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→</a:t>
            </a:r>
            <a:endParaRPr lang="ko-KR" altLang="en-US" b="1"/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/>
          </p:nvPr>
        </p:nvGraphicFramePr>
        <p:xfrm>
          <a:off x="5143812" y="4801827"/>
          <a:ext cx="7525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96"/>
                <a:gridCol w="376296"/>
              </a:tblGrid>
              <a:tr h="2959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/>
          </p:nvPr>
        </p:nvGraphicFramePr>
        <p:xfrm>
          <a:off x="3991186" y="5531841"/>
          <a:ext cx="7525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96"/>
                <a:gridCol w="376296"/>
              </a:tblGrid>
              <a:tr h="2959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8" name="TextBox 127"/>
          <p:cNvSpPr txBox="1"/>
          <p:nvPr/>
        </p:nvSpPr>
        <p:spPr>
          <a:xfrm>
            <a:off x="4195384" y="5137860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+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5569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Feed Forward Neural Network</a:t>
            </a:r>
            <a:endParaRPr lang="ko-KR" altLang="en-US" b="1"/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814388" y="1301475"/>
            <a:ext cx="11141529" cy="183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smtClean="0"/>
              <a:t>신경망을 행렬과 벡터 연산으로 이해할 수 있다면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신경망을 이해하기가 매우 용이하다</a:t>
            </a:r>
            <a:r>
              <a:rPr lang="en-US" altLang="ko-KR" sz="2000" b="1" smtClean="0"/>
              <a:t>.</a:t>
            </a:r>
          </a:p>
        </p:txBody>
      </p:sp>
      <p:sp>
        <p:nvSpPr>
          <p:cNvPr id="5" name="타원 4"/>
          <p:cNvSpPr/>
          <p:nvPr/>
        </p:nvSpPr>
        <p:spPr>
          <a:xfrm>
            <a:off x="1802965" y="2527515"/>
            <a:ext cx="477141" cy="47714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5" idx="6"/>
            <a:endCxn id="15" idx="2"/>
          </p:cNvCxnSpPr>
          <p:nvPr/>
        </p:nvCxnSpPr>
        <p:spPr>
          <a:xfrm>
            <a:off x="2280106" y="2766086"/>
            <a:ext cx="3025419" cy="3825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802965" y="1779503"/>
            <a:ext cx="477141" cy="47714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6"/>
            <a:endCxn id="15" idx="2"/>
          </p:cNvCxnSpPr>
          <p:nvPr/>
        </p:nvCxnSpPr>
        <p:spPr>
          <a:xfrm>
            <a:off x="2280106" y="2018074"/>
            <a:ext cx="3025419" cy="11305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804353" y="3275527"/>
            <a:ext cx="477141" cy="47714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10" idx="6"/>
            <a:endCxn id="15" idx="2"/>
          </p:cNvCxnSpPr>
          <p:nvPr/>
        </p:nvCxnSpPr>
        <p:spPr>
          <a:xfrm flipV="1">
            <a:off x="2281494" y="3148642"/>
            <a:ext cx="3024031" cy="3654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6"/>
            <a:endCxn id="16" idx="2"/>
          </p:cNvCxnSpPr>
          <p:nvPr/>
        </p:nvCxnSpPr>
        <p:spPr>
          <a:xfrm>
            <a:off x="2280106" y="2018074"/>
            <a:ext cx="3026154" cy="38172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6"/>
            <a:endCxn id="16" idx="2"/>
          </p:cNvCxnSpPr>
          <p:nvPr/>
        </p:nvCxnSpPr>
        <p:spPr>
          <a:xfrm flipV="1">
            <a:off x="2281494" y="2399800"/>
            <a:ext cx="3024766" cy="11142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6"/>
            <a:endCxn id="16" idx="2"/>
          </p:cNvCxnSpPr>
          <p:nvPr/>
        </p:nvCxnSpPr>
        <p:spPr>
          <a:xfrm flipV="1">
            <a:off x="2280106" y="2399800"/>
            <a:ext cx="3026154" cy="3662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5305525" y="2910071"/>
            <a:ext cx="477141" cy="47714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306260" y="2161229"/>
            <a:ext cx="477141" cy="47714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6" idx="6"/>
            <a:endCxn id="20" idx="2"/>
          </p:cNvCxnSpPr>
          <p:nvPr/>
        </p:nvCxnSpPr>
        <p:spPr>
          <a:xfrm flipV="1">
            <a:off x="5783401" y="2021181"/>
            <a:ext cx="3661982" cy="3786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5" idx="6"/>
            <a:endCxn id="21" idx="2"/>
          </p:cNvCxnSpPr>
          <p:nvPr/>
        </p:nvCxnSpPr>
        <p:spPr>
          <a:xfrm>
            <a:off x="5782666" y="3148642"/>
            <a:ext cx="3664105" cy="3685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9445383" y="2530622"/>
            <a:ext cx="477141" cy="4771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445383" y="1782610"/>
            <a:ext cx="477141" cy="4771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446771" y="3278634"/>
            <a:ext cx="477141" cy="4771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6" idx="6"/>
            <a:endCxn id="19" idx="2"/>
          </p:cNvCxnSpPr>
          <p:nvPr/>
        </p:nvCxnSpPr>
        <p:spPr>
          <a:xfrm>
            <a:off x="5783401" y="2399800"/>
            <a:ext cx="3661982" cy="3693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6"/>
            <a:endCxn id="21" idx="2"/>
          </p:cNvCxnSpPr>
          <p:nvPr/>
        </p:nvCxnSpPr>
        <p:spPr>
          <a:xfrm>
            <a:off x="5783401" y="2399800"/>
            <a:ext cx="3663370" cy="11174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6"/>
            <a:endCxn id="20" idx="2"/>
          </p:cNvCxnSpPr>
          <p:nvPr/>
        </p:nvCxnSpPr>
        <p:spPr>
          <a:xfrm flipV="1">
            <a:off x="5782666" y="2021181"/>
            <a:ext cx="3662717" cy="11274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5" idx="6"/>
            <a:endCxn id="19" idx="2"/>
          </p:cNvCxnSpPr>
          <p:nvPr/>
        </p:nvCxnSpPr>
        <p:spPr>
          <a:xfrm flipV="1">
            <a:off x="5782666" y="2769193"/>
            <a:ext cx="3662717" cy="3794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53473"/>
              </p:ext>
            </p:extLst>
          </p:nvPr>
        </p:nvGraphicFramePr>
        <p:xfrm>
          <a:off x="1121694" y="4789748"/>
          <a:ext cx="11288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96"/>
                <a:gridCol w="376296"/>
                <a:gridCol w="376296"/>
              </a:tblGrid>
              <a:tr h="2959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454"/>
              </p:ext>
            </p:extLst>
          </p:nvPr>
        </p:nvGraphicFramePr>
        <p:xfrm>
          <a:off x="2727553" y="4464008"/>
          <a:ext cx="8466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35"/>
                <a:gridCol w="423335"/>
              </a:tblGrid>
              <a:tr h="3283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83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83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143433"/>
              </p:ext>
            </p:extLst>
          </p:nvPr>
        </p:nvGraphicFramePr>
        <p:xfrm>
          <a:off x="3989429" y="4807941"/>
          <a:ext cx="7525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96"/>
                <a:gridCol w="376296"/>
              </a:tblGrid>
              <a:tr h="2959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330906" y="4802582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×</a:t>
            </a:r>
            <a:endParaRPr lang="ko-KR" altLang="en-US" b="1"/>
          </a:p>
        </p:txBody>
      </p:sp>
      <p:sp>
        <p:nvSpPr>
          <p:cNvPr id="120" name="TextBox 119"/>
          <p:cNvSpPr txBox="1"/>
          <p:nvPr/>
        </p:nvSpPr>
        <p:spPr>
          <a:xfrm>
            <a:off x="3623230" y="4798255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=</a:t>
            </a:r>
            <a:endParaRPr lang="ko-KR" altLang="en-US" b="1"/>
          </a:p>
        </p:txBody>
      </p:sp>
      <p:sp>
        <p:nvSpPr>
          <p:cNvPr id="121" name="TextBox 120"/>
          <p:cNvSpPr txBox="1"/>
          <p:nvPr/>
        </p:nvSpPr>
        <p:spPr>
          <a:xfrm>
            <a:off x="4731078" y="4798255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→</a:t>
            </a:r>
            <a:endParaRPr lang="ko-KR" altLang="en-US" b="1"/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936521"/>
              </p:ext>
            </p:extLst>
          </p:nvPr>
        </p:nvGraphicFramePr>
        <p:xfrm>
          <a:off x="5143812" y="4801827"/>
          <a:ext cx="7525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96"/>
                <a:gridCol w="376296"/>
              </a:tblGrid>
              <a:tr h="2959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8592"/>
              </p:ext>
            </p:extLst>
          </p:nvPr>
        </p:nvGraphicFramePr>
        <p:xfrm>
          <a:off x="6461351" y="4612081"/>
          <a:ext cx="118777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6"/>
                <a:gridCol w="395926"/>
                <a:gridCol w="395926"/>
              </a:tblGrid>
              <a:tr h="3283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831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4" name="TextBox 123"/>
          <p:cNvSpPr txBox="1"/>
          <p:nvPr/>
        </p:nvSpPr>
        <p:spPr>
          <a:xfrm>
            <a:off x="5988506" y="4785555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×</a:t>
            </a:r>
            <a:endParaRPr lang="ko-KR" altLang="en-US" b="1"/>
          </a:p>
        </p:txBody>
      </p:sp>
      <p:sp>
        <p:nvSpPr>
          <p:cNvPr id="125" name="TextBox 124"/>
          <p:cNvSpPr txBox="1"/>
          <p:nvPr/>
        </p:nvSpPr>
        <p:spPr>
          <a:xfrm>
            <a:off x="7725330" y="4781228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=</a:t>
            </a:r>
            <a:endParaRPr lang="ko-KR" altLang="en-US" b="1"/>
          </a:p>
        </p:txBody>
      </p:sp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45731"/>
              </p:ext>
            </p:extLst>
          </p:nvPr>
        </p:nvGraphicFramePr>
        <p:xfrm>
          <a:off x="8121977" y="4807472"/>
          <a:ext cx="11288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96"/>
                <a:gridCol w="376296"/>
                <a:gridCol w="376296"/>
              </a:tblGrid>
              <a:tr h="2959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74501"/>
              </p:ext>
            </p:extLst>
          </p:nvPr>
        </p:nvGraphicFramePr>
        <p:xfrm>
          <a:off x="3991186" y="5531841"/>
          <a:ext cx="7525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96"/>
                <a:gridCol w="376296"/>
              </a:tblGrid>
              <a:tr h="2959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8" name="TextBox 127"/>
          <p:cNvSpPr txBox="1"/>
          <p:nvPr/>
        </p:nvSpPr>
        <p:spPr>
          <a:xfrm>
            <a:off x="4195384" y="5137860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+</a:t>
            </a:r>
            <a:endParaRPr lang="ko-KR" altLang="en-US" b="1"/>
          </a:p>
        </p:txBody>
      </p:sp>
      <p:sp>
        <p:nvSpPr>
          <p:cNvPr id="130" name="TextBox 129"/>
          <p:cNvSpPr txBox="1"/>
          <p:nvPr/>
        </p:nvSpPr>
        <p:spPr>
          <a:xfrm>
            <a:off x="8500684" y="5138611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+</a:t>
            </a:r>
            <a:endParaRPr lang="ko-KR" altLang="en-US" b="1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8030"/>
              </p:ext>
            </p:extLst>
          </p:nvPr>
        </p:nvGraphicFramePr>
        <p:xfrm>
          <a:off x="8126990" y="5507192"/>
          <a:ext cx="11288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96"/>
                <a:gridCol w="376296"/>
                <a:gridCol w="376296"/>
              </a:tblGrid>
              <a:tr h="2959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9287306" y="4781228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→</a:t>
            </a:r>
            <a:endParaRPr lang="ko-KR" altLang="en-US" b="1"/>
          </a:p>
        </p:txBody>
      </p:sp>
      <p:graphicFrame>
        <p:nvGraphicFramePr>
          <p:cNvPr id="134" name="표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93468"/>
              </p:ext>
            </p:extLst>
          </p:nvPr>
        </p:nvGraphicFramePr>
        <p:xfrm>
          <a:off x="9720394" y="4809757"/>
          <a:ext cx="11288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96"/>
                <a:gridCol w="376296"/>
                <a:gridCol w="376296"/>
              </a:tblGrid>
              <a:tr h="2959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0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Feed Forward Neural Network</a:t>
            </a:r>
            <a:endParaRPr lang="ko-KR" altLang="en-US" b="1"/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814388" y="1301475"/>
            <a:ext cx="11141529" cy="183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smtClean="0"/>
              <a:t>신경망을 행렬과 벡터 연산으로 이해할 수 있다면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신경망을 이해하기가 매우 용이하다</a:t>
            </a:r>
            <a:r>
              <a:rPr lang="en-US" altLang="ko-KR" sz="2000" b="1" smtClean="0"/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65906" y="4675582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×</a:t>
            </a:r>
            <a:endParaRPr lang="ko-KR" altLang="en-US" b="1"/>
          </a:p>
        </p:txBody>
      </p:sp>
      <p:sp>
        <p:nvSpPr>
          <p:cNvPr id="120" name="TextBox 119"/>
          <p:cNvSpPr txBox="1"/>
          <p:nvPr/>
        </p:nvSpPr>
        <p:spPr>
          <a:xfrm>
            <a:off x="4205475" y="4655322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=</a:t>
            </a:r>
            <a:endParaRPr lang="ko-KR" altLang="en-US" b="1"/>
          </a:p>
        </p:txBody>
      </p:sp>
      <p:sp>
        <p:nvSpPr>
          <p:cNvPr id="121" name="TextBox 120"/>
          <p:cNvSpPr txBox="1"/>
          <p:nvPr/>
        </p:nvSpPr>
        <p:spPr>
          <a:xfrm>
            <a:off x="5366078" y="4671255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→</a:t>
            </a:r>
            <a:endParaRPr lang="ko-KR" altLang="en-US" b="1"/>
          </a:p>
        </p:txBody>
      </p:sp>
      <p:sp>
        <p:nvSpPr>
          <p:cNvPr id="124" name="TextBox 123"/>
          <p:cNvSpPr txBox="1"/>
          <p:nvPr/>
        </p:nvSpPr>
        <p:spPr>
          <a:xfrm>
            <a:off x="7571570" y="4699455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×</a:t>
            </a:r>
            <a:endParaRPr lang="ko-KR" altLang="en-US" b="1"/>
          </a:p>
        </p:txBody>
      </p:sp>
      <p:sp>
        <p:nvSpPr>
          <p:cNvPr id="125" name="TextBox 124"/>
          <p:cNvSpPr txBox="1"/>
          <p:nvPr/>
        </p:nvSpPr>
        <p:spPr>
          <a:xfrm>
            <a:off x="8451997" y="4682616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=</a:t>
            </a:r>
            <a:endParaRPr lang="ko-KR" altLang="en-US" b="1"/>
          </a:p>
        </p:txBody>
      </p:sp>
      <p:sp>
        <p:nvSpPr>
          <p:cNvPr id="128" name="TextBox 127"/>
          <p:cNvSpPr txBox="1"/>
          <p:nvPr/>
        </p:nvSpPr>
        <p:spPr>
          <a:xfrm>
            <a:off x="4830384" y="5166193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+</a:t>
            </a:r>
            <a:endParaRPr lang="ko-KR" altLang="en-US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811846" y="4295040"/>
            <a:ext cx="871804" cy="11217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068024" y="4687017"/>
            <a:ext cx="1158340" cy="39017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626582" y="4632630"/>
            <a:ext cx="774259" cy="39017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623534" y="5736143"/>
            <a:ext cx="780356" cy="39017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5683372" y="4684893"/>
            <a:ext cx="780356" cy="39017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6590316" y="4502363"/>
            <a:ext cx="1213209" cy="75597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329775" y="4696293"/>
            <a:ext cx="28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→</a:t>
            </a:r>
            <a:endParaRPr lang="ko-KR" altLang="en-US" b="1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773128" y="4684893"/>
            <a:ext cx="780356" cy="390178"/>
          </a:xfrm>
          <a:prstGeom prst="rect">
            <a:avLst/>
          </a:prstGeom>
        </p:spPr>
      </p:pic>
      <p:sp>
        <p:nvSpPr>
          <p:cNvPr id="50" name="타원 49"/>
          <p:cNvSpPr/>
          <p:nvPr/>
        </p:nvSpPr>
        <p:spPr>
          <a:xfrm>
            <a:off x="1802965" y="2527515"/>
            <a:ext cx="477141" cy="47714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>
            <a:stCxn id="50" idx="6"/>
            <a:endCxn id="59" idx="2"/>
          </p:cNvCxnSpPr>
          <p:nvPr/>
        </p:nvCxnSpPr>
        <p:spPr>
          <a:xfrm>
            <a:off x="2280106" y="2766086"/>
            <a:ext cx="3025419" cy="3825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802965" y="1779503"/>
            <a:ext cx="477141" cy="47714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52" idx="6"/>
            <a:endCxn id="59" idx="2"/>
          </p:cNvCxnSpPr>
          <p:nvPr/>
        </p:nvCxnSpPr>
        <p:spPr>
          <a:xfrm>
            <a:off x="2280106" y="2018074"/>
            <a:ext cx="3025419" cy="11305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1804353" y="3275527"/>
            <a:ext cx="477141" cy="47714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>
            <a:stCxn id="54" idx="6"/>
            <a:endCxn id="59" idx="2"/>
          </p:cNvCxnSpPr>
          <p:nvPr/>
        </p:nvCxnSpPr>
        <p:spPr>
          <a:xfrm flipV="1">
            <a:off x="2281494" y="3148642"/>
            <a:ext cx="3024031" cy="3654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2" idx="6"/>
            <a:endCxn id="60" idx="2"/>
          </p:cNvCxnSpPr>
          <p:nvPr/>
        </p:nvCxnSpPr>
        <p:spPr>
          <a:xfrm>
            <a:off x="2280106" y="2018074"/>
            <a:ext cx="3026154" cy="38172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4" idx="6"/>
            <a:endCxn id="60" idx="2"/>
          </p:cNvCxnSpPr>
          <p:nvPr/>
        </p:nvCxnSpPr>
        <p:spPr>
          <a:xfrm flipV="1">
            <a:off x="2281494" y="2399800"/>
            <a:ext cx="3024766" cy="11142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0" idx="6"/>
            <a:endCxn id="60" idx="2"/>
          </p:cNvCxnSpPr>
          <p:nvPr/>
        </p:nvCxnSpPr>
        <p:spPr>
          <a:xfrm flipV="1">
            <a:off x="2280106" y="2399800"/>
            <a:ext cx="3026154" cy="3662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5305525" y="2910071"/>
            <a:ext cx="477141" cy="47714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306260" y="2161229"/>
            <a:ext cx="477141" cy="47714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>
            <a:stCxn id="60" idx="6"/>
            <a:endCxn id="64" idx="2"/>
          </p:cNvCxnSpPr>
          <p:nvPr/>
        </p:nvCxnSpPr>
        <p:spPr>
          <a:xfrm flipV="1">
            <a:off x="5783401" y="2021181"/>
            <a:ext cx="3661982" cy="3786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9" idx="6"/>
            <a:endCxn id="65" idx="2"/>
          </p:cNvCxnSpPr>
          <p:nvPr/>
        </p:nvCxnSpPr>
        <p:spPr>
          <a:xfrm>
            <a:off x="5782666" y="3148642"/>
            <a:ext cx="3664105" cy="3685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9445383" y="2530622"/>
            <a:ext cx="477141" cy="4771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9445383" y="1782610"/>
            <a:ext cx="477141" cy="4771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446771" y="3278634"/>
            <a:ext cx="477141" cy="4771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0" idx="6"/>
            <a:endCxn id="63" idx="2"/>
          </p:cNvCxnSpPr>
          <p:nvPr/>
        </p:nvCxnSpPr>
        <p:spPr>
          <a:xfrm>
            <a:off x="5783401" y="2399800"/>
            <a:ext cx="3661982" cy="3693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0" idx="6"/>
            <a:endCxn id="65" idx="2"/>
          </p:cNvCxnSpPr>
          <p:nvPr/>
        </p:nvCxnSpPr>
        <p:spPr>
          <a:xfrm>
            <a:off x="5783401" y="2399800"/>
            <a:ext cx="3663370" cy="11174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9" idx="6"/>
            <a:endCxn id="64" idx="2"/>
          </p:cNvCxnSpPr>
          <p:nvPr/>
        </p:nvCxnSpPr>
        <p:spPr>
          <a:xfrm flipV="1">
            <a:off x="5782666" y="2021181"/>
            <a:ext cx="3662717" cy="11274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9" idx="6"/>
            <a:endCxn id="63" idx="2"/>
          </p:cNvCxnSpPr>
          <p:nvPr/>
        </p:nvCxnSpPr>
        <p:spPr>
          <a:xfrm flipV="1">
            <a:off x="5782666" y="2769193"/>
            <a:ext cx="3662717" cy="37944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439868" y="4480493"/>
            <a:ext cx="1152244" cy="390178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848644" y="5166193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+</a:t>
            </a:r>
            <a:endParaRPr lang="ko-KR" altLang="en-US" b="1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8436820" y="5903830"/>
            <a:ext cx="1158340" cy="390178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9219624" y="4668022"/>
            <a:ext cx="7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→</a:t>
            </a:r>
            <a:endParaRPr lang="ko-KR" altLang="en-US" b="1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9326763" y="4480493"/>
            <a:ext cx="1152244" cy="3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02654" y="1330960"/>
            <a:ext cx="7873141" cy="1325563"/>
          </a:xfrm>
        </p:spPr>
        <p:txBody>
          <a:bodyPr/>
          <a:lstStyle/>
          <a:p>
            <a:r>
              <a:rPr lang="en-US" altLang="ko-KR" b="1" smtClean="0"/>
              <a:t>Chatbot </a:t>
            </a:r>
            <a:r>
              <a:rPr lang="ko-KR" altLang="en-US" b="1" smtClean="0"/>
              <a:t>이론  </a:t>
            </a:r>
            <a:r>
              <a:rPr lang="en-US" altLang="ko-KR" b="1" smtClean="0"/>
              <a:t>(LSTM, CNN)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707510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5934" y="1270000"/>
            <a:ext cx="7873141" cy="1325563"/>
          </a:xfrm>
        </p:spPr>
        <p:txBody>
          <a:bodyPr/>
          <a:lstStyle/>
          <a:p>
            <a:r>
              <a:rPr lang="en-US" altLang="ko-KR" b="1" smtClean="0"/>
              <a:t>Recurrent Neural Network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299452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5275" y="1429451"/>
            <a:ext cx="12001500" cy="16703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b="1" smtClean="0"/>
              <a:t>연속적인 시퀀스를 처리하기 위한 신경망</a:t>
            </a:r>
            <a:endParaRPr lang="en-US" altLang="ko-KR" sz="2000" b="1" smtClean="0"/>
          </a:p>
          <a:p>
            <a:pPr marL="0" indent="0">
              <a:buNone/>
            </a:pPr>
            <a:r>
              <a:rPr lang="ko-KR" altLang="en-US" sz="2000" b="1"/>
              <a:t>사람은 글을 읽을 때</a:t>
            </a:r>
            <a:r>
              <a:rPr lang="en-US" altLang="ko-KR" sz="2000" b="1"/>
              <a:t>, </a:t>
            </a:r>
            <a:r>
              <a:rPr lang="ko-KR" altLang="en-US" sz="2000" b="1"/>
              <a:t>이전 단어들에 대한 이해를 바탕으로 다음 단어를 이해한다</a:t>
            </a:r>
            <a:r>
              <a:rPr lang="en-US" altLang="ko-KR" sz="2000" b="1" smtClean="0"/>
              <a:t>.</a:t>
            </a:r>
          </a:p>
          <a:p>
            <a:pPr marL="0" indent="0">
              <a:buNone/>
            </a:pPr>
            <a:r>
              <a:rPr lang="ko-KR" altLang="en-US" sz="2000" b="1"/>
              <a:t>기존의 </a:t>
            </a:r>
            <a:r>
              <a:rPr lang="en-US" altLang="ko-KR" sz="2000" b="1" smtClean="0"/>
              <a:t>MLP</a:t>
            </a:r>
            <a:r>
              <a:rPr lang="ko-KR" altLang="en-US" sz="2000" b="1" smtClean="0"/>
              <a:t>에 비해서 </a:t>
            </a:r>
            <a:r>
              <a:rPr lang="en-US" altLang="ko-KR" sz="2000" b="1" smtClean="0"/>
              <a:t>RNN</a:t>
            </a:r>
            <a:r>
              <a:rPr lang="ko-KR" altLang="en-US" sz="2000" b="1"/>
              <a:t>은 이러한 이슈를 다루며</a:t>
            </a:r>
            <a:r>
              <a:rPr lang="en-US" altLang="ko-KR" sz="2000" b="1"/>
              <a:t>, </a:t>
            </a:r>
            <a:r>
              <a:rPr lang="ko-KR" altLang="en-US" sz="2000" b="1"/>
              <a:t>내부에 정보를 지속하는 루프로 구성된 신경망</a:t>
            </a:r>
            <a:endParaRPr lang="en-US" altLang="ko-KR" sz="2000" b="1" smtClean="0"/>
          </a:p>
          <a:p>
            <a:endParaRPr lang="ko-KR" altLang="en-US" sz="2000" b="1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Recurrent Neural </a:t>
            </a:r>
            <a:r>
              <a:rPr lang="en-US" altLang="ko-KR" b="1" smtClean="0"/>
              <a:t>Network</a:t>
            </a:r>
            <a:endParaRPr lang="ko-KR" altLang="en-US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181" y="3132111"/>
            <a:ext cx="2850777" cy="10353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0478" y="4339189"/>
            <a:ext cx="540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Recurrent Neural Networks have loops.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575438" y="5088365"/>
            <a:ext cx="10418778" cy="401606"/>
            <a:chOff x="392097" y="4830182"/>
            <a:chExt cx="10418778" cy="401606"/>
          </a:xfrm>
        </p:grpSpPr>
        <p:sp>
          <p:nvSpPr>
            <p:cNvPr id="8" name="TextBox 7"/>
            <p:cNvSpPr txBox="1"/>
            <p:nvPr/>
          </p:nvSpPr>
          <p:spPr>
            <a:xfrm>
              <a:off x="392097" y="4862456"/>
              <a:ext cx="10418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위 다이어그램에서     </a:t>
              </a:r>
              <a:r>
                <a:rPr lang="ko-KR" altLang="en-US" b="1" smtClean="0"/>
                <a:t>는 현재의 </a:t>
              </a:r>
              <a:r>
                <a:rPr lang="ko-KR" altLang="en-US" b="1"/>
                <a:t>입력</a:t>
              </a:r>
              <a:r>
                <a:rPr lang="en-US" altLang="ko-KR" b="1"/>
                <a:t>, </a:t>
              </a:r>
              <a:r>
                <a:rPr lang="en-US" altLang="ko-KR" b="1" smtClean="0"/>
                <a:t>    </a:t>
              </a:r>
              <a:r>
                <a:rPr lang="ko-KR" altLang="en-US" b="1" smtClean="0"/>
                <a:t>는 과거와 현재의 정보를 반영한 출력</a:t>
              </a:r>
              <a:r>
                <a:rPr lang="en-US" altLang="ko-KR" b="1" smtClean="0"/>
                <a:t>.</a:t>
              </a:r>
              <a:endParaRPr lang="ko-KR" alt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/>
                <p:cNvSpPr/>
                <p:nvPr/>
              </p:nvSpPr>
              <p:spPr>
                <a:xfrm>
                  <a:off x="2415449" y="4830182"/>
                  <a:ext cx="475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9" name="직사각형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5449" y="4830182"/>
                  <a:ext cx="47538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직사각형 104"/>
                <p:cNvSpPr/>
                <p:nvPr/>
              </p:nvSpPr>
              <p:spPr>
                <a:xfrm>
                  <a:off x="4420369" y="4830182"/>
                  <a:ext cx="477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05" name="직사각형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369" y="4830182"/>
                  <a:ext cx="47705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78308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1473200" y="1158875"/>
                <a:ext cx="9975476" cy="128909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b="1" smtClean="0"/>
                  <a:t>RNN</a:t>
                </a:r>
                <a:r>
                  <a:rPr lang="ko-KR" altLang="en-US" sz="2000" b="1" smtClean="0"/>
                  <a:t>은 입력의 길이만큼 신경망이 펼쳐진다</a:t>
                </a:r>
                <a:r>
                  <a:rPr lang="en-US" altLang="ko-KR" sz="2000" b="1" smtClean="0"/>
                  <a:t>(unrolled).</a:t>
                </a:r>
              </a:p>
              <a:p>
                <a:r>
                  <a:rPr lang="ko-KR" altLang="en-US" sz="2000" b="1" smtClean="0"/>
                  <a:t>이때</a:t>
                </a:r>
                <a:r>
                  <a:rPr lang="en-US" altLang="ko-KR" sz="2000" b="1" smtClean="0"/>
                  <a:t>, </a:t>
                </a:r>
                <a:r>
                  <a:rPr lang="ko-KR" altLang="en-US" sz="2000" b="1" smtClean="0"/>
                  <a:t>입력받는 각 순간을 시점</a:t>
                </a:r>
                <a:r>
                  <a:rPr lang="en-US" altLang="ko-KR" sz="2000" b="1" smtClean="0"/>
                  <a:t>(time step)</a:t>
                </a:r>
                <a:r>
                  <a:rPr lang="ko-KR" altLang="en-US" sz="2000" b="1" smtClean="0"/>
                  <a:t>이라고 한다</a:t>
                </a:r>
                <a:r>
                  <a:rPr lang="en-US" altLang="ko-KR" sz="2000" b="1" smtClean="0"/>
                  <a:t>.</a:t>
                </a:r>
              </a:p>
              <a:p>
                <a:r>
                  <a:rPr lang="ko-KR" altLang="en-US" sz="2000" b="1" smtClean="0"/>
                  <a:t>   는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ko-KR" altLang="en-US" sz="2000" b="1" smtClean="0"/>
                  <a:t>시점의 입력을 의미한다</a:t>
                </a:r>
                <a:r>
                  <a:rPr lang="en-US" altLang="ko-KR" sz="2000" b="1" smtClean="0"/>
                  <a:t>. </a:t>
                </a:r>
                <a:r>
                  <a:rPr lang="ko-KR" altLang="en-US" sz="2000" b="1" smtClean="0"/>
                  <a:t>예를 들어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sz="2000" b="1" smtClean="0"/>
                  <a:t>는 </a:t>
                </a:r>
                <a:r>
                  <a:rPr lang="ko-KR" altLang="en-US" sz="2000" b="1"/>
                  <a:t>두</a:t>
                </a:r>
                <a:r>
                  <a:rPr lang="ko-KR" altLang="en-US" sz="2000" b="1" smtClean="0"/>
                  <a:t>번째 시점의 입력을 의미한다</a:t>
                </a:r>
                <a:r>
                  <a:rPr lang="en-US" altLang="ko-KR" sz="2000" b="1" smtClean="0"/>
                  <a:t>.</a:t>
                </a:r>
              </a:p>
              <a:p>
                <a:endParaRPr lang="en-US" altLang="ko-KR" sz="2000" b="1" smtClean="0"/>
              </a:p>
              <a:p>
                <a:endParaRPr lang="ko-KR" altLang="en-US" sz="2000" b="1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3200" y="1158875"/>
                <a:ext cx="9975476" cy="1289094"/>
              </a:xfrm>
              <a:blipFill rotWithShape="0">
                <a:blip r:embed="rId2"/>
                <a:stretch>
                  <a:fillRect l="-550" t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Recurrent Neural </a:t>
            </a:r>
            <a:r>
              <a:rPr lang="en-US" altLang="ko-KR" b="1" smtClean="0"/>
              <a:t>Network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164" y="2943680"/>
            <a:ext cx="5180255" cy="23110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539543" y="5445681"/>
            <a:ext cx="3860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unrolled Recurrent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77975" y="1842919"/>
                <a:ext cx="605191" cy="442674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000" b="1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975" y="1842919"/>
                <a:ext cx="605191" cy="442674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06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9432" y="1718815"/>
            <a:ext cx="4091347" cy="43008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36006" y="1198066"/>
            <a:ext cx="3621645" cy="84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b="1" smtClean="0">
                <a:solidFill>
                  <a:schemeClr val="bg1">
                    <a:lumMod val="50000"/>
                  </a:schemeClr>
                </a:solidFill>
              </a:rPr>
              <a:t>스케터랩의 챗봇 </a:t>
            </a:r>
            <a:r>
              <a:rPr lang="en-US" altLang="ko-KR" sz="2200" b="1" smtClean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ko-KR" altLang="en-US" sz="2200" b="1" smtClean="0">
                <a:solidFill>
                  <a:schemeClr val="bg1">
                    <a:lumMod val="50000"/>
                  </a:schemeClr>
                </a:solidFill>
              </a:rPr>
              <a:t>이루다</a:t>
            </a:r>
            <a:r>
              <a:rPr lang="en-US" altLang="ko-KR" sz="2200" b="1" smtClean="0">
                <a:solidFill>
                  <a:schemeClr val="bg1">
                    <a:lumMod val="50000"/>
                  </a:schemeClr>
                </a:solidFill>
              </a:rPr>
              <a:t>’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Chatbot Example</a:t>
            </a:r>
            <a:endParaRPr lang="ko-KR" altLang="en-US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22" y="1719911"/>
            <a:ext cx="2835372" cy="42406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내용 개체 틀 3"/>
          <p:cNvSpPr txBox="1">
            <a:spLocks/>
          </p:cNvSpPr>
          <p:nvPr/>
        </p:nvSpPr>
        <p:spPr>
          <a:xfrm>
            <a:off x="6486405" y="1198066"/>
            <a:ext cx="3180936" cy="84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200" b="1" smtClean="0">
                <a:solidFill>
                  <a:schemeClr val="bg1">
                    <a:lumMod val="50000"/>
                  </a:schemeClr>
                </a:solidFill>
              </a:rPr>
              <a:t>삼성생명 챗봇 </a:t>
            </a:r>
            <a:r>
              <a:rPr lang="en-US" altLang="ko-KR" sz="2200" b="1" smtClean="0">
                <a:solidFill>
                  <a:schemeClr val="bg1">
                    <a:lumMod val="50000"/>
                  </a:schemeClr>
                </a:solidFill>
              </a:rPr>
              <a:t>‘</a:t>
            </a:r>
            <a:r>
              <a:rPr lang="ko-KR" altLang="en-US" sz="2200" b="1" smtClean="0">
                <a:solidFill>
                  <a:schemeClr val="bg1">
                    <a:lumMod val="50000"/>
                  </a:schemeClr>
                </a:solidFill>
              </a:rPr>
              <a:t>따봇</a:t>
            </a:r>
            <a:r>
              <a:rPr lang="en-US" altLang="ko-KR" sz="2200" b="1" smtClean="0">
                <a:solidFill>
                  <a:schemeClr val="bg1">
                    <a:lumMod val="50000"/>
                  </a:schemeClr>
                </a:solidFill>
              </a:rPr>
              <a:t>’</a:t>
            </a:r>
          </a:p>
        </p:txBody>
      </p:sp>
      <p:sp>
        <p:nvSpPr>
          <p:cNvPr id="5" name="TextBox 4"/>
          <p:cNvSpPr txBox="1"/>
          <p:nvPr/>
        </p:nvSpPr>
        <p:spPr>
          <a:xfrm rot="21070033">
            <a:off x="1543791" y="3223615"/>
            <a:ext cx="825335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4000" b="1" smtClean="0">
                <a:solidFill>
                  <a:srgbClr val="C00000"/>
                </a:solidFill>
              </a:rPr>
              <a:t>이 두 챗봇의 차이는 무엇일까요</a:t>
            </a:r>
            <a:r>
              <a:rPr lang="en-US" altLang="ko-KR" sz="4000" b="1" smtClean="0">
                <a:solidFill>
                  <a:srgbClr val="C00000"/>
                </a:solidFill>
              </a:rPr>
              <a:t>?</a:t>
            </a:r>
            <a:endParaRPr lang="ko-KR" altLang="en-US" sz="4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55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333500" y="1158875"/>
            <a:ext cx="9975476" cy="1289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smtClean="0"/>
              <a:t>RNN</a:t>
            </a:r>
            <a:r>
              <a:rPr lang="ko-KR" altLang="en-US" b="1" smtClean="0"/>
              <a:t>은 피드 포워드 신경망에 시점</a:t>
            </a:r>
            <a:r>
              <a:rPr lang="en-US" altLang="ko-KR" b="1" smtClean="0"/>
              <a:t>(time step)</a:t>
            </a:r>
            <a:r>
              <a:rPr lang="ko-KR" altLang="en-US" b="1" smtClean="0"/>
              <a:t>이라는 개념을 도입한 것과 같다</a:t>
            </a:r>
            <a:r>
              <a:rPr lang="en-US" altLang="ko-KR" b="1" smtClean="0"/>
              <a:t>.</a:t>
            </a:r>
          </a:p>
          <a:p>
            <a:pPr marL="0" indent="0">
              <a:buNone/>
            </a:pPr>
            <a:r>
              <a:rPr lang="en-US" altLang="ko-KR" b="1" smtClean="0"/>
              <a:t>RNN</a:t>
            </a:r>
            <a:r>
              <a:rPr lang="ko-KR" altLang="en-US" b="1" smtClean="0"/>
              <a:t>의 입력과</a:t>
            </a:r>
            <a:r>
              <a:rPr lang="en-US" altLang="ko-KR" b="1" smtClean="0"/>
              <a:t>, </a:t>
            </a:r>
            <a:r>
              <a:rPr lang="ko-KR" altLang="en-US" b="1" smtClean="0"/>
              <a:t>출력은 모두 기본적으로 벡터 단위를 가정한다</a:t>
            </a:r>
            <a:r>
              <a:rPr lang="en-US" altLang="ko-KR" b="1" smtClean="0"/>
              <a:t>.</a:t>
            </a:r>
          </a:p>
          <a:p>
            <a:pPr marL="0" indent="0">
              <a:buNone/>
            </a:pPr>
            <a:r>
              <a:rPr lang="ko-KR" altLang="en-US" b="1" smtClean="0"/>
              <a:t>아래의 두 그림은 보편적인 </a:t>
            </a:r>
            <a:r>
              <a:rPr lang="en-US" altLang="ko-KR" b="1" smtClean="0"/>
              <a:t>RNN</a:t>
            </a:r>
            <a:r>
              <a:rPr lang="ko-KR" altLang="en-US" b="1"/>
              <a:t> </a:t>
            </a:r>
            <a:r>
              <a:rPr lang="ko-KR" altLang="en-US" b="1" smtClean="0"/>
              <a:t>그림과 </a:t>
            </a:r>
            <a:r>
              <a:rPr lang="en-US" altLang="ko-KR" b="1" smtClean="0"/>
              <a:t>FFNN</a:t>
            </a:r>
            <a:r>
              <a:rPr lang="ko-KR" altLang="en-US" b="1" smtClean="0"/>
              <a:t>을 통해 </a:t>
            </a:r>
            <a:r>
              <a:rPr lang="en-US" altLang="ko-KR" b="1" smtClean="0"/>
              <a:t>RNN</a:t>
            </a:r>
            <a:r>
              <a:rPr lang="ko-KR" altLang="en-US" b="1" smtClean="0"/>
              <a:t>을 표현한 경우를 보여준다</a:t>
            </a:r>
            <a:r>
              <a:rPr lang="en-US" altLang="ko-KR" b="1" smtClean="0"/>
              <a:t>.</a:t>
            </a:r>
          </a:p>
          <a:p>
            <a:endParaRPr lang="en-US" altLang="ko-KR" b="1" smtClean="0"/>
          </a:p>
          <a:p>
            <a:endParaRPr lang="ko-KR" altLang="en-US" b="1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Recurrent Neural </a:t>
            </a:r>
            <a:r>
              <a:rPr lang="en-US" altLang="ko-KR" b="1" smtClean="0"/>
              <a:t>Network Vs. FFNN</a:t>
            </a:r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3668358" y="5609257"/>
            <a:ext cx="3860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unrolled Recurrent Neural Network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168" y="2964776"/>
            <a:ext cx="5365840" cy="24212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966" y="2776693"/>
            <a:ext cx="1445392" cy="260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8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8165" y="1298223"/>
            <a:ext cx="11734800" cy="81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smtClean="0"/>
              <a:t>RNN</a:t>
            </a:r>
            <a:r>
              <a:rPr lang="ko-KR" altLang="en-US" sz="2000" b="1" smtClean="0"/>
              <a:t>은 설계하기 나름이지만 대표적으로 아래와 같은 유형이 있다</a:t>
            </a:r>
            <a:r>
              <a:rPr lang="en-US" altLang="ko-KR" sz="2000" b="1" smtClean="0"/>
              <a:t>.</a:t>
            </a:r>
          </a:p>
          <a:p>
            <a:pPr marL="0" indent="0">
              <a:buNone/>
            </a:pPr>
            <a:r>
              <a:rPr lang="ko-KR" altLang="en-US" sz="2000" b="1" smtClean="0"/>
              <a:t>자연어 처리에서 각 시점</a:t>
            </a:r>
            <a:r>
              <a:rPr lang="en-US" altLang="ko-KR" sz="2000" b="1" smtClean="0"/>
              <a:t>(time step)</a:t>
            </a:r>
            <a:r>
              <a:rPr lang="ko-KR" altLang="en-US" sz="2000" b="1" smtClean="0"/>
              <a:t>의 입력은 주로 단어 벡터 또는 형태소</a:t>
            </a:r>
            <a:r>
              <a:rPr lang="en-US" altLang="ko-KR" sz="2000" b="1" smtClean="0"/>
              <a:t>(</a:t>
            </a:r>
            <a:r>
              <a:rPr lang="ko-KR" altLang="en-US" sz="2000" b="1" smtClean="0"/>
              <a:t>한국어</a:t>
            </a:r>
            <a:r>
              <a:rPr lang="en-US" altLang="ko-KR" sz="2000" b="1" smtClean="0"/>
              <a:t>) </a:t>
            </a:r>
            <a:r>
              <a:rPr lang="ko-KR" altLang="en-US" sz="2000" b="1" smtClean="0"/>
              <a:t>벡터가 된다</a:t>
            </a:r>
            <a:r>
              <a:rPr lang="en-US" altLang="ko-KR" sz="2000" b="1" smtClean="0"/>
              <a:t>.</a:t>
            </a:r>
            <a:endParaRPr lang="ko-KR" altLang="en-US" sz="2000" b="1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smtClean="0"/>
              <a:t>Types </a:t>
            </a:r>
            <a:r>
              <a:rPr lang="en-US" altLang="ko-KR" b="1"/>
              <a:t>of R</a:t>
            </a:r>
            <a:r>
              <a:rPr lang="en-US" altLang="ko-KR" b="1" smtClean="0"/>
              <a:t>ecurrent Neural Network</a:t>
            </a:r>
            <a:endParaRPr lang="ko-KR" alt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2044492" y="4654117"/>
            <a:ext cx="2885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one-to-many</a:t>
            </a:r>
            <a:endParaRPr lang="ko-KR" altLang="en-US" sz="2000"/>
          </a:p>
        </p:txBody>
      </p:sp>
      <p:sp>
        <p:nvSpPr>
          <p:cNvPr id="105" name="TextBox 104"/>
          <p:cNvSpPr txBox="1"/>
          <p:nvPr/>
        </p:nvSpPr>
        <p:spPr>
          <a:xfrm>
            <a:off x="5033012" y="4655122"/>
            <a:ext cx="2885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many-to-one</a:t>
            </a:r>
            <a:endParaRPr lang="ko-KR" altLang="en-US" sz="2000"/>
          </a:p>
        </p:txBody>
      </p:sp>
      <p:sp>
        <p:nvSpPr>
          <p:cNvPr id="106" name="TextBox 105"/>
          <p:cNvSpPr txBox="1"/>
          <p:nvPr/>
        </p:nvSpPr>
        <p:spPr>
          <a:xfrm>
            <a:off x="8260073" y="4654117"/>
            <a:ext cx="2885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many-to-many</a:t>
            </a:r>
            <a:endParaRPr lang="ko-KR" altLang="en-US" sz="2000"/>
          </a:p>
        </p:txBody>
      </p:sp>
      <p:sp>
        <p:nvSpPr>
          <p:cNvPr id="107" name="모서리가 둥근 직사각형 106"/>
          <p:cNvSpPr/>
          <p:nvPr/>
        </p:nvSpPr>
        <p:spPr>
          <a:xfrm rot="16200000">
            <a:off x="2089349" y="2650985"/>
            <a:ext cx="317611" cy="313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 flipV="1">
            <a:off x="2248154" y="3658560"/>
            <a:ext cx="1" cy="630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rot="16200000">
            <a:off x="2040429" y="3163986"/>
            <a:ext cx="415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2376411" y="3527384"/>
            <a:ext cx="3224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110"/>
          <p:cNvSpPr/>
          <p:nvPr/>
        </p:nvSpPr>
        <p:spPr>
          <a:xfrm rot="16200000">
            <a:off x="2724685" y="2644649"/>
            <a:ext cx="317611" cy="31378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rot="16200000">
            <a:off x="2675763" y="3157651"/>
            <a:ext cx="415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3022359" y="3521048"/>
            <a:ext cx="3224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모서리가 둥근 직사각형 113"/>
          <p:cNvSpPr/>
          <p:nvPr/>
        </p:nvSpPr>
        <p:spPr>
          <a:xfrm rot="16200000">
            <a:off x="3368078" y="2638313"/>
            <a:ext cx="317611" cy="31378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 rot="16200000">
            <a:off x="3319158" y="3151315"/>
            <a:ext cx="415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15"/>
          <p:cNvSpPr/>
          <p:nvPr/>
        </p:nvSpPr>
        <p:spPr>
          <a:xfrm>
            <a:off x="2067754" y="3380302"/>
            <a:ext cx="353063" cy="2808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116"/>
          <p:cNvSpPr/>
          <p:nvPr/>
        </p:nvSpPr>
        <p:spPr>
          <a:xfrm rot="16200000">
            <a:off x="2085481" y="4102669"/>
            <a:ext cx="317611" cy="3137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706956" y="3376705"/>
            <a:ext cx="353063" cy="2808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3350351" y="3371711"/>
            <a:ext cx="353063" cy="2808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모서리가 둥근 직사각형 119"/>
          <p:cNvSpPr/>
          <p:nvPr/>
        </p:nvSpPr>
        <p:spPr>
          <a:xfrm rot="16200000">
            <a:off x="6372449" y="2658161"/>
            <a:ext cx="315353" cy="2971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/>
          <p:cNvCxnSpPr/>
          <p:nvPr/>
        </p:nvCxnSpPr>
        <p:spPr>
          <a:xfrm rot="16200000">
            <a:off x="6313717" y="3160325"/>
            <a:ext cx="4124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5430398" y="3533719"/>
            <a:ext cx="305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6042150" y="3527428"/>
            <a:ext cx="305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5138081" y="3387683"/>
            <a:ext cx="334372" cy="27880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5743445" y="3384111"/>
            <a:ext cx="334372" cy="27880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6352779" y="3379153"/>
            <a:ext cx="334372" cy="27880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화살표 연결선 126"/>
          <p:cNvCxnSpPr/>
          <p:nvPr/>
        </p:nvCxnSpPr>
        <p:spPr>
          <a:xfrm flipV="1">
            <a:off x="5303248" y="3663962"/>
            <a:ext cx="1" cy="625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/>
          <p:cNvSpPr/>
          <p:nvPr/>
        </p:nvSpPr>
        <p:spPr>
          <a:xfrm rot="16200000">
            <a:off x="5141909" y="4112103"/>
            <a:ext cx="315353" cy="2971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9" name="직선 화살표 연결선 128"/>
          <p:cNvCxnSpPr/>
          <p:nvPr/>
        </p:nvCxnSpPr>
        <p:spPr>
          <a:xfrm flipV="1">
            <a:off x="5906504" y="3663962"/>
            <a:ext cx="1" cy="625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129"/>
          <p:cNvSpPr/>
          <p:nvPr/>
        </p:nvSpPr>
        <p:spPr>
          <a:xfrm rot="16200000">
            <a:off x="5755324" y="4112103"/>
            <a:ext cx="315353" cy="2971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1" name="직선 화살표 연결선 130"/>
          <p:cNvCxnSpPr/>
          <p:nvPr/>
        </p:nvCxnSpPr>
        <p:spPr>
          <a:xfrm flipV="1">
            <a:off x="6515530" y="3663962"/>
            <a:ext cx="1" cy="625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모서리가 둥근 직사각형 131"/>
          <p:cNvSpPr/>
          <p:nvPr/>
        </p:nvSpPr>
        <p:spPr>
          <a:xfrm rot="16200000">
            <a:off x="6364350" y="4112103"/>
            <a:ext cx="315353" cy="2971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3" name="직선 화살표 연결선 132"/>
          <p:cNvCxnSpPr/>
          <p:nvPr/>
        </p:nvCxnSpPr>
        <p:spPr>
          <a:xfrm flipV="1">
            <a:off x="8529507" y="2925494"/>
            <a:ext cx="1" cy="630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 flipV="1">
            <a:off x="9166244" y="2925494"/>
            <a:ext cx="1" cy="630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 flipV="1">
            <a:off x="9809071" y="2925494"/>
            <a:ext cx="1" cy="630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8664685" y="3527384"/>
            <a:ext cx="322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9310390" y="3521048"/>
            <a:ext cx="322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8356144" y="3380302"/>
            <a:ext cx="352930" cy="2808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8995105" y="3376705"/>
            <a:ext cx="352930" cy="2808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직선 화살표 연결선 139"/>
          <p:cNvCxnSpPr/>
          <p:nvPr/>
        </p:nvCxnSpPr>
        <p:spPr>
          <a:xfrm flipV="1">
            <a:off x="8530478" y="3658560"/>
            <a:ext cx="1" cy="630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 rot="16200000">
            <a:off x="8378643" y="4102728"/>
            <a:ext cx="317611" cy="31366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2" name="직선 화살표 연결선 141"/>
          <p:cNvCxnSpPr/>
          <p:nvPr/>
        </p:nvCxnSpPr>
        <p:spPr>
          <a:xfrm flipV="1">
            <a:off x="9167215" y="3658560"/>
            <a:ext cx="1" cy="630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 rot="16200000">
            <a:off x="9004543" y="4102728"/>
            <a:ext cx="317611" cy="31366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/>
          <p:cNvCxnSpPr/>
          <p:nvPr/>
        </p:nvCxnSpPr>
        <p:spPr>
          <a:xfrm flipV="1">
            <a:off x="9810042" y="3658560"/>
            <a:ext cx="1" cy="630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모서리가 둥근 직사각형 144"/>
          <p:cNvSpPr/>
          <p:nvPr/>
        </p:nvSpPr>
        <p:spPr>
          <a:xfrm rot="16200000">
            <a:off x="9658207" y="4102728"/>
            <a:ext cx="317611" cy="31366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9638258" y="3371711"/>
            <a:ext cx="352930" cy="2808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 rot="16200000">
            <a:off x="8377673" y="2625010"/>
            <a:ext cx="317611" cy="31366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 rot="16200000">
            <a:off x="9013733" y="2625010"/>
            <a:ext cx="317611" cy="31366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 rot="16200000">
            <a:off x="9657237" y="2625010"/>
            <a:ext cx="317611" cy="31366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881641" y="5085561"/>
            <a:ext cx="258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C00000"/>
                </a:solidFill>
              </a:rPr>
              <a:t>Ex) Image </a:t>
            </a:r>
            <a:r>
              <a:rPr lang="en-US" altLang="ko-KR" sz="1400" b="1">
                <a:solidFill>
                  <a:srgbClr val="C00000"/>
                </a:solidFill>
              </a:rPr>
              <a:t>C</a:t>
            </a:r>
            <a:r>
              <a:rPr lang="en-US" altLang="ko-KR" sz="1400" b="1" smtClean="0">
                <a:solidFill>
                  <a:srgbClr val="C00000"/>
                </a:solidFill>
              </a:rPr>
              <a:t>aptioning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902745" y="5088663"/>
            <a:ext cx="202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C00000"/>
                </a:solidFill>
              </a:rPr>
              <a:t>Ex) Text Classification</a:t>
            </a:r>
            <a:endParaRPr lang="ko-KR" altLang="en-US" sz="1400" b="1">
              <a:solidFill>
                <a:srgbClr val="C0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045152" y="5065010"/>
            <a:ext cx="2809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C00000"/>
                </a:solidFill>
              </a:rPr>
              <a:t>Ex) Named Entity Recognition</a:t>
            </a:r>
            <a:endParaRPr lang="ko-KR" altLang="en-US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79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2899" y="1158875"/>
            <a:ext cx="11849101" cy="3467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b="1" smtClean="0"/>
              <a:t>문서의 단어들을 순차적으로 입력받아 해당 문서의 유형을 판단하는 텍스트 분류에 사용될 수 있다</a:t>
            </a:r>
            <a:r>
              <a:rPr lang="en-US" altLang="ko-KR" sz="2000" b="1" smtClean="0"/>
              <a:t>.</a:t>
            </a:r>
            <a:endParaRPr lang="ko-KR" altLang="en-US" sz="2000" b="1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many-to-one RNN</a:t>
            </a:r>
            <a:endParaRPr lang="ko-KR" altLang="en-US" b="1"/>
          </a:p>
        </p:txBody>
      </p:sp>
      <p:sp>
        <p:nvSpPr>
          <p:cNvPr id="83" name="TextBox 82"/>
          <p:cNvSpPr txBox="1"/>
          <p:nvPr/>
        </p:nvSpPr>
        <p:spPr>
          <a:xfrm>
            <a:off x="2979038" y="5699526"/>
            <a:ext cx="64984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smtClean="0">
                <a:solidFill>
                  <a:srgbClr val="C00000"/>
                </a:solidFill>
              </a:rPr>
              <a:t>Text Classification example : spam detector</a:t>
            </a:r>
            <a:endParaRPr lang="ko-KR" altLang="en-US" sz="2100" b="1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980" y="1683734"/>
            <a:ext cx="4824826" cy="382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34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2898" y="1158875"/>
            <a:ext cx="10033002" cy="6953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000" b="1" smtClean="0"/>
              <a:t>다</a:t>
            </a:r>
            <a:r>
              <a:rPr lang="en-US" altLang="ko-KR" sz="2000" b="1" smtClean="0"/>
              <a:t>-</a:t>
            </a:r>
            <a:r>
              <a:rPr lang="ko-KR" altLang="en-US" sz="2000" b="1" smtClean="0"/>
              <a:t>대</a:t>
            </a:r>
            <a:r>
              <a:rPr lang="en-US" altLang="ko-KR" sz="2000" b="1" smtClean="0"/>
              <a:t>-</a:t>
            </a:r>
            <a:r>
              <a:rPr lang="ko-KR" altLang="en-US" sz="2000" b="1" smtClean="0"/>
              <a:t>다는 각 단어에 레이블을 달아주는 시퀀스 레이블링 작업에 사용된다</a:t>
            </a:r>
            <a:r>
              <a:rPr lang="en-US" altLang="ko-KR" sz="2000" b="1" smtClean="0"/>
              <a:t>.</a:t>
            </a:r>
          </a:p>
          <a:p>
            <a:pPr marL="0" indent="0">
              <a:buNone/>
            </a:pPr>
            <a:r>
              <a:rPr lang="ko-KR" altLang="en-US" sz="2000" b="1" smtClean="0"/>
              <a:t>시퀀스 레이블링 작업의 대표적인 예로 개체명 인식이 있다</a:t>
            </a:r>
            <a:r>
              <a:rPr lang="en-US" altLang="ko-KR" sz="2000" b="1" smtClean="0"/>
              <a:t>.</a:t>
            </a:r>
            <a:endParaRPr lang="ko-KR" altLang="en-US" sz="2000" b="1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many-to-many </a:t>
            </a:r>
            <a:r>
              <a:rPr lang="en-US" altLang="ko-KR" b="1"/>
              <a:t>RNN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641" y="2079650"/>
            <a:ext cx="4663383" cy="338598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699338" y="5651622"/>
            <a:ext cx="85401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smtClean="0">
                <a:solidFill>
                  <a:srgbClr val="C00000"/>
                </a:solidFill>
              </a:rPr>
              <a:t>Sequence Labeling example : Named Entity Recognition</a:t>
            </a:r>
            <a:endParaRPr lang="ko-KR" altLang="en-US" sz="21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71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342899" y="1158875"/>
                <a:ext cx="12125325" cy="143159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b="1" smtClean="0"/>
                  <a:t>은닉층에 있는 </a:t>
                </a:r>
                <a:r>
                  <a:rPr lang="en-US" altLang="ko-KR" b="1" smtClean="0"/>
                  <a:t>RNN</a:t>
                </a:r>
                <a:r>
                  <a:rPr lang="ko-KR" altLang="en-US" b="1" smtClean="0"/>
                  <a:t>의 처리 단위를 셀</a:t>
                </a:r>
                <a:r>
                  <a:rPr lang="en-US" altLang="ko-KR" b="1" smtClean="0"/>
                  <a:t>(cell)</a:t>
                </a:r>
                <a:r>
                  <a:rPr lang="ko-KR" altLang="en-US" b="1" smtClean="0"/>
                  <a:t>이라고 부르며</a:t>
                </a:r>
                <a:r>
                  <a:rPr lang="en-US" altLang="ko-KR" b="1" smtClean="0"/>
                  <a:t>, </a:t>
                </a:r>
                <a:r>
                  <a:rPr lang="ko-KR" altLang="en-US" b="1" smtClean="0"/>
                  <a:t>셀의 출력을 은닉 상태</a:t>
                </a:r>
                <a:r>
                  <a:rPr lang="en-US" altLang="ko-KR" b="1" smtClean="0"/>
                  <a:t>(hidden state)</a:t>
                </a:r>
                <a:r>
                  <a:rPr lang="ko-KR" altLang="en-US" b="1" smtClean="0"/>
                  <a:t>라고 한다</a:t>
                </a:r>
                <a:r>
                  <a:rPr lang="en-US" altLang="ko-KR" b="1" smtClean="0"/>
                  <a:t>.</a:t>
                </a:r>
              </a:p>
              <a:p>
                <a:r>
                  <a:rPr lang="en-US" altLang="ko-KR" b="1" smtClean="0"/>
                  <a:t>RNN</a:t>
                </a:r>
                <a:r>
                  <a:rPr lang="ko-KR" altLang="en-US" b="1" smtClean="0"/>
                  <a:t>은 시점</a:t>
                </a:r>
                <a:r>
                  <a:rPr lang="en-US" altLang="ko-KR" b="1" smtClean="0"/>
                  <a:t>(time step)</a:t>
                </a:r>
                <a:r>
                  <a:rPr lang="ko-KR" altLang="en-US" b="1" smtClean="0"/>
                  <a:t>에 따라서 입력을 받는데 현재 시점의 </a:t>
                </a:r>
                <a:r>
                  <a:rPr lang="en-US" altLang="ko-KR" b="1" smtClean="0"/>
                  <a:t>hidden state</a:t>
                </a:r>
                <a:r>
                  <a:rPr lang="ko-KR" altLang="en-US" b="1" smtClean="0"/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b="1" smtClean="0"/>
                  <a:t>연산을 위해</a:t>
                </a:r>
                <a:endParaRPr lang="en-US" altLang="ko-KR" b="1" smtClean="0"/>
              </a:p>
              <a:p>
                <a:pPr marL="0" indent="0">
                  <a:buNone/>
                </a:pPr>
                <a:r>
                  <a:rPr lang="en-US" altLang="ko-KR" b="1"/>
                  <a:t> </a:t>
                </a:r>
                <a:r>
                  <a:rPr lang="en-US" altLang="ko-KR" b="1" smtClean="0"/>
                  <a:t>  </a:t>
                </a:r>
                <a:r>
                  <a:rPr lang="ko-KR" altLang="en-US" b="1" smtClean="0"/>
                  <a:t>직전 시점의 </a:t>
                </a:r>
                <a:r>
                  <a:rPr lang="en-US" altLang="ko-KR" b="1" smtClean="0"/>
                  <a:t>hidden state</a:t>
                </a:r>
                <a:r>
                  <a:rPr lang="ko-KR" altLang="en-US" b="1" smtClean="0"/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b="1" smtClean="0"/>
                  <a:t>를 입력받는다</a:t>
                </a:r>
                <a:r>
                  <a:rPr lang="en-US" altLang="ko-KR" b="1" smtClean="0"/>
                  <a:t>. </a:t>
                </a:r>
                <a:r>
                  <a:rPr lang="ko-KR" altLang="en-US" b="1" smtClean="0"/>
                  <a:t>이게 </a:t>
                </a:r>
                <a:r>
                  <a:rPr lang="en-US" altLang="ko-KR" b="1" smtClean="0"/>
                  <a:t>RNN</a:t>
                </a:r>
                <a:r>
                  <a:rPr lang="ko-KR" altLang="en-US" b="1" smtClean="0"/>
                  <a:t>이 과거의 정보를 기억하고 있는 비결이다</a:t>
                </a:r>
                <a:r>
                  <a:rPr lang="en-US" altLang="ko-KR" b="1" smtClean="0"/>
                  <a:t>.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899" y="1158875"/>
                <a:ext cx="12125325" cy="1431590"/>
              </a:xfrm>
              <a:blipFill rotWithShape="0">
                <a:blip r:embed="rId3"/>
                <a:stretch>
                  <a:fillRect l="-302" t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﻿Basic architecture of RNN</a:t>
            </a:r>
            <a:endParaRPr lang="ko-KR" altLang="en-US" b="1"/>
          </a:p>
        </p:txBody>
      </p:sp>
      <p:grpSp>
        <p:nvGrpSpPr>
          <p:cNvPr id="106" name="그룹 105"/>
          <p:cNvGrpSpPr/>
          <p:nvPr/>
        </p:nvGrpSpPr>
        <p:grpSpPr>
          <a:xfrm>
            <a:off x="3541322" y="3012141"/>
            <a:ext cx="6477000" cy="1549101"/>
            <a:chOff x="2362200" y="2933059"/>
            <a:chExt cx="6477000" cy="1715141"/>
          </a:xfrm>
        </p:grpSpPr>
        <p:sp>
          <p:nvSpPr>
            <p:cNvPr id="107" name="직사각형 106"/>
            <p:cNvSpPr/>
            <p:nvPr/>
          </p:nvSpPr>
          <p:spPr>
            <a:xfrm>
              <a:off x="4033037" y="2942419"/>
              <a:ext cx="3324978" cy="410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438400" y="2933059"/>
                  <a:ext cx="6400800" cy="3745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pc="-8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pc="-8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pc="-8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 spc="-8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pc="-85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i="1" spc="-85">
                            <a:latin typeface="Cambria Math" panose="02040503050406030204" pitchFamily="18" charset="0"/>
                          </a:rPr>
                          <m:t>어</m:t>
                        </m:r>
                        <m:r>
                          <a:rPr lang="ko-KR" altLang="en-US" i="1" spc="-85" smtClean="0">
                            <a:latin typeface="Cambria Math" panose="02040503050406030204" pitchFamily="18" charset="0"/>
                          </a:rPr>
                          <m:t>떤</m:t>
                        </m:r>
                        <m:r>
                          <a:rPr lang="en-US" altLang="ko-KR" b="0" i="1" spc="-85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 spc="-85">
                            <a:latin typeface="Cambria Math" panose="02040503050406030204" pitchFamily="18" charset="0"/>
                          </a:rPr>
                          <m:t>활</m:t>
                        </m:r>
                        <m:r>
                          <a:rPr lang="ko-KR" altLang="en-US" i="1" spc="-85" smtClean="0">
                            <a:latin typeface="Cambria Math" panose="02040503050406030204" pitchFamily="18" charset="0"/>
                          </a:rPr>
                          <m:t>성</m:t>
                        </m:r>
                        <m:r>
                          <a:rPr lang="ko-KR" altLang="en-US" i="1" spc="-85">
                            <a:latin typeface="Cambria Math" panose="02040503050406030204" pitchFamily="18" charset="0"/>
                          </a:rPr>
                          <m:t>화</m:t>
                        </m:r>
                        <m:r>
                          <a:rPr lang="en-US" altLang="ko-KR" b="0" i="1" spc="-85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 spc="-85">
                            <a:latin typeface="Cambria Math" panose="02040503050406030204" pitchFamily="18" charset="0"/>
                          </a:rPr>
                          <m:t>함</m:t>
                        </m:r>
                        <m:r>
                          <a:rPr lang="ko-KR" altLang="en-US" i="1" spc="-85" smtClean="0">
                            <a:latin typeface="Cambria Math" panose="02040503050406030204" pitchFamily="18" charset="0"/>
                          </a:rPr>
                          <m:t>수</m:t>
                        </m:r>
                        <m:d>
                          <m:dPr>
                            <m:ctrlPr>
                              <a:rPr lang="en-US" altLang="ko-KR" b="0" i="1" spc="-85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pc="-85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pc="-85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spc="-85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pc="-85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pc="-85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i="1" spc="-85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pc="-85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pc="-85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altLang="ko-KR" b="0" spc="-85" smtClean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933059"/>
                  <a:ext cx="6400800" cy="37452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직사각형 108"/>
            <p:cNvSpPr/>
            <p:nvPr/>
          </p:nvSpPr>
          <p:spPr>
            <a:xfrm>
              <a:off x="4033037" y="4237819"/>
              <a:ext cx="3324978" cy="410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2362200" y="4249487"/>
                  <a:ext cx="6400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pc="-85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pc="-85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 spc="-85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pc="-85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pc="-85" smtClean="0">
                            <a:latin typeface="Cambria Math" panose="02040503050406030204" pitchFamily="18" charset="0"/>
                          </a:rPr>
                          <m:t>𝑡𝑎𝑛h</m:t>
                        </m:r>
                        <m:d>
                          <m:dPr>
                            <m:ctrlPr>
                              <a:rPr lang="en-US" altLang="ko-KR" b="0" i="1" spc="-85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pc="-85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pc="-85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spc="-85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pc="-85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pc="-85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i="1" spc="-85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pc="-85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b="0" i="1" spc="-85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 spc="-85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pc="-85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spc="-85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pc="-85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pc="-85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 spc="-85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pc="-85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pc="-85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altLang="ko-KR" b="0" spc="-85" smtClean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4249487"/>
                  <a:ext cx="640080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TextBox 110"/>
            <p:cNvSpPr txBox="1"/>
            <p:nvPr/>
          </p:nvSpPr>
          <p:spPr>
            <a:xfrm>
              <a:off x="2971800" y="2942419"/>
              <a:ext cx="2460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출력층 </a:t>
              </a:r>
              <a:r>
                <a:rPr lang="en-US" altLang="ko-KR" smtClean="0"/>
                <a:t>: </a:t>
              </a:r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71799" y="4267200"/>
              <a:ext cx="2460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은닉층 </a:t>
              </a:r>
              <a:r>
                <a:rPr lang="en-US" altLang="ko-KR" smtClean="0"/>
                <a:t>: </a:t>
              </a:r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4684" y="2732442"/>
            <a:ext cx="2552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04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﻿Basic architecture of RNN</a:t>
            </a:r>
            <a:endParaRPr lang="ko-KR" altLang="en-US" b="1"/>
          </a:p>
        </p:txBody>
      </p:sp>
      <p:grpSp>
        <p:nvGrpSpPr>
          <p:cNvPr id="106" name="그룹 105"/>
          <p:cNvGrpSpPr/>
          <p:nvPr/>
        </p:nvGrpSpPr>
        <p:grpSpPr>
          <a:xfrm>
            <a:off x="3541322" y="3012141"/>
            <a:ext cx="6477000" cy="1549101"/>
            <a:chOff x="2362200" y="2933059"/>
            <a:chExt cx="6477000" cy="1715141"/>
          </a:xfrm>
        </p:grpSpPr>
        <p:sp>
          <p:nvSpPr>
            <p:cNvPr id="107" name="직사각형 106"/>
            <p:cNvSpPr/>
            <p:nvPr/>
          </p:nvSpPr>
          <p:spPr>
            <a:xfrm>
              <a:off x="4033037" y="2942419"/>
              <a:ext cx="3324978" cy="410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438400" y="2933059"/>
                  <a:ext cx="6400800" cy="3745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pc="-8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pc="-8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0" i="1" spc="-8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 spc="-8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pc="-85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i="1" spc="-85">
                            <a:latin typeface="Cambria Math" panose="02040503050406030204" pitchFamily="18" charset="0"/>
                          </a:rPr>
                          <m:t>어</m:t>
                        </m:r>
                        <m:r>
                          <a:rPr lang="ko-KR" altLang="en-US" i="1" spc="-85" smtClean="0">
                            <a:latin typeface="Cambria Math" panose="02040503050406030204" pitchFamily="18" charset="0"/>
                          </a:rPr>
                          <m:t>떤</m:t>
                        </m:r>
                        <m:r>
                          <a:rPr lang="en-US" altLang="ko-KR" b="0" i="1" spc="-85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 spc="-85">
                            <a:latin typeface="Cambria Math" panose="02040503050406030204" pitchFamily="18" charset="0"/>
                          </a:rPr>
                          <m:t>활</m:t>
                        </m:r>
                        <m:r>
                          <a:rPr lang="ko-KR" altLang="en-US" i="1" spc="-85" smtClean="0">
                            <a:latin typeface="Cambria Math" panose="02040503050406030204" pitchFamily="18" charset="0"/>
                          </a:rPr>
                          <m:t>성</m:t>
                        </m:r>
                        <m:r>
                          <a:rPr lang="ko-KR" altLang="en-US" i="1" spc="-85">
                            <a:latin typeface="Cambria Math" panose="02040503050406030204" pitchFamily="18" charset="0"/>
                          </a:rPr>
                          <m:t>화</m:t>
                        </m:r>
                        <m:r>
                          <a:rPr lang="en-US" altLang="ko-KR" b="0" i="1" spc="-85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 spc="-85">
                            <a:latin typeface="Cambria Math" panose="02040503050406030204" pitchFamily="18" charset="0"/>
                          </a:rPr>
                          <m:t>함</m:t>
                        </m:r>
                        <m:r>
                          <a:rPr lang="ko-KR" altLang="en-US" i="1" spc="-85" smtClean="0">
                            <a:latin typeface="Cambria Math" panose="02040503050406030204" pitchFamily="18" charset="0"/>
                          </a:rPr>
                          <m:t>수</m:t>
                        </m:r>
                        <m:d>
                          <m:dPr>
                            <m:ctrlPr>
                              <a:rPr lang="en-US" altLang="ko-KR" b="0" i="1" spc="-85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pc="-85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pc="-85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spc="-85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pc="-85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pc="-85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i="1" spc="-85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pc="-85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pc="-85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altLang="ko-KR" b="0" spc="-85" smtClean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933059"/>
                  <a:ext cx="6400800" cy="37452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직사각형 108"/>
            <p:cNvSpPr/>
            <p:nvPr/>
          </p:nvSpPr>
          <p:spPr>
            <a:xfrm>
              <a:off x="4033037" y="4237819"/>
              <a:ext cx="3324978" cy="410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2362200" y="4249487"/>
                  <a:ext cx="6400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pc="-85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pc="-85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 spc="-85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pc="-85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pc="-85" smtClean="0">
                            <a:latin typeface="Cambria Math" panose="02040503050406030204" pitchFamily="18" charset="0"/>
                          </a:rPr>
                          <m:t>𝑡𝑎𝑛h</m:t>
                        </m:r>
                        <m:d>
                          <m:dPr>
                            <m:ctrlPr>
                              <a:rPr lang="en-US" altLang="ko-KR" b="0" i="1" spc="-85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pc="-85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pc="-85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spc="-85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pc="-85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pc="-85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i="1" spc="-85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pc="-85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b="0" i="1" spc="-85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 spc="-85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pc="-85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spc="-85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pc="-85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pc="-85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 spc="-85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pc="-85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pc="-85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altLang="ko-KR" b="0" spc="-85" smtClean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4249487"/>
                  <a:ext cx="64008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TextBox 110"/>
            <p:cNvSpPr txBox="1"/>
            <p:nvPr/>
          </p:nvSpPr>
          <p:spPr>
            <a:xfrm>
              <a:off x="2971800" y="2942419"/>
              <a:ext cx="2460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출력층 </a:t>
              </a:r>
              <a:r>
                <a:rPr lang="en-US" altLang="ko-KR" smtClean="0"/>
                <a:t>: </a:t>
              </a:r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71799" y="4267200"/>
              <a:ext cx="2460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은닉층 </a:t>
              </a:r>
              <a:r>
                <a:rPr lang="en-US" altLang="ko-KR" smtClean="0"/>
                <a:t>: </a:t>
              </a:r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684" y="2732442"/>
            <a:ext cx="2552700" cy="3200400"/>
          </a:xfrm>
          <a:prstGeom prst="rect">
            <a:avLst/>
          </a:prstGeom>
        </p:spPr>
      </p:pic>
      <p:sp>
        <p:nvSpPr>
          <p:cNvPr id="12" name="자유형 11"/>
          <p:cNvSpPr/>
          <p:nvPr/>
        </p:nvSpPr>
        <p:spPr>
          <a:xfrm>
            <a:off x="5847519" y="4691451"/>
            <a:ext cx="1527586" cy="806824"/>
          </a:xfrm>
          <a:custGeom>
            <a:avLst/>
            <a:gdLst>
              <a:gd name="connsiteX0" fmla="*/ 0 w 1527586"/>
              <a:gd name="connsiteY0" fmla="*/ 0 h 806824"/>
              <a:gd name="connsiteX1" fmla="*/ 430306 w 1527586"/>
              <a:gd name="connsiteY1" fmla="*/ 559398 h 806824"/>
              <a:gd name="connsiteX2" fmla="*/ 1527586 w 1527586"/>
              <a:gd name="connsiteY2" fmla="*/ 806824 h 806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7586" h="806824">
                <a:moveTo>
                  <a:pt x="0" y="0"/>
                </a:moveTo>
                <a:cubicBezTo>
                  <a:pt x="87854" y="212463"/>
                  <a:pt x="175708" y="424927"/>
                  <a:pt x="430306" y="559398"/>
                </a:cubicBezTo>
                <a:cubicBezTo>
                  <a:pt x="684904" y="693869"/>
                  <a:pt x="1106245" y="750346"/>
                  <a:pt x="1527586" y="806824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375105" y="5325760"/>
            <a:ext cx="521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C00000"/>
                </a:solidFill>
              </a:rPr>
              <a:t>이 과정을 좀 더 자세히 볼까요</a:t>
            </a:r>
            <a:r>
              <a:rPr lang="en-US" altLang="ko-KR" b="1" smtClean="0">
                <a:solidFill>
                  <a:srgbClr val="C00000"/>
                </a:solidFill>
              </a:rPr>
              <a:t>?</a:t>
            </a:r>
            <a:endParaRPr lang="ko-KR" altLang="en-US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342899" y="1158875"/>
                <a:ext cx="12125325" cy="143159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b="1" smtClean="0"/>
                  <a:t>은닉층에 있는 </a:t>
                </a:r>
                <a:r>
                  <a:rPr lang="en-US" altLang="ko-KR" b="1" smtClean="0"/>
                  <a:t>RNN</a:t>
                </a:r>
                <a:r>
                  <a:rPr lang="ko-KR" altLang="en-US" b="1" smtClean="0"/>
                  <a:t>의 처리 단위를 셀</a:t>
                </a:r>
                <a:r>
                  <a:rPr lang="en-US" altLang="ko-KR" b="1" smtClean="0"/>
                  <a:t>(cell)</a:t>
                </a:r>
                <a:r>
                  <a:rPr lang="ko-KR" altLang="en-US" b="1" smtClean="0"/>
                  <a:t>이라고 부르며</a:t>
                </a:r>
                <a:r>
                  <a:rPr lang="en-US" altLang="ko-KR" b="1" smtClean="0"/>
                  <a:t>, </a:t>
                </a:r>
                <a:r>
                  <a:rPr lang="ko-KR" altLang="en-US" b="1" smtClean="0"/>
                  <a:t>셀의 출력을 은닉 상태</a:t>
                </a:r>
                <a:r>
                  <a:rPr lang="en-US" altLang="ko-KR" b="1" smtClean="0"/>
                  <a:t>(hidden state)</a:t>
                </a:r>
                <a:r>
                  <a:rPr lang="ko-KR" altLang="en-US" b="1" smtClean="0"/>
                  <a:t>라고 한다</a:t>
                </a:r>
                <a:r>
                  <a:rPr lang="en-US" altLang="ko-KR" b="1" smtClean="0"/>
                  <a:t>.</a:t>
                </a:r>
              </a:p>
              <a:p>
                <a:r>
                  <a:rPr lang="en-US" altLang="ko-KR" b="1" smtClean="0"/>
                  <a:t>RNN</a:t>
                </a:r>
                <a:r>
                  <a:rPr lang="ko-KR" altLang="en-US" b="1" smtClean="0"/>
                  <a:t>은 시점</a:t>
                </a:r>
                <a:r>
                  <a:rPr lang="en-US" altLang="ko-KR" b="1" smtClean="0"/>
                  <a:t>(time step)</a:t>
                </a:r>
                <a:r>
                  <a:rPr lang="ko-KR" altLang="en-US" b="1" smtClean="0"/>
                  <a:t>에 따라서 입력을 받는데 현재 시점의 </a:t>
                </a:r>
                <a:r>
                  <a:rPr lang="en-US" altLang="ko-KR" b="1" smtClean="0"/>
                  <a:t>hidden state</a:t>
                </a:r>
                <a:r>
                  <a:rPr lang="ko-KR" altLang="en-US" b="1" smtClean="0"/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b="1" smtClean="0"/>
                  <a:t>연산을 위해</a:t>
                </a:r>
                <a:endParaRPr lang="en-US" altLang="ko-KR" b="1" smtClean="0"/>
              </a:p>
              <a:p>
                <a:pPr marL="0" indent="0">
                  <a:buNone/>
                </a:pPr>
                <a:r>
                  <a:rPr lang="en-US" altLang="ko-KR" b="1"/>
                  <a:t> </a:t>
                </a:r>
                <a:r>
                  <a:rPr lang="en-US" altLang="ko-KR" b="1" smtClean="0"/>
                  <a:t>  </a:t>
                </a:r>
                <a:r>
                  <a:rPr lang="ko-KR" altLang="en-US" b="1" smtClean="0"/>
                  <a:t>직전 시점의 </a:t>
                </a:r>
                <a:r>
                  <a:rPr lang="en-US" altLang="ko-KR" b="1" smtClean="0"/>
                  <a:t>hidden state</a:t>
                </a:r>
                <a:r>
                  <a:rPr lang="ko-KR" altLang="en-US" b="1" smtClean="0"/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b="1" smtClean="0"/>
                  <a:t>를 입력받는다</a:t>
                </a:r>
                <a:r>
                  <a:rPr lang="en-US" altLang="ko-KR" b="1" smtClean="0"/>
                  <a:t>. </a:t>
                </a:r>
                <a:r>
                  <a:rPr lang="ko-KR" altLang="en-US" b="1" smtClean="0"/>
                  <a:t>이게 </a:t>
                </a:r>
                <a:r>
                  <a:rPr lang="en-US" altLang="ko-KR" b="1" smtClean="0"/>
                  <a:t>RNN</a:t>
                </a:r>
                <a:r>
                  <a:rPr lang="ko-KR" altLang="en-US" b="1" smtClean="0"/>
                  <a:t>이 과거의 정보를 기억하고 있는 비결이다</a:t>
                </a:r>
                <a:r>
                  <a:rPr lang="en-US" altLang="ko-KR" b="1" smtClean="0"/>
                  <a:t>.</a:t>
                </a:r>
              </a:p>
            </p:txBody>
          </p:sp>
        </mc:Choice>
        <mc:Fallback xmlns="">
          <p:sp>
            <p:nvSpPr>
              <p:cNvPr id="15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899" y="1158875"/>
                <a:ext cx="12125325" cy="1431590"/>
              </a:xfrm>
              <a:blipFill rotWithShape="0">
                <a:blip r:embed="rId7"/>
                <a:stretch>
                  <a:fillRect l="-302" t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449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﻿Basic architecture of </a:t>
            </a:r>
            <a:r>
              <a:rPr lang="en-US" altLang="ko-KR" b="1" smtClean="0"/>
              <a:t>RNN : Matrix Calculation</a:t>
            </a:r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2436759" y="2924163"/>
            <a:ext cx="6400800" cy="410381"/>
            <a:chOff x="2362200" y="4237819"/>
            <a:chExt cx="6400800" cy="410381"/>
          </a:xfrm>
        </p:grpSpPr>
        <p:sp>
          <p:nvSpPr>
            <p:cNvPr id="109" name="직사각형 108"/>
            <p:cNvSpPr/>
            <p:nvPr/>
          </p:nvSpPr>
          <p:spPr>
            <a:xfrm>
              <a:off x="4033037" y="4237819"/>
              <a:ext cx="3324978" cy="410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2362200" y="4249487"/>
                  <a:ext cx="6400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pc="-85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pc="-85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 spc="-85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pc="-85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pc="-85" smtClean="0">
                            <a:latin typeface="Cambria Math" panose="02040503050406030204" pitchFamily="18" charset="0"/>
                          </a:rPr>
                          <m:t>𝑡𝑎𝑛h</m:t>
                        </m:r>
                        <m:d>
                          <m:dPr>
                            <m:ctrlPr>
                              <a:rPr lang="en-US" altLang="ko-KR" b="0" i="1" spc="-85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pc="-85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pc="-85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spc="-85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pc="-85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pc="-85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i="1" spc="-85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pc="-85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b="0" i="1" spc="-85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 spc="-85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pc="-85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spc="-85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pc="-85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pc="-85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 spc="-85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pc="-85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pc="-85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altLang="ko-KR" b="0" spc="-85" smtClean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4249487"/>
                  <a:ext cx="64008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TextBox 111"/>
            <p:cNvSpPr txBox="1"/>
            <p:nvPr/>
          </p:nvSpPr>
          <p:spPr>
            <a:xfrm>
              <a:off x="2971799" y="4267200"/>
              <a:ext cx="2460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은닉층 </a:t>
              </a:r>
              <a:r>
                <a:rPr lang="en-US" altLang="ko-KR" smtClean="0"/>
                <a:t>: </a:t>
              </a:r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456572" y="3425058"/>
            <a:ext cx="9361021" cy="1956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46755"/>
              </p:ext>
            </p:extLst>
          </p:nvPr>
        </p:nvGraphicFramePr>
        <p:xfrm>
          <a:off x="4682370" y="3823643"/>
          <a:ext cx="304403" cy="121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3"/>
              </a:tblGrid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492220" y="4154325"/>
            <a:ext cx="20585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/>
              <a:t>tanh</a:t>
            </a:r>
            <a:endParaRPr lang="ko-KR" altLang="en-US" sz="2600"/>
          </a:p>
        </p:txBody>
      </p:sp>
      <p:sp>
        <p:nvSpPr>
          <p:cNvPr id="33" name="TextBox 32"/>
          <p:cNvSpPr txBox="1"/>
          <p:nvPr/>
        </p:nvSpPr>
        <p:spPr>
          <a:xfrm>
            <a:off x="2214066" y="3678637"/>
            <a:ext cx="72128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00"/>
              <a:t>(                   )</a:t>
            </a:r>
            <a:endParaRPr lang="ko-KR" altLang="en-US" sz="780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397656"/>
              </p:ext>
            </p:extLst>
          </p:nvPr>
        </p:nvGraphicFramePr>
        <p:xfrm>
          <a:off x="5740804" y="3802985"/>
          <a:ext cx="1378668" cy="120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667"/>
                <a:gridCol w="344667"/>
                <a:gridCol w="344667"/>
                <a:gridCol w="344667"/>
              </a:tblGrid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33353"/>
              </p:ext>
            </p:extLst>
          </p:nvPr>
        </p:nvGraphicFramePr>
        <p:xfrm>
          <a:off x="7729683" y="3813115"/>
          <a:ext cx="304403" cy="121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3"/>
              </a:tblGrid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accent6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accent6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accent6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accent6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281519" y="4123972"/>
            <a:ext cx="291747" cy="5001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250"/>
              <a:t>×</a:t>
            </a:r>
            <a:endParaRPr lang="ko-KR" altLang="en-US" sz="3250"/>
          </a:p>
        </p:txBody>
      </p:sp>
      <p:sp>
        <p:nvSpPr>
          <p:cNvPr id="37" name="TextBox 36"/>
          <p:cNvSpPr txBox="1"/>
          <p:nvPr/>
        </p:nvSpPr>
        <p:spPr>
          <a:xfrm>
            <a:off x="9400361" y="4101383"/>
            <a:ext cx="758428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50"/>
              <a:t> =</a:t>
            </a:r>
            <a:endParaRPr lang="ko-KR" altLang="en-US" sz="325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25341"/>
              </p:ext>
            </p:extLst>
          </p:nvPr>
        </p:nvGraphicFramePr>
        <p:xfrm>
          <a:off x="10151775" y="3808375"/>
          <a:ext cx="304403" cy="121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3"/>
              </a:tblGrid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441656" y="3409790"/>
                <a:ext cx="2197894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9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9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9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ko-KR" altLang="en-US" sz="1950" i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656" y="3409790"/>
                <a:ext cx="2197894" cy="392415"/>
              </a:xfrm>
              <a:prstGeom prst="rect">
                <a:avLst/>
              </a:prstGeom>
              <a:blipFill rotWithShape="0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842905" y="4992738"/>
                <a:ext cx="101033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400" b="1" i="1">
                    <a:solidFill>
                      <a:schemeClr val="accent4">
                        <a:lumMod val="75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5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95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950" b="0">
                        <a:solidFill>
                          <a:schemeClr val="tx1"/>
                        </a:solidFill>
                      </a:rPr>
                      <m:t>× </m:t>
                    </m:r>
                  </m:oMath>
                </a14:m>
                <a:r>
                  <a:rPr lang="en-US" altLang="ko-KR" sz="1950" b="0">
                    <a:solidFill>
                      <a:schemeClr val="tx1"/>
                    </a:solidFill>
                  </a:rPr>
                  <a:t>1</a:t>
                </a:r>
                <a:endParaRPr lang="ko-KR" altLang="en-US" sz="1950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05" y="4992738"/>
                <a:ext cx="1010336" cy="392415"/>
              </a:xfrm>
              <a:prstGeom prst="rect">
                <a:avLst/>
              </a:prstGeom>
              <a:blipFill rotWithShape="0">
                <a:blip r:embed="rId5"/>
                <a:stretch>
                  <a:fillRect t="-7813" b="-28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024960" y="3409790"/>
                <a:ext cx="2197894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95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950" i="1"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ko-KR" altLang="en-US" sz="1950" i="1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960" y="3409790"/>
                <a:ext cx="2197894" cy="392415"/>
              </a:xfrm>
              <a:prstGeom prst="rect">
                <a:avLst/>
              </a:prstGeom>
              <a:blipFill rotWithShape="0"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598155" y="3409790"/>
                <a:ext cx="2197894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5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95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950" i="1"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ko-KR" altLang="en-US" sz="1950" i="1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155" y="3409790"/>
                <a:ext cx="2197894" cy="3924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4229503" y="4128380"/>
            <a:ext cx="6064144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50"/>
              <a:t>×         </a:t>
            </a:r>
            <a:endParaRPr lang="ko-KR" altLang="en-US" sz="32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46140" y="3398719"/>
                <a:ext cx="2197894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5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95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1950" i="1"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ko-KR" altLang="en-US" sz="1950" i="1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140" y="3398719"/>
                <a:ext cx="2197894" cy="392415"/>
              </a:xfrm>
              <a:prstGeom prst="rect">
                <a:avLst/>
              </a:prstGeom>
              <a:blipFill rotWithShape="0"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419092"/>
              </p:ext>
            </p:extLst>
          </p:nvPr>
        </p:nvGraphicFramePr>
        <p:xfrm>
          <a:off x="2688789" y="3807393"/>
          <a:ext cx="1378668" cy="120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667"/>
                <a:gridCol w="344667"/>
                <a:gridCol w="344667"/>
                <a:gridCol w="344667"/>
              </a:tblGrid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56773" y="3425058"/>
                <a:ext cx="2197894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9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9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9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9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ko-KR" altLang="en-US" sz="1950" i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773" y="3425058"/>
                <a:ext cx="2197894" cy="392415"/>
              </a:xfrm>
              <a:prstGeom prst="rect">
                <a:avLst/>
              </a:prstGeom>
              <a:blipFill rotWithShape="0">
                <a:blip r:embed="rId9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5221266" y="4118133"/>
            <a:ext cx="2040309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4000"/>
            </a:lvl1pPr>
          </a:lstStyle>
          <a:p>
            <a:r>
              <a:rPr lang="en-US" altLang="ko-KR" sz="3250"/>
              <a:t>+</a:t>
            </a:r>
            <a:endParaRPr lang="ko-KR" altLang="en-US" sz="3250"/>
          </a:p>
        </p:txBody>
      </p:sp>
      <p:sp>
        <p:nvSpPr>
          <p:cNvPr id="48" name="TextBox 47"/>
          <p:cNvSpPr txBox="1"/>
          <p:nvPr/>
        </p:nvSpPr>
        <p:spPr>
          <a:xfrm>
            <a:off x="8224022" y="4118133"/>
            <a:ext cx="2040309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4000"/>
            </a:lvl1pPr>
          </a:lstStyle>
          <a:p>
            <a:r>
              <a:rPr lang="en-US" altLang="ko-KR" sz="3250"/>
              <a:t>+</a:t>
            </a:r>
            <a:endParaRPr lang="ko-KR" altLang="en-US" sz="325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56291"/>
              </p:ext>
            </p:extLst>
          </p:nvPr>
        </p:nvGraphicFramePr>
        <p:xfrm>
          <a:off x="8720283" y="3813115"/>
          <a:ext cx="304403" cy="121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3"/>
              </a:tblGrid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accent6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accent6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accent6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1308">
                <a:tc>
                  <a:txBody>
                    <a:bodyPr/>
                    <a:lstStyle/>
                    <a:p>
                      <a:pPr latinLnBrk="1"/>
                      <a:endParaRPr lang="ko-KR" altLang="en-US" sz="1500">
                        <a:solidFill>
                          <a:schemeClr val="accent6"/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000082" y="3409790"/>
                <a:ext cx="2197894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95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950" i="1"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ko-KR" altLang="en-US" sz="1950" i="1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082" y="3409790"/>
                <a:ext cx="2197894" cy="3924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71621" y="4988848"/>
                <a:ext cx="834167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400" b="1" i="1">
                    <a:solidFill>
                      <a:schemeClr val="accent4">
                        <a:lumMod val="75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5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95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950" b="0">
                        <a:solidFill>
                          <a:schemeClr val="tx1"/>
                        </a:solidFill>
                      </a:rPr>
                      <m:t>×</m:t>
                    </m:r>
                  </m:oMath>
                </a14:m>
                <a:r>
                  <a:rPr lang="en-US" altLang="ko-KR" sz="1950" b="0">
                    <a:solidFill>
                      <a:schemeClr val="tx1"/>
                    </a:solidFill>
                  </a:rPr>
                  <a:t> 1</a:t>
                </a:r>
                <a:endParaRPr lang="ko-KR" altLang="en-US" sz="1950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621" y="4988848"/>
                <a:ext cx="834167" cy="392415"/>
              </a:xfrm>
              <a:prstGeom prst="rect">
                <a:avLst/>
              </a:prstGeom>
              <a:blipFill rotWithShape="0">
                <a:blip r:embed="rId11"/>
                <a:stretch>
                  <a:fillRect t="-7692" r="-7299" b="-2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421959" y="4992738"/>
                <a:ext cx="962924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400" b="1" i="1">
                    <a:solidFill>
                      <a:schemeClr val="accent4">
                        <a:lumMod val="75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5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95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950" b="0">
                        <a:solidFill>
                          <a:schemeClr val="tx1"/>
                        </a:solidFill>
                      </a:rPr>
                      <m:t>×</m:t>
                    </m:r>
                  </m:oMath>
                </a14:m>
                <a:r>
                  <a:rPr lang="en-US" altLang="ko-KR" sz="1950" b="0">
                    <a:solidFill>
                      <a:schemeClr val="tx1"/>
                    </a:solidFill>
                  </a:rPr>
                  <a:t> 1</a:t>
                </a:r>
                <a:endParaRPr lang="ko-KR" altLang="en-US" sz="1950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959" y="4992738"/>
                <a:ext cx="962924" cy="392415"/>
              </a:xfrm>
              <a:prstGeom prst="rect">
                <a:avLst/>
              </a:prstGeom>
              <a:blipFill rotWithShape="0">
                <a:blip r:embed="rId12"/>
                <a:stretch>
                  <a:fillRect t="-7813" b="-28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503843" y="4992738"/>
                <a:ext cx="744827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400" b="1" i="1">
                    <a:solidFill>
                      <a:schemeClr val="accent4">
                        <a:lumMod val="75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r>
                  <a:rPr lang="en-US" altLang="ko-KR" sz="1950" b="0">
                    <a:solidFill>
                      <a:schemeClr val="tx1"/>
                    </a:solidFill>
                  </a:rPr>
                  <a:t>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950" b="0">
                        <a:solidFill>
                          <a:schemeClr val="tx1"/>
                        </a:solidFill>
                      </a:rPr>
                      <m:t>× </m:t>
                    </m:r>
                  </m:oMath>
                </a14:m>
                <a:r>
                  <a:rPr lang="en-US" altLang="ko-KR" sz="1950" b="0">
                    <a:solidFill>
                      <a:schemeClr val="tx1"/>
                    </a:solidFill>
                  </a:rPr>
                  <a:t>1</a:t>
                </a:r>
                <a:endParaRPr lang="ko-KR" altLang="en-US" sz="1950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843" y="4992738"/>
                <a:ext cx="744827" cy="392415"/>
              </a:xfrm>
              <a:prstGeom prst="rect">
                <a:avLst/>
              </a:prstGeom>
              <a:blipFill rotWithShape="0">
                <a:blip r:embed="rId13"/>
                <a:stretch>
                  <a:fillRect l="-8197" t="-7813" r="-8197" b="-28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997082" y="4988848"/>
                <a:ext cx="846120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400" b="1" i="1">
                    <a:solidFill>
                      <a:schemeClr val="accent4">
                        <a:lumMod val="75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9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5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95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950" b="0">
                          <a:solidFill>
                            <a:schemeClr val="tx1"/>
                          </a:solidFill>
                        </a:rPr>
                        <m:t>× </m:t>
                      </m:r>
                      <m:r>
                        <m:rPr>
                          <m:nor/>
                        </m:rPr>
                        <a:rPr lang="en-US" altLang="ko-KR" sz="1950" b="0">
                          <a:solidFill>
                            <a:schemeClr val="tx1"/>
                          </a:solidFill>
                        </a:rPr>
                        <m:t>d</m:t>
                      </m:r>
                    </m:oMath>
                  </m:oMathPara>
                </a14:m>
                <a:endParaRPr lang="ko-KR" altLang="en-US" sz="1950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82" y="4988848"/>
                <a:ext cx="846120" cy="392415"/>
              </a:xfrm>
              <a:prstGeom prst="rect">
                <a:avLst/>
              </a:prstGeom>
              <a:blipFill rotWithShape="0">
                <a:blip r:embed="rId1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952121" y="4988848"/>
                <a:ext cx="1119320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400" b="1" i="1">
                    <a:solidFill>
                      <a:schemeClr val="accent4">
                        <a:lumMod val="75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9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5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95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950" b="0">
                          <a:solidFill>
                            <a:schemeClr val="tx1"/>
                          </a:solidFill>
                        </a:rPr>
                        <m:t>× </m:t>
                      </m:r>
                      <m:sSub>
                        <m:sSubPr>
                          <m:ctrlPr>
                            <a:rPr lang="en-US" altLang="ko-KR" sz="195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95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95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en-US" sz="1950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21" y="4988848"/>
                <a:ext cx="1119320" cy="392415"/>
              </a:xfrm>
              <a:prstGeom prst="rect">
                <a:avLst/>
              </a:prstGeom>
              <a:blipFill rotWithShape="0"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527237" y="5553806"/>
                <a:ext cx="6216838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2400" b="1" i="1">
                    <a:solidFill>
                      <a:schemeClr val="accent4">
                        <a:lumMod val="75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r>
                  <a:rPr lang="en-US" altLang="ko-KR" sz="1950" b="0">
                    <a:solidFill>
                      <a:schemeClr val="tx1"/>
                    </a:solidFill>
                  </a:rPr>
                  <a:t>d</a:t>
                </a:r>
                <a:r>
                  <a:rPr lang="en-US" altLang="ko-KR" sz="1950" b="0" i="0">
                    <a:solidFill>
                      <a:schemeClr val="tx1"/>
                    </a:solidFill>
                  </a:rPr>
                  <a:t> : t </a:t>
                </a:r>
                <a:r>
                  <a:rPr lang="en-US" altLang="ko-KR" sz="1950" b="0" i="0" smtClean="0">
                    <a:solidFill>
                      <a:schemeClr val="tx1"/>
                    </a:solidFill>
                  </a:rPr>
                  <a:t>time step</a:t>
                </a:r>
                <a:r>
                  <a:rPr lang="ko-KR" altLang="en-US" sz="1950" b="0" i="0">
                    <a:solidFill>
                      <a:schemeClr val="tx1"/>
                    </a:solidFill>
                  </a:rPr>
                  <a:t>의 </a:t>
                </a:r>
                <a:r>
                  <a:rPr lang="ko-KR" altLang="en-US" sz="1950" b="0" i="0" smtClean="0">
                    <a:solidFill>
                      <a:schemeClr val="tx1"/>
                    </a:solidFill>
                  </a:rPr>
                  <a:t>단어 벡터의 </a:t>
                </a:r>
                <a:r>
                  <a:rPr lang="ko-KR" altLang="en-US" sz="1950" b="0" i="0">
                    <a:solidFill>
                      <a:schemeClr val="tx1"/>
                    </a:solidFill>
                  </a:rPr>
                  <a:t>차원</a:t>
                </a:r>
                <a:endParaRPr lang="en-US" altLang="ko-KR" sz="1950" b="0" i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5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95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ko-KR" altLang="en-US" sz="1950" b="0" i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950" b="0" i="0">
                    <a:solidFill>
                      <a:schemeClr val="tx1"/>
                    </a:solidFill>
                  </a:rPr>
                  <a:t>: hidden </a:t>
                </a:r>
                <a:r>
                  <a:rPr lang="en-US" altLang="ko-KR" sz="1950" b="0" i="0" smtClean="0">
                    <a:solidFill>
                      <a:schemeClr val="tx1"/>
                    </a:solidFill>
                  </a:rPr>
                  <a:t>state</a:t>
                </a:r>
                <a:r>
                  <a:rPr lang="ko-KR" altLang="en-US" sz="1950" b="0" i="0" smtClean="0">
                    <a:solidFill>
                      <a:schemeClr val="tx1"/>
                    </a:solidFill>
                  </a:rPr>
                  <a:t>의 </a:t>
                </a:r>
                <a:r>
                  <a:rPr lang="en-US" altLang="ko-KR" sz="1950" b="0" i="0" smtClean="0">
                    <a:solidFill>
                      <a:schemeClr val="tx1"/>
                    </a:solidFill>
                  </a:rPr>
                  <a:t>size (RNN</a:t>
                </a:r>
                <a:r>
                  <a:rPr lang="ko-KR" altLang="en-US" sz="1950" b="0" i="0" smtClean="0">
                    <a:solidFill>
                      <a:schemeClr val="tx1"/>
                    </a:solidFill>
                  </a:rPr>
                  <a:t>의 주요 하이퍼 파라미터</a:t>
                </a:r>
                <a:r>
                  <a:rPr lang="en-US" altLang="ko-KR" sz="1950" b="0" i="0" smtClean="0">
                    <a:solidFill>
                      <a:schemeClr val="tx1"/>
                    </a:solidFill>
                  </a:rPr>
                  <a:t>)</a:t>
                </a:r>
                <a:endParaRPr lang="ko-KR" altLang="en-US" sz="1950" b="0" i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237" y="5553806"/>
                <a:ext cx="6216838" cy="692497"/>
              </a:xfrm>
              <a:prstGeom prst="rect">
                <a:avLst/>
              </a:prstGeom>
              <a:blipFill rotWithShape="0">
                <a:blip r:embed="rId16"/>
                <a:stretch>
                  <a:fillRect l="-981" t="-4386" b="-140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내용 개체 틀 3"/>
              <p:cNvSpPr txBox="1">
                <a:spLocks/>
              </p:cNvSpPr>
              <p:nvPr/>
            </p:nvSpPr>
            <p:spPr>
              <a:xfrm>
                <a:off x="342899" y="1158875"/>
                <a:ext cx="12125325" cy="1431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b="1" smtClean="0"/>
                  <a:t>은닉층에 있는 </a:t>
                </a:r>
                <a:r>
                  <a:rPr lang="en-US" altLang="ko-KR" b="1" smtClean="0"/>
                  <a:t>RNN</a:t>
                </a:r>
                <a:r>
                  <a:rPr lang="ko-KR" altLang="en-US" b="1" smtClean="0"/>
                  <a:t>의 처리 단위를 셀</a:t>
                </a:r>
                <a:r>
                  <a:rPr lang="en-US" altLang="ko-KR" b="1" smtClean="0"/>
                  <a:t>(cell)</a:t>
                </a:r>
                <a:r>
                  <a:rPr lang="ko-KR" altLang="en-US" b="1" smtClean="0"/>
                  <a:t>이라고 부르며</a:t>
                </a:r>
                <a:r>
                  <a:rPr lang="en-US" altLang="ko-KR" b="1" smtClean="0"/>
                  <a:t>, </a:t>
                </a:r>
                <a:r>
                  <a:rPr lang="ko-KR" altLang="en-US" b="1" smtClean="0"/>
                  <a:t>셀의 출력을 은닉 상태</a:t>
                </a:r>
                <a:r>
                  <a:rPr lang="en-US" altLang="ko-KR" b="1" smtClean="0"/>
                  <a:t>(hidden state)</a:t>
                </a:r>
                <a:r>
                  <a:rPr lang="ko-KR" altLang="en-US" b="1" smtClean="0"/>
                  <a:t>라고 한다</a:t>
                </a:r>
                <a:r>
                  <a:rPr lang="en-US" altLang="ko-KR" b="1" smtClean="0"/>
                  <a:t>.</a:t>
                </a:r>
              </a:p>
              <a:p>
                <a:r>
                  <a:rPr lang="en-US" altLang="ko-KR" b="1" smtClean="0"/>
                  <a:t>RNN</a:t>
                </a:r>
                <a:r>
                  <a:rPr lang="ko-KR" altLang="en-US" b="1" smtClean="0"/>
                  <a:t>은 시점</a:t>
                </a:r>
                <a:r>
                  <a:rPr lang="en-US" altLang="ko-KR" b="1" smtClean="0"/>
                  <a:t>(time step)</a:t>
                </a:r>
                <a:r>
                  <a:rPr lang="ko-KR" altLang="en-US" b="1" smtClean="0"/>
                  <a:t>에 따라서 입력을 받는데 현재 시점의 </a:t>
                </a:r>
                <a:r>
                  <a:rPr lang="en-US" altLang="ko-KR" b="1" smtClean="0"/>
                  <a:t>hidden state</a:t>
                </a:r>
                <a:r>
                  <a:rPr lang="ko-KR" altLang="en-US" b="1" smtClean="0"/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b="1" smtClean="0"/>
                  <a:t>연산을 위해</a:t>
                </a:r>
                <a:endParaRPr lang="en-US" altLang="ko-KR" b="1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b="1"/>
                  <a:t> </a:t>
                </a:r>
                <a:r>
                  <a:rPr lang="en-US" altLang="ko-KR" b="1" smtClean="0"/>
                  <a:t>  </a:t>
                </a:r>
                <a:r>
                  <a:rPr lang="ko-KR" altLang="en-US" b="1" smtClean="0"/>
                  <a:t>직전 시점의 </a:t>
                </a:r>
                <a:r>
                  <a:rPr lang="en-US" altLang="ko-KR" b="1" smtClean="0"/>
                  <a:t>hidden state</a:t>
                </a:r>
                <a:r>
                  <a:rPr lang="ko-KR" altLang="en-US" b="1" smtClean="0"/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b="1" smtClean="0"/>
                  <a:t>를 입력받는다</a:t>
                </a:r>
                <a:r>
                  <a:rPr lang="en-US" altLang="ko-KR" b="1" smtClean="0"/>
                  <a:t>. </a:t>
                </a:r>
                <a:r>
                  <a:rPr lang="ko-KR" altLang="en-US" b="1" smtClean="0"/>
                  <a:t>이게 </a:t>
                </a:r>
                <a:r>
                  <a:rPr lang="en-US" altLang="ko-KR" b="1" smtClean="0"/>
                  <a:t>RNN</a:t>
                </a:r>
                <a:r>
                  <a:rPr lang="ko-KR" altLang="en-US" b="1" smtClean="0"/>
                  <a:t>이 과거의 정보를 기억하고 있는 비결이다</a:t>
                </a:r>
                <a:r>
                  <a:rPr lang="en-US" altLang="ko-KR" b="1" smtClean="0"/>
                  <a:t>.</a:t>
                </a:r>
              </a:p>
            </p:txBody>
          </p:sp>
        </mc:Choice>
        <mc:Fallback xmlns="">
          <p:sp>
            <p:nvSpPr>
              <p:cNvPr id="57" name="내용 개체 틀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1158875"/>
                <a:ext cx="12125325" cy="1431590"/>
              </a:xfrm>
              <a:prstGeom prst="rect">
                <a:avLst/>
              </a:prstGeom>
              <a:blipFill rotWithShape="0">
                <a:blip r:embed="rId17"/>
                <a:stretch>
                  <a:fillRect l="-302" t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2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하이퍼볼릭탄젠트 함수</a:t>
            </a:r>
            <a:endParaRPr lang="ko-KR" altLang="en-US"/>
          </a:p>
        </p:txBody>
      </p:sp>
      <p:sp>
        <p:nvSpPr>
          <p:cNvPr id="57" name="내용 개체 틀 3"/>
          <p:cNvSpPr txBox="1">
            <a:spLocks/>
          </p:cNvSpPr>
          <p:nvPr/>
        </p:nvSpPr>
        <p:spPr>
          <a:xfrm>
            <a:off x="342899" y="1158875"/>
            <a:ext cx="12125325" cy="143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smtClean="0"/>
              <a:t>하이퍼볼릭탄젠트 함수는 시그모이드 함수와 달리 </a:t>
            </a:r>
            <a:r>
              <a:rPr lang="en-US" altLang="ko-KR" b="1" smtClean="0"/>
              <a:t>-1 ~ 1</a:t>
            </a:r>
            <a:r>
              <a:rPr lang="ko-KR" altLang="en-US" b="1" smtClean="0"/>
              <a:t>의 범위 값으로 값을 반환하는 함수이다</a:t>
            </a:r>
            <a:r>
              <a:rPr lang="en-US" altLang="ko-KR" b="1" smtClean="0"/>
              <a:t>.</a:t>
            </a:r>
          </a:p>
          <a:p>
            <a:r>
              <a:rPr lang="ko-KR" altLang="en-US" b="1" smtClean="0"/>
              <a:t>반환값의 범위가 시그모이드 함수보다 크므로</a:t>
            </a:r>
            <a:r>
              <a:rPr lang="en-US" altLang="ko-KR" b="1"/>
              <a:t> </a:t>
            </a:r>
            <a:r>
              <a:rPr lang="ko-KR" altLang="en-US" b="1" smtClean="0"/>
              <a:t>일반적으로 은닉층에서는 시그모이드 함수보다 더 잘 동작한다</a:t>
            </a:r>
            <a:r>
              <a:rPr lang="en-US" altLang="ko-KR" b="1" smtClean="0"/>
              <a:t>.</a:t>
            </a:r>
          </a:p>
        </p:txBody>
      </p:sp>
      <p:pic>
        <p:nvPicPr>
          <p:cNvPr id="1026" name="Picture 2" descr="Sigmoid vs Hyperbolic Tang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280" y="2050001"/>
            <a:ext cx="5237480" cy="399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9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2899" y="1158875"/>
            <a:ext cx="12125325" cy="788678"/>
          </a:xfrm>
        </p:spPr>
        <p:txBody>
          <a:bodyPr>
            <a:normAutofit/>
          </a:bodyPr>
          <a:lstStyle/>
          <a:p>
            <a:r>
              <a:rPr lang="ko-KR" altLang="en-US" b="1" smtClean="0"/>
              <a:t>아래의 두 </a:t>
            </a:r>
            <a:r>
              <a:rPr lang="en-US" altLang="ko-KR" b="1" smtClean="0"/>
              <a:t>RNN</a:t>
            </a:r>
            <a:r>
              <a:rPr lang="ko-KR" altLang="en-US" b="1" smtClean="0"/>
              <a:t>의 그림은 같은 그림일까요</a:t>
            </a:r>
            <a:r>
              <a:rPr lang="en-US" altLang="ko-KR" b="1" smtClean="0"/>
              <a:t>? </a:t>
            </a:r>
            <a:r>
              <a:rPr lang="ko-KR" altLang="en-US" b="1" smtClean="0"/>
              <a:t>다른 그림일까요</a:t>
            </a:r>
            <a:r>
              <a:rPr lang="en-US" altLang="ko-KR" b="1" smtClean="0"/>
              <a:t>?</a:t>
            </a:r>
          </a:p>
          <a:p>
            <a:r>
              <a:rPr lang="ko-KR" altLang="en-US" b="1" smtClean="0"/>
              <a:t>같은 아키텍처를 표현한 걸까요</a:t>
            </a:r>
            <a:r>
              <a:rPr lang="en-US" altLang="ko-KR" b="1" smtClean="0"/>
              <a:t>? </a:t>
            </a:r>
            <a:r>
              <a:rPr lang="ko-KR" altLang="en-US" b="1" smtClean="0"/>
              <a:t>아니면 다른 아키텍처를 표현한 걸까요</a:t>
            </a:r>
            <a:r>
              <a:rPr lang="en-US" altLang="ko-KR" b="1" smtClean="0"/>
              <a:t>?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﻿Basic architecture of RNN</a:t>
            </a:r>
            <a:endParaRPr lang="ko-KR" altLang="en-US"/>
          </a:p>
        </p:txBody>
      </p:sp>
      <p:pic>
        <p:nvPicPr>
          <p:cNvPr id="1026" name="Picture 2" descr="https://miro.medium.com/max/1800/0*c1L9jjcsASagk_H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971" y="2043894"/>
            <a:ext cx="6260772" cy="16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-images-1.medium.com/freeze/max/1000/1*mHimR6ok4bAEYhKESwhdrg.png?q=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92" y="3781949"/>
            <a:ext cx="8566488" cy="209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20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2899" y="1158875"/>
            <a:ext cx="12125325" cy="730022"/>
          </a:xfrm>
        </p:spPr>
        <p:txBody>
          <a:bodyPr>
            <a:normAutofit/>
          </a:bodyPr>
          <a:lstStyle/>
          <a:p>
            <a:r>
              <a:rPr lang="ko-KR" altLang="en-US" b="1" smtClean="0"/>
              <a:t>인터넷에는 주로 두 가지 종류의 </a:t>
            </a:r>
            <a:r>
              <a:rPr lang="en-US" altLang="ko-KR" b="1" smtClean="0"/>
              <a:t>RNN </a:t>
            </a:r>
            <a:r>
              <a:rPr lang="ko-KR" altLang="en-US" b="1" smtClean="0"/>
              <a:t>그림이 있다</a:t>
            </a:r>
            <a:r>
              <a:rPr lang="en-US" altLang="ko-KR" b="1" smtClean="0"/>
              <a:t>. </a:t>
            </a:r>
            <a:r>
              <a:rPr lang="ko-KR" altLang="en-US" b="1" smtClean="0"/>
              <a:t>이를 혼동하면 안 된다</a:t>
            </a:r>
            <a:r>
              <a:rPr lang="en-US" altLang="ko-KR" b="1" smtClean="0"/>
              <a:t>.</a:t>
            </a:r>
          </a:p>
          <a:p>
            <a:r>
              <a:rPr lang="ko-KR" altLang="en-US" b="1" smtClean="0"/>
              <a:t>두 그림은 엄연히 다른 출력을 표현하고 있다</a:t>
            </a:r>
            <a:r>
              <a:rPr lang="en-US" altLang="ko-KR" b="1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﻿Basic architecture of RNN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85976" y="5217945"/>
            <a:ext cx="288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(a) </a:t>
            </a:r>
            <a:r>
              <a:rPr lang="ko-KR" altLang="en-US" smtClean="0"/>
              <a:t>입력층</a:t>
            </a:r>
            <a:r>
              <a:rPr lang="en-US" altLang="ko-KR" smtClean="0"/>
              <a:t>, </a:t>
            </a:r>
            <a:r>
              <a:rPr lang="ko-KR" altLang="en-US" smtClean="0"/>
              <a:t>은닉층</a:t>
            </a:r>
            <a:r>
              <a:rPr lang="en-US" altLang="ko-KR" smtClean="0"/>
              <a:t>, </a:t>
            </a:r>
            <a:r>
              <a:rPr lang="ko-KR" altLang="en-US" smtClean="0"/>
              <a:t>출력층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40581" y="5217945"/>
            <a:ext cx="390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(b) </a:t>
            </a:r>
            <a:r>
              <a:rPr lang="ko-KR" altLang="en-US" smtClean="0"/>
              <a:t>입력층</a:t>
            </a:r>
            <a:r>
              <a:rPr lang="en-US" altLang="ko-KR" smtClean="0"/>
              <a:t>, </a:t>
            </a:r>
            <a:r>
              <a:rPr lang="ko-KR" altLang="en-US" smtClean="0"/>
              <a:t>은닉층까지만 그린 그림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6" y="1888897"/>
            <a:ext cx="2848735" cy="32433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895" y="1888897"/>
            <a:ext cx="2487633" cy="317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36006" y="1198066"/>
            <a:ext cx="3621645" cy="84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b="1" smtClean="0">
                <a:solidFill>
                  <a:schemeClr val="bg1">
                    <a:lumMod val="50000"/>
                  </a:schemeClr>
                </a:solidFill>
              </a:rPr>
              <a:t>스케터랩의 챗봇 </a:t>
            </a:r>
            <a:r>
              <a:rPr lang="en-US" altLang="ko-KR" sz="2200" b="1" smtClean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ko-KR" altLang="en-US" sz="2200" b="1" smtClean="0">
                <a:solidFill>
                  <a:schemeClr val="bg1">
                    <a:lumMod val="50000"/>
                  </a:schemeClr>
                </a:solidFill>
              </a:rPr>
              <a:t>이루다</a:t>
            </a:r>
            <a:r>
              <a:rPr lang="en-US" altLang="ko-KR" sz="2200" b="1" smtClean="0">
                <a:solidFill>
                  <a:schemeClr val="bg1">
                    <a:lumMod val="50000"/>
                  </a:schemeClr>
                </a:solidFill>
              </a:rPr>
              <a:t>’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Chatbot Example</a:t>
            </a:r>
            <a:endParaRPr lang="ko-KR" altLang="en-US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9432" y="1718815"/>
            <a:ext cx="4091347" cy="43008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22" y="1719911"/>
            <a:ext cx="2835372" cy="42406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내용 개체 틀 3"/>
          <p:cNvSpPr txBox="1">
            <a:spLocks/>
          </p:cNvSpPr>
          <p:nvPr/>
        </p:nvSpPr>
        <p:spPr>
          <a:xfrm>
            <a:off x="6486405" y="1198066"/>
            <a:ext cx="3180936" cy="84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200" b="1" smtClean="0">
                <a:solidFill>
                  <a:schemeClr val="bg1">
                    <a:lumMod val="50000"/>
                  </a:schemeClr>
                </a:solidFill>
              </a:rPr>
              <a:t>삼성생명 챗봇 </a:t>
            </a:r>
            <a:r>
              <a:rPr lang="en-US" altLang="ko-KR" sz="2200" b="1" smtClean="0">
                <a:solidFill>
                  <a:schemeClr val="bg1">
                    <a:lumMod val="50000"/>
                  </a:schemeClr>
                </a:solidFill>
              </a:rPr>
              <a:t>‘</a:t>
            </a:r>
            <a:r>
              <a:rPr lang="ko-KR" altLang="en-US" sz="2200" b="1" smtClean="0">
                <a:solidFill>
                  <a:schemeClr val="bg1">
                    <a:lumMod val="50000"/>
                  </a:schemeClr>
                </a:solidFill>
              </a:rPr>
              <a:t>따봇</a:t>
            </a:r>
            <a:r>
              <a:rPr lang="en-US" altLang="ko-KR" sz="2200" b="1" smtClean="0">
                <a:solidFill>
                  <a:schemeClr val="bg1">
                    <a:lumMod val="50000"/>
                  </a:schemeClr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1252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342899" y="1158875"/>
                <a:ext cx="12125325" cy="852425"/>
              </a:xfrm>
            </p:spPr>
            <p:txBody>
              <a:bodyPr>
                <a:noAutofit/>
              </a:bodyPr>
              <a:lstStyle/>
              <a:p>
                <a:r>
                  <a:rPr lang="ko-KR" altLang="en-US" b="1" smtClean="0"/>
                  <a:t>기존</a:t>
                </a:r>
                <a:r>
                  <a:rPr lang="ko-KR" altLang="en-US" b="1"/>
                  <a:t>의</a:t>
                </a:r>
                <a:r>
                  <a:rPr lang="ko-KR" altLang="en-US" b="1" smtClean="0"/>
                  <a:t> </a:t>
                </a:r>
                <a:r>
                  <a:rPr lang="en-US" altLang="ko-KR" b="1" smtClean="0"/>
                  <a:t>RNN</a:t>
                </a:r>
                <a:r>
                  <a:rPr lang="ko-KR" altLang="en-US" b="1"/>
                  <a:t>은</a:t>
                </a:r>
                <a:r>
                  <a:rPr lang="ko-KR" altLang="en-US" b="1" smtClean="0"/>
                  <a:t> 시점이 길어지면서 앞에 있던 정보가 소실되는 ‘장기 의존성 문제’를 갖고 있다</a:t>
                </a:r>
                <a:r>
                  <a:rPr lang="en-US" altLang="ko-KR" b="1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smtClean="0"/>
                  <a:t> </a:t>
                </a:r>
                <a:r>
                  <a:rPr lang="ko-KR" altLang="en-US" b="1" smtClean="0"/>
                  <a:t>의 정보량을 짙은 남색으로 표현하였을 때 뒤로 갈수록 점점 소실되는 것을 색의 얕아짐으로 표현하였다</a:t>
                </a:r>
                <a:r>
                  <a:rPr lang="en-US" altLang="ko-KR" b="1" smtClean="0"/>
                  <a:t>.</a:t>
                </a:r>
              </a:p>
              <a:p>
                <a:r>
                  <a:rPr lang="ko-KR" altLang="en-US" b="1" smtClean="0"/>
                  <a:t>이는 </a:t>
                </a:r>
                <a:r>
                  <a:rPr lang="en-US" altLang="ko-KR" b="1" smtClean="0"/>
                  <a:t>RNN</a:t>
                </a:r>
                <a:r>
                  <a:rPr lang="ko-KR" altLang="en-US" b="1" smtClean="0"/>
                  <a:t>의 고질적인 문제이다</a:t>
                </a:r>
                <a:r>
                  <a:rPr lang="en-US" altLang="ko-KR" b="1" smtClean="0"/>
                  <a:t>.</a:t>
                </a:r>
              </a:p>
              <a:p>
                <a:endParaRPr lang="en-US" altLang="ko-KR" b="1" smtClean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899" y="1158875"/>
                <a:ext cx="12125325" cy="852425"/>
              </a:xfrm>
              <a:blipFill rotWithShape="0">
                <a:blip r:embed="rId2"/>
                <a:stretch>
                  <a:fillRect l="-302" t="-7143" b="-3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Long</a:t>
            </a:r>
            <a:r>
              <a:rPr lang="en-US" altLang="ko-KR" smtClean="0"/>
              <a:t>-</a:t>
            </a:r>
            <a:r>
              <a:rPr lang="en-US" altLang="ko-KR" b="1" smtClean="0"/>
              <a:t>Term Dependency Ploblem</a:t>
            </a:r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42074" y="5488295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Long</a:t>
            </a:r>
            <a:r>
              <a:rPr lang="en-US" altLang="ko-KR"/>
              <a:t>-</a:t>
            </a:r>
            <a:r>
              <a:rPr lang="en-US" altLang="ko-KR" b="1"/>
              <a:t>Term Dependency Ploblem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305" y="2516559"/>
            <a:ext cx="4784784" cy="28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2899" y="1158875"/>
            <a:ext cx="12125325" cy="571487"/>
          </a:xfrm>
        </p:spPr>
        <p:txBody>
          <a:bodyPr>
            <a:noAutofit/>
          </a:bodyPr>
          <a:lstStyle/>
          <a:p>
            <a:r>
              <a:rPr lang="ko-KR" altLang="en-US" b="1" smtClean="0"/>
              <a:t>기존 </a:t>
            </a:r>
            <a:r>
              <a:rPr lang="en-US" altLang="ko-KR" b="1" smtClean="0"/>
              <a:t>RNN(</a:t>
            </a:r>
            <a:r>
              <a:rPr lang="ko-KR" altLang="en-US" b="1" smtClean="0"/>
              <a:t>바닐라 </a:t>
            </a:r>
            <a:r>
              <a:rPr lang="en-US" altLang="ko-KR" b="1" smtClean="0"/>
              <a:t>RNN)</a:t>
            </a:r>
            <a:r>
              <a:rPr lang="ko-KR" altLang="en-US" b="1" smtClean="0"/>
              <a:t>의 장기 의존성 문제를 개선하여 기억력을 높인 </a:t>
            </a:r>
            <a:r>
              <a:rPr lang="en-US" altLang="ko-KR" b="1" smtClean="0"/>
              <a:t>RNN</a:t>
            </a:r>
            <a:r>
              <a:rPr lang="ko-KR" altLang="en-US" b="1" smtClean="0"/>
              <a:t>의 명칭</a:t>
            </a:r>
            <a:r>
              <a:rPr lang="en-US" altLang="ko-KR" b="1" smtClean="0"/>
              <a:t>.</a:t>
            </a:r>
          </a:p>
          <a:p>
            <a:r>
              <a:rPr lang="ko-KR" altLang="en-US" b="1" smtClean="0"/>
              <a:t>앞으로 나오는 설명에서 </a:t>
            </a:r>
            <a:r>
              <a:rPr lang="en-US" altLang="ko-KR" b="1" smtClean="0"/>
              <a:t>RNN</a:t>
            </a:r>
            <a:r>
              <a:rPr lang="ko-KR" altLang="en-US" b="1" smtClean="0"/>
              <a:t>을 사용한다고 하면 기본적으로 </a:t>
            </a:r>
            <a:r>
              <a:rPr lang="en-US" altLang="ko-KR" b="1" smtClean="0"/>
              <a:t>LSTM(</a:t>
            </a:r>
            <a:r>
              <a:rPr lang="ko-KR" altLang="en-US" b="1" smtClean="0"/>
              <a:t>또는 </a:t>
            </a:r>
            <a:r>
              <a:rPr lang="en-US" altLang="ko-KR" b="1" smtClean="0"/>
              <a:t>GRU)</a:t>
            </a:r>
            <a:r>
              <a:rPr lang="ko-KR" altLang="en-US" b="1" smtClean="0"/>
              <a:t>를 사용한다고 가정한다</a:t>
            </a:r>
            <a:r>
              <a:rPr lang="en-US" altLang="ko-KR" b="1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Long Short-Term Memory, LSTM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6910" y="515727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C00000"/>
                </a:solidFill>
              </a:rPr>
              <a:t>Vanilla RNN</a:t>
            </a:r>
            <a:endParaRPr lang="ko-KR" altLang="en-US" sz="2000" b="1">
              <a:solidFill>
                <a:srgbClr val="C00000"/>
              </a:solidFill>
            </a:endParaRPr>
          </a:p>
        </p:txBody>
      </p:sp>
      <p:pic>
        <p:nvPicPr>
          <p:cNvPr id="1026" name="Picture 2" descr="https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996" y="2330185"/>
            <a:ext cx="6771200" cy="253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4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2899" y="1158875"/>
            <a:ext cx="12125325" cy="571487"/>
          </a:xfrm>
        </p:spPr>
        <p:txBody>
          <a:bodyPr>
            <a:noAutofit/>
          </a:bodyPr>
          <a:lstStyle/>
          <a:p>
            <a:r>
              <a:rPr lang="ko-KR" altLang="en-US" b="1" smtClean="0"/>
              <a:t>기존 </a:t>
            </a:r>
            <a:r>
              <a:rPr lang="en-US" altLang="ko-KR" b="1" smtClean="0"/>
              <a:t>RNN(</a:t>
            </a:r>
            <a:r>
              <a:rPr lang="ko-KR" altLang="en-US" b="1" smtClean="0"/>
              <a:t>바닐라 </a:t>
            </a:r>
            <a:r>
              <a:rPr lang="en-US" altLang="ko-KR" b="1" smtClean="0"/>
              <a:t>RNN)</a:t>
            </a:r>
            <a:r>
              <a:rPr lang="ko-KR" altLang="en-US" b="1" smtClean="0"/>
              <a:t>의 장기 의존성 문제를 개선하여 기억력을 높인 </a:t>
            </a:r>
            <a:r>
              <a:rPr lang="en-US" altLang="ko-KR" b="1" smtClean="0"/>
              <a:t>RNN</a:t>
            </a:r>
            <a:r>
              <a:rPr lang="ko-KR" altLang="en-US" b="1" smtClean="0"/>
              <a:t>의 명칭</a:t>
            </a:r>
            <a:r>
              <a:rPr lang="en-US" altLang="ko-KR" b="1" smtClean="0"/>
              <a:t>.</a:t>
            </a:r>
          </a:p>
          <a:p>
            <a:r>
              <a:rPr lang="ko-KR" altLang="en-US" b="1" smtClean="0"/>
              <a:t>앞으로 나오는 설명에서 </a:t>
            </a:r>
            <a:r>
              <a:rPr lang="en-US" altLang="ko-KR" b="1" smtClean="0"/>
              <a:t>RNN</a:t>
            </a:r>
            <a:r>
              <a:rPr lang="ko-KR" altLang="en-US" b="1" smtClean="0"/>
              <a:t>을 사용한다고 하면 기본적으로 </a:t>
            </a:r>
            <a:r>
              <a:rPr lang="en-US" altLang="ko-KR" b="1" smtClean="0"/>
              <a:t>LSTM(</a:t>
            </a:r>
            <a:r>
              <a:rPr lang="ko-KR" altLang="en-US" b="1" smtClean="0"/>
              <a:t>또는 </a:t>
            </a:r>
            <a:r>
              <a:rPr lang="en-US" altLang="ko-KR" b="1" smtClean="0"/>
              <a:t>GRU)</a:t>
            </a:r>
            <a:r>
              <a:rPr lang="ko-KR" altLang="en-US" b="1" smtClean="0"/>
              <a:t>를 사용한다고 가정한다</a:t>
            </a:r>
            <a:r>
              <a:rPr lang="en-US" altLang="ko-KR" b="1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Long Short-Term Memory, LSTM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8966" y="5298197"/>
            <a:ext cx="5673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C00000"/>
                </a:solidFill>
              </a:rPr>
              <a:t>LSTM(Long </a:t>
            </a:r>
            <a:r>
              <a:rPr lang="en-US" altLang="ko-KR" sz="2000" b="1">
                <a:solidFill>
                  <a:srgbClr val="C00000"/>
                </a:solidFill>
              </a:rPr>
              <a:t>Short-Term </a:t>
            </a:r>
            <a:r>
              <a:rPr lang="en-US" altLang="ko-KR" sz="2000" b="1" smtClean="0">
                <a:solidFill>
                  <a:srgbClr val="C00000"/>
                </a:solidFill>
              </a:rPr>
              <a:t>Memory)</a:t>
            </a:r>
            <a:endParaRPr lang="ko-KR" altLang="en-US" sz="2000" b="1">
              <a:solidFill>
                <a:srgbClr val="C00000"/>
              </a:solidFill>
            </a:endParaRPr>
          </a:p>
        </p:txBody>
      </p:sp>
      <p:pic>
        <p:nvPicPr>
          <p:cNvPr id="2050" name="Picture 2" descr="A LSTM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334" y="2301014"/>
            <a:ext cx="6990665" cy="262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Long Short-Term Memory, LSTM</a:t>
            </a:r>
          </a:p>
        </p:txBody>
      </p:sp>
      <p:pic>
        <p:nvPicPr>
          <p:cNvPr id="5122" name="Picture 2" descr="https://wikidocs.net/images/page/22888/vaniila_rnn_and_different_lstm_ve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26" y="1079499"/>
            <a:ext cx="4360668" cy="34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489" y="4616500"/>
            <a:ext cx="7763571" cy="17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2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2899" y="1158875"/>
            <a:ext cx="12125325" cy="1381125"/>
          </a:xfrm>
        </p:spPr>
        <p:txBody>
          <a:bodyPr>
            <a:noAutofit/>
          </a:bodyPr>
          <a:lstStyle/>
          <a:p>
            <a:r>
              <a:rPr lang="en-US" altLang="ko-KR" b="1" smtClean="0"/>
              <a:t>LSTM</a:t>
            </a:r>
            <a:r>
              <a:rPr lang="ko-KR" altLang="en-US" b="1" smtClean="0"/>
              <a:t>의 핵심은 </a:t>
            </a:r>
            <a:r>
              <a:rPr lang="en-US" altLang="ko-KR" b="1" smtClean="0"/>
              <a:t>RNN</a:t>
            </a:r>
            <a:r>
              <a:rPr lang="ko-KR" altLang="en-US" b="1" smtClean="0"/>
              <a:t>에서는 없었던 </a:t>
            </a:r>
            <a:r>
              <a:rPr lang="en-US" altLang="ko-KR" b="1" smtClean="0"/>
              <a:t>Cell state</a:t>
            </a:r>
            <a:r>
              <a:rPr lang="ko-KR" altLang="en-US" b="1" smtClean="0"/>
              <a:t>이다</a:t>
            </a:r>
            <a:r>
              <a:rPr lang="en-US" altLang="ko-KR" b="1" smtClean="0"/>
              <a:t>.</a:t>
            </a:r>
          </a:p>
          <a:p>
            <a:r>
              <a:rPr lang="ko-KR" altLang="en-US" b="1" smtClean="0"/>
              <a:t>이전에 배운 </a:t>
            </a:r>
            <a:r>
              <a:rPr lang="en-US" altLang="ko-KR" b="1" smtClean="0"/>
              <a:t>hidden state</a:t>
            </a:r>
            <a:r>
              <a:rPr lang="ko-KR" altLang="en-US" b="1" smtClean="0"/>
              <a:t>처럼 이전 시점의 </a:t>
            </a:r>
            <a:r>
              <a:rPr lang="en-US" altLang="ko-KR" b="1" smtClean="0"/>
              <a:t>cell state</a:t>
            </a:r>
            <a:r>
              <a:rPr lang="ko-KR" altLang="en-US" b="1" smtClean="0"/>
              <a:t>는 다음 시점의 </a:t>
            </a:r>
            <a:r>
              <a:rPr lang="en-US" altLang="ko-KR" b="1" smtClean="0"/>
              <a:t>cell state</a:t>
            </a:r>
            <a:r>
              <a:rPr lang="ko-KR" altLang="en-US" b="1" smtClean="0"/>
              <a:t>의 입력이 된다</a:t>
            </a:r>
            <a:r>
              <a:rPr lang="en-US" altLang="ko-KR" b="1" smtClean="0"/>
              <a:t>.</a:t>
            </a:r>
          </a:p>
          <a:p>
            <a:r>
              <a:rPr lang="en-US" altLang="ko-KR" b="1"/>
              <a:t>cell state</a:t>
            </a:r>
            <a:r>
              <a:rPr lang="ko-KR" altLang="en-US" b="1"/>
              <a:t>에 </a:t>
            </a:r>
            <a:r>
              <a:rPr lang="en-US" altLang="ko-KR" b="1">
                <a:solidFill>
                  <a:srgbClr val="0B02C4"/>
                </a:solidFill>
              </a:rPr>
              <a:t>gate</a:t>
            </a:r>
            <a:r>
              <a:rPr lang="ko-KR" altLang="en-US" b="1"/>
              <a:t>라는 구조를 통해서 정보를 더하거나 빼는 등의 통제를 한다</a:t>
            </a:r>
            <a:r>
              <a:rPr lang="en-US" altLang="ko-KR" b="1"/>
              <a:t>.</a:t>
            </a:r>
            <a:endParaRPr lang="en-US" altLang="ko-KR" b="1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Long Short-Term Memory, LSTM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1010" y="5385869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C00000"/>
                </a:solidFill>
              </a:rPr>
              <a:t>Cell State</a:t>
            </a:r>
            <a:endParaRPr lang="ko-KR" altLang="en-US" sz="2000" b="1">
              <a:solidFill>
                <a:srgbClr val="C00000"/>
              </a:solidFill>
            </a:endParaRPr>
          </a:p>
        </p:txBody>
      </p:sp>
      <p:pic>
        <p:nvPicPr>
          <p:cNvPr id="3080" name="Picture 8" descr="https://wikidocs.net/images/page/22888/cell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54" y="2540000"/>
            <a:ext cx="5261756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2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2899" y="1158875"/>
            <a:ext cx="12125325" cy="1381125"/>
          </a:xfrm>
        </p:spPr>
        <p:txBody>
          <a:bodyPr>
            <a:noAutofit/>
          </a:bodyPr>
          <a:lstStyle/>
          <a:p>
            <a:r>
              <a:rPr lang="ko-KR" altLang="en-US" b="1"/>
              <a:t>입력 게이트는 현재 정보를 기억하기 위한 게이트입니다</a:t>
            </a:r>
            <a:r>
              <a:rPr lang="en-US" altLang="ko-KR" b="1"/>
              <a:t>. </a:t>
            </a:r>
            <a:endParaRPr lang="en-US" altLang="ko-KR" b="1" smtClean="0"/>
          </a:p>
          <a:p>
            <a:r>
              <a:rPr lang="ko-KR" altLang="en-US" b="1"/>
              <a:t>시그모이드 함수를 지나 </a:t>
            </a:r>
            <a:r>
              <a:rPr lang="en-US" altLang="ko-KR" b="1"/>
              <a:t>0</a:t>
            </a:r>
            <a:r>
              <a:rPr lang="ko-KR" altLang="en-US" b="1"/>
              <a:t>과 </a:t>
            </a:r>
            <a:r>
              <a:rPr lang="en-US" altLang="ko-KR" b="1"/>
              <a:t>1 </a:t>
            </a:r>
            <a:r>
              <a:rPr lang="ko-KR" altLang="en-US" b="1"/>
              <a:t>사이의 </a:t>
            </a:r>
            <a:r>
              <a:rPr lang="ko-KR" altLang="en-US" b="1" smtClean="0"/>
              <a:t>값 </a:t>
            </a:r>
            <a:r>
              <a:rPr lang="en-US" altLang="ko-KR" b="1" smtClean="0"/>
              <a:t>and </a:t>
            </a:r>
            <a:r>
              <a:rPr lang="ko-KR" altLang="en-US" b="1" smtClean="0"/>
              <a:t>하이퍼볼릭탄젠트 </a:t>
            </a:r>
            <a:r>
              <a:rPr lang="ko-KR" altLang="en-US" b="1"/>
              <a:t>함수를 지나 </a:t>
            </a:r>
            <a:r>
              <a:rPr lang="en-US" altLang="ko-KR" b="1"/>
              <a:t>-1</a:t>
            </a:r>
            <a:r>
              <a:rPr lang="ko-KR" altLang="en-US" b="1"/>
              <a:t>과 </a:t>
            </a:r>
            <a:r>
              <a:rPr lang="en-US" altLang="ko-KR" b="1"/>
              <a:t>1</a:t>
            </a:r>
            <a:r>
              <a:rPr lang="ko-KR" altLang="en-US" b="1"/>
              <a:t>사이의 값이 두 개의 </a:t>
            </a:r>
            <a:r>
              <a:rPr lang="ko-KR" altLang="en-US" b="1" smtClean="0"/>
              <a:t>값</a:t>
            </a:r>
            <a:endParaRPr lang="en-US" altLang="ko-KR" b="1" smtClean="0"/>
          </a:p>
          <a:p>
            <a:r>
              <a:rPr lang="ko-KR" altLang="en-US" b="1" smtClean="0"/>
              <a:t>이 두 가지 값을 가지고 </a:t>
            </a:r>
            <a:r>
              <a:rPr lang="en-US" altLang="ko-KR" b="1" smtClean="0">
                <a:solidFill>
                  <a:srgbClr val="C00000"/>
                </a:solidFill>
              </a:rPr>
              <a:t>Cell state</a:t>
            </a:r>
            <a:r>
              <a:rPr lang="ko-KR" altLang="en-US" b="1" smtClean="0"/>
              <a:t>에서 이번에 선택된 기억할 값을 정한다</a:t>
            </a:r>
            <a:r>
              <a:rPr lang="en-US" altLang="ko-KR" b="1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입력 게이트</a:t>
            </a:r>
            <a:r>
              <a:rPr lang="en-US" altLang="ko-KR" b="1" smtClean="0"/>
              <a:t>(Input Gate)</a:t>
            </a:r>
            <a:endParaRPr lang="en-US" altLang="ko-KR" b="1"/>
          </a:p>
        </p:txBody>
      </p:sp>
      <p:sp>
        <p:nvSpPr>
          <p:cNvPr id="5" name="TextBox 4"/>
          <p:cNvSpPr txBox="1"/>
          <p:nvPr/>
        </p:nvSpPr>
        <p:spPr>
          <a:xfrm>
            <a:off x="2632610" y="5843069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0B02C4"/>
                </a:solidFill>
              </a:rPr>
              <a:t>Input Gate</a:t>
            </a:r>
            <a:endParaRPr lang="ko-KR" altLang="en-US" sz="2000" b="1">
              <a:solidFill>
                <a:srgbClr val="0B02C4"/>
              </a:solidFill>
            </a:endParaRPr>
          </a:p>
        </p:txBody>
      </p:sp>
      <p:pic>
        <p:nvPicPr>
          <p:cNvPr id="6146" name="Picture 2" descr="https://wikidocs.net/images/page/22888/inputg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565400"/>
            <a:ext cx="4556125" cy="323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87" y="3449543"/>
            <a:ext cx="3981097" cy="7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2899" y="1158875"/>
            <a:ext cx="12125325" cy="1381125"/>
          </a:xfrm>
        </p:spPr>
        <p:txBody>
          <a:bodyPr>
            <a:noAutofit/>
          </a:bodyPr>
          <a:lstStyle/>
          <a:p>
            <a:r>
              <a:rPr lang="ko-KR" altLang="en-US" b="1"/>
              <a:t>삭제 게이트는 기억을 삭제하기 위한 </a:t>
            </a:r>
            <a:r>
              <a:rPr lang="ko-KR" altLang="en-US" b="1" smtClean="0"/>
              <a:t>게이트이다</a:t>
            </a:r>
            <a:r>
              <a:rPr lang="en-US" altLang="ko-KR" b="1"/>
              <a:t>. </a:t>
            </a:r>
            <a:endParaRPr lang="en-US" altLang="ko-KR" b="1" smtClean="0"/>
          </a:p>
          <a:p>
            <a:r>
              <a:rPr lang="ko-KR" altLang="en-US" b="1" smtClean="0"/>
              <a:t>시그모이드 </a:t>
            </a:r>
            <a:r>
              <a:rPr lang="ko-KR" altLang="en-US" b="1"/>
              <a:t>함수를 지나 </a:t>
            </a:r>
            <a:r>
              <a:rPr lang="en-US" altLang="ko-KR" b="1"/>
              <a:t>0</a:t>
            </a:r>
            <a:r>
              <a:rPr lang="ko-KR" altLang="en-US" b="1"/>
              <a:t>과 </a:t>
            </a:r>
            <a:r>
              <a:rPr lang="en-US" altLang="ko-KR" b="1"/>
              <a:t>1 </a:t>
            </a:r>
            <a:r>
              <a:rPr lang="ko-KR" altLang="en-US" b="1"/>
              <a:t>사이의 </a:t>
            </a:r>
            <a:r>
              <a:rPr lang="ko-KR" altLang="en-US" b="1" smtClean="0"/>
              <a:t>값이 나온다</a:t>
            </a:r>
            <a:r>
              <a:rPr lang="en-US" altLang="ko-KR" b="1" smtClean="0"/>
              <a:t>.</a:t>
            </a:r>
          </a:p>
          <a:p>
            <a:r>
              <a:rPr lang="en-US" altLang="ko-KR" b="1" smtClean="0"/>
              <a:t>0</a:t>
            </a:r>
            <a:r>
              <a:rPr lang="ko-KR" altLang="en-US" b="1" smtClean="0"/>
              <a:t>에 가까울수록</a:t>
            </a:r>
            <a:r>
              <a:rPr lang="en-US" altLang="ko-KR" b="1"/>
              <a:t> </a:t>
            </a:r>
            <a:r>
              <a:rPr lang="ko-KR" altLang="en-US" b="1" smtClean="0"/>
              <a:t>정보가 많이 삭제된 것이며</a:t>
            </a:r>
            <a:r>
              <a:rPr lang="en-US" altLang="ko-KR" b="1" smtClean="0"/>
              <a:t>, 1</a:t>
            </a:r>
            <a:r>
              <a:rPr lang="ko-KR" altLang="en-US" b="1" smtClean="0"/>
              <a:t>에 가까울수록 정보를 온전히 기억한 셈이다</a:t>
            </a:r>
            <a:r>
              <a:rPr lang="en-US" altLang="ko-KR" b="1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삭제 게이트</a:t>
            </a:r>
            <a:r>
              <a:rPr lang="en-US" altLang="ko-KR" b="1" smtClean="0"/>
              <a:t>(Forget Gate)</a:t>
            </a:r>
            <a:endParaRPr lang="en-US" altLang="ko-KR" b="1"/>
          </a:p>
        </p:txBody>
      </p:sp>
      <p:sp>
        <p:nvSpPr>
          <p:cNvPr id="5" name="TextBox 4"/>
          <p:cNvSpPr txBox="1"/>
          <p:nvPr/>
        </p:nvSpPr>
        <p:spPr>
          <a:xfrm>
            <a:off x="2632610" y="5843069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0B02C4"/>
                </a:solidFill>
              </a:rPr>
              <a:t>Forget Gate</a:t>
            </a:r>
            <a:endParaRPr lang="ko-KR" altLang="en-US" sz="2000" b="1">
              <a:solidFill>
                <a:srgbClr val="0B02C4"/>
              </a:solidFill>
            </a:endParaRPr>
          </a:p>
        </p:txBody>
      </p:sp>
      <p:pic>
        <p:nvPicPr>
          <p:cNvPr id="8194" name="Picture 2" descr="https://wikidocs.net/images/page/22888/forgetg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05" y="2416968"/>
            <a:ext cx="4562670" cy="327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37" y="3334913"/>
            <a:ext cx="4743097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342899" y="1158875"/>
                <a:ext cx="12125325" cy="1381125"/>
              </a:xfrm>
            </p:spPr>
            <p:txBody>
              <a:bodyPr>
                <a:noAutofit/>
              </a:bodyPr>
              <a:lstStyle/>
              <a:p>
                <a:r>
                  <a:rPr lang="ko-KR" altLang="en-US" b="1" smtClean="0"/>
                  <a:t>삭제 게이트에서 일부 기억을 소실</a:t>
                </a:r>
                <a:r>
                  <a:rPr lang="en-US" altLang="ko-KR" b="1" smtClean="0"/>
                  <a:t>.</a:t>
                </a:r>
              </a:p>
              <a:p>
                <a:r>
                  <a:rPr lang="ko-KR" altLang="en-US" b="1" smtClean="0"/>
                  <a:t>입력 게이트의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b="1" smtClean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b="1" smtClean="0"/>
                  <a:t>를 가지고 </a:t>
                </a:r>
                <a:r>
                  <a:rPr lang="en-US" altLang="ko-KR" b="1" smtClean="0"/>
                  <a:t>elementiwise product</a:t>
                </a:r>
                <a:r>
                  <a:rPr lang="ko-KR" altLang="en-US" b="1" smtClean="0"/>
                  <a:t>를 수행</a:t>
                </a:r>
                <a:r>
                  <a:rPr lang="en-US" altLang="ko-KR" b="1" smtClean="0"/>
                  <a:t> : </a:t>
                </a:r>
                <a:r>
                  <a:rPr lang="ko-KR" altLang="en-US" b="1" smtClean="0"/>
                  <a:t>이번에 기억할 값</a:t>
                </a:r>
                <a:r>
                  <a:rPr lang="en-US" altLang="ko-KR" b="1" smtClean="0"/>
                  <a:t>.</a:t>
                </a:r>
              </a:p>
              <a:p>
                <a:r>
                  <a:rPr lang="ko-KR" altLang="en-US" b="1" smtClean="0"/>
                  <a:t>두 값을 더한다</a:t>
                </a:r>
                <a:r>
                  <a:rPr lang="en-US" altLang="ko-KR" b="1" smtClean="0"/>
                  <a:t>.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899" y="1158875"/>
                <a:ext cx="12125325" cy="1381125"/>
              </a:xfrm>
              <a:blipFill rotWithShape="0">
                <a:blip r:embed="rId2"/>
                <a:stretch>
                  <a:fillRect l="-302" t="-4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셀 상태</a:t>
            </a:r>
            <a:r>
              <a:rPr lang="en-US" altLang="ko-KR" b="1" smtClean="0"/>
              <a:t>(Cell state) or </a:t>
            </a:r>
            <a:r>
              <a:rPr lang="ko-KR" altLang="en-US" b="1" smtClean="0"/>
              <a:t>장기 상태</a:t>
            </a:r>
            <a:endParaRPr lang="en-US" altLang="ko-KR" b="1"/>
          </a:p>
        </p:txBody>
      </p:sp>
      <p:sp>
        <p:nvSpPr>
          <p:cNvPr id="5" name="TextBox 4"/>
          <p:cNvSpPr txBox="1"/>
          <p:nvPr/>
        </p:nvSpPr>
        <p:spPr>
          <a:xfrm>
            <a:off x="2632610" y="5843069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C00000"/>
                </a:solidFill>
              </a:rPr>
              <a:t>Cell State</a:t>
            </a:r>
            <a:endParaRPr lang="ko-KR" altLang="en-US" sz="2000" b="1">
              <a:solidFill>
                <a:srgbClr val="C00000"/>
              </a:solidFill>
            </a:endParaRPr>
          </a:p>
        </p:txBody>
      </p:sp>
      <p:pic>
        <p:nvPicPr>
          <p:cNvPr id="9218" name="Picture 2" descr="https://wikidocs.net/images/page/22888/cellsta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2441885"/>
            <a:ext cx="4678362" cy="340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25" y="2574132"/>
            <a:ext cx="3305678" cy="5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342899" y="1158875"/>
                <a:ext cx="12125325" cy="1381125"/>
              </a:xfrm>
            </p:spPr>
            <p:txBody>
              <a:bodyPr>
                <a:noAutofit/>
              </a:bodyPr>
              <a:lstStyle/>
              <a:p>
                <a:r>
                  <a:rPr lang="ko-KR" altLang="en-US" b="1" smtClean="0"/>
                  <a:t>삭제 게이트에서 일부 기억을 소실</a:t>
                </a:r>
                <a:r>
                  <a:rPr lang="en-US" altLang="ko-KR" b="1" smtClean="0"/>
                  <a:t>.</a:t>
                </a:r>
              </a:p>
              <a:p>
                <a:r>
                  <a:rPr lang="ko-KR" altLang="en-US" b="1" smtClean="0"/>
                  <a:t>입력 게이트의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b="1" smtClean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b="1" smtClean="0"/>
                  <a:t>를 가지고 </a:t>
                </a:r>
                <a:r>
                  <a:rPr lang="en-US" altLang="ko-KR" b="1" smtClean="0"/>
                  <a:t>elementiwise product</a:t>
                </a:r>
                <a:r>
                  <a:rPr lang="ko-KR" altLang="en-US" b="1" smtClean="0"/>
                  <a:t>를 수행</a:t>
                </a:r>
                <a:r>
                  <a:rPr lang="en-US" altLang="ko-KR" b="1" smtClean="0"/>
                  <a:t> : </a:t>
                </a:r>
                <a:r>
                  <a:rPr lang="ko-KR" altLang="en-US" b="1" smtClean="0"/>
                  <a:t>이번에 기억할 값</a:t>
                </a:r>
                <a:r>
                  <a:rPr lang="en-US" altLang="ko-KR" b="1" smtClean="0"/>
                  <a:t>.</a:t>
                </a:r>
              </a:p>
              <a:p>
                <a:r>
                  <a:rPr lang="ko-KR" altLang="en-US" b="1" smtClean="0"/>
                  <a:t>두 값을 더한다</a:t>
                </a:r>
                <a:r>
                  <a:rPr lang="en-US" altLang="ko-KR" b="1" smtClean="0"/>
                  <a:t>.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899" y="1158875"/>
                <a:ext cx="12125325" cy="1381125"/>
              </a:xfrm>
              <a:blipFill rotWithShape="0">
                <a:blip r:embed="rId2"/>
                <a:stretch>
                  <a:fillRect l="-302" t="-4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셀 상태</a:t>
            </a:r>
            <a:r>
              <a:rPr lang="en-US" altLang="ko-KR" b="1" smtClean="0"/>
              <a:t>(Cell state) or </a:t>
            </a:r>
            <a:r>
              <a:rPr lang="ko-KR" altLang="en-US" b="1" smtClean="0"/>
              <a:t>장기 상태</a:t>
            </a:r>
            <a:endParaRPr lang="en-US" altLang="ko-KR" b="1"/>
          </a:p>
        </p:txBody>
      </p:sp>
      <p:sp>
        <p:nvSpPr>
          <p:cNvPr id="5" name="TextBox 4"/>
          <p:cNvSpPr txBox="1"/>
          <p:nvPr/>
        </p:nvSpPr>
        <p:spPr>
          <a:xfrm>
            <a:off x="2632610" y="5843069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C00000"/>
                </a:solidFill>
              </a:rPr>
              <a:t>Cell State</a:t>
            </a:r>
            <a:endParaRPr lang="ko-KR" altLang="en-US" sz="2000" b="1">
              <a:solidFill>
                <a:srgbClr val="C00000"/>
              </a:solidFill>
            </a:endParaRPr>
          </a:p>
        </p:txBody>
      </p:sp>
      <p:pic>
        <p:nvPicPr>
          <p:cNvPr id="9218" name="Picture 2" descr="https://wikidocs.net/images/page/22888/cellsta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2441885"/>
            <a:ext cx="4678362" cy="340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25" y="2574132"/>
            <a:ext cx="3305678" cy="5892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62624" y="3197537"/>
            <a:ext cx="575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C00000"/>
                </a:solidFill>
              </a:rPr>
              <a:t>삭제 게이트와 입력 게이트의 영향력을 생각해봅시다</a:t>
            </a:r>
            <a:r>
              <a:rPr lang="en-US" altLang="ko-KR" b="1" smtClean="0">
                <a:solidFill>
                  <a:srgbClr val="C00000"/>
                </a:solidFill>
              </a:rPr>
              <a:t>.</a:t>
            </a:r>
            <a:endParaRPr lang="ko-KR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5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342899" y="1158875"/>
                <a:ext cx="12125325" cy="1381125"/>
              </a:xfrm>
            </p:spPr>
            <p:txBody>
              <a:bodyPr>
                <a:noAutofit/>
              </a:bodyPr>
              <a:lstStyle/>
              <a:p>
                <a:r>
                  <a:rPr lang="ko-KR" altLang="en-US" b="1" smtClean="0"/>
                  <a:t>삭제 게이트에서 일부 기억을 소실</a:t>
                </a:r>
                <a:r>
                  <a:rPr lang="en-US" altLang="ko-KR" b="1" smtClean="0"/>
                  <a:t>.</a:t>
                </a:r>
              </a:p>
              <a:p>
                <a:r>
                  <a:rPr lang="ko-KR" altLang="en-US" b="1" smtClean="0"/>
                  <a:t>입력 게이트의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b="1" smtClean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b="1" smtClean="0"/>
                  <a:t>를 가지고 </a:t>
                </a:r>
                <a:r>
                  <a:rPr lang="en-US" altLang="ko-KR" b="1" smtClean="0"/>
                  <a:t>elementiwise product</a:t>
                </a:r>
                <a:r>
                  <a:rPr lang="ko-KR" altLang="en-US" b="1" smtClean="0"/>
                  <a:t>를 수행</a:t>
                </a:r>
                <a:r>
                  <a:rPr lang="en-US" altLang="ko-KR" b="1" smtClean="0"/>
                  <a:t> : </a:t>
                </a:r>
                <a:r>
                  <a:rPr lang="ko-KR" altLang="en-US" b="1" smtClean="0"/>
                  <a:t>이번에 기억할 값</a:t>
                </a:r>
                <a:r>
                  <a:rPr lang="en-US" altLang="ko-KR" b="1" smtClean="0"/>
                  <a:t>.</a:t>
                </a:r>
              </a:p>
              <a:p>
                <a:r>
                  <a:rPr lang="ko-KR" altLang="en-US" b="1" smtClean="0"/>
                  <a:t>두 값을 더한다</a:t>
                </a:r>
                <a:r>
                  <a:rPr lang="en-US" altLang="ko-KR" b="1" smtClean="0"/>
                  <a:t>.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899" y="1158875"/>
                <a:ext cx="12125325" cy="1381125"/>
              </a:xfrm>
              <a:blipFill rotWithShape="0">
                <a:blip r:embed="rId2"/>
                <a:stretch>
                  <a:fillRect l="-302" t="-4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셀 상태</a:t>
            </a:r>
            <a:r>
              <a:rPr lang="en-US" altLang="ko-KR" b="1" smtClean="0"/>
              <a:t>(Cell state) or </a:t>
            </a:r>
            <a:r>
              <a:rPr lang="ko-KR" altLang="en-US" b="1" smtClean="0"/>
              <a:t>장기 상태</a:t>
            </a:r>
            <a:endParaRPr lang="en-US" altLang="ko-KR" b="1"/>
          </a:p>
        </p:txBody>
      </p:sp>
      <p:sp>
        <p:nvSpPr>
          <p:cNvPr id="5" name="TextBox 4"/>
          <p:cNvSpPr txBox="1"/>
          <p:nvPr/>
        </p:nvSpPr>
        <p:spPr>
          <a:xfrm>
            <a:off x="2632610" y="5843069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C00000"/>
                </a:solidFill>
              </a:rPr>
              <a:t>Cell State</a:t>
            </a:r>
            <a:endParaRPr lang="ko-KR" altLang="en-US" sz="2000" b="1">
              <a:solidFill>
                <a:srgbClr val="C00000"/>
              </a:solidFill>
            </a:endParaRPr>
          </a:p>
        </p:txBody>
      </p:sp>
      <p:pic>
        <p:nvPicPr>
          <p:cNvPr id="9218" name="Picture 2" descr="https://wikidocs.net/images/page/22888/cellsta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2441885"/>
            <a:ext cx="4678362" cy="340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25" y="2574132"/>
            <a:ext cx="3305678" cy="5892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53075" y="3540009"/>
                <a:ext cx="6451600" cy="1205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ko-KR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b="1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smtClean="0">
                    <a:solidFill>
                      <a:schemeClr val="tx1"/>
                    </a:solidFill>
                  </a:rPr>
                  <a:t>0</a:t>
                </a:r>
                <a:r>
                  <a:rPr lang="ko-KR" altLang="en-US" b="1" smtClean="0">
                    <a:solidFill>
                      <a:schemeClr val="tx1"/>
                    </a:solidFill>
                  </a:rPr>
                  <a:t>이 된다면</a:t>
                </a:r>
                <a:r>
                  <a:rPr lang="en-US" altLang="ko-KR" b="1">
                    <a:solidFill>
                      <a:schemeClr val="tx1"/>
                    </a:solidFill>
                  </a:rPr>
                  <a:t> </a:t>
                </a:r>
                <a:r>
                  <a:rPr lang="ko-KR" altLang="en-US" b="1" smtClean="0">
                    <a:solidFill>
                      <a:schemeClr val="tx1"/>
                    </a:solidFill>
                  </a:rPr>
                  <a:t>이전 시점의 </a:t>
                </a:r>
                <a:r>
                  <a:rPr lang="en-US" altLang="ko-KR" b="1" smtClean="0">
                    <a:solidFill>
                      <a:schemeClr val="tx1"/>
                    </a:solidFill>
                  </a:rPr>
                  <a:t>Cell state</a:t>
                </a:r>
                <a:r>
                  <a:rPr lang="ko-KR" altLang="en-US" b="1" smtClean="0">
                    <a:solidFill>
                      <a:schemeClr val="tx1"/>
                    </a:solidFill>
                  </a:rPr>
                  <a:t>값이 </a:t>
                </a:r>
                <a:r>
                  <a:rPr lang="en-US" altLang="ko-KR" b="1" smtClean="0">
                    <a:solidFill>
                      <a:schemeClr val="tx1"/>
                    </a:solidFill>
                  </a:rPr>
                  <a:t>0</a:t>
                </a:r>
                <a:r>
                  <a:rPr lang="ko-KR" altLang="en-US" b="1" smtClean="0">
                    <a:solidFill>
                      <a:schemeClr val="tx1"/>
                    </a:solidFill>
                  </a:rPr>
                  <a:t>이 된다</a:t>
                </a:r>
                <a:r>
                  <a:rPr lang="en-US" altLang="ko-KR" b="1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ko-KR" altLang="en-US" b="1" smtClean="0">
                    <a:solidFill>
                      <a:schemeClr val="tx1"/>
                    </a:solidFill>
                  </a:rPr>
                  <a:t>오직 입력 게이트만이 현재 시점의 </a:t>
                </a:r>
                <a:r>
                  <a:rPr lang="en-US" altLang="ko-KR" b="1" smtClean="0">
                    <a:solidFill>
                      <a:schemeClr val="tx1"/>
                    </a:solidFill>
                  </a:rPr>
                  <a:t>Cell state</a:t>
                </a:r>
                <a:r>
                  <a:rPr lang="ko-KR" altLang="en-US" b="1" smtClean="0">
                    <a:solidFill>
                      <a:schemeClr val="tx1"/>
                    </a:solidFill>
                  </a:rPr>
                  <a:t>값을 결정한다</a:t>
                </a:r>
                <a:r>
                  <a:rPr lang="en-US" altLang="ko-KR" b="1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b="1"/>
              </a:p>
              <a:p>
                <a:r>
                  <a:rPr lang="ko-KR" altLang="en-US" b="1" smtClean="0">
                    <a:solidFill>
                      <a:schemeClr val="tx1"/>
                    </a:solidFill>
                  </a:rPr>
                  <a:t>이는 삭제 게이트가 닫히고</a:t>
                </a:r>
                <a:r>
                  <a:rPr lang="en-US" altLang="ko-KR" b="1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b="1" smtClean="0">
                    <a:solidFill>
                      <a:schemeClr val="tx1"/>
                    </a:solidFill>
                  </a:rPr>
                  <a:t>입력 게이트만 열린 상태를 의미</a:t>
                </a:r>
                <a:r>
                  <a:rPr lang="en-US" altLang="ko-KR" b="1" smtClean="0">
                    <a:solidFill>
                      <a:schemeClr val="tx1"/>
                    </a:solidFill>
                  </a:rPr>
                  <a:t>.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075" y="3540009"/>
                <a:ext cx="6451600" cy="1205523"/>
              </a:xfrm>
              <a:prstGeom prst="rect">
                <a:avLst/>
              </a:prstGeom>
              <a:blipFill rotWithShape="0">
                <a:blip r:embed="rId5"/>
                <a:stretch>
                  <a:fillRect l="-851" t="-2538" r="-662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>
          <a:xfrm flipH="1">
            <a:off x="7010400" y="2574132"/>
            <a:ext cx="444500" cy="4445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7701214" y="2595504"/>
            <a:ext cx="444500" cy="4445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8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3"/>
          <p:cNvSpPr txBox="1">
            <a:spLocks/>
          </p:cNvSpPr>
          <p:nvPr/>
        </p:nvSpPr>
        <p:spPr>
          <a:xfrm>
            <a:off x="658587" y="1452789"/>
            <a:ext cx="11609613" cy="3986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smtClean="0"/>
              <a:t>Closed-Domain Chatbot : </a:t>
            </a:r>
            <a:r>
              <a:rPr lang="ko-KR" altLang="en-US" sz="2400" b="1" smtClean="0"/>
              <a:t>키워드와 인텐트를 기반으로 특정 업무를 수행</a:t>
            </a:r>
            <a:r>
              <a:rPr lang="en-US" altLang="ko-KR" sz="2400" b="1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/>
              <a:t> </a:t>
            </a:r>
            <a:r>
              <a:rPr lang="en-US" altLang="ko-KR" sz="2000" b="1" smtClean="0"/>
              <a:t>Ex) </a:t>
            </a:r>
            <a:r>
              <a:rPr lang="ko-KR" altLang="en-US" sz="2000" b="1" smtClean="0"/>
              <a:t>삼성생명 챗봇 </a:t>
            </a:r>
            <a:r>
              <a:rPr lang="en-US" altLang="ko-KR" sz="2000" b="1" smtClean="0"/>
              <a:t>‘</a:t>
            </a:r>
            <a:r>
              <a:rPr lang="ko-KR" altLang="en-US" sz="2000" b="1" smtClean="0"/>
              <a:t>따봇</a:t>
            </a:r>
            <a:r>
              <a:rPr lang="en-US" altLang="ko-KR" sz="2000" b="1" smtClean="0"/>
              <a:t>‘, </a:t>
            </a:r>
            <a:r>
              <a:rPr lang="ko-KR" altLang="en-US" sz="2000" b="1" smtClean="0"/>
              <a:t>카카오미니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연말정산 </a:t>
            </a:r>
            <a:r>
              <a:rPr lang="en-US" altLang="ko-KR" sz="2000" b="1" smtClean="0"/>
              <a:t>Q&amp;A</a:t>
            </a:r>
            <a:r>
              <a:rPr lang="ko-KR" altLang="en-US" sz="2000" b="1" smtClean="0"/>
              <a:t>봇</a:t>
            </a:r>
            <a:endParaRPr lang="en-US" altLang="ko-KR" sz="2000" b="1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b="1"/>
          </a:p>
          <a:p>
            <a:pPr marL="0" indent="0">
              <a:buNone/>
            </a:pPr>
            <a:r>
              <a:rPr lang="en-US" altLang="ko-KR" sz="2400" b="1" smtClean="0"/>
              <a:t>Open-Domain </a:t>
            </a:r>
            <a:r>
              <a:rPr lang="en-US" altLang="ko-KR" sz="2400" b="1"/>
              <a:t>Chatbot : </a:t>
            </a:r>
            <a:r>
              <a:rPr lang="ko-KR" altLang="en-US" sz="2400" b="1" smtClean="0"/>
              <a:t>어떤 토픽이든 상관없이 사람과 대화를 나눈다</a:t>
            </a:r>
            <a:r>
              <a:rPr lang="en-US" altLang="ko-KR" sz="2400" b="1" smtClean="0"/>
              <a:t>.</a:t>
            </a:r>
          </a:p>
          <a:p>
            <a:pPr marL="0" indent="0">
              <a:buNone/>
            </a:pPr>
            <a:r>
              <a:rPr lang="en-US" altLang="ko-KR" sz="2000" b="1"/>
              <a:t> Ex) </a:t>
            </a:r>
            <a:r>
              <a:rPr lang="ko-KR" altLang="en-US" sz="2000" b="1" smtClean="0"/>
              <a:t>심심이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드림이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이루다</a:t>
            </a:r>
            <a:endParaRPr lang="en-US" altLang="ko-KR" sz="2400" b="1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b="1" smtClean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/>
          <a:lstStyle/>
          <a:p>
            <a:r>
              <a:rPr lang="en-US" altLang="ko-KR" b="1" smtClean="0"/>
              <a:t>Closed Domain Vs. Open-Domain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9956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342899" y="1158875"/>
                <a:ext cx="12125325" cy="1381125"/>
              </a:xfrm>
            </p:spPr>
            <p:txBody>
              <a:bodyPr>
                <a:noAutofit/>
              </a:bodyPr>
              <a:lstStyle/>
              <a:p>
                <a:r>
                  <a:rPr lang="ko-KR" altLang="en-US" b="1" smtClean="0"/>
                  <a:t>삭제 게이트에서 일부 기억을 소실</a:t>
                </a:r>
                <a:r>
                  <a:rPr lang="en-US" altLang="ko-KR" b="1" smtClean="0"/>
                  <a:t>.</a:t>
                </a:r>
              </a:p>
              <a:p>
                <a:r>
                  <a:rPr lang="ko-KR" altLang="en-US" b="1" smtClean="0"/>
                  <a:t>입력 게이트의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b="1" smtClean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b="1" smtClean="0"/>
                  <a:t>를 가지고 </a:t>
                </a:r>
                <a:r>
                  <a:rPr lang="en-US" altLang="ko-KR" b="1" smtClean="0"/>
                  <a:t>elementiwise product</a:t>
                </a:r>
                <a:r>
                  <a:rPr lang="ko-KR" altLang="en-US" b="1" smtClean="0"/>
                  <a:t>를 수행</a:t>
                </a:r>
                <a:r>
                  <a:rPr lang="en-US" altLang="ko-KR" b="1" smtClean="0"/>
                  <a:t> : </a:t>
                </a:r>
                <a:r>
                  <a:rPr lang="ko-KR" altLang="en-US" b="1" smtClean="0"/>
                  <a:t>이번에 기억할 값</a:t>
                </a:r>
                <a:r>
                  <a:rPr lang="en-US" altLang="ko-KR" b="1" smtClean="0"/>
                  <a:t>.</a:t>
                </a:r>
              </a:p>
              <a:p>
                <a:r>
                  <a:rPr lang="ko-KR" altLang="en-US" b="1" smtClean="0"/>
                  <a:t>두 값을 더한다</a:t>
                </a:r>
                <a:r>
                  <a:rPr lang="en-US" altLang="ko-KR" b="1" smtClean="0"/>
                  <a:t>.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899" y="1158875"/>
                <a:ext cx="12125325" cy="1381125"/>
              </a:xfrm>
              <a:blipFill rotWithShape="0">
                <a:blip r:embed="rId2"/>
                <a:stretch>
                  <a:fillRect l="-302" t="-4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셀 상태</a:t>
            </a:r>
            <a:r>
              <a:rPr lang="en-US" altLang="ko-KR" b="1" smtClean="0"/>
              <a:t>(Cell state) or </a:t>
            </a:r>
            <a:r>
              <a:rPr lang="ko-KR" altLang="en-US" b="1" smtClean="0"/>
              <a:t>장기 상태</a:t>
            </a:r>
            <a:endParaRPr lang="en-US" altLang="ko-KR" b="1"/>
          </a:p>
        </p:txBody>
      </p:sp>
      <p:sp>
        <p:nvSpPr>
          <p:cNvPr id="5" name="TextBox 4"/>
          <p:cNvSpPr txBox="1"/>
          <p:nvPr/>
        </p:nvSpPr>
        <p:spPr>
          <a:xfrm>
            <a:off x="2632610" y="5843069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C00000"/>
                </a:solidFill>
              </a:rPr>
              <a:t>Cell State</a:t>
            </a:r>
            <a:endParaRPr lang="ko-KR" altLang="en-US" sz="2000" b="1">
              <a:solidFill>
                <a:srgbClr val="C00000"/>
              </a:solidFill>
            </a:endParaRPr>
          </a:p>
        </p:txBody>
      </p:sp>
      <p:pic>
        <p:nvPicPr>
          <p:cNvPr id="9218" name="Picture 2" descr="https://wikidocs.net/images/page/22888/cellsta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2441885"/>
            <a:ext cx="4678362" cy="340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25" y="2574132"/>
            <a:ext cx="3305678" cy="5892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53075" y="3540009"/>
                <a:ext cx="6451600" cy="1205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ko-KR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b="1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smtClean="0">
                    <a:solidFill>
                      <a:schemeClr val="tx1"/>
                    </a:solidFill>
                  </a:rPr>
                  <a:t>0</a:t>
                </a:r>
                <a:r>
                  <a:rPr lang="ko-KR" altLang="en-US" b="1" smtClean="0">
                    <a:solidFill>
                      <a:schemeClr val="tx1"/>
                    </a:solidFill>
                  </a:rPr>
                  <a:t>이 된다면</a:t>
                </a:r>
                <a:r>
                  <a:rPr lang="en-US" altLang="ko-KR" b="1"/>
                  <a:t> </a:t>
                </a:r>
                <a:r>
                  <a:rPr lang="ko-KR" altLang="en-US" b="1" smtClean="0">
                    <a:solidFill>
                      <a:schemeClr val="tx1"/>
                    </a:solidFill>
                  </a:rPr>
                  <a:t>이전 시점의 </a:t>
                </a:r>
                <a:r>
                  <a:rPr lang="en-US" altLang="ko-KR" b="1" smtClean="0">
                    <a:solidFill>
                      <a:schemeClr val="tx1"/>
                    </a:solidFill>
                  </a:rPr>
                  <a:t>Cell state</a:t>
                </a:r>
                <a:r>
                  <a:rPr lang="ko-KR" altLang="en-US" b="1" smtClean="0">
                    <a:solidFill>
                      <a:schemeClr val="tx1"/>
                    </a:solidFill>
                  </a:rPr>
                  <a:t>값으로</a:t>
                </a:r>
                <a:endParaRPr lang="en-US" altLang="ko-KR" b="1" smtClean="0">
                  <a:solidFill>
                    <a:schemeClr val="tx1"/>
                  </a:solidFill>
                </a:endParaRPr>
              </a:p>
              <a:p>
                <a:r>
                  <a:rPr lang="ko-KR" altLang="en-US" b="1" smtClean="0">
                    <a:solidFill>
                      <a:schemeClr val="tx1"/>
                    </a:solidFill>
                  </a:rPr>
                  <a:t>현재 시점의 </a:t>
                </a:r>
                <a:r>
                  <a:rPr lang="en-US" altLang="ko-KR" b="1" smtClean="0">
                    <a:solidFill>
                      <a:schemeClr val="tx1"/>
                    </a:solidFill>
                  </a:rPr>
                  <a:t>Cell state</a:t>
                </a:r>
                <a:r>
                  <a:rPr lang="ko-KR" altLang="en-US" b="1" smtClean="0">
                    <a:solidFill>
                      <a:schemeClr val="tx1"/>
                    </a:solidFill>
                  </a:rPr>
                  <a:t>값을 결정한다</a:t>
                </a:r>
                <a:r>
                  <a:rPr lang="en-US" altLang="ko-KR" b="1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b="1"/>
              </a:p>
              <a:p>
                <a:r>
                  <a:rPr lang="ko-KR" altLang="en-US" b="1" smtClean="0">
                    <a:solidFill>
                      <a:schemeClr val="tx1"/>
                    </a:solidFill>
                  </a:rPr>
                  <a:t>이는 입력 게이트가 닫히고</a:t>
                </a:r>
                <a:r>
                  <a:rPr lang="en-US" altLang="ko-KR" b="1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b="1" smtClean="0">
                    <a:solidFill>
                      <a:schemeClr val="tx1"/>
                    </a:solidFill>
                  </a:rPr>
                  <a:t>삭제 게이트만 열린 상태를 의미</a:t>
                </a:r>
                <a:r>
                  <a:rPr lang="en-US" altLang="ko-KR" b="1" smtClean="0">
                    <a:solidFill>
                      <a:schemeClr val="tx1"/>
                    </a:solidFill>
                  </a:rPr>
                  <a:t>.</a:t>
                </a:r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075" y="3540009"/>
                <a:ext cx="6451600" cy="1205523"/>
              </a:xfrm>
              <a:prstGeom prst="rect">
                <a:avLst/>
              </a:prstGeom>
              <a:blipFill rotWithShape="0">
                <a:blip r:embed="rId5"/>
                <a:stretch>
                  <a:fillRect l="-851" t="-2538" r="-662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>
          <a:xfrm flipH="1">
            <a:off x="8597900" y="2574132"/>
            <a:ext cx="444500" cy="4445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9060114" y="2595504"/>
            <a:ext cx="444500" cy="4445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0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342899" y="1158875"/>
                <a:ext cx="12125325" cy="1381125"/>
              </a:xfrm>
            </p:spPr>
            <p:txBody>
              <a:bodyPr>
                <a:noAutofit/>
              </a:bodyPr>
              <a:lstStyle/>
              <a:p>
                <a:r>
                  <a:rPr lang="ko-KR" altLang="en-US" b="1" smtClean="0"/>
                  <a:t>삭제 게이트에서 일부 기억을 소실</a:t>
                </a:r>
                <a:r>
                  <a:rPr lang="en-US" altLang="ko-KR" b="1" smtClean="0"/>
                  <a:t>.</a:t>
                </a:r>
              </a:p>
              <a:p>
                <a:r>
                  <a:rPr lang="ko-KR" altLang="en-US" b="1" smtClean="0"/>
                  <a:t>입력 게이트의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b="1" smtClean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b="1" smtClean="0"/>
                  <a:t>를 가지고 </a:t>
                </a:r>
                <a:r>
                  <a:rPr lang="en-US" altLang="ko-KR" b="1" smtClean="0"/>
                  <a:t>elementiwise product</a:t>
                </a:r>
                <a:r>
                  <a:rPr lang="ko-KR" altLang="en-US" b="1" smtClean="0"/>
                  <a:t>를 수행</a:t>
                </a:r>
                <a:r>
                  <a:rPr lang="en-US" altLang="ko-KR" b="1" smtClean="0"/>
                  <a:t> : </a:t>
                </a:r>
                <a:r>
                  <a:rPr lang="ko-KR" altLang="en-US" b="1" smtClean="0"/>
                  <a:t>이번에 기억할 값</a:t>
                </a:r>
                <a:r>
                  <a:rPr lang="en-US" altLang="ko-KR" b="1" smtClean="0"/>
                  <a:t>.</a:t>
                </a:r>
              </a:p>
              <a:p>
                <a:r>
                  <a:rPr lang="ko-KR" altLang="en-US" b="1" smtClean="0"/>
                  <a:t>두 값을 더한다</a:t>
                </a:r>
                <a:r>
                  <a:rPr lang="en-US" altLang="ko-KR" b="1" smtClean="0"/>
                  <a:t>.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899" y="1158875"/>
                <a:ext cx="12125325" cy="1381125"/>
              </a:xfrm>
              <a:blipFill rotWithShape="0">
                <a:blip r:embed="rId2"/>
                <a:stretch>
                  <a:fillRect l="-302" t="-4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셀 상태</a:t>
            </a:r>
            <a:r>
              <a:rPr lang="en-US" altLang="ko-KR" b="1" smtClean="0"/>
              <a:t>(Cell state) or </a:t>
            </a:r>
            <a:r>
              <a:rPr lang="ko-KR" altLang="en-US" b="1" smtClean="0"/>
              <a:t>장기 상태</a:t>
            </a:r>
            <a:endParaRPr lang="en-US" altLang="ko-KR" b="1"/>
          </a:p>
        </p:txBody>
      </p:sp>
      <p:sp>
        <p:nvSpPr>
          <p:cNvPr id="5" name="TextBox 4"/>
          <p:cNvSpPr txBox="1"/>
          <p:nvPr/>
        </p:nvSpPr>
        <p:spPr>
          <a:xfrm>
            <a:off x="2632610" y="5843069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C00000"/>
                </a:solidFill>
              </a:rPr>
              <a:t>Cell State</a:t>
            </a:r>
            <a:endParaRPr lang="ko-KR" altLang="en-US" sz="2000" b="1">
              <a:solidFill>
                <a:srgbClr val="C00000"/>
              </a:solidFill>
            </a:endParaRPr>
          </a:p>
        </p:txBody>
      </p:sp>
      <p:pic>
        <p:nvPicPr>
          <p:cNvPr id="9218" name="Picture 2" descr="https://wikidocs.net/images/page/22888/cellsta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2441885"/>
            <a:ext cx="4678362" cy="340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25" y="2574132"/>
            <a:ext cx="3305678" cy="5892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62624" y="3197537"/>
            <a:ext cx="5756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C00000"/>
                </a:solidFill>
              </a:rPr>
              <a:t>삭제 게이트는</a:t>
            </a:r>
            <a:endParaRPr lang="en-US" altLang="ko-KR" b="1" smtClean="0">
              <a:solidFill>
                <a:srgbClr val="C00000"/>
              </a:solidFill>
            </a:endParaRPr>
          </a:p>
          <a:p>
            <a:r>
              <a:rPr lang="ko-KR" altLang="en-US" b="1" smtClean="0">
                <a:solidFill>
                  <a:srgbClr val="C00000"/>
                </a:solidFill>
              </a:rPr>
              <a:t>이전 시점의 입력을</a:t>
            </a:r>
            <a:r>
              <a:rPr lang="en-US" altLang="ko-KR" b="1">
                <a:solidFill>
                  <a:srgbClr val="C00000"/>
                </a:solidFill>
              </a:rPr>
              <a:t> </a:t>
            </a:r>
            <a:r>
              <a:rPr lang="ko-KR" altLang="en-US" b="1" smtClean="0">
                <a:solidFill>
                  <a:srgbClr val="C00000"/>
                </a:solidFill>
              </a:rPr>
              <a:t>얼마나 반영할지를 결정한다</a:t>
            </a:r>
            <a:r>
              <a:rPr lang="en-US" altLang="ko-KR" b="1" smtClean="0">
                <a:solidFill>
                  <a:srgbClr val="C00000"/>
                </a:solidFill>
              </a:rPr>
              <a:t>.</a:t>
            </a:r>
          </a:p>
          <a:p>
            <a:endParaRPr lang="en-US" altLang="ko-KR" b="1">
              <a:solidFill>
                <a:srgbClr val="C00000"/>
              </a:solidFill>
            </a:endParaRPr>
          </a:p>
          <a:p>
            <a:r>
              <a:rPr lang="ko-KR" altLang="en-US" b="1" smtClean="0">
                <a:solidFill>
                  <a:srgbClr val="C00000"/>
                </a:solidFill>
              </a:rPr>
              <a:t>입력 게이트는</a:t>
            </a:r>
            <a:endParaRPr lang="en-US" altLang="ko-KR" b="1" smtClean="0">
              <a:solidFill>
                <a:srgbClr val="C00000"/>
              </a:solidFill>
            </a:endParaRPr>
          </a:p>
          <a:p>
            <a:r>
              <a:rPr lang="ko-KR" altLang="en-US" b="1" smtClean="0">
                <a:solidFill>
                  <a:srgbClr val="C00000"/>
                </a:solidFill>
              </a:rPr>
              <a:t>현재 시점의 입력을 얼마나 반영할지를 결정한다</a:t>
            </a:r>
            <a:r>
              <a:rPr lang="en-US" altLang="ko-KR" b="1" smtClean="0">
                <a:solidFill>
                  <a:srgbClr val="C00000"/>
                </a:solidFill>
              </a:rPr>
              <a:t>.</a:t>
            </a:r>
          </a:p>
          <a:p>
            <a:endParaRPr lang="ko-KR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8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2899" y="1158875"/>
            <a:ext cx="12125325" cy="1381125"/>
          </a:xfrm>
        </p:spPr>
        <p:txBody>
          <a:bodyPr>
            <a:noAutofit/>
          </a:bodyPr>
          <a:lstStyle/>
          <a:p>
            <a:r>
              <a:rPr lang="ko-KR" altLang="en-US" b="1"/>
              <a:t>출력 게이트는 </a:t>
            </a:r>
            <a:r>
              <a:rPr lang="en-US" altLang="ko-KR" b="1" smtClean="0">
                <a:solidFill>
                  <a:srgbClr val="C00000"/>
                </a:solidFill>
              </a:rPr>
              <a:t>Hidden State</a:t>
            </a:r>
            <a:r>
              <a:rPr lang="ko-KR" altLang="en-US" b="1"/>
              <a:t>를 연산하는 일에 쓰인다</a:t>
            </a:r>
            <a:r>
              <a:rPr lang="en-US" altLang="ko-KR" b="1" smtClean="0"/>
              <a:t>.</a:t>
            </a:r>
          </a:p>
          <a:p>
            <a:r>
              <a:rPr lang="en-US" altLang="ko-KR" b="1" smtClean="0">
                <a:solidFill>
                  <a:srgbClr val="C00000"/>
                </a:solidFill>
              </a:rPr>
              <a:t>Hidden State</a:t>
            </a:r>
            <a:r>
              <a:rPr lang="ko-KR" altLang="en-US" b="1" smtClean="0"/>
              <a:t>는 </a:t>
            </a:r>
            <a:r>
              <a:rPr lang="en-US" altLang="ko-KR" b="1" smtClean="0">
                <a:solidFill>
                  <a:srgbClr val="C00000"/>
                </a:solidFill>
              </a:rPr>
              <a:t>Cell State</a:t>
            </a:r>
            <a:r>
              <a:rPr lang="ko-KR" altLang="en-US" b="1" smtClean="0"/>
              <a:t>와 비교하여 단기 상태라고도 부른다</a:t>
            </a:r>
            <a:r>
              <a:rPr lang="en-US" altLang="ko-KR" b="1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출력 게이트</a:t>
            </a:r>
            <a:r>
              <a:rPr lang="en-US" altLang="ko-KR" b="1" smtClean="0"/>
              <a:t>(Output Gate)</a:t>
            </a:r>
            <a:endParaRPr lang="en-US" altLang="ko-KR" b="1"/>
          </a:p>
        </p:txBody>
      </p:sp>
      <p:sp>
        <p:nvSpPr>
          <p:cNvPr id="5" name="TextBox 4"/>
          <p:cNvSpPr txBox="1"/>
          <p:nvPr/>
        </p:nvSpPr>
        <p:spPr>
          <a:xfrm>
            <a:off x="1463674" y="5802546"/>
            <a:ext cx="4911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0B02C4"/>
                </a:solidFill>
              </a:rPr>
              <a:t>Output </a:t>
            </a:r>
            <a:r>
              <a:rPr lang="en-US" altLang="ko-KR" sz="2000" b="1">
                <a:solidFill>
                  <a:srgbClr val="0B02C4"/>
                </a:solidFill>
              </a:rPr>
              <a:t>G</a:t>
            </a:r>
            <a:r>
              <a:rPr lang="en-US" altLang="ko-KR" sz="2000" b="1" smtClean="0">
                <a:solidFill>
                  <a:srgbClr val="0B02C4"/>
                </a:solidFill>
              </a:rPr>
              <a:t>ate </a:t>
            </a:r>
            <a:r>
              <a:rPr lang="en-US" altLang="ko-KR" sz="2000" b="1" smtClean="0"/>
              <a:t>/</a:t>
            </a:r>
            <a:r>
              <a:rPr lang="en-US" altLang="ko-KR" sz="2000" b="1" smtClean="0">
                <a:solidFill>
                  <a:srgbClr val="C00000"/>
                </a:solidFill>
              </a:rPr>
              <a:t> Hidden State</a:t>
            </a:r>
            <a:endParaRPr lang="ko-KR" altLang="en-US" sz="2000" b="1">
              <a:solidFill>
                <a:srgbClr val="C00000"/>
              </a:solidFill>
            </a:endParaRPr>
          </a:p>
        </p:txBody>
      </p:sp>
      <p:pic>
        <p:nvPicPr>
          <p:cNvPr id="15362" name="Picture 2" descr="https://wikidocs.net/images/page/22888/outputgateandhidden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4" y="2346853"/>
            <a:ext cx="4749801" cy="345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3291464"/>
            <a:ext cx="4378857" cy="8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Gated Recurrent Unit, GRU</a:t>
            </a:r>
          </a:p>
        </p:txBody>
      </p:sp>
      <p:pic>
        <p:nvPicPr>
          <p:cNvPr id="10242" name="Picture 2" descr="A gated recurrent unit neural network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2619375"/>
            <a:ext cx="10502900" cy="324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342899" y="1158875"/>
            <a:ext cx="12125325" cy="1381125"/>
          </a:xfrm>
        </p:spPr>
        <p:txBody>
          <a:bodyPr>
            <a:noAutofit/>
          </a:bodyPr>
          <a:lstStyle/>
          <a:p>
            <a:r>
              <a:rPr lang="ko-KR" altLang="en-US" sz="2000" b="1" smtClean="0"/>
              <a:t>뉴욕대학교 조경현 교수가 제안</a:t>
            </a:r>
            <a:r>
              <a:rPr lang="en-US" altLang="ko-KR" sz="2000" b="1" smtClean="0"/>
              <a:t>.</a:t>
            </a:r>
          </a:p>
          <a:p>
            <a:r>
              <a:rPr lang="en-US" altLang="ko-KR" sz="2000" b="1" smtClean="0"/>
              <a:t>LSTM</a:t>
            </a:r>
            <a:r>
              <a:rPr lang="ko-KR" altLang="en-US" sz="2000" b="1" smtClean="0"/>
              <a:t>과 마찬가지로 장기 의존성 문제에 비해 </a:t>
            </a:r>
            <a:r>
              <a:rPr lang="en-US" altLang="ko-KR" sz="2000" b="1" smtClean="0"/>
              <a:t>Vanilla RNN</a:t>
            </a:r>
            <a:r>
              <a:rPr lang="ko-KR" altLang="en-US" sz="2000" b="1" smtClean="0"/>
              <a:t>에 강건</a:t>
            </a:r>
            <a:r>
              <a:rPr lang="en-US" altLang="ko-KR" sz="2000" b="1" smtClean="0"/>
              <a:t>.</a:t>
            </a:r>
          </a:p>
          <a:p>
            <a:r>
              <a:rPr lang="en-US" altLang="ko-KR" sz="2000" b="1" smtClean="0"/>
              <a:t>3</a:t>
            </a:r>
            <a:r>
              <a:rPr lang="ko-KR" altLang="en-US" sz="2000" b="1" smtClean="0"/>
              <a:t>개의 게이트가 있었던 </a:t>
            </a:r>
            <a:r>
              <a:rPr lang="en-US" altLang="ko-KR" sz="2000" b="1" smtClean="0"/>
              <a:t>LSTM</a:t>
            </a:r>
            <a:r>
              <a:rPr lang="ko-KR" altLang="en-US" sz="2000" b="1" smtClean="0"/>
              <a:t>과 달리 업데이트 게이트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리셋 게이트로 게이트를 </a:t>
            </a:r>
            <a:r>
              <a:rPr lang="en-US" altLang="ko-KR" sz="2000" b="1" smtClean="0"/>
              <a:t>2</a:t>
            </a:r>
            <a:r>
              <a:rPr lang="ko-KR" altLang="en-US" sz="2000" b="1" smtClean="0"/>
              <a:t>개로 줄였다</a:t>
            </a:r>
            <a:r>
              <a:rPr lang="en-US" altLang="ko-KR" sz="2000" b="1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524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68275" y="1217083"/>
            <a:ext cx="12125325" cy="571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smtClean="0"/>
              <a:t>RNN</a:t>
            </a:r>
            <a:r>
              <a:rPr lang="ko-KR" altLang="en-US" sz="2000" b="1" smtClean="0"/>
              <a:t>의 은닉층을 높이거나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역방향으로 입력을 참고하는 </a:t>
            </a:r>
            <a:r>
              <a:rPr lang="en-US" altLang="ko-KR" sz="2000" b="1" smtClean="0"/>
              <a:t>RNN</a:t>
            </a:r>
            <a:r>
              <a:rPr lang="ko-KR" altLang="en-US" sz="2000" b="1" smtClean="0"/>
              <a:t>을 추가하여 양방향으로 만들 수도 있다</a:t>
            </a:r>
            <a:r>
              <a:rPr lang="en-US" altLang="ko-KR" sz="2000" b="1" smtClean="0"/>
              <a:t>.</a:t>
            </a:r>
          </a:p>
          <a:p>
            <a:pPr marL="0" indent="0">
              <a:buNone/>
            </a:pPr>
            <a:r>
              <a:rPr lang="ko-KR" altLang="en-US" sz="2000" b="1" smtClean="0"/>
              <a:t>또는 양방향 </a:t>
            </a:r>
            <a:r>
              <a:rPr lang="en-US" altLang="ko-KR" sz="2000" b="1" smtClean="0"/>
              <a:t>RNN</a:t>
            </a:r>
            <a:r>
              <a:rPr lang="ko-KR" altLang="en-US" sz="2000" b="1" smtClean="0"/>
              <a:t>의 은닉층을 추가하여 깊은 양방향 </a:t>
            </a:r>
            <a:r>
              <a:rPr lang="en-US" altLang="ko-KR" sz="2000" b="1" smtClean="0"/>
              <a:t>RNN</a:t>
            </a:r>
            <a:r>
              <a:rPr lang="ko-KR" altLang="en-US" sz="2000" b="1" smtClean="0"/>
              <a:t>을 만들 수도 있다</a:t>
            </a:r>
            <a:r>
              <a:rPr lang="en-US" altLang="ko-KR" sz="2000" b="1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Deep Bidirectional Recurrent Neural Networks</a:t>
            </a:r>
            <a:endParaRPr lang="ko-KR" altLang="en-US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2209800"/>
            <a:ext cx="3974571" cy="2466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3975" y="4791075"/>
            <a:ext cx="401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Deep</a:t>
            </a:r>
            <a:r>
              <a:rPr lang="ko-KR" altLang="en-US" smtClean="0"/>
              <a:t> </a:t>
            </a:r>
            <a:r>
              <a:rPr lang="en-US" altLang="ko-KR" smtClean="0"/>
              <a:t>RNN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235" y="2814637"/>
            <a:ext cx="3716371" cy="1647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2446" y="4733435"/>
            <a:ext cx="27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Bidirectional</a:t>
            </a:r>
            <a:r>
              <a:rPr lang="ko-KR" altLang="en-US" smtClean="0"/>
              <a:t> </a:t>
            </a:r>
            <a:r>
              <a:rPr lang="en-US" altLang="ko-KR" smtClean="0"/>
              <a:t>RNN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60367" y="4791075"/>
            <a:ext cx="27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Deep RNN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62101" y="5552571"/>
            <a:ext cx="985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Bidirectional</a:t>
            </a:r>
            <a:r>
              <a:rPr lang="ko-KR" altLang="en-US" b="1" smtClean="0"/>
              <a:t> </a:t>
            </a:r>
            <a:r>
              <a:rPr lang="en-US" altLang="ko-KR" b="1" smtClean="0"/>
              <a:t>RNN</a:t>
            </a:r>
            <a:r>
              <a:rPr lang="ko-KR" altLang="en-US" b="1" smtClean="0"/>
              <a:t>은 앞의 문맥뿐만 아니라 뒤의 문맥까지 참고할 수 있다는 이점을 가진다</a:t>
            </a:r>
            <a:r>
              <a:rPr lang="en-US" altLang="ko-KR" b="1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806" y="2423138"/>
            <a:ext cx="4282794" cy="222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68275" y="1217083"/>
            <a:ext cx="12125325" cy="571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smtClean="0"/>
              <a:t>RNN</a:t>
            </a:r>
            <a:r>
              <a:rPr lang="ko-KR" altLang="en-US" sz="2000" b="1" smtClean="0"/>
              <a:t>의 은닉층을 높이거나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역방향으로 입력을 참고하는 </a:t>
            </a:r>
            <a:r>
              <a:rPr lang="en-US" altLang="ko-KR" sz="2000" b="1" smtClean="0"/>
              <a:t>RNN</a:t>
            </a:r>
            <a:r>
              <a:rPr lang="ko-KR" altLang="en-US" sz="2000" b="1" smtClean="0"/>
              <a:t>을 추가하여 양방향으로 만들 수도 있다</a:t>
            </a:r>
            <a:r>
              <a:rPr lang="en-US" altLang="ko-KR" sz="2000" b="1" smtClean="0"/>
              <a:t>.</a:t>
            </a:r>
          </a:p>
          <a:p>
            <a:pPr marL="0" indent="0">
              <a:buNone/>
            </a:pPr>
            <a:r>
              <a:rPr lang="ko-KR" altLang="en-US" sz="2000" b="1" smtClean="0"/>
              <a:t>또는 양방향 </a:t>
            </a:r>
            <a:r>
              <a:rPr lang="en-US" altLang="ko-KR" sz="2000" b="1" smtClean="0"/>
              <a:t>RNN</a:t>
            </a:r>
            <a:r>
              <a:rPr lang="ko-KR" altLang="en-US" sz="2000" b="1" smtClean="0"/>
              <a:t>의 은닉층을 추가하여 깊은 양방향 </a:t>
            </a:r>
            <a:r>
              <a:rPr lang="en-US" altLang="ko-KR" sz="2000" b="1" smtClean="0"/>
              <a:t>RNN</a:t>
            </a:r>
            <a:r>
              <a:rPr lang="ko-KR" altLang="en-US" sz="2000" b="1" smtClean="0"/>
              <a:t>을 만들 수도 있다</a:t>
            </a:r>
            <a:r>
              <a:rPr lang="en-US" altLang="ko-KR" sz="2000" b="1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Bidirectional </a:t>
            </a:r>
            <a:r>
              <a:rPr lang="en-US" altLang="ko-KR" b="1"/>
              <a:t>Recurrent Neural Networks</a:t>
            </a:r>
            <a:endParaRPr lang="ko-KR" altLang="en-US" b="1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801937"/>
            <a:ext cx="3716371" cy="1647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5486" y="4720735"/>
            <a:ext cx="27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Bidirectional</a:t>
            </a:r>
            <a:r>
              <a:rPr lang="ko-KR" altLang="en-US" smtClean="0"/>
              <a:t> </a:t>
            </a:r>
            <a:r>
              <a:rPr lang="en-US" altLang="ko-KR" smtClean="0"/>
              <a:t>RNN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62101" y="5552571"/>
            <a:ext cx="985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Bidirectional</a:t>
            </a:r>
            <a:r>
              <a:rPr lang="ko-KR" altLang="en-US" b="1" smtClean="0"/>
              <a:t> </a:t>
            </a:r>
            <a:r>
              <a:rPr lang="en-US" altLang="ko-KR" b="1" smtClean="0"/>
              <a:t>RNN</a:t>
            </a:r>
            <a:r>
              <a:rPr lang="ko-KR" altLang="en-US" b="1" smtClean="0"/>
              <a:t>은 앞의 문맥뿐만 아니라 뒤의 문맥까지 참고할 수 있다는 이점을 가진다</a:t>
            </a:r>
            <a:r>
              <a:rPr lang="en-US" altLang="ko-KR" b="1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092700" y="2425700"/>
            <a:ext cx="6438900" cy="2463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53075" y="3105327"/>
            <a:ext cx="4518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Exercise is very effective at [ ] belly 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fat.</a:t>
            </a:r>
          </a:p>
          <a:p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Reducing</a:t>
            </a:r>
          </a:p>
          <a:p>
            <a:pPr marL="342900" indent="-342900">
              <a:buAutoNum type="arabicParenR"/>
            </a:pP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increasing</a:t>
            </a:r>
          </a:p>
          <a:p>
            <a:pPr marL="342900" indent="-342900">
              <a:buAutoNum type="arabicParenR"/>
            </a:pP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multiplying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3418" y="2580848"/>
            <a:ext cx="2557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빈 칸 채우기 문제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33118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950" y="1270000"/>
            <a:ext cx="8620125" cy="1325563"/>
          </a:xfrm>
        </p:spPr>
        <p:txBody>
          <a:bodyPr/>
          <a:lstStyle/>
          <a:p>
            <a:r>
              <a:rPr lang="en-US" altLang="ko-KR" b="1" smtClean="0"/>
              <a:t>Convolutional Neural Network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96328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2D Convolution </a:t>
            </a:r>
            <a:r>
              <a:rPr lang="en-US" altLang="ko-KR" b="1" smtClean="0"/>
              <a:t>(in </a:t>
            </a:r>
            <a:r>
              <a:rPr lang="en-US" altLang="ko-KR" b="1"/>
              <a:t>Image </a:t>
            </a:r>
            <a:r>
              <a:rPr lang="en-US" altLang="ko-KR" b="1" smtClean="0"/>
              <a:t>Processing)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90499" y="1158875"/>
            <a:ext cx="11860823" cy="4351338"/>
          </a:xfrm>
        </p:spPr>
        <p:txBody>
          <a:bodyPr/>
          <a:lstStyle/>
          <a:p>
            <a:r>
              <a:rPr lang="ko-KR" altLang="en-US" b="1" smtClean="0"/>
              <a:t>합성곱 연산은 </a:t>
            </a:r>
            <a:r>
              <a:rPr lang="ko-KR" altLang="en-US" b="1"/>
              <a:t>이미지의 특징을 추출하는 역할을 한</a:t>
            </a:r>
            <a:r>
              <a:rPr lang="ko-KR" altLang="en-US" b="1" smtClean="0"/>
              <a:t>다</a:t>
            </a:r>
            <a:r>
              <a:rPr lang="en-US" altLang="ko-KR" b="1" smtClean="0"/>
              <a:t>.</a:t>
            </a:r>
          </a:p>
          <a:p>
            <a:r>
              <a:rPr lang="ko-KR" altLang="en-US" b="1" smtClean="0"/>
              <a:t>커널</a:t>
            </a:r>
            <a:r>
              <a:rPr lang="en-US" altLang="ko-KR" b="1" smtClean="0"/>
              <a:t>(kernel) </a:t>
            </a:r>
            <a:r>
              <a:rPr lang="ko-KR" altLang="en-US" b="1" smtClean="0"/>
              <a:t>또는 필터</a:t>
            </a:r>
            <a:r>
              <a:rPr lang="en-US" altLang="ko-KR" b="1" smtClean="0"/>
              <a:t>(filter)</a:t>
            </a:r>
            <a:r>
              <a:rPr lang="ko-KR" altLang="en-US" b="1" smtClean="0"/>
              <a:t>라는 행렬로 이미지의 가장 왼쪽 위부터 가장 오른쪽 아래까지</a:t>
            </a:r>
            <a:endParaRPr lang="en-US" altLang="ko-KR" b="1" smtClean="0"/>
          </a:p>
          <a:p>
            <a:pPr marL="0" indent="0">
              <a:buNone/>
            </a:pPr>
            <a:r>
              <a:rPr lang="en-US" altLang="ko-KR" b="1" smtClean="0"/>
              <a:t>   </a:t>
            </a:r>
            <a:r>
              <a:rPr lang="ko-KR" altLang="en-US" b="1" smtClean="0"/>
              <a:t>순차적으로 훝으며 </a:t>
            </a:r>
            <a:r>
              <a:rPr lang="ko-KR" altLang="en-US" b="1"/>
              <a:t>겹쳐지는 부분의 각 이미지와 커널의 원소의 값을 곱해서 모두 더한 값을 </a:t>
            </a:r>
            <a:r>
              <a:rPr lang="ko-KR" altLang="en-US" b="1" smtClean="0"/>
              <a:t>출력으로 한다</a:t>
            </a:r>
            <a:r>
              <a:rPr lang="en-US" altLang="ko-KR" b="1" smtClean="0"/>
              <a:t>.</a:t>
            </a:r>
          </a:p>
        </p:txBody>
      </p:sp>
      <p:pic>
        <p:nvPicPr>
          <p:cNvPr id="3079" name="Picture 7" descr="https://wikidocs.net/images/page/64066/con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52" y="2589092"/>
            <a:ext cx="39052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3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2D Convolution </a:t>
            </a:r>
            <a:r>
              <a:rPr lang="en-US" altLang="ko-KR" b="1" smtClean="0"/>
              <a:t>(in </a:t>
            </a:r>
            <a:r>
              <a:rPr lang="en-US" altLang="ko-KR" b="1"/>
              <a:t>Image </a:t>
            </a:r>
            <a:r>
              <a:rPr lang="en-US" altLang="ko-KR" b="1" smtClean="0"/>
              <a:t>Processing)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90499" y="1158875"/>
            <a:ext cx="11860823" cy="4351338"/>
          </a:xfrm>
        </p:spPr>
        <p:txBody>
          <a:bodyPr/>
          <a:lstStyle/>
          <a:p>
            <a:r>
              <a:rPr lang="ko-KR" altLang="en-US" b="1" smtClean="0"/>
              <a:t>합성곱 연산은 </a:t>
            </a:r>
            <a:r>
              <a:rPr lang="ko-KR" altLang="en-US" b="1"/>
              <a:t>이미지의 특징을 추출하는 역할을 한</a:t>
            </a:r>
            <a:r>
              <a:rPr lang="ko-KR" altLang="en-US" b="1" smtClean="0"/>
              <a:t>다</a:t>
            </a:r>
            <a:r>
              <a:rPr lang="en-US" altLang="ko-KR" b="1" smtClean="0"/>
              <a:t>.</a:t>
            </a:r>
          </a:p>
          <a:p>
            <a:r>
              <a:rPr lang="ko-KR" altLang="en-US" b="1" smtClean="0"/>
              <a:t>커널</a:t>
            </a:r>
            <a:r>
              <a:rPr lang="en-US" altLang="ko-KR" b="1" smtClean="0"/>
              <a:t>(kernel) </a:t>
            </a:r>
            <a:r>
              <a:rPr lang="ko-KR" altLang="en-US" b="1" smtClean="0"/>
              <a:t>또는 필터</a:t>
            </a:r>
            <a:r>
              <a:rPr lang="en-US" altLang="ko-KR" b="1" smtClean="0"/>
              <a:t>(filter)</a:t>
            </a:r>
            <a:r>
              <a:rPr lang="ko-KR" altLang="en-US" b="1" smtClean="0"/>
              <a:t>라는 행렬로 이미지의 가장 왼쪽 위부터 가장 오른쪽 아래까지</a:t>
            </a:r>
            <a:endParaRPr lang="en-US" altLang="ko-KR" b="1" smtClean="0"/>
          </a:p>
          <a:p>
            <a:pPr marL="0" indent="0">
              <a:buNone/>
            </a:pPr>
            <a:r>
              <a:rPr lang="en-US" altLang="ko-KR" b="1" smtClean="0"/>
              <a:t>   </a:t>
            </a:r>
            <a:r>
              <a:rPr lang="ko-KR" altLang="en-US" b="1" smtClean="0"/>
              <a:t>순차적으로 훝으며 </a:t>
            </a:r>
            <a:r>
              <a:rPr lang="ko-KR" altLang="en-US" b="1"/>
              <a:t>겹쳐지는 부분의 각 이미지와 커널의 원소의 값을 곱해서 모두 더한 값을 </a:t>
            </a:r>
            <a:r>
              <a:rPr lang="ko-KR" altLang="en-US" b="1" smtClean="0"/>
              <a:t>출력으로 한다</a:t>
            </a:r>
            <a:r>
              <a:rPr lang="en-US" altLang="ko-KR" b="1" smtClean="0"/>
              <a:t>.</a:t>
            </a:r>
          </a:p>
        </p:txBody>
      </p:sp>
      <p:pic>
        <p:nvPicPr>
          <p:cNvPr id="3079" name="Picture 7" descr="https://wikidocs.net/images/page/64066/con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52" y="2589092"/>
            <a:ext cx="39052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s://wikidocs.net/images/page/64066/conv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59" y="2570043"/>
            <a:ext cx="39052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>
            <a:off x="5498123" y="3071446"/>
            <a:ext cx="6696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3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2D Convolution </a:t>
            </a:r>
            <a:r>
              <a:rPr lang="en-US" altLang="ko-KR" b="1" smtClean="0"/>
              <a:t>(in </a:t>
            </a:r>
            <a:r>
              <a:rPr lang="en-US" altLang="ko-KR" b="1"/>
              <a:t>Image </a:t>
            </a:r>
            <a:r>
              <a:rPr lang="en-US" altLang="ko-KR" b="1" smtClean="0"/>
              <a:t>Processing)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90499" y="1158875"/>
            <a:ext cx="11860823" cy="4351338"/>
          </a:xfrm>
        </p:spPr>
        <p:txBody>
          <a:bodyPr/>
          <a:lstStyle/>
          <a:p>
            <a:r>
              <a:rPr lang="ko-KR" altLang="en-US" b="1" smtClean="0"/>
              <a:t>합성곱 연산은 </a:t>
            </a:r>
            <a:r>
              <a:rPr lang="ko-KR" altLang="en-US" b="1"/>
              <a:t>이미지의 </a:t>
            </a:r>
            <a:r>
              <a:rPr lang="ko-KR" altLang="en-US" b="1" smtClean="0"/>
              <a:t>특징을 </a:t>
            </a:r>
            <a:r>
              <a:rPr lang="ko-KR" altLang="en-US" b="1"/>
              <a:t>추출하는 역할을 한</a:t>
            </a:r>
            <a:r>
              <a:rPr lang="ko-KR" altLang="en-US" b="1" smtClean="0"/>
              <a:t>다</a:t>
            </a:r>
            <a:r>
              <a:rPr lang="en-US" altLang="ko-KR" b="1" smtClean="0"/>
              <a:t>.</a:t>
            </a:r>
          </a:p>
          <a:p>
            <a:r>
              <a:rPr lang="ko-KR" altLang="en-US" b="1" smtClean="0"/>
              <a:t>커널</a:t>
            </a:r>
            <a:r>
              <a:rPr lang="en-US" altLang="ko-KR" b="1" smtClean="0"/>
              <a:t>(kernel) </a:t>
            </a:r>
            <a:r>
              <a:rPr lang="ko-KR" altLang="en-US" b="1" smtClean="0"/>
              <a:t>또는 필터</a:t>
            </a:r>
            <a:r>
              <a:rPr lang="en-US" altLang="ko-KR" b="1" smtClean="0"/>
              <a:t>(filter)</a:t>
            </a:r>
            <a:r>
              <a:rPr lang="ko-KR" altLang="en-US" b="1" smtClean="0"/>
              <a:t>라는 행렬로 이미지의 가장 왼쪽 위부터 가장 오른쪽 아래까지</a:t>
            </a:r>
            <a:endParaRPr lang="en-US" altLang="ko-KR" b="1" smtClean="0"/>
          </a:p>
          <a:p>
            <a:pPr marL="0" indent="0">
              <a:buNone/>
            </a:pPr>
            <a:r>
              <a:rPr lang="en-US" altLang="ko-KR" b="1" smtClean="0"/>
              <a:t>   </a:t>
            </a:r>
            <a:r>
              <a:rPr lang="ko-KR" altLang="en-US" b="1" smtClean="0"/>
              <a:t>순차적으로 훝으며 </a:t>
            </a:r>
            <a:r>
              <a:rPr lang="ko-KR" altLang="en-US" b="1"/>
              <a:t>겹쳐지는 부분의 각 이미지와 커널의 원소의 값을 곱해서 모두 더한 값을 </a:t>
            </a:r>
            <a:r>
              <a:rPr lang="ko-KR" altLang="en-US" b="1" smtClean="0"/>
              <a:t>출력으로 한다</a:t>
            </a:r>
            <a:r>
              <a:rPr lang="en-US" altLang="ko-KR" b="1" smtClean="0"/>
              <a:t>.</a:t>
            </a:r>
          </a:p>
        </p:txBody>
      </p:sp>
      <p:pic>
        <p:nvPicPr>
          <p:cNvPr id="3079" name="Picture 7" descr="https://wikidocs.net/images/page/64066/con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52" y="2589092"/>
            <a:ext cx="39052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s://wikidocs.net/images/page/64066/conv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59" y="2570043"/>
            <a:ext cx="39052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s://wikidocs.net/images/page/64066/conv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52" y="4644414"/>
            <a:ext cx="39052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>
            <a:off x="5498123" y="3071446"/>
            <a:ext cx="6696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369169" y="3915508"/>
            <a:ext cx="798634" cy="798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3"/>
          <p:cNvSpPr txBox="1">
            <a:spLocks/>
          </p:cNvSpPr>
          <p:nvPr/>
        </p:nvSpPr>
        <p:spPr>
          <a:xfrm>
            <a:off x="658587" y="1452789"/>
            <a:ext cx="11609613" cy="3986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smtClean="0">
                <a:solidFill>
                  <a:srgbClr val="C00000"/>
                </a:solidFill>
              </a:rPr>
              <a:t>Closed-Domain Chatbot </a:t>
            </a:r>
            <a:r>
              <a:rPr lang="en-US" altLang="ko-KR" sz="2400" b="1" smtClean="0"/>
              <a:t>: </a:t>
            </a:r>
            <a:r>
              <a:rPr lang="ko-KR" altLang="en-US" sz="2400" b="1" smtClean="0">
                <a:solidFill>
                  <a:schemeClr val="accent6">
                    <a:lumMod val="75000"/>
                  </a:schemeClr>
                </a:solidFill>
              </a:rPr>
              <a:t>키워드</a:t>
            </a:r>
            <a:r>
              <a:rPr lang="ko-KR" altLang="en-US" sz="2400" b="1" smtClean="0"/>
              <a:t>와 </a:t>
            </a:r>
            <a:r>
              <a:rPr lang="ko-KR" altLang="en-US" sz="2400" b="1" smtClean="0">
                <a:solidFill>
                  <a:schemeClr val="accent2">
                    <a:lumMod val="75000"/>
                  </a:schemeClr>
                </a:solidFill>
              </a:rPr>
              <a:t>인텐트</a:t>
            </a:r>
            <a:r>
              <a:rPr lang="ko-KR" altLang="en-US" sz="2400" b="1" smtClean="0"/>
              <a:t>를 기반으로 특정 업무를 수행</a:t>
            </a:r>
            <a:r>
              <a:rPr lang="en-US" altLang="ko-KR" sz="2400" b="1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/>
              <a:t> </a:t>
            </a:r>
            <a:r>
              <a:rPr lang="en-US" altLang="ko-KR" sz="2000" b="1" smtClean="0"/>
              <a:t>Ex) </a:t>
            </a:r>
            <a:r>
              <a:rPr lang="ko-KR" altLang="en-US" sz="2000" b="1" smtClean="0"/>
              <a:t>삼성생명 챗봇 </a:t>
            </a:r>
            <a:r>
              <a:rPr lang="en-US" altLang="ko-KR" sz="2000" b="1" smtClean="0"/>
              <a:t>‘</a:t>
            </a:r>
            <a:r>
              <a:rPr lang="ko-KR" altLang="en-US" sz="2000" b="1" smtClean="0"/>
              <a:t>따봇</a:t>
            </a:r>
            <a:r>
              <a:rPr lang="en-US" altLang="ko-KR" sz="2000" b="1" smtClean="0"/>
              <a:t>‘, </a:t>
            </a:r>
            <a:r>
              <a:rPr lang="ko-KR" altLang="en-US" sz="2000" b="1" smtClean="0"/>
              <a:t>카카오미니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연말정산 </a:t>
            </a:r>
            <a:r>
              <a:rPr lang="en-US" altLang="ko-KR" sz="2000" b="1" smtClean="0"/>
              <a:t>Q&amp;A</a:t>
            </a:r>
            <a:r>
              <a:rPr lang="ko-KR" altLang="en-US" sz="2000" b="1" smtClean="0"/>
              <a:t>봇</a:t>
            </a:r>
            <a:endParaRPr lang="en-US" altLang="ko-KR" sz="2000" b="1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b="1"/>
          </a:p>
          <a:p>
            <a:pPr marL="0" indent="0">
              <a:buNone/>
            </a:pPr>
            <a:r>
              <a:rPr lang="en-US" altLang="ko-KR" sz="2400" b="1" smtClean="0"/>
              <a:t>Open-Domain </a:t>
            </a:r>
            <a:r>
              <a:rPr lang="en-US" altLang="ko-KR" sz="2400" b="1"/>
              <a:t>Chatbot : </a:t>
            </a:r>
            <a:r>
              <a:rPr lang="ko-KR" altLang="en-US" sz="2400" b="1" smtClean="0"/>
              <a:t>어떤 토픽이든 상관없이 사람과 대화를 나눈다</a:t>
            </a:r>
            <a:r>
              <a:rPr lang="en-US" altLang="ko-KR" sz="2400" b="1" smtClean="0"/>
              <a:t>.</a:t>
            </a:r>
          </a:p>
          <a:p>
            <a:pPr marL="0" indent="0">
              <a:buNone/>
            </a:pPr>
            <a:r>
              <a:rPr lang="en-US" altLang="ko-KR" sz="2000" b="1"/>
              <a:t> Ex) </a:t>
            </a:r>
            <a:r>
              <a:rPr lang="ko-KR" altLang="en-US" sz="2000" b="1" smtClean="0"/>
              <a:t>심심이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드림이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이루다</a:t>
            </a:r>
            <a:endParaRPr lang="en-US" altLang="ko-KR" sz="2400" b="1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b="1" smtClean="0"/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/>
          <a:lstStyle/>
          <a:p>
            <a:r>
              <a:rPr lang="en-US" altLang="ko-KR" b="1" smtClean="0"/>
              <a:t>Closed Domain Vs. Open-Domain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96548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2D Convolution </a:t>
            </a:r>
            <a:r>
              <a:rPr lang="en-US" altLang="ko-KR" b="1" smtClean="0"/>
              <a:t>(in </a:t>
            </a:r>
            <a:r>
              <a:rPr lang="en-US" altLang="ko-KR" b="1"/>
              <a:t>Image </a:t>
            </a:r>
            <a:r>
              <a:rPr lang="en-US" altLang="ko-KR" b="1" smtClean="0"/>
              <a:t>Processing)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90499" y="1158875"/>
            <a:ext cx="11860823" cy="4351338"/>
          </a:xfrm>
        </p:spPr>
        <p:txBody>
          <a:bodyPr/>
          <a:lstStyle/>
          <a:p>
            <a:r>
              <a:rPr lang="ko-KR" altLang="en-US" b="1" smtClean="0"/>
              <a:t>합성곱 연산은 </a:t>
            </a:r>
            <a:r>
              <a:rPr lang="ko-KR" altLang="en-US" b="1"/>
              <a:t>이미지의 특징을 추출하는 역할을 한</a:t>
            </a:r>
            <a:r>
              <a:rPr lang="ko-KR" altLang="en-US" b="1" smtClean="0"/>
              <a:t>다</a:t>
            </a:r>
            <a:r>
              <a:rPr lang="en-US" altLang="ko-KR" b="1" smtClean="0"/>
              <a:t>.</a:t>
            </a:r>
          </a:p>
          <a:p>
            <a:r>
              <a:rPr lang="ko-KR" altLang="en-US" b="1" smtClean="0"/>
              <a:t>커널</a:t>
            </a:r>
            <a:r>
              <a:rPr lang="en-US" altLang="ko-KR" b="1" smtClean="0"/>
              <a:t>(kernel) </a:t>
            </a:r>
            <a:r>
              <a:rPr lang="ko-KR" altLang="en-US" b="1" smtClean="0"/>
              <a:t>또는 필터</a:t>
            </a:r>
            <a:r>
              <a:rPr lang="en-US" altLang="ko-KR" b="1" smtClean="0"/>
              <a:t>(filter)</a:t>
            </a:r>
            <a:r>
              <a:rPr lang="ko-KR" altLang="en-US" b="1" smtClean="0"/>
              <a:t>라는 행렬로 이미지의 가장 왼쪽 위부터 가장 오른쪽 아래까지</a:t>
            </a:r>
            <a:endParaRPr lang="en-US" altLang="ko-KR" b="1" smtClean="0"/>
          </a:p>
          <a:p>
            <a:pPr marL="0" indent="0">
              <a:buNone/>
            </a:pPr>
            <a:r>
              <a:rPr lang="en-US" altLang="ko-KR" b="1" smtClean="0"/>
              <a:t>   </a:t>
            </a:r>
            <a:r>
              <a:rPr lang="ko-KR" altLang="en-US" b="1" smtClean="0"/>
              <a:t>순차적으로 훝으며 </a:t>
            </a:r>
            <a:r>
              <a:rPr lang="ko-KR" altLang="en-US" b="1"/>
              <a:t>겹쳐지는 부분의 각 이미지와 커널의 원소의 값을 곱해서 모두 더한 값을 </a:t>
            </a:r>
            <a:r>
              <a:rPr lang="ko-KR" altLang="en-US" b="1" smtClean="0"/>
              <a:t>출력으로 한다</a:t>
            </a:r>
            <a:r>
              <a:rPr lang="en-US" altLang="ko-KR" b="1" smtClean="0"/>
              <a:t>.</a:t>
            </a:r>
          </a:p>
        </p:txBody>
      </p:sp>
      <p:pic>
        <p:nvPicPr>
          <p:cNvPr id="3079" name="Picture 7" descr="https://wikidocs.net/images/page/64066/con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52" y="2589092"/>
            <a:ext cx="39052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s://wikidocs.net/images/page/64066/conv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59" y="2570043"/>
            <a:ext cx="39052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s://wikidocs.net/images/page/64066/conv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52" y="4644414"/>
            <a:ext cx="390525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https://wikidocs.net/images/page/64066/conv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21" y="4612419"/>
            <a:ext cx="39052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>
            <a:off x="5498123" y="3071446"/>
            <a:ext cx="6696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369169" y="3915508"/>
            <a:ext cx="798634" cy="7986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498123" y="5228493"/>
            <a:ext cx="6696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2D Max-pooling (in </a:t>
            </a:r>
            <a:r>
              <a:rPr lang="en-US" altLang="ko-KR" b="1"/>
              <a:t>Image </a:t>
            </a:r>
            <a:r>
              <a:rPr lang="en-US" altLang="ko-KR" b="1" smtClean="0"/>
              <a:t>Processing)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90499" y="1158875"/>
            <a:ext cx="11860823" cy="4351338"/>
          </a:xfrm>
        </p:spPr>
        <p:txBody>
          <a:bodyPr/>
          <a:lstStyle/>
          <a:p>
            <a:r>
              <a:rPr lang="ko-KR" altLang="en-US" b="1"/>
              <a:t>일반적으로 합성곱 층</a:t>
            </a:r>
            <a:r>
              <a:rPr lang="en-US" altLang="ko-KR" b="1"/>
              <a:t>(</a:t>
            </a:r>
            <a:r>
              <a:rPr lang="ko-KR" altLang="en-US" b="1"/>
              <a:t>합성곱 연산 </a:t>
            </a:r>
            <a:r>
              <a:rPr lang="en-US" altLang="ko-KR" b="1"/>
              <a:t>+ </a:t>
            </a:r>
            <a:r>
              <a:rPr lang="ko-KR" altLang="en-US" b="1"/>
              <a:t>활성화 함수</a:t>
            </a:r>
            <a:r>
              <a:rPr lang="en-US" altLang="ko-KR" b="1"/>
              <a:t>) </a:t>
            </a:r>
            <a:r>
              <a:rPr lang="ko-KR" altLang="en-US" b="1"/>
              <a:t>다음에는 풀링 층을 추가하는 것이 </a:t>
            </a:r>
            <a:r>
              <a:rPr lang="ko-KR" altLang="en-US" b="1" smtClean="0"/>
              <a:t>일반적이다</a:t>
            </a:r>
            <a:r>
              <a:rPr lang="en-US" altLang="ko-KR" b="1"/>
              <a:t>. </a:t>
            </a:r>
          </a:p>
          <a:p>
            <a:r>
              <a:rPr lang="ko-KR" altLang="en-US" b="1" smtClean="0"/>
              <a:t>맥스 </a:t>
            </a:r>
            <a:r>
              <a:rPr lang="ko-KR" altLang="en-US" b="1"/>
              <a:t>풀링은 커널과 겹치는 영역 안에서 최대값을 추출하는 방식으로 </a:t>
            </a:r>
            <a:r>
              <a:rPr lang="ko-KR" altLang="en-US" b="1" smtClean="0"/>
              <a:t>다운샘플링한다</a:t>
            </a:r>
            <a:r>
              <a:rPr lang="en-US" altLang="ko-KR" b="1" smtClean="0"/>
              <a:t>.</a:t>
            </a:r>
          </a:p>
          <a:p>
            <a:r>
              <a:rPr lang="ko-KR" altLang="en-US" b="1" smtClean="0"/>
              <a:t>가장 중요한 특징</a:t>
            </a:r>
            <a:r>
              <a:rPr lang="en-US" altLang="ko-KR" b="1" smtClean="0"/>
              <a:t>(feature)</a:t>
            </a:r>
            <a:r>
              <a:rPr lang="ko-KR" altLang="en-US" b="1" smtClean="0"/>
              <a:t>를 추출하기 위해서 수행한다</a:t>
            </a:r>
            <a:r>
              <a:rPr lang="en-US" altLang="ko-KR" b="1" smtClean="0"/>
              <a:t>.</a:t>
            </a:r>
          </a:p>
        </p:txBody>
      </p:sp>
      <p:pic>
        <p:nvPicPr>
          <p:cNvPr id="9218" name="Picture 2" descr="https://wikidocs.net/images/page/64066/maxpoo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4" y="3027362"/>
            <a:ext cx="5020397" cy="18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35400" y="4989790"/>
            <a:ext cx="595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Stride = 2</a:t>
            </a:r>
          </a:p>
          <a:p>
            <a:r>
              <a:rPr lang="en-US" altLang="ko-KR" smtClean="0"/>
              <a:t>2 </a:t>
            </a:r>
            <a:r>
              <a:rPr lang="en-US" altLang="ko-KR"/>
              <a:t>× 2 </a:t>
            </a:r>
            <a:r>
              <a:rPr lang="ko-KR" altLang="en-US"/>
              <a:t>크기 </a:t>
            </a:r>
            <a:r>
              <a:rPr lang="ko-KR" altLang="en-US" smtClean="0"/>
              <a:t>커널</a:t>
            </a:r>
            <a:r>
              <a:rPr lang="en-US" altLang="ko-KR" smtClean="0"/>
              <a:t>, </a:t>
            </a:r>
            <a:r>
              <a:rPr lang="ko-KR" altLang="en-US" smtClean="0"/>
              <a:t>맥스 풀링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42900" y="1158875"/>
            <a:ext cx="10266486" cy="1121628"/>
          </a:xfrm>
        </p:spPr>
        <p:txBody>
          <a:bodyPr>
            <a:noAutofit/>
          </a:bodyPr>
          <a:lstStyle/>
          <a:p>
            <a:r>
              <a:rPr lang="en-US" altLang="ko-KR" sz="2000" b="1" smtClean="0"/>
              <a:t>Yoon Kim(2014)</a:t>
            </a:r>
          </a:p>
          <a:p>
            <a:r>
              <a:rPr lang="ko-KR" altLang="en-US" sz="2000" b="1" smtClean="0"/>
              <a:t>매우 단순한 구조임에도 준수한 성능을 보인 모델</a:t>
            </a:r>
            <a:r>
              <a:rPr lang="en-US" altLang="ko-KR" sz="2000" b="1" smtClean="0"/>
              <a:t>.</a:t>
            </a:r>
          </a:p>
          <a:p>
            <a:r>
              <a:rPr lang="en-US" altLang="ko-KR" sz="2000" b="1" smtClean="0"/>
              <a:t>Convolutional layer</a:t>
            </a:r>
            <a:r>
              <a:rPr lang="ko-KR" altLang="en-US" sz="2000" b="1" smtClean="0"/>
              <a:t>를 오직 하나의 층만을 사용</a:t>
            </a:r>
            <a:r>
              <a:rPr lang="en-US" altLang="ko-KR" sz="2000" b="1" smtClean="0"/>
              <a:t>.</a:t>
            </a:r>
          </a:p>
          <a:p>
            <a:endParaRPr lang="ko-KR" altLang="en-US" sz="2000" b="1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CNN for Text Classification</a:t>
            </a:r>
            <a:endParaRPr lang="ko-KR" altLang="en-US" b="1"/>
          </a:p>
        </p:txBody>
      </p:sp>
      <p:pic>
        <p:nvPicPr>
          <p:cNvPr id="2050" name="Picture 2" descr="논문 요약 2] Convolutional Neural Networks for Sentence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1" y="2382103"/>
            <a:ext cx="78105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40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14703" y="1250279"/>
            <a:ext cx="11989777" cy="785966"/>
          </a:xfrm>
        </p:spPr>
        <p:txBody>
          <a:bodyPr>
            <a:normAutofit/>
          </a:bodyPr>
          <a:lstStyle/>
          <a:p>
            <a:r>
              <a:rPr lang="en-US" altLang="ko-KR" sz="2000" b="1" smtClean="0"/>
              <a:t>CNN</a:t>
            </a:r>
            <a:r>
              <a:rPr lang="ko-KR" altLang="en-US" sz="2000" b="1" smtClean="0"/>
              <a:t>의 입력은 문장 또는 문서의 각 단어가 </a:t>
            </a:r>
            <a:r>
              <a:rPr lang="en-US" altLang="ko-KR" sz="2000" b="1" smtClean="0"/>
              <a:t>Embedding</a:t>
            </a:r>
            <a:r>
              <a:rPr lang="ko-KR" altLang="en-US" sz="2000" b="1" smtClean="0"/>
              <a:t>을 거치고 난 후의 문장 테이블</a:t>
            </a:r>
            <a:r>
              <a:rPr lang="en-US" altLang="ko-KR" sz="2000" b="1" smtClean="0"/>
              <a:t>.</a:t>
            </a:r>
          </a:p>
          <a:p>
            <a:r>
              <a:rPr lang="en-US" altLang="ko-KR" sz="2000" b="1" smtClean="0"/>
              <a:t>n</a:t>
            </a:r>
            <a:r>
              <a:rPr lang="ko-KR" altLang="en-US" sz="2000" b="1" smtClean="0"/>
              <a:t>을 문장 길이</a:t>
            </a:r>
            <a:r>
              <a:rPr lang="en-US" altLang="ko-KR" sz="2000" b="1" smtClean="0"/>
              <a:t>, k</a:t>
            </a:r>
            <a:r>
              <a:rPr lang="ko-KR" altLang="en-US" sz="2000" b="1" smtClean="0"/>
              <a:t>를 임베딩 벡터의 차원이라고 하였을 때</a:t>
            </a:r>
            <a:r>
              <a:rPr lang="en-US" altLang="ko-KR" sz="2000" b="1" smtClean="0"/>
              <a:t>, CNN</a:t>
            </a:r>
            <a:r>
              <a:rPr lang="ko-KR" altLang="en-US" sz="2000" b="1" smtClean="0"/>
              <a:t>의 입력은 다음과 같이 </a:t>
            </a:r>
            <a:r>
              <a:rPr lang="en-US" altLang="ko-KR" sz="2000" b="1" smtClean="0"/>
              <a:t>n × k </a:t>
            </a:r>
            <a:r>
              <a:rPr lang="ko-KR" altLang="en-US" sz="2000" b="1" smtClean="0"/>
              <a:t>행렬</a:t>
            </a:r>
            <a:r>
              <a:rPr lang="en-US" altLang="ko-KR" sz="2000" b="1" smtClean="0"/>
              <a:t>.</a:t>
            </a:r>
            <a:endParaRPr lang="en-US" altLang="ko-KR" sz="2000" b="1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CNN for Text Classification</a:t>
            </a:r>
            <a:endParaRPr lang="ko-KR" altLang="en-US" b="1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13004"/>
              </p:ext>
            </p:extLst>
          </p:nvPr>
        </p:nvGraphicFramePr>
        <p:xfrm>
          <a:off x="7784122" y="3220920"/>
          <a:ext cx="202418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64"/>
                <a:gridCol w="337364"/>
                <a:gridCol w="337364"/>
                <a:gridCol w="337364"/>
                <a:gridCol w="337364"/>
                <a:gridCol w="337364"/>
              </a:tblGrid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12000" y="316148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wait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05784" y="348392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205784" y="3794639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the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18216" y="4105201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video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47169" y="439247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and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17507" y="4703034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do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17507" y="5013751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n’t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123723" y="5312590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rent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99568" y="5629179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it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6699" y="4092835"/>
            <a:ext cx="501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wait for the video and don’t rent it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1801" y="3738283"/>
            <a:ext cx="208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 문장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226753" y="4339553"/>
            <a:ext cx="13839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91584" y="3497304"/>
            <a:ext cx="2767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002060"/>
                </a:solidFill>
              </a:rPr>
              <a:t>Tokenization /</a:t>
            </a:r>
          </a:p>
          <a:p>
            <a:r>
              <a:rPr lang="en-US" altLang="ko-KR" sz="1600" b="1" smtClean="0">
                <a:solidFill>
                  <a:srgbClr val="002060"/>
                </a:solidFill>
              </a:rPr>
              <a:t>Padding /</a:t>
            </a:r>
          </a:p>
          <a:p>
            <a:r>
              <a:rPr lang="en-US" altLang="ko-KR" sz="1600" b="1" smtClean="0">
                <a:solidFill>
                  <a:srgbClr val="002060"/>
                </a:solidFill>
              </a:rPr>
              <a:t>Embedding</a:t>
            </a:r>
            <a:endParaRPr lang="ko-KR" altLang="en-US" sz="1600" b="1">
              <a:solidFill>
                <a:srgbClr val="00206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756768" y="2446549"/>
            <a:ext cx="4892102" cy="3438434"/>
            <a:chOff x="7756768" y="2446549"/>
            <a:chExt cx="4892102" cy="3438434"/>
          </a:xfrm>
        </p:grpSpPr>
        <p:sp>
          <p:nvSpPr>
            <p:cNvPr id="20" name="TextBox 19"/>
            <p:cNvSpPr txBox="1"/>
            <p:nvPr/>
          </p:nvSpPr>
          <p:spPr>
            <a:xfrm>
              <a:off x="10332760" y="4360962"/>
              <a:ext cx="2316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mtClean="0">
                  <a:solidFill>
                    <a:srgbClr val="0070C0"/>
                  </a:solidFill>
                </a:rPr>
                <a:t>n</a:t>
              </a:r>
              <a:endParaRPr lang="ko-KR" altLang="en-US" sz="1600" b="1">
                <a:solidFill>
                  <a:srgbClr val="0070C0"/>
                </a:solidFill>
              </a:endParaRPr>
            </a:p>
          </p:txBody>
        </p:sp>
        <p:sp>
          <p:nvSpPr>
            <p:cNvPr id="21" name="오른쪽 중괄호 20"/>
            <p:cNvSpPr/>
            <p:nvPr/>
          </p:nvSpPr>
          <p:spPr>
            <a:xfrm rot="10800000" flipH="1">
              <a:off x="9945396" y="3222046"/>
              <a:ext cx="322279" cy="266293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중괄호 25"/>
            <p:cNvSpPr/>
            <p:nvPr/>
          </p:nvSpPr>
          <p:spPr>
            <a:xfrm rot="5400000" flipH="1">
              <a:off x="8626245" y="1933296"/>
              <a:ext cx="304769" cy="20437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650252" y="2446549"/>
              <a:ext cx="7282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mtClean="0">
                  <a:solidFill>
                    <a:srgbClr val="0070C0"/>
                  </a:solidFill>
                </a:rPr>
                <a:t>k</a:t>
              </a:r>
              <a:endParaRPr lang="ko-KR" altLang="en-US" sz="16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6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14703" y="1250279"/>
            <a:ext cx="11989777" cy="785966"/>
          </a:xfrm>
        </p:spPr>
        <p:txBody>
          <a:bodyPr>
            <a:normAutofit/>
          </a:bodyPr>
          <a:lstStyle/>
          <a:p>
            <a:r>
              <a:rPr lang="en-US" altLang="ko-KR" sz="2000" b="1" smtClean="0"/>
              <a:t>CNN</a:t>
            </a:r>
            <a:r>
              <a:rPr lang="ko-KR" altLang="en-US" sz="2000" b="1" smtClean="0"/>
              <a:t>의 입력은 문장 또는 문서의 각 단어가 </a:t>
            </a:r>
            <a:r>
              <a:rPr lang="en-US" altLang="ko-KR" sz="2000" b="1" smtClean="0"/>
              <a:t>Embedding</a:t>
            </a:r>
            <a:r>
              <a:rPr lang="ko-KR" altLang="en-US" sz="2000" b="1" smtClean="0"/>
              <a:t>을 거치고 난 후의 문장 테이블</a:t>
            </a:r>
            <a:r>
              <a:rPr lang="en-US" altLang="ko-KR" sz="2000" b="1" smtClean="0"/>
              <a:t>.</a:t>
            </a:r>
          </a:p>
          <a:p>
            <a:r>
              <a:rPr lang="en-US" altLang="ko-KR" sz="2000" b="1" smtClean="0"/>
              <a:t>n</a:t>
            </a:r>
            <a:r>
              <a:rPr lang="ko-KR" altLang="en-US" sz="2000" b="1" smtClean="0"/>
              <a:t>을 문장 길이</a:t>
            </a:r>
            <a:r>
              <a:rPr lang="en-US" altLang="ko-KR" sz="2000" b="1" smtClean="0"/>
              <a:t>, k</a:t>
            </a:r>
            <a:r>
              <a:rPr lang="ko-KR" altLang="en-US" sz="2000" b="1" smtClean="0"/>
              <a:t>를 임베딩 벡터의 차원이라고 하였을 때</a:t>
            </a:r>
            <a:r>
              <a:rPr lang="en-US" altLang="ko-KR" sz="2000" b="1" smtClean="0"/>
              <a:t>, CNN</a:t>
            </a:r>
            <a:r>
              <a:rPr lang="ko-KR" altLang="en-US" sz="2000" b="1" smtClean="0"/>
              <a:t>의 입력은 다음과 같이 </a:t>
            </a:r>
            <a:r>
              <a:rPr lang="en-US" altLang="ko-KR" sz="2000" b="1" smtClean="0"/>
              <a:t>n × k </a:t>
            </a:r>
            <a:r>
              <a:rPr lang="ko-KR" altLang="en-US" sz="2000" b="1" smtClean="0"/>
              <a:t>행렬</a:t>
            </a:r>
            <a:r>
              <a:rPr lang="en-US" altLang="ko-KR" sz="2000" b="1" smtClean="0"/>
              <a:t>.</a:t>
            </a:r>
            <a:endParaRPr lang="en-US" altLang="ko-KR" sz="2000" b="1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CNN for Text Classification</a:t>
            </a:r>
            <a:endParaRPr lang="ko-KR" altLang="en-US" b="1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7784122" y="3220920"/>
          <a:ext cx="202418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64"/>
                <a:gridCol w="337364"/>
                <a:gridCol w="337364"/>
                <a:gridCol w="337364"/>
                <a:gridCol w="337364"/>
                <a:gridCol w="337364"/>
              </a:tblGrid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12000" y="316148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wait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05784" y="348392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205784" y="3794639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the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18216" y="4105201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video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47169" y="439247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and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17507" y="4703034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do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17507" y="5013751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n’t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123723" y="5312590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rent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99568" y="5629179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it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6699" y="4092835"/>
            <a:ext cx="501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wait for the video and don’t rent it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1801" y="3738283"/>
            <a:ext cx="208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 문장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226753" y="4339553"/>
            <a:ext cx="13839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91584" y="3497304"/>
            <a:ext cx="2767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002060"/>
                </a:solidFill>
              </a:rPr>
              <a:t>Tokenization /</a:t>
            </a:r>
          </a:p>
          <a:p>
            <a:r>
              <a:rPr lang="en-US" altLang="ko-KR" sz="1600" b="1" smtClean="0">
                <a:solidFill>
                  <a:srgbClr val="002060"/>
                </a:solidFill>
              </a:rPr>
              <a:t>Padding /</a:t>
            </a:r>
          </a:p>
          <a:p>
            <a:r>
              <a:rPr lang="en-US" altLang="ko-KR" sz="1600" b="1" smtClean="0">
                <a:solidFill>
                  <a:srgbClr val="002060"/>
                </a:solidFill>
              </a:rPr>
              <a:t>Embedding</a:t>
            </a:r>
            <a:endParaRPr lang="ko-KR" altLang="en-US" sz="1600" b="1">
              <a:solidFill>
                <a:srgbClr val="00206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756768" y="2446549"/>
            <a:ext cx="4892102" cy="3438434"/>
            <a:chOff x="7756768" y="2446549"/>
            <a:chExt cx="4892102" cy="3438434"/>
          </a:xfrm>
        </p:grpSpPr>
        <p:sp>
          <p:nvSpPr>
            <p:cNvPr id="20" name="TextBox 19"/>
            <p:cNvSpPr txBox="1"/>
            <p:nvPr/>
          </p:nvSpPr>
          <p:spPr>
            <a:xfrm>
              <a:off x="10332760" y="4360962"/>
              <a:ext cx="2316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mtClean="0">
                  <a:solidFill>
                    <a:srgbClr val="0070C0"/>
                  </a:solidFill>
                </a:rPr>
                <a:t>n</a:t>
              </a:r>
              <a:endParaRPr lang="ko-KR" altLang="en-US" sz="1600" b="1">
                <a:solidFill>
                  <a:srgbClr val="0070C0"/>
                </a:solidFill>
              </a:endParaRPr>
            </a:p>
          </p:txBody>
        </p:sp>
        <p:sp>
          <p:nvSpPr>
            <p:cNvPr id="21" name="오른쪽 중괄호 20"/>
            <p:cNvSpPr/>
            <p:nvPr/>
          </p:nvSpPr>
          <p:spPr>
            <a:xfrm rot="10800000" flipH="1">
              <a:off x="9945396" y="3222046"/>
              <a:ext cx="322279" cy="266293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중괄호 25"/>
            <p:cNvSpPr/>
            <p:nvPr/>
          </p:nvSpPr>
          <p:spPr>
            <a:xfrm rot="5400000" flipH="1">
              <a:off x="8626245" y="1933296"/>
              <a:ext cx="304769" cy="20437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650252" y="2446549"/>
              <a:ext cx="7282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mtClean="0">
                  <a:solidFill>
                    <a:srgbClr val="0070C0"/>
                  </a:solidFill>
                </a:rPr>
                <a:t>k</a:t>
              </a:r>
              <a:endParaRPr lang="ko-KR" altLang="en-US" sz="1600" b="1">
                <a:solidFill>
                  <a:srgbClr val="0070C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 rot="21398062">
            <a:off x="3173383" y="3806320"/>
            <a:ext cx="68453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rgbClr val="C00000"/>
                </a:solidFill>
              </a:rPr>
              <a:t>사실 이는 </a:t>
            </a:r>
            <a:r>
              <a:rPr lang="en-US" altLang="ko-KR" sz="3200" b="1" smtClean="0">
                <a:solidFill>
                  <a:srgbClr val="C00000"/>
                </a:solidFill>
              </a:rPr>
              <a:t>RNN</a:t>
            </a:r>
            <a:r>
              <a:rPr lang="ko-KR" altLang="en-US" sz="3200" b="1" smtClean="0">
                <a:solidFill>
                  <a:srgbClr val="C00000"/>
                </a:solidFill>
              </a:rPr>
              <a:t>과 동일한 입력</a:t>
            </a:r>
            <a:endParaRPr lang="ko-KR" altLang="en-US" sz="32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73723" y="1766094"/>
            <a:ext cx="11066585" cy="42947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smtClean="0">
                <a:solidFill>
                  <a:srgbClr val="0B02C4"/>
                </a:solidFill>
              </a:rPr>
              <a:t>n : </a:t>
            </a:r>
            <a:r>
              <a:rPr lang="ko-KR" altLang="en-US" sz="2000" b="1" smtClean="0">
                <a:solidFill>
                  <a:srgbClr val="0B02C4"/>
                </a:solidFill>
              </a:rPr>
              <a:t>문장 또는 문서의 길이</a:t>
            </a:r>
            <a:r>
              <a:rPr lang="en-US" altLang="ko-KR" sz="2000" b="1" smtClean="0">
                <a:solidFill>
                  <a:srgbClr val="0B02C4"/>
                </a:solidFill>
              </a:rPr>
              <a:t>. </a:t>
            </a:r>
          </a:p>
          <a:p>
            <a:r>
              <a:rPr lang="en-US" altLang="ko-KR" b="1" smtClean="0"/>
              <a:t>padding</a:t>
            </a:r>
            <a:r>
              <a:rPr lang="ko-KR" altLang="en-US" b="1" smtClean="0"/>
              <a:t> </a:t>
            </a:r>
            <a:r>
              <a:rPr lang="en-US" altLang="ko-KR" b="1" smtClean="0"/>
              <a:t>:  n</a:t>
            </a:r>
            <a:r>
              <a:rPr lang="ko-KR" altLang="en-US" b="1" smtClean="0"/>
              <a:t>보다 길이가 짧은 문장은 제로 패딩</a:t>
            </a:r>
            <a:r>
              <a:rPr lang="en-US" altLang="ko-KR" b="1" smtClean="0"/>
              <a:t>, </a:t>
            </a:r>
            <a:r>
              <a:rPr lang="ko-KR" altLang="en-US" b="1" smtClean="0"/>
              <a:t>길이가 긴 문장은 </a:t>
            </a:r>
            <a:r>
              <a:rPr lang="en-US" altLang="ko-KR" b="1" smtClean="0"/>
              <a:t>trim</a:t>
            </a:r>
          </a:p>
          <a:p>
            <a:pPr marL="0" indent="0">
              <a:buNone/>
            </a:pPr>
            <a:endParaRPr lang="en-US" altLang="ko-KR" sz="2000" b="1"/>
          </a:p>
          <a:p>
            <a:pPr marL="0" indent="0">
              <a:buNone/>
            </a:pPr>
            <a:r>
              <a:rPr lang="en-US" altLang="ko-KR" sz="2000" b="1">
                <a:solidFill>
                  <a:srgbClr val="0B02C4"/>
                </a:solidFill>
              </a:rPr>
              <a:t>k : </a:t>
            </a:r>
            <a:r>
              <a:rPr lang="ko-KR" altLang="en-US" sz="2000" b="1">
                <a:solidFill>
                  <a:srgbClr val="0B02C4"/>
                </a:solidFill>
              </a:rPr>
              <a:t>임베딩 벡터의 차원</a:t>
            </a:r>
            <a:r>
              <a:rPr lang="en-US" altLang="ko-KR" sz="2000" b="1">
                <a:solidFill>
                  <a:srgbClr val="0B02C4"/>
                </a:solidFill>
              </a:rPr>
              <a:t>.</a:t>
            </a:r>
          </a:p>
          <a:p>
            <a:r>
              <a:rPr lang="en-US" altLang="ko-KR" b="1" smtClean="0"/>
              <a:t>embedding</a:t>
            </a:r>
            <a:r>
              <a:rPr lang="ko-KR" altLang="en-US" b="1" smtClean="0"/>
              <a:t> </a:t>
            </a:r>
            <a:r>
              <a:rPr lang="en-US" altLang="ko-KR" b="1" smtClean="0"/>
              <a:t>: </a:t>
            </a:r>
            <a:r>
              <a:rPr lang="ko-KR" altLang="en-US" b="1" smtClean="0"/>
              <a:t>랜덤 초기화 후 학습 </a:t>
            </a:r>
            <a:r>
              <a:rPr lang="en-US" altLang="ko-KR" b="1" smtClean="0"/>
              <a:t>or Pre-trained Embedding(Word2Vec, GloVe </a:t>
            </a:r>
            <a:r>
              <a:rPr lang="ko-KR" altLang="en-US" b="1" smtClean="0"/>
              <a:t>등</a:t>
            </a:r>
            <a:r>
              <a:rPr lang="en-US" altLang="ko-KR" b="1" smtClean="0"/>
              <a:t>)</a:t>
            </a:r>
          </a:p>
          <a:p>
            <a:r>
              <a:rPr lang="en-US" altLang="ko-KR" b="1" smtClean="0"/>
              <a:t>static : Pre-Trained Embedding</a:t>
            </a:r>
            <a:r>
              <a:rPr lang="ko-KR" altLang="en-US" b="1" smtClean="0"/>
              <a:t>을 추가 학습 시키면 </a:t>
            </a:r>
            <a:r>
              <a:rPr lang="en-US" altLang="ko-KR" b="1" smtClean="0"/>
              <a:t>non-static, </a:t>
            </a:r>
            <a:r>
              <a:rPr lang="ko-KR" altLang="en-US" b="1" smtClean="0"/>
              <a:t>시키지 않으면 </a:t>
            </a:r>
            <a:r>
              <a:rPr lang="en-US" altLang="ko-KR" b="1" smtClean="0"/>
              <a:t>static</a:t>
            </a:r>
          </a:p>
          <a:p>
            <a:endParaRPr lang="en-US" altLang="ko-KR" b="1" smtClean="0"/>
          </a:p>
          <a:p>
            <a:pPr marL="0" indent="0">
              <a:buNone/>
            </a:pPr>
            <a:r>
              <a:rPr lang="ko-KR" altLang="en-US" b="1" smtClean="0"/>
              <a:t>      그렇다면 임베딩 벡터를 사용할 때 선택할 수 있는 경우의 수는 세 가지</a:t>
            </a:r>
            <a:r>
              <a:rPr lang="en-US" altLang="ko-KR" b="1" smtClean="0"/>
              <a:t>!</a:t>
            </a:r>
            <a:endParaRPr lang="en-US" altLang="ko-KR" b="1"/>
          </a:p>
          <a:p>
            <a:pPr marL="914400" lvl="1" indent="-457200">
              <a:buAutoNum type="arabicPeriod"/>
            </a:pPr>
            <a:r>
              <a:rPr lang="en-US" altLang="ko-KR" sz="1800" b="1" smtClean="0"/>
              <a:t>CNN–rand : </a:t>
            </a:r>
            <a:r>
              <a:rPr lang="ko-KR" altLang="en-US" sz="1800" b="1" smtClean="0"/>
              <a:t>랜덤 초기화</a:t>
            </a:r>
            <a:endParaRPr lang="en-US" altLang="ko-KR" sz="1800" b="1" smtClean="0"/>
          </a:p>
          <a:p>
            <a:pPr marL="914400" lvl="1" indent="-457200">
              <a:buAutoNum type="arabicPeriod"/>
            </a:pPr>
            <a:r>
              <a:rPr lang="en-US" altLang="ko-KR" sz="1800" b="1" smtClean="0"/>
              <a:t>CNN-static : pre-trained embedding</a:t>
            </a:r>
            <a:r>
              <a:rPr lang="ko-KR" altLang="en-US" sz="1800" b="1"/>
              <a:t> </a:t>
            </a:r>
            <a:r>
              <a:rPr lang="ko-KR" altLang="en-US" sz="1800" b="1" smtClean="0"/>
              <a:t>추가 훈련 </a:t>
            </a:r>
            <a:r>
              <a:rPr lang="en-US" altLang="ko-KR" sz="1800" b="1" smtClean="0"/>
              <a:t>x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ko-KR" sz="1800" b="1" smtClean="0"/>
              <a:t>CNN-non-static : pre-trained </a:t>
            </a:r>
            <a:r>
              <a:rPr lang="en-US" altLang="ko-KR" sz="1800" b="1"/>
              <a:t>embedding</a:t>
            </a:r>
            <a:r>
              <a:rPr lang="ko-KR" altLang="en-US" sz="1800" b="1"/>
              <a:t> 추가 훈련 </a:t>
            </a:r>
            <a:r>
              <a:rPr lang="en-US" altLang="ko-KR" sz="1800" b="1"/>
              <a:t>o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CNN for Text Classification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456" y="3913462"/>
            <a:ext cx="2119313" cy="211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73723" y="1766094"/>
            <a:ext cx="11066585" cy="42947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>
                <a:solidFill>
                  <a:srgbClr val="0B02C4"/>
                </a:solidFill>
              </a:rPr>
              <a:t>n : </a:t>
            </a:r>
            <a:r>
              <a:rPr lang="ko-KR" altLang="en-US" sz="2000" b="1">
                <a:solidFill>
                  <a:srgbClr val="0B02C4"/>
                </a:solidFill>
              </a:rPr>
              <a:t>문장 또는 문서의 길이</a:t>
            </a:r>
            <a:r>
              <a:rPr lang="en-US" altLang="ko-KR" sz="2000" b="1">
                <a:solidFill>
                  <a:srgbClr val="0B02C4"/>
                </a:solidFill>
              </a:rPr>
              <a:t>. </a:t>
            </a:r>
          </a:p>
          <a:p>
            <a:r>
              <a:rPr lang="en-US" altLang="ko-KR" b="1" smtClean="0"/>
              <a:t>padding</a:t>
            </a:r>
            <a:r>
              <a:rPr lang="ko-KR" altLang="en-US" b="1" smtClean="0"/>
              <a:t> </a:t>
            </a:r>
            <a:r>
              <a:rPr lang="en-US" altLang="ko-KR" b="1" smtClean="0"/>
              <a:t>:  n</a:t>
            </a:r>
            <a:r>
              <a:rPr lang="ko-KR" altLang="en-US" b="1" smtClean="0"/>
              <a:t>보다 길이가 짧은 문장은 제로 패딩</a:t>
            </a:r>
            <a:r>
              <a:rPr lang="en-US" altLang="ko-KR" b="1" smtClean="0"/>
              <a:t>, </a:t>
            </a:r>
            <a:r>
              <a:rPr lang="ko-KR" altLang="en-US" b="1" smtClean="0"/>
              <a:t>길이가 긴 문장은 </a:t>
            </a:r>
            <a:r>
              <a:rPr lang="en-US" altLang="ko-KR" b="1" smtClean="0"/>
              <a:t>trim</a:t>
            </a:r>
          </a:p>
          <a:p>
            <a:pPr marL="0" indent="0">
              <a:buNone/>
            </a:pPr>
            <a:endParaRPr lang="en-US" altLang="ko-KR" sz="2000" b="1"/>
          </a:p>
          <a:p>
            <a:pPr marL="0" indent="0">
              <a:buNone/>
            </a:pPr>
            <a:r>
              <a:rPr lang="en-US" altLang="ko-KR" sz="2000" b="1">
                <a:solidFill>
                  <a:srgbClr val="0B02C4"/>
                </a:solidFill>
              </a:rPr>
              <a:t>k : </a:t>
            </a:r>
            <a:r>
              <a:rPr lang="ko-KR" altLang="en-US" sz="2000" b="1">
                <a:solidFill>
                  <a:srgbClr val="0B02C4"/>
                </a:solidFill>
              </a:rPr>
              <a:t>임베딩 벡터의 차원</a:t>
            </a:r>
            <a:r>
              <a:rPr lang="en-US" altLang="ko-KR" sz="2000" b="1">
                <a:solidFill>
                  <a:srgbClr val="0B02C4"/>
                </a:solidFill>
              </a:rPr>
              <a:t>.</a:t>
            </a:r>
          </a:p>
          <a:p>
            <a:r>
              <a:rPr lang="en-US" altLang="ko-KR" b="1" smtClean="0"/>
              <a:t>embedding</a:t>
            </a:r>
            <a:r>
              <a:rPr lang="ko-KR" altLang="en-US" b="1" smtClean="0"/>
              <a:t> </a:t>
            </a:r>
            <a:r>
              <a:rPr lang="en-US" altLang="ko-KR" b="1" smtClean="0"/>
              <a:t>: </a:t>
            </a:r>
            <a:r>
              <a:rPr lang="ko-KR" altLang="en-US" b="1" smtClean="0"/>
              <a:t>랜덤 초기화 후 학습 </a:t>
            </a:r>
            <a:r>
              <a:rPr lang="en-US" altLang="ko-KR" b="1" smtClean="0"/>
              <a:t>or Pre-trained Embedding(Word2Vec, GloVe </a:t>
            </a:r>
            <a:r>
              <a:rPr lang="ko-KR" altLang="en-US" b="1" smtClean="0"/>
              <a:t>등</a:t>
            </a:r>
            <a:r>
              <a:rPr lang="en-US" altLang="ko-KR" b="1" smtClean="0"/>
              <a:t>)</a:t>
            </a:r>
          </a:p>
          <a:p>
            <a:r>
              <a:rPr lang="en-US" altLang="ko-KR" b="1" smtClean="0"/>
              <a:t>static : Pre-Trained Embedding</a:t>
            </a:r>
            <a:r>
              <a:rPr lang="ko-KR" altLang="en-US" b="1" smtClean="0"/>
              <a:t>을 추가 학습 시키면 </a:t>
            </a:r>
            <a:r>
              <a:rPr lang="en-US" altLang="ko-KR" b="1" smtClean="0"/>
              <a:t>non-static, </a:t>
            </a:r>
            <a:r>
              <a:rPr lang="ko-KR" altLang="en-US" b="1" smtClean="0"/>
              <a:t>시키지 않으면 </a:t>
            </a:r>
            <a:r>
              <a:rPr lang="en-US" altLang="ko-KR" b="1" smtClean="0"/>
              <a:t>static</a:t>
            </a:r>
          </a:p>
          <a:p>
            <a:endParaRPr lang="en-US" altLang="ko-KR" b="1" smtClean="0"/>
          </a:p>
          <a:p>
            <a:pPr marL="0" indent="0">
              <a:buNone/>
            </a:pPr>
            <a:r>
              <a:rPr lang="ko-KR" altLang="en-US" b="1" smtClean="0"/>
              <a:t>      그렇다면 임베딩 벡터를 사용할 때 선택할 수 있는 경우의 수는 네 가지</a:t>
            </a:r>
            <a:r>
              <a:rPr lang="en-US" altLang="ko-KR" b="1" smtClean="0"/>
              <a:t>!</a:t>
            </a:r>
            <a:endParaRPr lang="en-US" altLang="ko-KR" b="1"/>
          </a:p>
          <a:p>
            <a:pPr marL="914400" lvl="1" indent="-457200">
              <a:buAutoNum type="arabicPeriod"/>
            </a:pPr>
            <a:r>
              <a:rPr lang="en-US" altLang="ko-KR" sz="1800" b="1" smtClean="0"/>
              <a:t>CNN–rand : </a:t>
            </a:r>
            <a:r>
              <a:rPr lang="ko-KR" altLang="en-US" sz="1800" b="1" smtClean="0"/>
              <a:t>랜덤 초기화</a:t>
            </a:r>
            <a:endParaRPr lang="en-US" altLang="ko-KR" sz="1800" b="1" smtClean="0"/>
          </a:p>
          <a:p>
            <a:pPr marL="914400" lvl="1" indent="-457200">
              <a:buAutoNum type="arabicPeriod"/>
            </a:pPr>
            <a:r>
              <a:rPr lang="en-US" altLang="ko-KR" sz="1800" b="1" smtClean="0"/>
              <a:t>CNN-static : pre-trained embedding</a:t>
            </a:r>
            <a:r>
              <a:rPr lang="ko-KR" altLang="en-US" sz="1800" b="1"/>
              <a:t> </a:t>
            </a:r>
            <a:r>
              <a:rPr lang="ko-KR" altLang="en-US" sz="1800" b="1" smtClean="0"/>
              <a:t>추가 훈련 </a:t>
            </a:r>
            <a:r>
              <a:rPr lang="en-US" altLang="ko-KR" sz="1800" b="1" smtClean="0"/>
              <a:t>x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ko-KR" sz="1800" b="1" smtClean="0"/>
              <a:t>CNN-non-static : pre-trained </a:t>
            </a:r>
            <a:r>
              <a:rPr lang="en-US" altLang="ko-KR" sz="1800" b="1"/>
              <a:t>embedding</a:t>
            </a:r>
            <a:r>
              <a:rPr lang="ko-KR" altLang="en-US" sz="1800" b="1"/>
              <a:t> 추가 훈련 </a:t>
            </a:r>
            <a:r>
              <a:rPr lang="en-US" altLang="ko-KR" sz="1800" b="1" smtClean="0"/>
              <a:t>o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ko-KR" sz="1800" b="1" smtClean="0">
                <a:solidFill>
                  <a:srgbClr val="FF0000"/>
                </a:solidFill>
              </a:rPr>
              <a:t>CNN-multichannel </a:t>
            </a:r>
            <a:r>
              <a:rPr lang="en-US" altLang="ko-KR" sz="1800" b="1" smtClean="0"/>
              <a:t>: </a:t>
            </a:r>
            <a:r>
              <a:rPr lang="ko-KR" altLang="en-US" sz="1800" b="1" smtClean="0"/>
              <a:t>임베딩 행렬을 여러 개 사용</a:t>
            </a:r>
            <a:r>
              <a:rPr lang="en-US" altLang="ko-KR" sz="1800" b="1" smtClean="0"/>
              <a:t>. </a:t>
            </a:r>
            <a:r>
              <a:rPr lang="ko-KR" altLang="en-US" sz="1800" b="1" smtClean="0"/>
              <a:t>예를 들어 </a:t>
            </a:r>
            <a:r>
              <a:rPr lang="en-US" altLang="ko-KR" sz="1800" b="1" smtClean="0"/>
              <a:t>2</a:t>
            </a:r>
            <a:r>
              <a:rPr lang="ko-KR" altLang="en-US" sz="1800" b="1" smtClean="0"/>
              <a:t>번 </a:t>
            </a:r>
            <a:r>
              <a:rPr lang="en-US" altLang="ko-KR" sz="1800" b="1" smtClean="0"/>
              <a:t>+ 3</a:t>
            </a:r>
            <a:r>
              <a:rPr lang="ko-KR" altLang="en-US" sz="1800" b="1" smtClean="0"/>
              <a:t>번</a:t>
            </a:r>
            <a:r>
              <a:rPr lang="en-US" altLang="ko-KR" sz="1800" b="1" smtClean="0"/>
              <a:t>.</a:t>
            </a:r>
            <a:endParaRPr lang="en-US" altLang="ko-KR" sz="1800" b="1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CNN for Text Classification</a:t>
            </a:r>
            <a:endParaRPr lang="ko-KR" altLang="en-US" b="1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456" y="3913462"/>
            <a:ext cx="2119313" cy="211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61877"/>
              </p:ext>
            </p:extLst>
          </p:nvPr>
        </p:nvGraphicFramePr>
        <p:xfrm>
          <a:off x="8057662" y="3020872"/>
          <a:ext cx="202418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64"/>
                <a:gridCol w="337364"/>
                <a:gridCol w="337364"/>
                <a:gridCol w="337364"/>
                <a:gridCol w="337364"/>
                <a:gridCol w="337364"/>
              </a:tblGrid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CNN-Multichannel</a:t>
            </a:r>
            <a:endParaRPr lang="ko-KR" altLang="en-US" b="1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999012"/>
              </p:ext>
            </p:extLst>
          </p:nvPr>
        </p:nvGraphicFramePr>
        <p:xfrm>
          <a:off x="7784122" y="3220920"/>
          <a:ext cx="202418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64"/>
                <a:gridCol w="337364"/>
                <a:gridCol w="337364"/>
                <a:gridCol w="337364"/>
                <a:gridCol w="337364"/>
                <a:gridCol w="337364"/>
              </a:tblGrid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12000" y="316148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wait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205784" y="348392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05784" y="3794639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the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18216" y="4105201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video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7169" y="439247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and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17507" y="4703034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do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217507" y="5013751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n’t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23723" y="5312590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rent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299568" y="5629179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it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21398" y="4152850"/>
            <a:ext cx="501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wait for the video and don’t rent it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743200" y="3798298"/>
            <a:ext cx="208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문장</a:t>
            </a:r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226753" y="4339553"/>
            <a:ext cx="13839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91584" y="3497304"/>
            <a:ext cx="2767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002060"/>
                </a:solidFill>
              </a:rPr>
              <a:t>Tokenization /</a:t>
            </a:r>
          </a:p>
          <a:p>
            <a:r>
              <a:rPr lang="en-US" altLang="ko-KR" sz="1600" b="1" smtClean="0">
                <a:solidFill>
                  <a:srgbClr val="002060"/>
                </a:solidFill>
              </a:rPr>
              <a:t>Padding /</a:t>
            </a:r>
          </a:p>
          <a:p>
            <a:r>
              <a:rPr lang="en-US" altLang="ko-KR" sz="1600" b="1" smtClean="0">
                <a:solidFill>
                  <a:srgbClr val="002060"/>
                </a:solidFill>
              </a:rPr>
              <a:t>Embedding</a:t>
            </a:r>
            <a:endParaRPr lang="ko-KR" altLang="en-US" sz="1600" b="1">
              <a:solidFill>
                <a:srgbClr val="00206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067431" y="2248054"/>
            <a:ext cx="4753377" cy="3460597"/>
            <a:chOff x="8118230" y="2260264"/>
            <a:chExt cx="4753377" cy="3460597"/>
          </a:xfrm>
        </p:grpSpPr>
        <p:sp>
          <p:nvSpPr>
            <p:cNvPr id="22" name="TextBox 21"/>
            <p:cNvSpPr txBox="1"/>
            <p:nvPr/>
          </p:nvSpPr>
          <p:spPr>
            <a:xfrm>
              <a:off x="10555497" y="4196840"/>
              <a:ext cx="2316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mtClean="0">
                  <a:solidFill>
                    <a:srgbClr val="0070C0"/>
                  </a:solidFill>
                </a:rPr>
                <a:t>n</a:t>
              </a:r>
              <a:endParaRPr lang="ko-KR" altLang="en-US" sz="1600" b="1">
                <a:solidFill>
                  <a:srgbClr val="0070C0"/>
                </a:solidFill>
              </a:endParaRPr>
            </a:p>
          </p:txBody>
        </p:sp>
        <p:sp>
          <p:nvSpPr>
            <p:cNvPr id="23" name="오른쪽 중괄호 22"/>
            <p:cNvSpPr/>
            <p:nvPr/>
          </p:nvSpPr>
          <p:spPr>
            <a:xfrm rot="10800000" flipH="1">
              <a:off x="10168133" y="3057924"/>
              <a:ext cx="322279" cy="266293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중괄호 23"/>
            <p:cNvSpPr/>
            <p:nvPr/>
          </p:nvSpPr>
          <p:spPr>
            <a:xfrm rot="5400000" flipH="1">
              <a:off x="8987707" y="1747011"/>
              <a:ext cx="304769" cy="204372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011714" y="2260264"/>
              <a:ext cx="7282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mtClean="0">
                  <a:solidFill>
                    <a:srgbClr val="0070C0"/>
                  </a:solidFill>
                </a:rPr>
                <a:t>k</a:t>
              </a:r>
              <a:endParaRPr lang="ko-KR" altLang="en-US" sz="16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내용 개체 틀 3"/>
          <p:cNvSpPr>
            <a:spLocks noGrp="1"/>
          </p:cNvSpPr>
          <p:nvPr>
            <p:ph idx="1"/>
          </p:nvPr>
        </p:nvSpPr>
        <p:spPr>
          <a:xfrm>
            <a:off x="414703" y="1250279"/>
            <a:ext cx="11989777" cy="785966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CNN</a:t>
            </a:r>
            <a:r>
              <a:rPr lang="ko-KR" altLang="en-US" sz="2000" smtClean="0"/>
              <a:t>의 입력은 문장 또는 문서의 각 단어가 </a:t>
            </a:r>
            <a:r>
              <a:rPr lang="en-US" altLang="ko-KR" sz="2000" smtClean="0"/>
              <a:t>Embedding</a:t>
            </a:r>
            <a:r>
              <a:rPr lang="ko-KR" altLang="en-US" sz="2000" smtClean="0"/>
              <a:t>을 거치고 난 후의 문장 테이블</a:t>
            </a:r>
            <a:r>
              <a:rPr lang="en-US" altLang="ko-KR" sz="2000" smtClean="0"/>
              <a:t>.</a:t>
            </a:r>
          </a:p>
          <a:p>
            <a:r>
              <a:rPr lang="en-US" altLang="ko-KR" sz="2000" smtClean="0"/>
              <a:t>n</a:t>
            </a:r>
            <a:r>
              <a:rPr lang="ko-KR" altLang="en-US" sz="2000" smtClean="0"/>
              <a:t>을 문장 길이</a:t>
            </a:r>
            <a:r>
              <a:rPr lang="en-US" altLang="ko-KR" sz="2000" smtClean="0"/>
              <a:t>, k</a:t>
            </a:r>
            <a:r>
              <a:rPr lang="ko-KR" altLang="en-US" sz="2000" smtClean="0"/>
              <a:t>를 임베딩 벡터의 차원이라고 하였을 때</a:t>
            </a:r>
            <a:r>
              <a:rPr lang="en-US" altLang="ko-KR" sz="2000" smtClean="0"/>
              <a:t>, CNN</a:t>
            </a:r>
            <a:r>
              <a:rPr lang="ko-KR" altLang="en-US" sz="2000" smtClean="0"/>
              <a:t>의 입력은 다음과 같이 </a:t>
            </a:r>
            <a:r>
              <a:rPr lang="en-US" altLang="ko-KR" sz="2000" smtClean="0"/>
              <a:t>n × k </a:t>
            </a:r>
            <a:r>
              <a:rPr lang="ko-KR" altLang="en-US" sz="2000" smtClean="0"/>
              <a:t>행렬</a:t>
            </a:r>
            <a:r>
              <a:rPr lang="en-US" altLang="ko-KR" sz="2000" smtClean="0"/>
              <a:t>.</a:t>
            </a:r>
            <a:endParaRPr lang="en-US" altLang="ko-KR" sz="2000"/>
          </a:p>
        </p:txBody>
      </p:sp>
      <p:sp>
        <p:nvSpPr>
          <p:cNvPr id="5" name="자유형 4"/>
          <p:cNvSpPr/>
          <p:nvPr/>
        </p:nvSpPr>
        <p:spPr>
          <a:xfrm>
            <a:off x="9821985" y="5842102"/>
            <a:ext cx="316523" cy="195588"/>
          </a:xfrm>
          <a:custGeom>
            <a:avLst/>
            <a:gdLst>
              <a:gd name="connsiteX0" fmla="*/ 222738 w 222738"/>
              <a:gd name="connsiteY0" fmla="*/ 0 h 212153"/>
              <a:gd name="connsiteX1" fmla="*/ 152400 w 222738"/>
              <a:gd name="connsiteY1" fmla="*/ 199292 h 212153"/>
              <a:gd name="connsiteX2" fmla="*/ 0 w 222738"/>
              <a:gd name="connsiteY2" fmla="*/ 175846 h 21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738" h="212153">
                <a:moveTo>
                  <a:pt x="222738" y="0"/>
                </a:moveTo>
                <a:cubicBezTo>
                  <a:pt x="206130" y="84992"/>
                  <a:pt x="189523" y="169984"/>
                  <a:pt x="152400" y="199292"/>
                </a:cubicBezTo>
                <a:cubicBezTo>
                  <a:pt x="115277" y="228600"/>
                  <a:pt x="57638" y="202223"/>
                  <a:pt x="0" y="175846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80246" y="5998511"/>
            <a:ext cx="177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</a:rPr>
              <a:t>Two channel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2" name="표 3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255858"/>
              </p:ext>
            </p:extLst>
          </p:nvPr>
        </p:nvGraphicFramePr>
        <p:xfrm>
          <a:off x="7775660" y="2896875"/>
          <a:ext cx="33736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64"/>
              </a:tblGrid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1</a:t>
            </a:r>
            <a:r>
              <a:rPr lang="en-US" altLang="ko-KR" b="1" smtClean="0"/>
              <a:t>D Convolution (in NLP)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90500" y="1158875"/>
            <a:ext cx="12001500" cy="4351338"/>
          </a:xfrm>
        </p:spPr>
        <p:txBody>
          <a:bodyPr/>
          <a:lstStyle/>
          <a:p>
            <a:r>
              <a:rPr lang="ko-KR" altLang="en-US" b="1" smtClean="0"/>
              <a:t>오직 한 방향으로만 윈도우를 슬라이딩하므로 </a:t>
            </a:r>
            <a:r>
              <a:rPr lang="en-US" altLang="ko-KR" b="1" smtClean="0"/>
              <a:t>1D</a:t>
            </a:r>
            <a:r>
              <a:rPr lang="ko-KR" altLang="en-US" b="1" smtClean="0"/>
              <a:t>라고 한다</a:t>
            </a:r>
            <a:r>
              <a:rPr lang="en-US" altLang="ko-KR" b="1" smtClean="0"/>
              <a:t>.</a:t>
            </a:r>
          </a:p>
          <a:p>
            <a:r>
              <a:rPr lang="ko-KR" altLang="en-US" b="1" smtClean="0"/>
              <a:t>커널</a:t>
            </a:r>
            <a:r>
              <a:rPr lang="en-US" altLang="ko-KR" b="1"/>
              <a:t>(kernel) </a:t>
            </a:r>
            <a:r>
              <a:rPr lang="ko-KR" altLang="en-US" b="1"/>
              <a:t>또는 필터</a:t>
            </a:r>
            <a:r>
              <a:rPr lang="en-US" altLang="ko-KR" b="1"/>
              <a:t>(filter)</a:t>
            </a:r>
            <a:r>
              <a:rPr lang="ko-KR" altLang="en-US" b="1"/>
              <a:t>라는 행렬로 </a:t>
            </a:r>
            <a:r>
              <a:rPr lang="ko-KR" altLang="en-US" b="1" smtClean="0"/>
              <a:t>임베딩 행렬의 가장 맨 위부터 </a:t>
            </a:r>
            <a:r>
              <a:rPr lang="ko-KR" altLang="en-US" b="1"/>
              <a:t>가장 </a:t>
            </a:r>
            <a:r>
              <a:rPr lang="ko-KR" altLang="en-US" b="1" smtClean="0"/>
              <a:t>맨 아래까지 </a:t>
            </a:r>
            <a:r>
              <a:rPr lang="en-US" altLang="ko-KR" b="1" smtClean="0"/>
              <a:t>(</a:t>
            </a:r>
            <a:r>
              <a:rPr lang="ko-KR" altLang="en-US" b="1" smtClean="0"/>
              <a:t>↓</a:t>
            </a:r>
            <a:r>
              <a:rPr lang="en-US" altLang="ko-KR" b="1" smtClean="0"/>
              <a:t>)</a:t>
            </a:r>
            <a:endParaRPr lang="en-US" altLang="ko-KR" b="1"/>
          </a:p>
          <a:p>
            <a:pPr marL="0" indent="0">
              <a:buNone/>
            </a:pPr>
            <a:r>
              <a:rPr lang="en-US" altLang="ko-KR" b="1" smtClean="0"/>
              <a:t>   </a:t>
            </a:r>
            <a:r>
              <a:rPr lang="ko-KR" altLang="en-US" b="1" smtClean="0"/>
              <a:t>순차적으로 </a:t>
            </a:r>
            <a:r>
              <a:rPr lang="ko-KR" altLang="en-US" b="1"/>
              <a:t>훝으며 겹쳐지는 부분의 </a:t>
            </a:r>
            <a:r>
              <a:rPr lang="ko-KR" altLang="en-US" b="1" smtClean="0"/>
              <a:t>임베딩 행렬과 </a:t>
            </a:r>
            <a:r>
              <a:rPr lang="ko-KR" altLang="en-US" b="1"/>
              <a:t>커널의 원소의 값을 곱해서 모두 더한 값을 출력으로 </a:t>
            </a:r>
            <a:r>
              <a:rPr lang="ko-KR" altLang="en-US" b="1" smtClean="0"/>
              <a:t>한다</a:t>
            </a:r>
            <a:r>
              <a:rPr lang="en-US" altLang="ko-KR" b="1"/>
              <a:t>.</a:t>
            </a:r>
          </a:p>
          <a:p>
            <a:endParaRPr lang="ko-KR" altLang="en-US" b="1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22187"/>
              </p:ext>
            </p:extLst>
          </p:nvPr>
        </p:nvGraphicFramePr>
        <p:xfrm>
          <a:off x="1617783" y="2767013"/>
          <a:ext cx="202418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64"/>
                <a:gridCol w="337364"/>
                <a:gridCol w="337364"/>
                <a:gridCol w="337364"/>
                <a:gridCol w="337364"/>
                <a:gridCol w="337364"/>
              </a:tblGrid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5661" y="2707575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wait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39445" y="3030015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39445" y="334073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the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1877" y="3651294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video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80830" y="3938565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and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51168" y="4249127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do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51168" y="4559844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n’t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57384" y="4858683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rent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33229" y="517527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it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17016" y="3375004"/>
            <a:ext cx="2028861" cy="610338"/>
          </a:xfrm>
          <a:prstGeom prst="rect">
            <a:avLst/>
          </a:prstGeom>
          <a:solidFill>
            <a:srgbClr val="FFC1C1">
              <a:alpha val="30000"/>
            </a:srgbClr>
          </a:solidFill>
          <a:ln w="25400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645877" y="3985342"/>
            <a:ext cx="2730475" cy="434420"/>
          </a:xfrm>
          <a:prstGeom prst="line">
            <a:avLst/>
          </a:prstGeom>
          <a:ln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26541" y="3381354"/>
            <a:ext cx="2745518" cy="478170"/>
          </a:xfrm>
          <a:prstGeom prst="line">
            <a:avLst/>
          </a:prstGeom>
          <a:ln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645877" y="3375004"/>
            <a:ext cx="2730475" cy="447994"/>
          </a:xfrm>
          <a:prstGeom prst="line">
            <a:avLst/>
          </a:prstGeom>
          <a:ln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617016" y="3991692"/>
            <a:ext cx="2755043" cy="465916"/>
          </a:xfrm>
          <a:prstGeom prst="line">
            <a:avLst/>
          </a:prstGeom>
          <a:ln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4364577" y="3496667"/>
            <a:ext cx="3411083" cy="339215"/>
          </a:xfrm>
          <a:prstGeom prst="line">
            <a:avLst/>
          </a:prstGeom>
          <a:ln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775660" y="3496667"/>
            <a:ext cx="333290" cy="304824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6376352" y="3522350"/>
            <a:ext cx="1732598" cy="313532"/>
          </a:xfrm>
          <a:prstGeom prst="line">
            <a:avLst/>
          </a:prstGeom>
          <a:ln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4337892" y="3822999"/>
            <a:ext cx="3422803" cy="634609"/>
          </a:xfrm>
          <a:prstGeom prst="line">
            <a:avLst/>
          </a:prstGeom>
          <a:ln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6376352" y="3801491"/>
            <a:ext cx="1732598" cy="656117"/>
          </a:xfrm>
          <a:prstGeom prst="line">
            <a:avLst/>
          </a:prstGeom>
          <a:ln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2" name="표 30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883542"/>
              </p:ext>
            </p:extLst>
          </p:nvPr>
        </p:nvGraphicFramePr>
        <p:xfrm>
          <a:off x="4357094" y="3850625"/>
          <a:ext cx="202418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64"/>
                <a:gridCol w="337364"/>
                <a:gridCol w="337364"/>
                <a:gridCol w="337364"/>
                <a:gridCol w="337364"/>
                <a:gridCol w="337364"/>
              </a:tblGrid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1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59672"/>
              </p:ext>
            </p:extLst>
          </p:nvPr>
        </p:nvGraphicFramePr>
        <p:xfrm>
          <a:off x="7777724" y="2881534"/>
          <a:ext cx="33736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64"/>
              </a:tblGrid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1</a:t>
            </a:r>
            <a:r>
              <a:rPr lang="en-US" altLang="ko-KR" b="1" smtClean="0"/>
              <a:t>D Convolution (in NLP)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90500" y="1158875"/>
            <a:ext cx="12001500" cy="4351338"/>
          </a:xfrm>
        </p:spPr>
        <p:txBody>
          <a:bodyPr/>
          <a:lstStyle/>
          <a:p>
            <a:r>
              <a:rPr lang="ko-KR" altLang="en-US" b="1"/>
              <a:t>오직 한 방향으로만 윈도우를 슬라이딩하므로 </a:t>
            </a:r>
            <a:r>
              <a:rPr lang="en-US" altLang="ko-KR" b="1"/>
              <a:t>1D</a:t>
            </a:r>
            <a:r>
              <a:rPr lang="ko-KR" altLang="en-US" b="1"/>
              <a:t>라고 한다</a:t>
            </a:r>
            <a:r>
              <a:rPr lang="en-US" altLang="ko-KR" b="1"/>
              <a:t>.</a:t>
            </a:r>
          </a:p>
          <a:p>
            <a:r>
              <a:rPr lang="ko-KR" altLang="en-US" b="1" smtClean="0"/>
              <a:t>커널</a:t>
            </a:r>
            <a:r>
              <a:rPr lang="en-US" altLang="ko-KR" b="1"/>
              <a:t>(kernel) </a:t>
            </a:r>
            <a:r>
              <a:rPr lang="ko-KR" altLang="en-US" b="1"/>
              <a:t>또는 필터</a:t>
            </a:r>
            <a:r>
              <a:rPr lang="en-US" altLang="ko-KR" b="1"/>
              <a:t>(filter)</a:t>
            </a:r>
            <a:r>
              <a:rPr lang="ko-KR" altLang="en-US" b="1"/>
              <a:t>라는 행렬로 </a:t>
            </a:r>
            <a:r>
              <a:rPr lang="ko-KR" altLang="en-US" b="1" smtClean="0"/>
              <a:t>임베딩 행렬의 가장 맨 위부터 </a:t>
            </a:r>
            <a:r>
              <a:rPr lang="ko-KR" altLang="en-US" b="1"/>
              <a:t>가장 </a:t>
            </a:r>
            <a:r>
              <a:rPr lang="ko-KR" altLang="en-US" b="1" smtClean="0"/>
              <a:t>맨 아래까지 </a:t>
            </a:r>
            <a:r>
              <a:rPr lang="en-US" altLang="ko-KR" b="1" smtClean="0"/>
              <a:t>(</a:t>
            </a:r>
            <a:r>
              <a:rPr lang="ko-KR" altLang="en-US" b="1" smtClean="0"/>
              <a:t>↓</a:t>
            </a:r>
            <a:r>
              <a:rPr lang="en-US" altLang="ko-KR" b="1" smtClean="0"/>
              <a:t>)</a:t>
            </a:r>
            <a:endParaRPr lang="en-US" altLang="ko-KR" b="1"/>
          </a:p>
          <a:p>
            <a:pPr marL="0" indent="0">
              <a:buNone/>
            </a:pPr>
            <a:r>
              <a:rPr lang="en-US" altLang="ko-KR" b="1" smtClean="0"/>
              <a:t>   </a:t>
            </a:r>
            <a:r>
              <a:rPr lang="ko-KR" altLang="en-US" b="1" smtClean="0"/>
              <a:t>순차적으로 </a:t>
            </a:r>
            <a:r>
              <a:rPr lang="ko-KR" altLang="en-US" b="1"/>
              <a:t>훝으며 겹쳐지는 부분의 </a:t>
            </a:r>
            <a:r>
              <a:rPr lang="ko-KR" altLang="en-US" b="1" smtClean="0"/>
              <a:t>임베딩 행렬과 </a:t>
            </a:r>
            <a:r>
              <a:rPr lang="ko-KR" altLang="en-US" b="1"/>
              <a:t>커널의 원소의 값을 곱해서 모두 더한 값을 출력으로 한</a:t>
            </a:r>
            <a:r>
              <a:rPr lang="ko-KR" altLang="en-US" b="1" smtClean="0"/>
              <a:t>다</a:t>
            </a:r>
            <a:r>
              <a:rPr lang="en-US" altLang="ko-KR" b="1"/>
              <a:t>.</a:t>
            </a:r>
          </a:p>
          <a:p>
            <a:endParaRPr lang="ko-KR" altLang="en-US" b="1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17783" y="2767013"/>
          <a:ext cx="202418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64"/>
                <a:gridCol w="337364"/>
                <a:gridCol w="337364"/>
                <a:gridCol w="337364"/>
                <a:gridCol w="337364"/>
                <a:gridCol w="337364"/>
              </a:tblGrid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5661" y="2707575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wait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39445" y="3030015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39445" y="334073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the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1877" y="3651294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video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80830" y="3938565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and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51168" y="4249127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do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51168" y="4559844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n’t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57384" y="4858683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rent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33229" y="517527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it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17016" y="3679805"/>
            <a:ext cx="2028861" cy="902642"/>
          </a:xfrm>
          <a:prstGeom prst="rect">
            <a:avLst/>
          </a:prstGeom>
          <a:solidFill>
            <a:srgbClr val="00B0F0">
              <a:alpha val="30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645877" y="4569543"/>
            <a:ext cx="2730475" cy="468095"/>
          </a:xfrm>
          <a:prstGeom prst="line">
            <a:avLst/>
          </a:prstGeom>
          <a:ln>
            <a:solidFill>
              <a:srgbClr val="00206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26541" y="3686155"/>
            <a:ext cx="2745518" cy="478170"/>
          </a:xfrm>
          <a:prstGeom prst="line">
            <a:avLst/>
          </a:prstGeom>
          <a:ln>
            <a:solidFill>
              <a:srgbClr val="00206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645877" y="3679805"/>
            <a:ext cx="2730475" cy="447994"/>
          </a:xfrm>
          <a:prstGeom prst="line">
            <a:avLst/>
          </a:prstGeom>
          <a:ln>
            <a:solidFill>
              <a:srgbClr val="00206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596232" y="4588797"/>
            <a:ext cx="2775827" cy="478412"/>
          </a:xfrm>
          <a:prstGeom prst="line">
            <a:avLst/>
          </a:prstGeom>
          <a:ln>
            <a:solidFill>
              <a:srgbClr val="00206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4364577" y="3801465"/>
            <a:ext cx="3411083" cy="343979"/>
          </a:xfrm>
          <a:prstGeom prst="line">
            <a:avLst/>
          </a:prstGeom>
          <a:ln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775660" y="3801465"/>
            <a:ext cx="333290" cy="304824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6376352" y="3827148"/>
            <a:ext cx="1732598" cy="313532"/>
          </a:xfrm>
          <a:prstGeom prst="line">
            <a:avLst/>
          </a:prstGeom>
          <a:ln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4372059" y="4127798"/>
            <a:ext cx="3388636" cy="909837"/>
          </a:xfrm>
          <a:prstGeom prst="line">
            <a:avLst/>
          </a:prstGeom>
          <a:ln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6376352" y="4106290"/>
            <a:ext cx="1732598" cy="960916"/>
          </a:xfrm>
          <a:prstGeom prst="line">
            <a:avLst/>
          </a:prstGeom>
          <a:ln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2" name="표 30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62863"/>
              </p:ext>
            </p:extLst>
          </p:nvPr>
        </p:nvGraphicFramePr>
        <p:xfrm>
          <a:off x="4357094" y="4155426"/>
          <a:ext cx="202418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64"/>
                <a:gridCol w="337364"/>
                <a:gridCol w="337364"/>
                <a:gridCol w="337364"/>
                <a:gridCol w="337364"/>
                <a:gridCol w="337364"/>
              </a:tblGrid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903415" y="5652667"/>
            <a:ext cx="740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커널의 크기가 커질수록</a:t>
            </a:r>
            <a:r>
              <a:rPr lang="en-US" altLang="ko-KR" b="1" smtClean="0"/>
              <a:t>, </a:t>
            </a:r>
            <a:r>
              <a:rPr lang="ko-KR" altLang="en-US" b="1" smtClean="0"/>
              <a:t>한 번에 좀 더 많은 단어를 참고한다</a:t>
            </a:r>
            <a:r>
              <a:rPr lang="en-US" altLang="ko-KR" b="1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1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/>
          <a:lstStyle/>
          <a:p>
            <a:r>
              <a:rPr lang="en-US" altLang="ko-KR" b="1" smtClean="0"/>
              <a:t>Closed Domain Chatbot</a:t>
            </a:r>
            <a:endParaRPr lang="ko-KR" altLang="en-US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6" y="1119120"/>
            <a:ext cx="3420094" cy="5115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내용 개체 틀 3"/>
          <p:cNvSpPr txBox="1">
            <a:spLocks/>
          </p:cNvSpPr>
          <p:nvPr/>
        </p:nvSpPr>
        <p:spPr>
          <a:xfrm>
            <a:off x="6077075" y="1809048"/>
            <a:ext cx="6050971" cy="3986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smtClean="0"/>
              <a:t>Closed-Domain Chatbot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smtClean="0">
                <a:solidFill>
                  <a:schemeClr val="accent6">
                    <a:lumMod val="75000"/>
                  </a:schemeClr>
                </a:solidFill>
              </a:rPr>
              <a:t>키워드</a:t>
            </a:r>
            <a:r>
              <a:rPr lang="ko-KR" altLang="en-US" sz="2400" b="1" smtClean="0"/>
              <a:t>와 </a:t>
            </a:r>
            <a:r>
              <a:rPr lang="ko-KR" altLang="en-US" sz="2400" b="1" smtClean="0">
                <a:solidFill>
                  <a:schemeClr val="accent2">
                    <a:lumMod val="75000"/>
                  </a:schemeClr>
                </a:solidFill>
              </a:rPr>
              <a:t>인텐트</a:t>
            </a:r>
            <a:r>
              <a:rPr lang="ko-KR" altLang="en-US" sz="2400" b="1" smtClean="0"/>
              <a:t>를 기반으로</a:t>
            </a:r>
            <a:endParaRPr lang="en-US" altLang="ko-KR" sz="24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smtClean="0"/>
              <a:t>특정 업무를 수행</a:t>
            </a:r>
            <a:r>
              <a:rPr lang="en-US" altLang="ko-KR" sz="2400" b="1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88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7777724" y="2881534"/>
          <a:ext cx="33736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64"/>
              </a:tblGrid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1</a:t>
            </a:r>
            <a:r>
              <a:rPr lang="en-US" altLang="ko-KR" b="1" smtClean="0"/>
              <a:t>D Convolution (in NLP)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90500" y="1158875"/>
            <a:ext cx="12001500" cy="4351338"/>
          </a:xfrm>
        </p:spPr>
        <p:txBody>
          <a:bodyPr/>
          <a:lstStyle/>
          <a:p>
            <a:r>
              <a:rPr lang="ko-KR" altLang="en-US" b="1"/>
              <a:t>오직 한 방향으로만 윈도우를 슬라이딩하므로 </a:t>
            </a:r>
            <a:r>
              <a:rPr lang="en-US" altLang="ko-KR" b="1"/>
              <a:t>1D</a:t>
            </a:r>
            <a:r>
              <a:rPr lang="ko-KR" altLang="en-US" b="1"/>
              <a:t>라고 한다</a:t>
            </a:r>
            <a:r>
              <a:rPr lang="en-US" altLang="ko-KR" b="1"/>
              <a:t>.</a:t>
            </a:r>
          </a:p>
          <a:p>
            <a:r>
              <a:rPr lang="ko-KR" altLang="en-US" b="1" smtClean="0"/>
              <a:t>커널</a:t>
            </a:r>
            <a:r>
              <a:rPr lang="en-US" altLang="ko-KR" b="1"/>
              <a:t>(kernel) </a:t>
            </a:r>
            <a:r>
              <a:rPr lang="ko-KR" altLang="en-US" b="1"/>
              <a:t>또는 필터</a:t>
            </a:r>
            <a:r>
              <a:rPr lang="en-US" altLang="ko-KR" b="1"/>
              <a:t>(filter)</a:t>
            </a:r>
            <a:r>
              <a:rPr lang="ko-KR" altLang="en-US" b="1"/>
              <a:t>라는 행렬로 </a:t>
            </a:r>
            <a:r>
              <a:rPr lang="ko-KR" altLang="en-US" b="1" smtClean="0"/>
              <a:t>임베딩 행렬의 가장 맨 위부터 </a:t>
            </a:r>
            <a:r>
              <a:rPr lang="ko-KR" altLang="en-US" b="1"/>
              <a:t>가장 </a:t>
            </a:r>
            <a:r>
              <a:rPr lang="ko-KR" altLang="en-US" b="1" smtClean="0"/>
              <a:t>맨 아래까지 </a:t>
            </a:r>
            <a:r>
              <a:rPr lang="en-US" altLang="ko-KR" b="1" smtClean="0"/>
              <a:t>(</a:t>
            </a:r>
            <a:r>
              <a:rPr lang="ko-KR" altLang="en-US" b="1" smtClean="0"/>
              <a:t>↓</a:t>
            </a:r>
            <a:r>
              <a:rPr lang="en-US" altLang="ko-KR" b="1" smtClean="0"/>
              <a:t>)</a:t>
            </a:r>
            <a:endParaRPr lang="en-US" altLang="ko-KR" b="1"/>
          </a:p>
          <a:p>
            <a:pPr marL="0" indent="0">
              <a:buNone/>
            </a:pPr>
            <a:r>
              <a:rPr lang="en-US" altLang="ko-KR" b="1" smtClean="0"/>
              <a:t>   </a:t>
            </a:r>
            <a:r>
              <a:rPr lang="ko-KR" altLang="en-US" b="1" smtClean="0"/>
              <a:t>순차적으로 </a:t>
            </a:r>
            <a:r>
              <a:rPr lang="ko-KR" altLang="en-US" b="1"/>
              <a:t>훝으며 겹쳐지는 부분의 </a:t>
            </a:r>
            <a:r>
              <a:rPr lang="ko-KR" altLang="en-US" b="1" smtClean="0"/>
              <a:t>임베딩 행렬과 </a:t>
            </a:r>
            <a:r>
              <a:rPr lang="ko-KR" altLang="en-US" b="1"/>
              <a:t>커널의 원소의 값을 곱해서 모두 더한 값을 출력으로 한</a:t>
            </a:r>
            <a:r>
              <a:rPr lang="ko-KR" altLang="en-US" b="1" smtClean="0"/>
              <a:t>다</a:t>
            </a:r>
            <a:r>
              <a:rPr lang="en-US" altLang="ko-KR" b="1"/>
              <a:t>.</a:t>
            </a:r>
          </a:p>
          <a:p>
            <a:endParaRPr lang="ko-KR" altLang="en-US" b="1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17783" y="2767013"/>
          <a:ext cx="202418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64"/>
                <a:gridCol w="337364"/>
                <a:gridCol w="337364"/>
                <a:gridCol w="337364"/>
                <a:gridCol w="337364"/>
                <a:gridCol w="337364"/>
              </a:tblGrid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5661" y="2707575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wait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39445" y="3030015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39445" y="334073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the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1877" y="3651294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video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80830" y="3938565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and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51168" y="4249127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do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51168" y="4559844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n’t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57384" y="4858683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rent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33229" y="517527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it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17016" y="3679805"/>
            <a:ext cx="2028861" cy="902642"/>
          </a:xfrm>
          <a:prstGeom prst="rect">
            <a:avLst/>
          </a:prstGeom>
          <a:solidFill>
            <a:srgbClr val="00B0F0">
              <a:alpha val="3000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645877" y="4569543"/>
            <a:ext cx="2730475" cy="468095"/>
          </a:xfrm>
          <a:prstGeom prst="line">
            <a:avLst/>
          </a:prstGeom>
          <a:ln>
            <a:solidFill>
              <a:srgbClr val="00206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26541" y="3686155"/>
            <a:ext cx="2745518" cy="478170"/>
          </a:xfrm>
          <a:prstGeom prst="line">
            <a:avLst/>
          </a:prstGeom>
          <a:ln>
            <a:solidFill>
              <a:srgbClr val="00206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645877" y="3679805"/>
            <a:ext cx="2730475" cy="447994"/>
          </a:xfrm>
          <a:prstGeom prst="line">
            <a:avLst/>
          </a:prstGeom>
          <a:ln>
            <a:solidFill>
              <a:srgbClr val="00206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596232" y="4588797"/>
            <a:ext cx="2775827" cy="478412"/>
          </a:xfrm>
          <a:prstGeom prst="line">
            <a:avLst/>
          </a:prstGeom>
          <a:ln>
            <a:solidFill>
              <a:srgbClr val="00206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4364577" y="3801465"/>
            <a:ext cx="3411083" cy="343979"/>
          </a:xfrm>
          <a:prstGeom prst="line">
            <a:avLst/>
          </a:prstGeom>
          <a:ln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775660" y="3801465"/>
            <a:ext cx="333290" cy="304824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6376352" y="3827148"/>
            <a:ext cx="1732598" cy="313532"/>
          </a:xfrm>
          <a:prstGeom prst="line">
            <a:avLst/>
          </a:prstGeom>
          <a:ln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4372059" y="4127798"/>
            <a:ext cx="3388636" cy="909837"/>
          </a:xfrm>
          <a:prstGeom prst="line">
            <a:avLst/>
          </a:prstGeom>
          <a:ln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6376352" y="4106290"/>
            <a:ext cx="1732598" cy="960916"/>
          </a:xfrm>
          <a:prstGeom prst="line">
            <a:avLst/>
          </a:prstGeom>
          <a:ln>
            <a:solidFill>
              <a:srgbClr val="00B05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2" name="표 3071"/>
          <p:cNvGraphicFramePr>
            <a:graphicFrameLocks noGrp="1"/>
          </p:cNvGraphicFramePr>
          <p:nvPr>
            <p:extLst/>
          </p:nvPr>
        </p:nvGraphicFramePr>
        <p:xfrm>
          <a:off x="4357094" y="4155426"/>
          <a:ext cx="202418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64"/>
                <a:gridCol w="337364"/>
                <a:gridCol w="337364"/>
                <a:gridCol w="337364"/>
                <a:gridCol w="337364"/>
                <a:gridCol w="337364"/>
              </a:tblGrid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903415" y="5652667"/>
            <a:ext cx="740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커널의 크기가 커질수록</a:t>
            </a:r>
            <a:r>
              <a:rPr lang="en-US" altLang="ko-KR" b="1" smtClean="0"/>
              <a:t>, </a:t>
            </a:r>
            <a:r>
              <a:rPr lang="ko-KR" altLang="en-US" b="1" smtClean="0"/>
              <a:t>참고하는 </a:t>
            </a:r>
            <a:r>
              <a:rPr lang="en-US" altLang="ko-KR" b="1" smtClean="0"/>
              <a:t>n-gram</a:t>
            </a:r>
            <a:r>
              <a:rPr lang="ko-KR" altLang="en-US" b="1" smtClean="0"/>
              <a:t>의 </a:t>
            </a:r>
            <a:r>
              <a:rPr lang="en-US" altLang="ko-KR" b="1" smtClean="0"/>
              <a:t>n</a:t>
            </a:r>
            <a:r>
              <a:rPr lang="ko-KR" altLang="en-US" b="1"/>
              <a:t>이</a:t>
            </a:r>
            <a:r>
              <a:rPr lang="ko-KR" altLang="en-US" b="1" smtClean="0"/>
              <a:t> 커진다</a:t>
            </a:r>
            <a:r>
              <a:rPr lang="en-US" altLang="ko-KR" b="1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2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Max-pooling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90500" y="1158875"/>
            <a:ext cx="12001500" cy="4351338"/>
          </a:xfrm>
        </p:spPr>
        <p:txBody>
          <a:bodyPr/>
          <a:lstStyle/>
          <a:p>
            <a:r>
              <a:rPr lang="ko-KR" altLang="en-US" smtClean="0"/>
              <a:t>추출한 벡터 중에서 가장 중요한 특성만을 뽑아내기 위해서 수행한다</a:t>
            </a:r>
            <a:r>
              <a:rPr lang="en-US" altLang="ko-KR" smtClean="0"/>
              <a:t>. (</a:t>
            </a:r>
            <a:r>
              <a:rPr lang="ko-KR" altLang="en-US" smtClean="0"/>
              <a:t>벡터 </a:t>
            </a:r>
            <a:r>
              <a:rPr lang="en-US" altLang="ko-KR" smtClean="0"/>
              <a:t>-&gt; </a:t>
            </a:r>
            <a:r>
              <a:rPr lang="ko-KR" altLang="en-US" smtClean="0"/>
              <a:t>스칼라값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커널의 크기에 따라서 합성곱 결과로 얻은 벡터의 길이는 다를 수 있지만 이와 상관없이 수행할 수 있는 연산이다</a:t>
            </a:r>
            <a:r>
              <a:rPr lang="en-US" altLang="ko-KR" smtClean="0"/>
              <a:t>.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17783" y="2767013"/>
          <a:ext cx="202418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64"/>
                <a:gridCol w="337364"/>
                <a:gridCol w="337364"/>
                <a:gridCol w="337364"/>
                <a:gridCol w="337364"/>
                <a:gridCol w="337364"/>
              </a:tblGrid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5661" y="2707575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wait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39445" y="3030015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39445" y="334073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the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51877" y="3651294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video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80830" y="3938565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and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51168" y="4249127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do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51168" y="4559844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n’t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57384" y="4858683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rent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33229" y="5175272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it</a:t>
            </a:r>
            <a:endParaRPr lang="ko-KR" altLang="en-US"/>
          </a:p>
        </p:txBody>
      </p:sp>
      <p:graphicFrame>
        <p:nvGraphicFramePr>
          <p:cNvPr id="3072" name="표 30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53875"/>
              </p:ext>
            </p:extLst>
          </p:nvPr>
        </p:nvGraphicFramePr>
        <p:xfrm>
          <a:off x="4357094" y="4460226"/>
          <a:ext cx="202418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64"/>
                <a:gridCol w="337364"/>
                <a:gridCol w="337364"/>
                <a:gridCol w="337364"/>
                <a:gridCol w="337364"/>
                <a:gridCol w="337364"/>
              </a:tblGrid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56884"/>
              </p:ext>
            </p:extLst>
          </p:nvPr>
        </p:nvGraphicFramePr>
        <p:xfrm>
          <a:off x="4372059" y="3159490"/>
          <a:ext cx="202418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64"/>
                <a:gridCol w="337364"/>
                <a:gridCol w="337364"/>
                <a:gridCol w="337364"/>
                <a:gridCol w="337364"/>
                <a:gridCol w="337364"/>
              </a:tblGrid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8" name="직선 화살표 연결선 47"/>
          <p:cNvCxnSpPr/>
          <p:nvPr/>
        </p:nvCxnSpPr>
        <p:spPr>
          <a:xfrm>
            <a:off x="3746296" y="3457186"/>
            <a:ext cx="448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746296" y="4895675"/>
            <a:ext cx="448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482239" y="3481463"/>
            <a:ext cx="448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6482239" y="4919952"/>
            <a:ext cx="16267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89176"/>
              </p:ext>
            </p:extLst>
          </p:nvPr>
        </p:nvGraphicFramePr>
        <p:xfrm>
          <a:off x="7166060" y="2277467"/>
          <a:ext cx="541026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6"/>
              </a:tblGrid>
              <a:tr h="267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-0.3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0.19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31181"/>
              </p:ext>
            </p:extLst>
          </p:nvPr>
        </p:nvGraphicFramePr>
        <p:xfrm>
          <a:off x="8227667" y="3862376"/>
          <a:ext cx="54102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6"/>
              </a:tblGrid>
              <a:tr h="267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-0.2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0.51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7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7" name="직선 화살표 연결선 56"/>
          <p:cNvCxnSpPr/>
          <p:nvPr/>
        </p:nvCxnSpPr>
        <p:spPr>
          <a:xfrm>
            <a:off x="9032217" y="4945440"/>
            <a:ext cx="448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7853839" y="3449538"/>
            <a:ext cx="16267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88537"/>
              </p:ext>
            </p:extLst>
          </p:nvPr>
        </p:nvGraphicFramePr>
        <p:xfrm>
          <a:off x="9662886" y="3318057"/>
          <a:ext cx="54102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6"/>
              </a:tblGrid>
              <a:tr h="267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38529"/>
              </p:ext>
            </p:extLst>
          </p:nvPr>
        </p:nvGraphicFramePr>
        <p:xfrm>
          <a:off x="9677400" y="4822067"/>
          <a:ext cx="54102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6"/>
              </a:tblGrid>
              <a:tr h="267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3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1</a:t>
            </a:r>
            <a:r>
              <a:rPr lang="en-US" altLang="ko-KR" b="1" smtClean="0"/>
              <a:t>D CNN Overview</a:t>
            </a:r>
            <a:endParaRPr lang="ko-KR" altLang="en-US"/>
          </a:p>
        </p:txBody>
      </p:sp>
      <p:pic>
        <p:nvPicPr>
          <p:cNvPr id="3074" name="Picture 2" descr="Should Kernel size be same as word size in 1D Convolution? - Stack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972457"/>
            <a:ext cx="5735515" cy="537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9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1-2</a:t>
            </a:r>
            <a:r>
              <a:rPr lang="ko-KR" altLang="en-US" b="1" smtClean="0"/>
              <a:t>주차 과제</a:t>
            </a:r>
            <a:endParaRPr lang="ko-KR" altLang="en-US"/>
          </a:p>
        </p:txBody>
      </p:sp>
      <p:sp>
        <p:nvSpPr>
          <p:cNvPr id="4" name="내용 개체 틀 6"/>
          <p:cNvSpPr>
            <a:spLocks noGrp="1"/>
          </p:cNvSpPr>
          <p:nvPr>
            <p:ph idx="1"/>
          </p:nvPr>
        </p:nvSpPr>
        <p:spPr>
          <a:xfrm>
            <a:off x="190500" y="1158875"/>
            <a:ext cx="11741856" cy="4351338"/>
          </a:xfrm>
        </p:spPr>
        <p:txBody>
          <a:bodyPr>
            <a:normAutofit/>
          </a:bodyPr>
          <a:lstStyle/>
          <a:p>
            <a:r>
              <a:rPr lang="ko-KR" altLang="en-US" sz="2400"/>
              <a:t>링크 </a:t>
            </a:r>
            <a:r>
              <a:rPr lang="en-US" altLang="ko-KR" sz="2400"/>
              <a:t>: https://wikidocs.net/book/2155</a:t>
            </a:r>
            <a:endParaRPr lang="ko-KR" altLang="en-US" sz="2400"/>
          </a:p>
          <a:p>
            <a:pPr marL="0" indent="0">
              <a:buNone/>
            </a:pPr>
            <a:endParaRPr lang="en-US" altLang="ko-KR" sz="2400"/>
          </a:p>
          <a:p>
            <a:r>
              <a:rPr lang="en-US" altLang="ko-KR" sz="2400" smtClean="0"/>
              <a:t>1</a:t>
            </a:r>
            <a:r>
              <a:rPr lang="ko-KR" altLang="en-US" sz="2400" smtClean="0"/>
              <a:t>주차 과제 </a:t>
            </a:r>
            <a:r>
              <a:rPr lang="en-US" altLang="ko-KR" sz="2400" smtClean="0"/>
              <a:t>: 11</a:t>
            </a:r>
            <a:r>
              <a:rPr lang="ko-KR" altLang="en-US" sz="2400" smtClean="0"/>
              <a:t>챕터</a:t>
            </a:r>
            <a:r>
              <a:rPr lang="en-US" altLang="ko-KR" sz="2400" smtClean="0"/>
              <a:t>, 12</a:t>
            </a:r>
            <a:r>
              <a:rPr lang="ko-KR" altLang="en-US" sz="2400" smtClean="0"/>
              <a:t>챕터</a:t>
            </a:r>
            <a:endParaRPr lang="en-US" altLang="ko-KR" sz="2400" smtClean="0"/>
          </a:p>
          <a:p>
            <a:r>
              <a:rPr lang="en-US" altLang="ko-KR" sz="2400" smtClean="0"/>
              <a:t>2</a:t>
            </a:r>
            <a:r>
              <a:rPr lang="ko-KR" altLang="en-US" sz="2400" smtClean="0"/>
              <a:t>주차 과제 </a:t>
            </a:r>
            <a:r>
              <a:rPr lang="en-US" altLang="ko-KR" sz="2400" smtClean="0"/>
              <a:t>: 13</a:t>
            </a:r>
            <a:r>
              <a:rPr lang="ko-KR" altLang="en-US" sz="2400" smtClean="0"/>
              <a:t>챕터</a:t>
            </a:r>
            <a:endParaRPr lang="en-US" altLang="ko-KR" sz="2400" smtClean="0"/>
          </a:p>
          <a:p>
            <a:endParaRPr lang="en-US" altLang="ko-KR" sz="2400"/>
          </a:p>
          <a:p>
            <a:pPr marL="0" indent="0">
              <a:buNone/>
            </a:pPr>
            <a:r>
              <a:rPr lang="ko-KR" altLang="en-US" sz="2400" smtClean="0"/>
              <a:t>실습을 진행하면서 이해가 되지 않는 부분은 저에게 질문주세요</a:t>
            </a:r>
            <a:r>
              <a:rPr lang="en-US" altLang="ko-KR" sz="2400" smtClean="0"/>
              <a:t>.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3301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42925" y="1395418"/>
            <a:ext cx="11525250" cy="889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smtClean="0"/>
              <a:t>케라스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파이토치 등의 딥 러닝 프레임워크에서는 임베딩 층</a:t>
            </a:r>
            <a:r>
              <a:rPr lang="en-US" altLang="ko-KR" sz="2000" b="1" smtClean="0"/>
              <a:t>(embedding layer)</a:t>
            </a:r>
            <a:r>
              <a:rPr lang="ko-KR" altLang="en-US" sz="2000" b="1" smtClean="0"/>
              <a:t>을 제공</a:t>
            </a:r>
            <a:r>
              <a:rPr lang="en-US" altLang="ko-KR" sz="2000" b="1" smtClean="0"/>
              <a:t>.</a:t>
            </a:r>
          </a:p>
          <a:p>
            <a:pPr marL="0" indent="0">
              <a:buNone/>
            </a:pPr>
            <a:r>
              <a:rPr lang="ko-KR" altLang="en-US" sz="2000" b="1" smtClean="0"/>
              <a:t>초기에 모든 단어의 임베딩 벡터값은 랜덤 초기화 되며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모델이 역전파하는 과정에서 학습된다</a:t>
            </a:r>
            <a:r>
              <a:rPr lang="en-US" altLang="ko-KR" sz="2000" b="1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Embedding layer (</a:t>
            </a:r>
            <a:r>
              <a:rPr lang="ko-KR" altLang="en-US" b="1" smtClean="0"/>
              <a:t>랜덤 초기화 방법</a:t>
            </a:r>
            <a:r>
              <a:rPr lang="en-US" altLang="ko-KR" b="1" smtClean="0"/>
              <a:t>)</a:t>
            </a:r>
            <a:endParaRPr lang="ko-KR" altLang="en-US" b="1"/>
          </a:p>
        </p:txBody>
      </p:sp>
      <p:sp>
        <p:nvSpPr>
          <p:cNvPr id="15" name="직사각형 14"/>
          <p:cNvSpPr/>
          <p:nvPr/>
        </p:nvSpPr>
        <p:spPr>
          <a:xfrm>
            <a:off x="715778" y="3568889"/>
            <a:ext cx="4256272" cy="1332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2453" y="3578414"/>
            <a:ext cx="4543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model = Sequential</a:t>
            </a:r>
            <a:r>
              <a:rPr lang="en-US" altLang="ko-KR" sz="1600" smtClean="0"/>
              <a:t>()</a:t>
            </a:r>
          </a:p>
          <a:p>
            <a:r>
              <a:rPr lang="en-US" altLang="ko-KR" sz="1600">
                <a:solidFill>
                  <a:schemeClr val="bg2">
                    <a:lumMod val="75000"/>
                  </a:schemeClr>
                </a:solidFill>
              </a:rPr>
              <a:t># </a:t>
            </a:r>
            <a:r>
              <a:rPr lang="ko-KR" altLang="en-US" sz="1600">
                <a:solidFill>
                  <a:schemeClr val="bg2">
                    <a:lumMod val="75000"/>
                  </a:schemeClr>
                </a:solidFill>
              </a:rPr>
              <a:t>임베딩 벡터의 차원은 </a:t>
            </a:r>
            <a:r>
              <a:rPr lang="en-US" altLang="ko-KR" sz="1600" smtClean="0">
                <a:solidFill>
                  <a:schemeClr val="bg2">
                    <a:lumMod val="75000"/>
                  </a:schemeClr>
                </a:solidFill>
              </a:rPr>
              <a:t>256</a:t>
            </a:r>
          </a:p>
          <a:p>
            <a:r>
              <a:rPr lang="en-US" altLang="ko-KR" sz="1600" smtClean="0"/>
              <a:t>model.add(Embedding(vocab_size</a:t>
            </a:r>
            <a:r>
              <a:rPr lang="en-US" altLang="ko-KR" sz="1600"/>
              <a:t>, </a:t>
            </a:r>
            <a:r>
              <a:rPr lang="en-US" altLang="ko-KR" sz="1600" smtClean="0"/>
              <a:t>256))</a:t>
            </a:r>
          </a:p>
          <a:p>
            <a:r>
              <a:rPr lang="en-US" altLang="ko-KR" sz="1600" smtClean="0"/>
              <a:t>model.add(LSTM(256))</a:t>
            </a:r>
          </a:p>
          <a:p>
            <a:r>
              <a:rPr lang="en-US" altLang="ko-KR" sz="1600" smtClean="0"/>
              <a:t>model.add(Dense(1</a:t>
            </a:r>
            <a:r>
              <a:rPr lang="en-US" altLang="ko-KR" sz="1600"/>
              <a:t>, activation='sigmoid'))</a:t>
            </a:r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581024" y="3038475"/>
            <a:ext cx="682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Text Classification</a:t>
            </a:r>
            <a:r>
              <a:rPr lang="ko-KR" altLang="en-US" b="1" smtClean="0">
                <a:solidFill>
                  <a:srgbClr val="C00000"/>
                </a:solidFill>
              </a:rPr>
              <a:t> </a:t>
            </a:r>
            <a:r>
              <a:rPr lang="en-US" altLang="ko-KR" b="1" smtClean="0">
                <a:solidFill>
                  <a:srgbClr val="C00000"/>
                </a:solidFill>
              </a:rPr>
              <a:t>Implemententation</a:t>
            </a:r>
            <a:endParaRPr lang="ko-KR" altLang="en-US" b="1">
              <a:solidFill>
                <a:srgbClr val="C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2652" y="2633278"/>
            <a:ext cx="4371429" cy="326666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82453" y="4105276"/>
            <a:ext cx="3789547" cy="266700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cxnSp>
        <p:nvCxnSpPr>
          <p:cNvPr id="18" name="직선 화살표 연결선 17"/>
          <p:cNvCxnSpPr>
            <a:stCxn id="16" idx="3"/>
          </p:cNvCxnSpPr>
          <p:nvPr/>
        </p:nvCxnSpPr>
        <p:spPr>
          <a:xfrm>
            <a:off x="4572000" y="4238626"/>
            <a:ext cx="1733550" cy="971549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315075" y="5100449"/>
            <a:ext cx="3190875" cy="25260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 rot="1802584">
            <a:off x="4313666" y="4946720"/>
            <a:ext cx="502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C00000"/>
                </a:solidFill>
              </a:rPr>
              <a:t>처음에는 랜덤값을 가지며</a:t>
            </a:r>
            <a:endParaRPr lang="en-US" altLang="ko-KR" sz="1400" smtClean="0">
              <a:solidFill>
                <a:srgbClr val="C00000"/>
              </a:solidFill>
            </a:endParaRPr>
          </a:p>
          <a:p>
            <a:r>
              <a:rPr lang="ko-KR" altLang="en-US" sz="1400" smtClean="0">
                <a:solidFill>
                  <a:srgbClr val="C00000"/>
                </a:solidFill>
              </a:rPr>
              <a:t>역전파 과정에서 훈련</a:t>
            </a:r>
            <a:endParaRPr lang="ko-KR" altLang="en-US" sz="1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/>
          <a:lstStyle/>
          <a:p>
            <a:r>
              <a:rPr lang="en-US" altLang="ko-KR" b="1" smtClean="0"/>
              <a:t>Closed Domain Chatbot</a:t>
            </a:r>
            <a:endParaRPr lang="ko-KR" altLang="en-US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6" y="1119120"/>
            <a:ext cx="3420094" cy="5115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3028208" y="2280061"/>
            <a:ext cx="593766" cy="16625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28853" y="2280061"/>
            <a:ext cx="451262" cy="16625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내용 개체 틀 3"/>
          <p:cNvSpPr txBox="1">
            <a:spLocks/>
          </p:cNvSpPr>
          <p:nvPr/>
        </p:nvSpPr>
        <p:spPr>
          <a:xfrm>
            <a:off x="6077075" y="1809048"/>
            <a:ext cx="6050971" cy="3986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smtClean="0"/>
              <a:t>Closed-Domain Chatbot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smtClean="0">
                <a:solidFill>
                  <a:schemeClr val="accent6">
                    <a:lumMod val="75000"/>
                  </a:schemeClr>
                </a:solidFill>
              </a:rPr>
              <a:t>키워드</a:t>
            </a:r>
            <a:r>
              <a:rPr lang="ko-KR" altLang="en-US" sz="2400" b="1" smtClean="0"/>
              <a:t>와 </a:t>
            </a:r>
            <a:r>
              <a:rPr lang="ko-KR" altLang="en-US" sz="2400" b="1" smtClean="0">
                <a:solidFill>
                  <a:schemeClr val="accent2">
                    <a:lumMod val="75000"/>
                  </a:schemeClr>
                </a:solidFill>
              </a:rPr>
              <a:t>인텐트</a:t>
            </a:r>
            <a:r>
              <a:rPr lang="ko-KR" altLang="en-US" sz="2400" b="1" smtClean="0"/>
              <a:t>를 기반으로</a:t>
            </a:r>
            <a:endParaRPr lang="en-US" altLang="ko-KR" sz="24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smtClean="0"/>
              <a:t>특정 업무를 수행</a:t>
            </a:r>
            <a:r>
              <a:rPr lang="en-US" altLang="ko-KR" sz="2400" b="1" smtClean="0"/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98869" y="3538977"/>
            <a:ext cx="249380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48249" y="3538977"/>
            <a:ext cx="249380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20865" y="5294546"/>
            <a:ext cx="224916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45781" y="5295573"/>
            <a:ext cx="221457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63077" y="5294545"/>
            <a:ext cx="221457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/>
          <a:lstStyle/>
          <a:p>
            <a:r>
              <a:rPr lang="en-US" altLang="ko-KR" b="1" smtClean="0"/>
              <a:t>Closed Domain Chatbot</a:t>
            </a:r>
            <a:endParaRPr lang="ko-KR" altLang="en-US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6" y="1119120"/>
            <a:ext cx="3420094" cy="51151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3028208" y="2280061"/>
            <a:ext cx="593766" cy="16625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28853" y="2280061"/>
            <a:ext cx="451262" cy="16625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98869" y="3538977"/>
            <a:ext cx="249380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48249" y="3538977"/>
            <a:ext cx="249380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20865" y="5294546"/>
            <a:ext cx="224916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45781" y="5295573"/>
            <a:ext cx="221457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63077" y="5294545"/>
            <a:ext cx="221457" cy="147165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728853" y="2446316"/>
            <a:ext cx="1068381" cy="1270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180115" y="3724242"/>
            <a:ext cx="1116000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28310" y="3493257"/>
            <a:ext cx="50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accent2">
                    <a:lumMod val="75000"/>
                  </a:schemeClr>
                </a:solidFill>
              </a:rPr>
              <a:t>확인</a:t>
            </a:r>
            <a:r>
              <a:rPr lang="en-US" altLang="ko-KR" sz="100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1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73748" y="5245016"/>
            <a:ext cx="2128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accent2">
                    <a:lumMod val="75000"/>
                  </a:schemeClr>
                </a:solidFill>
              </a:rPr>
              <a:t>문의 하고싶어요</a:t>
            </a:r>
            <a:r>
              <a:rPr lang="en-US" altLang="ko-KR" sz="100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10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120864" y="5472187"/>
            <a:ext cx="1800000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3"/>
          <p:cNvSpPr txBox="1">
            <a:spLocks/>
          </p:cNvSpPr>
          <p:nvPr/>
        </p:nvSpPr>
        <p:spPr>
          <a:xfrm>
            <a:off x="6077075" y="1809048"/>
            <a:ext cx="6050971" cy="3986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smtClean="0"/>
              <a:t>Closed-Domain Chatbot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smtClean="0">
                <a:solidFill>
                  <a:schemeClr val="accent6">
                    <a:lumMod val="75000"/>
                  </a:schemeClr>
                </a:solidFill>
              </a:rPr>
              <a:t>키워드</a:t>
            </a:r>
            <a:r>
              <a:rPr lang="ko-KR" altLang="en-US" sz="2400" b="1" smtClean="0"/>
              <a:t>와 </a:t>
            </a:r>
            <a:r>
              <a:rPr lang="ko-KR" altLang="en-US" sz="2400" b="1" smtClean="0">
                <a:solidFill>
                  <a:schemeClr val="accent2">
                    <a:lumMod val="75000"/>
                  </a:schemeClr>
                </a:solidFill>
              </a:rPr>
              <a:t>인텐트</a:t>
            </a:r>
            <a:r>
              <a:rPr lang="ko-KR" altLang="en-US" sz="2400" b="1" smtClean="0"/>
              <a:t>를 기반으로</a:t>
            </a:r>
            <a:endParaRPr lang="en-US" altLang="ko-KR" sz="24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smtClean="0"/>
              <a:t>특정 업무를 수행</a:t>
            </a:r>
            <a:r>
              <a:rPr lang="en-US" altLang="ko-KR" sz="2400" b="1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51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</TotalTime>
  <Words>2757</Words>
  <Application>Microsoft Office PowerPoint</Application>
  <PresentationFormat>와이드스크린</PresentationFormat>
  <Paragraphs>557</Paragraphs>
  <Slides>74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78" baseType="lpstr">
      <vt:lpstr>맑은 고딕</vt:lpstr>
      <vt:lpstr>Arial</vt:lpstr>
      <vt:lpstr>Cambria Math</vt:lpstr>
      <vt:lpstr>Office 테마</vt:lpstr>
      <vt:lpstr>Chatbot 개요</vt:lpstr>
      <vt:lpstr>Chatbot Example</vt:lpstr>
      <vt:lpstr>Chatbot Example</vt:lpstr>
      <vt:lpstr>Chatbot Example</vt:lpstr>
      <vt:lpstr>Closed Domain Vs. Open-Domain</vt:lpstr>
      <vt:lpstr>Closed Domain Vs. Open-Domain</vt:lpstr>
      <vt:lpstr>Closed Domain Chatbot</vt:lpstr>
      <vt:lpstr>Closed Domain Chatbot</vt:lpstr>
      <vt:lpstr>Closed Domain Chatbot</vt:lpstr>
      <vt:lpstr>Closed Domain Chatbot</vt:lpstr>
      <vt:lpstr>KoChat</vt:lpstr>
      <vt:lpstr>KoChat</vt:lpstr>
      <vt:lpstr>Closed Domain Chatbot</vt:lpstr>
      <vt:lpstr>다중 클래스 분류</vt:lpstr>
      <vt:lpstr>Text Classification</vt:lpstr>
      <vt:lpstr>Text Classification</vt:lpstr>
      <vt:lpstr>Text Classification</vt:lpstr>
      <vt:lpstr>Closed Domain Chatbot</vt:lpstr>
      <vt:lpstr>신경망 훑어보기</vt:lpstr>
      <vt:lpstr>Feed Forward Neural Network</vt:lpstr>
      <vt:lpstr>Feed Forward Neural Network</vt:lpstr>
      <vt:lpstr>Feed Forward Neural Network</vt:lpstr>
      <vt:lpstr>Feed Forward Neural Network</vt:lpstr>
      <vt:lpstr>Feed Forward Neural Network</vt:lpstr>
      <vt:lpstr>Feed Forward Neural Network</vt:lpstr>
      <vt:lpstr>Chatbot 이론  (LSTM, CNN)</vt:lpstr>
      <vt:lpstr>Recurrent Neural Network</vt:lpstr>
      <vt:lpstr>Recurrent Neural Network</vt:lpstr>
      <vt:lpstr>Recurrent Neural Network</vt:lpstr>
      <vt:lpstr>Recurrent Neural Network Vs. FFNN</vt:lpstr>
      <vt:lpstr>Types of Recurrent Neural Network</vt:lpstr>
      <vt:lpstr>many-to-one RNN</vt:lpstr>
      <vt:lpstr>many-to-many RNN</vt:lpstr>
      <vt:lpstr>﻿Basic architecture of RNN</vt:lpstr>
      <vt:lpstr>﻿Basic architecture of RNN</vt:lpstr>
      <vt:lpstr>﻿Basic architecture of RNN : Matrix Calculation</vt:lpstr>
      <vt:lpstr>하이퍼볼릭탄젠트 함수</vt:lpstr>
      <vt:lpstr>﻿Basic architecture of RNN</vt:lpstr>
      <vt:lpstr>﻿Basic architecture of RNN</vt:lpstr>
      <vt:lpstr>Long-Term Dependency Ploblem</vt:lpstr>
      <vt:lpstr>Long Short-Term Memory, LSTM</vt:lpstr>
      <vt:lpstr>Long Short-Term Memory, LSTM</vt:lpstr>
      <vt:lpstr>Long Short-Term Memory, LSTM</vt:lpstr>
      <vt:lpstr>Long Short-Term Memory, LSTM</vt:lpstr>
      <vt:lpstr>입력 게이트(Input Gate)</vt:lpstr>
      <vt:lpstr>삭제 게이트(Forget Gate)</vt:lpstr>
      <vt:lpstr>셀 상태(Cell state) or 장기 상태</vt:lpstr>
      <vt:lpstr>셀 상태(Cell state) or 장기 상태</vt:lpstr>
      <vt:lpstr>셀 상태(Cell state) or 장기 상태</vt:lpstr>
      <vt:lpstr>셀 상태(Cell state) or 장기 상태</vt:lpstr>
      <vt:lpstr>셀 상태(Cell state) or 장기 상태</vt:lpstr>
      <vt:lpstr>출력 게이트(Output Gate)</vt:lpstr>
      <vt:lpstr>Gated Recurrent Unit, GRU</vt:lpstr>
      <vt:lpstr>Deep Bidirectional Recurrent Neural Networks</vt:lpstr>
      <vt:lpstr>Bidirectional Recurrent Neural Networks</vt:lpstr>
      <vt:lpstr>Convolutional Neural Network</vt:lpstr>
      <vt:lpstr>2D Convolution (in Image Processing)</vt:lpstr>
      <vt:lpstr>2D Convolution (in Image Processing)</vt:lpstr>
      <vt:lpstr>2D Convolution (in Image Processing)</vt:lpstr>
      <vt:lpstr>2D Convolution (in Image Processing)</vt:lpstr>
      <vt:lpstr>2D Max-pooling (in Image Processing)</vt:lpstr>
      <vt:lpstr>CNN for Text Classification</vt:lpstr>
      <vt:lpstr>CNN for Text Classification</vt:lpstr>
      <vt:lpstr>CNN for Text Classification</vt:lpstr>
      <vt:lpstr>CNN for Text Classification</vt:lpstr>
      <vt:lpstr>CNN for Text Classification</vt:lpstr>
      <vt:lpstr>CNN-Multichannel</vt:lpstr>
      <vt:lpstr>1D Convolution (in NLP)</vt:lpstr>
      <vt:lpstr>1D Convolution (in NLP)</vt:lpstr>
      <vt:lpstr>1D Convolution (in NLP)</vt:lpstr>
      <vt:lpstr>Max-pooling</vt:lpstr>
      <vt:lpstr>1D CNN Overview</vt:lpstr>
      <vt:lpstr>1-2주차 과제</vt:lpstr>
      <vt:lpstr>Embedding layer (랜덤 초기화 방법)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 러닝 자연어 처리 스터디 RNN에서 트랜스포머까지</dc:title>
  <dc:creator>USER</dc:creator>
  <cp:lastModifiedBy>USER</cp:lastModifiedBy>
  <cp:revision>271</cp:revision>
  <dcterms:created xsi:type="dcterms:W3CDTF">2019-11-13T07:01:23Z</dcterms:created>
  <dcterms:modified xsi:type="dcterms:W3CDTF">2021-03-06T14:05:09Z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C:\Users\USER\Desktop\RNN부터 트랜스포머까지.pptx</vt:lpwstr>
  </property>
</Properties>
</file>