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465" r:id="rId2"/>
    <p:sldId id="468" r:id="rId3"/>
    <p:sldId id="474" r:id="rId4"/>
    <p:sldId id="475" r:id="rId5"/>
    <p:sldId id="476" r:id="rId6"/>
    <p:sldId id="477" r:id="rId7"/>
    <p:sldId id="478" r:id="rId8"/>
    <p:sldId id="332" r:id="rId9"/>
    <p:sldId id="482" r:id="rId10"/>
    <p:sldId id="479" r:id="rId11"/>
    <p:sldId id="483" r:id="rId12"/>
    <p:sldId id="480" r:id="rId13"/>
    <p:sldId id="492" r:id="rId14"/>
    <p:sldId id="484" r:id="rId15"/>
    <p:sldId id="485" r:id="rId16"/>
    <p:sldId id="333" r:id="rId17"/>
    <p:sldId id="493" r:id="rId18"/>
    <p:sldId id="486" r:id="rId19"/>
    <p:sldId id="487" r:id="rId20"/>
    <p:sldId id="491" r:id="rId21"/>
    <p:sldId id="488" r:id="rId22"/>
    <p:sldId id="496" r:id="rId23"/>
    <p:sldId id="495" r:id="rId24"/>
    <p:sldId id="494" r:id="rId25"/>
    <p:sldId id="350" r:id="rId26"/>
    <p:sldId id="498" r:id="rId27"/>
    <p:sldId id="497" r:id="rId28"/>
    <p:sldId id="500" r:id="rId29"/>
    <p:sldId id="499" r:id="rId30"/>
    <p:sldId id="502" r:id="rId31"/>
    <p:sldId id="501" r:id="rId32"/>
    <p:sldId id="505" r:id="rId33"/>
    <p:sldId id="507" r:id="rId34"/>
    <p:sldId id="504" r:id="rId35"/>
    <p:sldId id="508" r:id="rId36"/>
    <p:sldId id="506" r:id="rId37"/>
    <p:sldId id="510" r:id="rId38"/>
    <p:sldId id="509" r:id="rId39"/>
    <p:sldId id="511" r:id="rId40"/>
    <p:sldId id="512" r:id="rId41"/>
    <p:sldId id="519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2C4"/>
    <a:srgbClr val="FF7C80"/>
    <a:srgbClr val="FFFFFF"/>
    <a:srgbClr val="33CCFF"/>
    <a:srgbClr val="00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86232" autoAdjust="0"/>
  </p:normalViewPr>
  <p:slideViewPr>
    <p:cSldViewPr snapToGrid="0">
      <p:cViewPr varScale="1">
        <p:scale>
          <a:sx n="145" d="100"/>
          <a:sy n="145" d="100"/>
        </p:scale>
        <p:origin x="628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229EC-3D2C-4291-B15E-A8F0B0F819A6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85007-F1FF-4723-94AE-785C3E54D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0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7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48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64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995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36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03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32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06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71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51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48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4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00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29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15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9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26860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561974"/>
            <a:ext cx="9144000" cy="13763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9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7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0500" y="1158875"/>
            <a:ext cx="10515600" cy="43513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8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7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-1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7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-1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3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971550" y="981075"/>
            <a:ext cx="11220450" cy="19145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9100" y="12414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80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-1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2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-1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-1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3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C6652-3BD1-4ED3-B968-5EBCA9D67DFF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B55E3-A44B-443F-A315-F3B58C677A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85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52101" y="1270000"/>
            <a:ext cx="1523999" cy="1325563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RNN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6279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500" y="1160690"/>
            <a:ext cx="12001500" cy="192345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RNN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Many-to-Many</a:t>
            </a:r>
            <a:r>
              <a:rPr lang="ko-KR" altLang="en-US" sz="2000" dirty="0" smtClean="0"/>
              <a:t>를 문제를 풀 경우에는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return_sequences</a:t>
            </a:r>
            <a:r>
              <a:rPr lang="en-US" altLang="ko-KR" sz="2000" dirty="0" smtClean="0">
                <a:solidFill>
                  <a:srgbClr val="FF0000"/>
                </a:solidFill>
              </a:rPr>
              <a:t>=True</a:t>
            </a:r>
            <a:r>
              <a:rPr lang="ko-KR" altLang="en-US" sz="2000" dirty="0" smtClean="0"/>
              <a:t>를 해준다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앞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뒤 문맥을 참고해서 예측이 필요한 시퀀스 </a:t>
            </a:r>
            <a:r>
              <a:rPr lang="ko-KR" altLang="en-US" sz="2000" dirty="0" err="1" smtClean="0"/>
              <a:t>레이블링의</a:t>
            </a:r>
            <a:r>
              <a:rPr lang="ko-KR" altLang="en-US" sz="2000" dirty="0" smtClean="0"/>
              <a:t> 경우 양방향 </a:t>
            </a:r>
            <a:r>
              <a:rPr lang="en-US" altLang="ko-KR" sz="2000" dirty="0" smtClean="0"/>
              <a:t>LSTM(</a:t>
            </a:r>
            <a:r>
              <a:rPr lang="en-US" altLang="ko-KR" sz="2000" dirty="0" err="1" smtClean="0"/>
              <a:t>BiLSTM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사용한다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Sequence Labeling using RNN</a:t>
            </a:r>
            <a:endParaRPr lang="ko-KR" altLang="en-US" b="1" dirty="0"/>
          </a:p>
        </p:txBody>
      </p:sp>
      <p:pic>
        <p:nvPicPr>
          <p:cNvPr id="1026" name="Picture 2" descr="https://wikidocs.net/images/page/33805/bidirectionalrnn_ve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2" y="2587449"/>
            <a:ext cx="5556603" cy="289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689597" y="3388204"/>
            <a:ext cx="6412092" cy="1545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55730" y="3619294"/>
            <a:ext cx="6649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model = Sequential</a:t>
            </a:r>
            <a:r>
              <a:rPr lang="en-US" altLang="ko-KR" sz="1600" smtClean="0"/>
              <a:t>()</a:t>
            </a:r>
          </a:p>
          <a:p>
            <a:r>
              <a:rPr lang="en-US" altLang="ko-KR" sz="1600" smtClean="0"/>
              <a:t>model.add(Embedding(vocab_size</a:t>
            </a:r>
            <a:r>
              <a:rPr lang="en-US" altLang="ko-KR" sz="1600"/>
              <a:t>, </a:t>
            </a:r>
            <a:r>
              <a:rPr lang="en-US" altLang="ko-KR" sz="1600" smtClean="0"/>
              <a:t>256))</a:t>
            </a:r>
          </a:p>
          <a:p>
            <a:r>
              <a:rPr lang="en-US" altLang="ko-KR" sz="1600"/>
              <a:t>model.add(</a:t>
            </a:r>
            <a:r>
              <a:rPr lang="en-US" altLang="ko-KR" sz="1600">
                <a:solidFill>
                  <a:srgbClr val="C00000"/>
                </a:solidFill>
              </a:rPr>
              <a:t>Bidirectional</a:t>
            </a:r>
            <a:r>
              <a:rPr lang="en-US" altLang="ko-KR" sz="1600"/>
              <a:t>(LSTM(hidden_size, </a:t>
            </a:r>
            <a:r>
              <a:rPr lang="en-US" altLang="ko-KR" sz="1600">
                <a:solidFill>
                  <a:srgbClr val="C00000"/>
                </a:solidFill>
              </a:rPr>
              <a:t>return_sequences=True</a:t>
            </a:r>
            <a:r>
              <a:rPr lang="en-US" altLang="ko-KR" sz="1600" smtClean="0"/>
              <a:t>)))</a:t>
            </a:r>
          </a:p>
          <a:p>
            <a:r>
              <a:rPr lang="en-US" altLang="ko-KR" sz="1600" smtClean="0"/>
              <a:t>model.add(Dense(classes, </a:t>
            </a:r>
            <a:r>
              <a:rPr lang="en-US" altLang="ko-KR" sz="1600"/>
              <a:t>activation</a:t>
            </a:r>
            <a:r>
              <a:rPr lang="en-US" altLang="ko-KR" sz="1600" smtClean="0"/>
              <a:t>=‘softmax'))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69073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500" y="1160690"/>
            <a:ext cx="12001500" cy="192345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개체명 </a:t>
            </a:r>
            <a:r>
              <a:rPr lang="ko-KR" altLang="en-US" sz="2000"/>
              <a:t>인식은 비정형 텍스트의 개체명 언급을 인명</a:t>
            </a:r>
            <a:r>
              <a:rPr lang="en-US" altLang="ko-KR" sz="2000"/>
              <a:t>, </a:t>
            </a:r>
            <a:r>
              <a:rPr lang="ko-KR" altLang="en-US" sz="2000"/>
              <a:t>단체</a:t>
            </a:r>
            <a:r>
              <a:rPr lang="en-US" altLang="ko-KR" sz="2000"/>
              <a:t>, </a:t>
            </a:r>
            <a:r>
              <a:rPr lang="ko-KR" altLang="en-US" sz="2000"/>
              <a:t>장소</a:t>
            </a:r>
            <a:r>
              <a:rPr lang="en-US" altLang="ko-KR" sz="2000"/>
              <a:t>, </a:t>
            </a:r>
            <a:r>
              <a:rPr lang="ko-KR" altLang="en-US" sz="2000" smtClean="0"/>
              <a:t>수치등 </a:t>
            </a:r>
            <a:r>
              <a:rPr lang="ko-KR" altLang="en-US" sz="2000"/>
              <a:t>정의된 분류로 분류하는 작업</a:t>
            </a:r>
            <a:r>
              <a:rPr lang="en-US" altLang="ko-KR" sz="2000"/>
              <a:t>.</a:t>
            </a:r>
          </a:p>
          <a:p>
            <a:r>
              <a:rPr lang="ko-KR" altLang="en-US" sz="2000" smtClean="0"/>
              <a:t>영어 자연어 처리 패키지 </a:t>
            </a:r>
            <a:r>
              <a:rPr lang="en-US" altLang="ko-KR" sz="2000" smtClean="0"/>
              <a:t>NLTK</a:t>
            </a:r>
            <a:r>
              <a:rPr lang="ko-KR" altLang="en-US" sz="2000" smtClean="0"/>
              <a:t>를 이용한 개체명 인식 결과를 예제로 확인해봅시다</a:t>
            </a:r>
            <a:r>
              <a:rPr lang="en-US" altLang="ko-KR" sz="2000" smtClean="0"/>
              <a:t>.</a:t>
            </a:r>
            <a:endParaRPr lang="en-US" altLang="ko-KR" sz="2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Named Entity Recognition</a:t>
            </a:r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3229424" y="2888569"/>
            <a:ext cx="5348517" cy="1545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27578" y="2999369"/>
            <a:ext cx="52027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from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nltk</a:t>
            </a:r>
            <a:r>
              <a:rPr lang="en-US" altLang="ko-KR" sz="1600" dirty="0"/>
              <a:t> </a:t>
            </a:r>
            <a:r>
              <a:rPr lang="en-US" altLang="ko-KR" sz="1600" b="1" dirty="0"/>
              <a:t>import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word_tokenize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pos_tag</a:t>
            </a:r>
            <a:r>
              <a:rPr lang="en-US" altLang="ko-KR" sz="1600" dirty="0"/>
              <a:t>, </a:t>
            </a:r>
            <a:r>
              <a:rPr lang="en-US" altLang="ko-KR" sz="1600" dirty="0" err="1" smtClean="0"/>
              <a:t>ne_chunk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sentence </a:t>
            </a:r>
            <a:r>
              <a:rPr lang="en-US" altLang="ko-KR" sz="1600" dirty="0"/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"James is working at Disney in London" 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 smtClean="0"/>
              <a:t>sentence = </a:t>
            </a:r>
            <a:r>
              <a:rPr lang="en-US" altLang="ko-KR" sz="1600" dirty="0" err="1" smtClean="0"/>
              <a:t>pos_tag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word_tokenize</a:t>
            </a:r>
            <a:r>
              <a:rPr lang="en-US" altLang="ko-KR" sz="1600" dirty="0" smtClean="0"/>
              <a:t>(sentence))</a:t>
            </a:r>
          </a:p>
          <a:p>
            <a:r>
              <a:rPr lang="en-US" altLang="ko-KR" sz="1600" dirty="0" smtClean="0"/>
              <a:t>print(sentence)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0033" y="2463837"/>
            <a:ext cx="591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토큰화와 품사 </a:t>
            </a:r>
            <a:r>
              <a:rPr lang="ko-KR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태깅을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 수행하는 코드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전처리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40228" y="5138057"/>
            <a:ext cx="522515" cy="50074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8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500" y="1160690"/>
            <a:ext cx="12001500" cy="192345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개체명 </a:t>
            </a:r>
            <a:r>
              <a:rPr lang="ko-KR" altLang="en-US" sz="2000"/>
              <a:t>인식은 비정형 텍스트의 개체명 언급을 인명</a:t>
            </a:r>
            <a:r>
              <a:rPr lang="en-US" altLang="ko-KR" sz="2000"/>
              <a:t>, </a:t>
            </a:r>
            <a:r>
              <a:rPr lang="ko-KR" altLang="en-US" sz="2000"/>
              <a:t>단체</a:t>
            </a:r>
            <a:r>
              <a:rPr lang="en-US" altLang="ko-KR" sz="2000"/>
              <a:t>, </a:t>
            </a:r>
            <a:r>
              <a:rPr lang="ko-KR" altLang="en-US" sz="2000"/>
              <a:t>장소</a:t>
            </a:r>
            <a:r>
              <a:rPr lang="en-US" altLang="ko-KR" sz="2000"/>
              <a:t>, </a:t>
            </a:r>
            <a:r>
              <a:rPr lang="ko-KR" altLang="en-US" sz="2000" smtClean="0"/>
              <a:t>수치등 </a:t>
            </a:r>
            <a:r>
              <a:rPr lang="ko-KR" altLang="en-US" sz="2000"/>
              <a:t>정의된 분류로 분류하는 작업</a:t>
            </a:r>
            <a:r>
              <a:rPr lang="en-US" altLang="ko-KR" sz="2000"/>
              <a:t>.</a:t>
            </a:r>
          </a:p>
          <a:p>
            <a:r>
              <a:rPr lang="ko-KR" altLang="en-US" sz="2000" smtClean="0"/>
              <a:t>영어 자연어 처리 패키지 </a:t>
            </a:r>
            <a:r>
              <a:rPr lang="en-US" altLang="ko-KR" sz="2000" smtClean="0"/>
              <a:t>NLTK</a:t>
            </a:r>
            <a:r>
              <a:rPr lang="ko-KR" altLang="en-US" sz="2000" smtClean="0"/>
              <a:t>를 이용한 개체명 인식 결과를 예제로 확인해봅시다</a:t>
            </a:r>
            <a:r>
              <a:rPr lang="en-US" altLang="ko-KR" sz="2000" smtClean="0"/>
              <a:t>.</a:t>
            </a:r>
            <a:endParaRPr lang="en-US" altLang="ko-KR" sz="2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Named Entity Recognition</a:t>
            </a:r>
            <a:endParaRPr lang="ko-KR" altLang="en-US" b="1"/>
          </a:p>
        </p:txBody>
      </p:sp>
      <p:sp>
        <p:nvSpPr>
          <p:cNvPr id="5" name="오른쪽 화살표 4"/>
          <p:cNvSpPr/>
          <p:nvPr/>
        </p:nvSpPr>
        <p:spPr>
          <a:xfrm>
            <a:off x="740228" y="5138057"/>
            <a:ext cx="522515" cy="50074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98961" y="4935109"/>
            <a:ext cx="9311914" cy="906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[('James', 'NNP'), ('is', 'VBZ'), ('working', 'VBG'), ('at', 'IN'), ('Disney', 'NNP'), ('in', 'IN'), ('London', 'NNP')]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29424" y="2888569"/>
            <a:ext cx="5348517" cy="1545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27578" y="2999369"/>
            <a:ext cx="52027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from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nltk</a:t>
            </a:r>
            <a:r>
              <a:rPr lang="en-US" altLang="ko-KR" sz="1600" dirty="0"/>
              <a:t> </a:t>
            </a:r>
            <a:r>
              <a:rPr lang="en-US" altLang="ko-KR" sz="1600" b="1" dirty="0"/>
              <a:t>import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word_tokenize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pos_tag</a:t>
            </a:r>
            <a:r>
              <a:rPr lang="en-US" altLang="ko-KR" sz="1600" dirty="0"/>
              <a:t>, </a:t>
            </a:r>
            <a:r>
              <a:rPr lang="en-US" altLang="ko-KR" sz="1600" dirty="0" err="1" smtClean="0"/>
              <a:t>ne_chunk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sentence </a:t>
            </a:r>
            <a:r>
              <a:rPr lang="en-US" altLang="ko-KR" sz="1600" dirty="0"/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"James is working at Disney in London" 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 smtClean="0"/>
              <a:t>sentence = </a:t>
            </a:r>
            <a:r>
              <a:rPr lang="en-US" altLang="ko-KR" sz="1600" dirty="0" err="1" smtClean="0"/>
              <a:t>pos_tag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word_tokenize</a:t>
            </a:r>
            <a:r>
              <a:rPr lang="en-US" altLang="ko-KR" sz="1600" dirty="0" smtClean="0"/>
              <a:t>(sentence))</a:t>
            </a:r>
          </a:p>
          <a:p>
            <a:r>
              <a:rPr lang="en-US" altLang="ko-KR" sz="1600" dirty="0" smtClean="0"/>
              <a:t>print(sentence)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40033" y="2463837"/>
            <a:ext cx="591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토큰화와 품사 </a:t>
            </a:r>
            <a:r>
              <a:rPr lang="ko-KR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태깅을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 수행하는 코드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전처리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3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500" y="1160690"/>
            <a:ext cx="12001500" cy="192345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개체명 </a:t>
            </a:r>
            <a:r>
              <a:rPr lang="ko-KR" altLang="en-US" sz="2000"/>
              <a:t>인식은 비정형 텍스트의 개체명 언급을 인명</a:t>
            </a:r>
            <a:r>
              <a:rPr lang="en-US" altLang="ko-KR" sz="2000"/>
              <a:t>, </a:t>
            </a:r>
            <a:r>
              <a:rPr lang="ko-KR" altLang="en-US" sz="2000"/>
              <a:t>단체</a:t>
            </a:r>
            <a:r>
              <a:rPr lang="en-US" altLang="ko-KR" sz="2000"/>
              <a:t>, </a:t>
            </a:r>
            <a:r>
              <a:rPr lang="ko-KR" altLang="en-US" sz="2000"/>
              <a:t>장소</a:t>
            </a:r>
            <a:r>
              <a:rPr lang="en-US" altLang="ko-KR" sz="2000"/>
              <a:t>, </a:t>
            </a:r>
            <a:r>
              <a:rPr lang="ko-KR" altLang="en-US" sz="2000" smtClean="0"/>
              <a:t>수치등 </a:t>
            </a:r>
            <a:r>
              <a:rPr lang="ko-KR" altLang="en-US" sz="2000"/>
              <a:t>정의된 분류로 분류하는 작업</a:t>
            </a:r>
            <a:r>
              <a:rPr lang="en-US" altLang="ko-KR" sz="2000"/>
              <a:t>.</a:t>
            </a:r>
          </a:p>
          <a:p>
            <a:r>
              <a:rPr lang="ko-KR" altLang="en-US" sz="2000" smtClean="0"/>
              <a:t>영어 자연어 처리 패키지 </a:t>
            </a:r>
            <a:r>
              <a:rPr lang="en-US" altLang="ko-KR" sz="2000" smtClean="0"/>
              <a:t>NLTK</a:t>
            </a:r>
            <a:r>
              <a:rPr lang="ko-KR" altLang="en-US" sz="2000" smtClean="0"/>
              <a:t>를 이용한 개체명 인식 결과를 예제로 확인해봅시다</a:t>
            </a:r>
            <a:r>
              <a:rPr lang="en-US" altLang="ko-KR" sz="2000" smtClean="0"/>
              <a:t>.</a:t>
            </a:r>
            <a:endParaRPr lang="en-US" altLang="ko-KR" sz="2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Named Entity Recognition</a:t>
            </a:r>
            <a:endParaRPr lang="ko-KR" altLang="en-US" b="1"/>
          </a:p>
        </p:txBody>
      </p:sp>
      <p:sp>
        <p:nvSpPr>
          <p:cNvPr id="2" name="TextBox 1"/>
          <p:cNvSpPr txBox="1"/>
          <p:nvPr/>
        </p:nvSpPr>
        <p:spPr>
          <a:xfrm>
            <a:off x="3341913" y="2463837"/>
            <a:ext cx="591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토큰화와 품사 </a:t>
            </a:r>
            <a:r>
              <a:rPr lang="ko-KR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태깅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 결과를 입력으로 </a:t>
            </a:r>
            <a:r>
              <a:rPr lang="ko-KR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개체명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 인식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740228" y="4735284"/>
            <a:ext cx="522515" cy="50074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98961" y="2946441"/>
            <a:ext cx="9311914" cy="906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sentence = </a:t>
            </a:r>
            <a:r>
              <a:rPr lang="en-US" altLang="ko-KR" dirty="0" err="1" smtClean="0">
                <a:solidFill>
                  <a:schemeClr val="tx1"/>
                </a:solidFill>
              </a:rPr>
              <a:t>ne_chunk</a:t>
            </a:r>
            <a:r>
              <a:rPr lang="en-US" altLang="ko-KR" dirty="0" smtClean="0">
                <a:solidFill>
                  <a:schemeClr val="tx1"/>
                </a:solidFill>
              </a:rPr>
              <a:t>(sentence)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print(sentence)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5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500" y="1160690"/>
            <a:ext cx="12001500" cy="192345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개체명 </a:t>
            </a:r>
            <a:r>
              <a:rPr lang="ko-KR" altLang="en-US" sz="2000"/>
              <a:t>인식은 비정형 텍스트의 개체명 언급을 인명</a:t>
            </a:r>
            <a:r>
              <a:rPr lang="en-US" altLang="ko-KR" sz="2000"/>
              <a:t>, </a:t>
            </a:r>
            <a:r>
              <a:rPr lang="ko-KR" altLang="en-US" sz="2000"/>
              <a:t>단체</a:t>
            </a:r>
            <a:r>
              <a:rPr lang="en-US" altLang="ko-KR" sz="2000"/>
              <a:t>, </a:t>
            </a:r>
            <a:r>
              <a:rPr lang="ko-KR" altLang="en-US" sz="2000"/>
              <a:t>장소</a:t>
            </a:r>
            <a:r>
              <a:rPr lang="en-US" altLang="ko-KR" sz="2000"/>
              <a:t>, </a:t>
            </a:r>
            <a:r>
              <a:rPr lang="ko-KR" altLang="en-US" sz="2000" smtClean="0"/>
              <a:t>수치등 </a:t>
            </a:r>
            <a:r>
              <a:rPr lang="ko-KR" altLang="en-US" sz="2000"/>
              <a:t>정의된 분류로 분류하는 작업</a:t>
            </a:r>
            <a:r>
              <a:rPr lang="en-US" altLang="ko-KR" sz="2000"/>
              <a:t>.</a:t>
            </a:r>
          </a:p>
          <a:p>
            <a:r>
              <a:rPr lang="ko-KR" altLang="en-US" sz="2000" smtClean="0"/>
              <a:t>영어 자연어 처리 패키지 </a:t>
            </a:r>
            <a:r>
              <a:rPr lang="en-US" altLang="ko-KR" sz="2000" smtClean="0"/>
              <a:t>NLTK</a:t>
            </a:r>
            <a:r>
              <a:rPr lang="ko-KR" altLang="en-US" sz="2000" smtClean="0"/>
              <a:t>를 이용한 개체명 인식 결과를 예제로 확인해봅시다</a:t>
            </a:r>
            <a:r>
              <a:rPr lang="en-US" altLang="ko-KR" sz="2000" smtClean="0"/>
              <a:t>.</a:t>
            </a:r>
            <a:endParaRPr lang="en-US" altLang="ko-KR" sz="2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Named Entity Recognition</a:t>
            </a:r>
            <a:endParaRPr lang="ko-KR" altLang="en-US" b="1"/>
          </a:p>
        </p:txBody>
      </p:sp>
      <p:sp>
        <p:nvSpPr>
          <p:cNvPr id="2" name="TextBox 1"/>
          <p:cNvSpPr txBox="1"/>
          <p:nvPr/>
        </p:nvSpPr>
        <p:spPr>
          <a:xfrm>
            <a:off x="3341913" y="2463837"/>
            <a:ext cx="591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토큰화와 품사 </a:t>
            </a:r>
            <a:r>
              <a:rPr lang="ko-KR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태깅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 결과를 입력으로 </a:t>
            </a:r>
            <a:r>
              <a:rPr lang="ko-KR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개체명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 인식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740228" y="4735284"/>
            <a:ext cx="522515" cy="50074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98961" y="2946441"/>
            <a:ext cx="9311914" cy="906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sentence = </a:t>
            </a:r>
            <a:r>
              <a:rPr lang="en-US" altLang="ko-KR" dirty="0" err="1" smtClean="0">
                <a:solidFill>
                  <a:schemeClr val="tx1"/>
                </a:solidFill>
              </a:rPr>
              <a:t>ne_chunk</a:t>
            </a:r>
            <a:r>
              <a:rPr lang="en-US" altLang="ko-KR" dirty="0" smtClean="0">
                <a:solidFill>
                  <a:schemeClr val="tx1"/>
                </a:solidFill>
              </a:rPr>
              <a:t>(sentence)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print(sentence)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24407" y="3966351"/>
            <a:ext cx="9311914" cy="2227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0" dirty="0">
                <a:solidFill>
                  <a:schemeClr val="tx1"/>
                </a:solidFill>
              </a:rPr>
              <a:t>(S</a:t>
            </a:r>
          </a:p>
          <a:p>
            <a:pPr algn="ctr"/>
            <a:r>
              <a:rPr lang="en-US" altLang="ko-KR" sz="1750" dirty="0">
                <a:solidFill>
                  <a:schemeClr val="tx1"/>
                </a:solidFill>
              </a:rPr>
              <a:t>  (</a:t>
            </a:r>
            <a:r>
              <a:rPr lang="en-US" altLang="ko-KR" sz="1750" dirty="0">
                <a:solidFill>
                  <a:srgbClr val="C00000"/>
                </a:solidFill>
              </a:rPr>
              <a:t>PERSON</a:t>
            </a:r>
            <a:r>
              <a:rPr lang="en-US" altLang="ko-KR" sz="1750" dirty="0">
                <a:solidFill>
                  <a:schemeClr val="tx1"/>
                </a:solidFill>
              </a:rPr>
              <a:t> James/NNP)</a:t>
            </a:r>
          </a:p>
          <a:p>
            <a:pPr algn="ctr"/>
            <a:r>
              <a:rPr lang="en-US" altLang="ko-KR" sz="1750" dirty="0">
                <a:solidFill>
                  <a:schemeClr val="tx1"/>
                </a:solidFill>
              </a:rPr>
              <a:t>  is/VBZ</a:t>
            </a:r>
          </a:p>
          <a:p>
            <a:pPr algn="ctr"/>
            <a:r>
              <a:rPr lang="en-US" altLang="ko-KR" sz="1750" dirty="0">
                <a:solidFill>
                  <a:schemeClr val="tx1"/>
                </a:solidFill>
              </a:rPr>
              <a:t>  working/VBG</a:t>
            </a:r>
          </a:p>
          <a:p>
            <a:pPr algn="ctr"/>
            <a:r>
              <a:rPr lang="en-US" altLang="ko-KR" sz="1750" dirty="0">
                <a:solidFill>
                  <a:schemeClr val="tx1"/>
                </a:solidFill>
              </a:rPr>
              <a:t>  at/IN</a:t>
            </a:r>
          </a:p>
          <a:p>
            <a:pPr algn="ctr"/>
            <a:r>
              <a:rPr lang="en-US" altLang="ko-KR" sz="1750" dirty="0">
                <a:solidFill>
                  <a:schemeClr val="tx1"/>
                </a:solidFill>
              </a:rPr>
              <a:t>  (</a:t>
            </a:r>
            <a:r>
              <a:rPr lang="en-US" altLang="ko-KR" sz="1750" dirty="0">
                <a:solidFill>
                  <a:srgbClr val="C00000"/>
                </a:solidFill>
              </a:rPr>
              <a:t>ORGANIZATION</a:t>
            </a:r>
            <a:r>
              <a:rPr lang="en-US" altLang="ko-KR" sz="1750" dirty="0">
                <a:solidFill>
                  <a:schemeClr val="tx1"/>
                </a:solidFill>
              </a:rPr>
              <a:t> Disney/NNP)</a:t>
            </a:r>
          </a:p>
          <a:p>
            <a:pPr algn="ctr"/>
            <a:r>
              <a:rPr lang="en-US" altLang="ko-KR" sz="1750" dirty="0">
                <a:solidFill>
                  <a:schemeClr val="tx1"/>
                </a:solidFill>
              </a:rPr>
              <a:t>  in/IN</a:t>
            </a:r>
          </a:p>
          <a:p>
            <a:pPr algn="ctr"/>
            <a:r>
              <a:rPr lang="en-US" altLang="ko-KR" sz="1750" dirty="0">
                <a:solidFill>
                  <a:schemeClr val="tx1"/>
                </a:solidFill>
              </a:rPr>
              <a:t>  (</a:t>
            </a:r>
            <a:r>
              <a:rPr lang="en-US" altLang="ko-KR" sz="1750" dirty="0">
                <a:solidFill>
                  <a:srgbClr val="C00000"/>
                </a:solidFill>
              </a:rPr>
              <a:t>GPE</a:t>
            </a:r>
            <a:r>
              <a:rPr lang="en-US" altLang="ko-KR" sz="1750" dirty="0">
                <a:solidFill>
                  <a:schemeClr val="tx1"/>
                </a:solidFill>
              </a:rPr>
              <a:t> London/NNP))</a:t>
            </a:r>
            <a:endParaRPr lang="ko-KR" altLang="en-US" sz="1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5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500" y="1147992"/>
            <a:ext cx="12001500" cy="192345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개체명 인식 데이터에서 주로 사용하는 태깅 방법</a:t>
            </a:r>
            <a:r>
              <a:rPr lang="en-US" altLang="ko-KR" sz="2000" smtClean="0"/>
              <a:t>.</a:t>
            </a:r>
          </a:p>
          <a:p>
            <a:r>
              <a:rPr lang="en-US" altLang="ko-KR" sz="2000"/>
              <a:t>B</a:t>
            </a:r>
            <a:r>
              <a:rPr lang="ko-KR" altLang="en-US" sz="2000"/>
              <a:t>는 </a:t>
            </a:r>
            <a:r>
              <a:rPr lang="en-US" altLang="ko-KR" sz="2000"/>
              <a:t>Begin</a:t>
            </a:r>
            <a:r>
              <a:rPr lang="ko-KR" altLang="en-US" sz="2000"/>
              <a:t>의 약자로 개체명이 시작되는 </a:t>
            </a:r>
            <a:r>
              <a:rPr lang="ko-KR" altLang="en-US" sz="2000" smtClean="0"/>
              <a:t>부분</a:t>
            </a:r>
            <a:endParaRPr lang="en-US" altLang="ko-KR" sz="2000" smtClean="0"/>
          </a:p>
          <a:p>
            <a:r>
              <a:rPr lang="en-US" altLang="ko-KR" sz="2000" smtClean="0"/>
              <a:t>I</a:t>
            </a:r>
            <a:r>
              <a:rPr lang="ko-KR" altLang="en-US" sz="2000"/>
              <a:t>는 </a:t>
            </a:r>
            <a:r>
              <a:rPr lang="en-US" altLang="ko-KR" sz="2000"/>
              <a:t>Inside</a:t>
            </a:r>
            <a:r>
              <a:rPr lang="ko-KR" altLang="en-US" sz="2000"/>
              <a:t>의 약자로 개체명의 내부 </a:t>
            </a:r>
            <a:r>
              <a:rPr lang="ko-KR" altLang="en-US" sz="2000" smtClean="0"/>
              <a:t>부분</a:t>
            </a:r>
            <a:endParaRPr lang="en-US" altLang="ko-KR" sz="2000"/>
          </a:p>
          <a:p>
            <a:r>
              <a:rPr lang="en-US" altLang="ko-KR" sz="2000" smtClean="0"/>
              <a:t>O</a:t>
            </a:r>
            <a:r>
              <a:rPr lang="ko-KR" altLang="en-US" sz="2000"/>
              <a:t>는 </a:t>
            </a:r>
            <a:r>
              <a:rPr lang="en-US" altLang="ko-KR" sz="2000"/>
              <a:t>Outside</a:t>
            </a:r>
            <a:r>
              <a:rPr lang="ko-KR" altLang="en-US" sz="2000"/>
              <a:t>의 약자로 개체명이 아닌 부분을 의미</a:t>
            </a:r>
            <a:endParaRPr lang="en-US" altLang="ko-KR" sz="200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BIO Tagging (or IOB Tagging)</a:t>
            </a:r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3418113" y="2876292"/>
            <a:ext cx="591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5">
                    <a:lumMod val="50000"/>
                  </a:schemeClr>
                </a:solidFill>
              </a:rPr>
              <a:t>영화에 대한 개체명을 태깅한다고 하면</a:t>
            </a:r>
            <a:r>
              <a:rPr lang="en-US" altLang="ko-KR" b="1" smtClean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ko-KR" altLang="en-US" b="1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07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500" y="1147992"/>
            <a:ext cx="12001500" cy="192345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개체명 인식 데이터에서 주로 사용하는 태깅 방법</a:t>
            </a:r>
            <a:r>
              <a:rPr lang="en-US" altLang="ko-KR" sz="2000" smtClean="0"/>
              <a:t>.</a:t>
            </a:r>
          </a:p>
          <a:p>
            <a:r>
              <a:rPr lang="en-US" altLang="ko-KR" sz="2000"/>
              <a:t>B</a:t>
            </a:r>
            <a:r>
              <a:rPr lang="ko-KR" altLang="en-US" sz="2000"/>
              <a:t>는 </a:t>
            </a:r>
            <a:r>
              <a:rPr lang="en-US" altLang="ko-KR" sz="2000"/>
              <a:t>Begin</a:t>
            </a:r>
            <a:r>
              <a:rPr lang="ko-KR" altLang="en-US" sz="2000"/>
              <a:t>의 약자로 개체명이 시작되는 </a:t>
            </a:r>
            <a:r>
              <a:rPr lang="ko-KR" altLang="en-US" sz="2000" smtClean="0"/>
              <a:t>부분</a:t>
            </a:r>
            <a:endParaRPr lang="en-US" altLang="ko-KR" sz="2000" smtClean="0"/>
          </a:p>
          <a:p>
            <a:r>
              <a:rPr lang="en-US" altLang="ko-KR" sz="2000" smtClean="0"/>
              <a:t>I</a:t>
            </a:r>
            <a:r>
              <a:rPr lang="ko-KR" altLang="en-US" sz="2000"/>
              <a:t>는 </a:t>
            </a:r>
            <a:r>
              <a:rPr lang="en-US" altLang="ko-KR" sz="2000"/>
              <a:t>Inside</a:t>
            </a:r>
            <a:r>
              <a:rPr lang="ko-KR" altLang="en-US" sz="2000"/>
              <a:t>의 약자로 개체명의 내부 </a:t>
            </a:r>
            <a:r>
              <a:rPr lang="ko-KR" altLang="en-US" sz="2000" smtClean="0"/>
              <a:t>부분</a:t>
            </a:r>
            <a:endParaRPr lang="en-US" altLang="ko-KR" sz="2000"/>
          </a:p>
          <a:p>
            <a:r>
              <a:rPr lang="en-US" altLang="ko-KR" sz="2000" smtClean="0"/>
              <a:t>O</a:t>
            </a:r>
            <a:r>
              <a:rPr lang="ko-KR" altLang="en-US" sz="2000"/>
              <a:t>는 </a:t>
            </a:r>
            <a:r>
              <a:rPr lang="en-US" altLang="ko-KR" sz="2000"/>
              <a:t>Outside</a:t>
            </a:r>
            <a:r>
              <a:rPr lang="ko-KR" altLang="en-US" sz="2000"/>
              <a:t>의 약자로 개체명이 아닌 부분을 의미</a:t>
            </a:r>
            <a:endParaRPr lang="en-US" altLang="ko-KR" sz="200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BIO Tagging (or IOB Tagging)</a:t>
            </a:r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3418113" y="2876292"/>
            <a:ext cx="591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5">
                    <a:lumMod val="50000"/>
                  </a:schemeClr>
                </a:solidFill>
              </a:rPr>
              <a:t>영화에 대한 개체명을 태깅한다고 하면</a:t>
            </a:r>
            <a:r>
              <a:rPr lang="en-US" altLang="ko-KR" b="1" smtClean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ko-KR" altLang="en-US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2208" y="3517446"/>
            <a:ext cx="1655722" cy="22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1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500" y="1147992"/>
            <a:ext cx="12001500" cy="192345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개체명 인식 데이터에서 주로 사용하는 태깅 방법</a:t>
            </a:r>
            <a:r>
              <a:rPr lang="en-US" altLang="ko-KR" sz="2000" smtClean="0"/>
              <a:t>.</a:t>
            </a:r>
          </a:p>
          <a:p>
            <a:r>
              <a:rPr lang="en-US" altLang="ko-KR" sz="2000"/>
              <a:t>B</a:t>
            </a:r>
            <a:r>
              <a:rPr lang="ko-KR" altLang="en-US" sz="2000"/>
              <a:t>는 </a:t>
            </a:r>
            <a:r>
              <a:rPr lang="en-US" altLang="ko-KR" sz="2000"/>
              <a:t>Begin</a:t>
            </a:r>
            <a:r>
              <a:rPr lang="ko-KR" altLang="en-US" sz="2000"/>
              <a:t>의 약자로 개체명이 시작되는 </a:t>
            </a:r>
            <a:r>
              <a:rPr lang="ko-KR" altLang="en-US" sz="2000" smtClean="0"/>
              <a:t>부분</a:t>
            </a:r>
            <a:endParaRPr lang="en-US" altLang="ko-KR" sz="2000" smtClean="0"/>
          </a:p>
          <a:p>
            <a:r>
              <a:rPr lang="en-US" altLang="ko-KR" sz="2000" smtClean="0"/>
              <a:t>I</a:t>
            </a:r>
            <a:r>
              <a:rPr lang="ko-KR" altLang="en-US" sz="2000"/>
              <a:t>는 </a:t>
            </a:r>
            <a:r>
              <a:rPr lang="en-US" altLang="ko-KR" sz="2000"/>
              <a:t>Inside</a:t>
            </a:r>
            <a:r>
              <a:rPr lang="ko-KR" altLang="en-US" sz="2000"/>
              <a:t>의 약자로 개체명의 내부 </a:t>
            </a:r>
            <a:r>
              <a:rPr lang="ko-KR" altLang="en-US" sz="2000" smtClean="0"/>
              <a:t>부분</a:t>
            </a:r>
            <a:endParaRPr lang="en-US" altLang="ko-KR" sz="2000"/>
          </a:p>
          <a:p>
            <a:r>
              <a:rPr lang="en-US" altLang="ko-KR" sz="2000" smtClean="0"/>
              <a:t>O</a:t>
            </a:r>
            <a:r>
              <a:rPr lang="ko-KR" altLang="en-US" sz="2000"/>
              <a:t>는 </a:t>
            </a:r>
            <a:r>
              <a:rPr lang="en-US" altLang="ko-KR" sz="2000"/>
              <a:t>Outside</a:t>
            </a:r>
            <a:r>
              <a:rPr lang="ko-KR" altLang="en-US" sz="2000"/>
              <a:t>의 약자로 개체명이 아닌 부분을 의미</a:t>
            </a:r>
            <a:endParaRPr lang="en-US" altLang="ko-KR" sz="200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BIO Tagging (or IOB Tagging)</a:t>
            </a:r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3418113" y="2876292"/>
            <a:ext cx="591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5">
                    <a:lumMod val="50000"/>
                  </a:schemeClr>
                </a:solidFill>
              </a:rPr>
              <a:t>영화와 극장에 대한 개체명을 태깅한다고 하면</a:t>
            </a:r>
            <a:r>
              <a:rPr lang="en-US" altLang="ko-KR" b="1" smtClean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ko-KR" altLang="en-US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2208" y="3517446"/>
            <a:ext cx="1655722" cy="22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31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500" y="1147992"/>
            <a:ext cx="12001500" cy="192345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개체명 인식 데이터에서 주로 사용하는 태깅 방법</a:t>
            </a:r>
            <a:r>
              <a:rPr lang="en-US" altLang="ko-KR" sz="2000" smtClean="0"/>
              <a:t>.</a:t>
            </a:r>
          </a:p>
          <a:p>
            <a:r>
              <a:rPr lang="en-US" altLang="ko-KR" sz="2000"/>
              <a:t>B</a:t>
            </a:r>
            <a:r>
              <a:rPr lang="ko-KR" altLang="en-US" sz="2000"/>
              <a:t>는 </a:t>
            </a:r>
            <a:r>
              <a:rPr lang="en-US" altLang="ko-KR" sz="2000"/>
              <a:t>Begin</a:t>
            </a:r>
            <a:r>
              <a:rPr lang="ko-KR" altLang="en-US" sz="2000"/>
              <a:t>의 약자로 개체명이 시작되는 </a:t>
            </a:r>
            <a:r>
              <a:rPr lang="ko-KR" altLang="en-US" sz="2000" smtClean="0"/>
              <a:t>부분</a:t>
            </a:r>
            <a:endParaRPr lang="en-US" altLang="ko-KR" sz="2000" smtClean="0"/>
          </a:p>
          <a:p>
            <a:r>
              <a:rPr lang="en-US" altLang="ko-KR" sz="2000" smtClean="0"/>
              <a:t>I</a:t>
            </a:r>
            <a:r>
              <a:rPr lang="ko-KR" altLang="en-US" sz="2000"/>
              <a:t>는 </a:t>
            </a:r>
            <a:r>
              <a:rPr lang="en-US" altLang="ko-KR" sz="2000"/>
              <a:t>Inside</a:t>
            </a:r>
            <a:r>
              <a:rPr lang="ko-KR" altLang="en-US" sz="2000"/>
              <a:t>의 약자로 개체명의 내부 </a:t>
            </a:r>
            <a:r>
              <a:rPr lang="ko-KR" altLang="en-US" sz="2000" smtClean="0"/>
              <a:t>부분</a:t>
            </a:r>
            <a:endParaRPr lang="en-US" altLang="ko-KR" sz="2000"/>
          </a:p>
          <a:p>
            <a:r>
              <a:rPr lang="en-US" altLang="ko-KR" sz="2000" smtClean="0"/>
              <a:t>O</a:t>
            </a:r>
            <a:r>
              <a:rPr lang="ko-KR" altLang="en-US" sz="2000"/>
              <a:t>는 </a:t>
            </a:r>
            <a:r>
              <a:rPr lang="en-US" altLang="ko-KR" sz="2000"/>
              <a:t>Outside</a:t>
            </a:r>
            <a:r>
              <a:rPr lang="ko-KR" altLang="en-US" sz="2000"/>
              <a:t>의 약자로 개체명이 아닌 부분을 의미</a:t>
            </a:r>
            <a:endParaRPr lang="en-US" altLang="ko-KR" sz="200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BIO Tagging (or IOB Tagging)</a:t>
            </a:r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3418113" y="2876292"/>
            <a:ext cx="591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5">
                    <a:lumMod val="50000"/>
                  </a:schemeClr>
                </a:solidFill>
              </a:rPr>
              <a:t>영화와 극장에 대한 개체명을 태깅한다고 하면</a:t>
            </a:r>
            <a:r>
              <a:rPr lang="en-US" altLang="ko-KR" b="1" smtClean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ko-KR" altLang="en-US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2208" y="3517446"/>
            <a:ext cx="1655722" cy="228463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42251" y="3426277"/>
            <a:ext cx="19145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31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89660" y="1178470"/>
            <a:ext cx="12001500" cy="97037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BiLSTM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CRF </a:t>
            </a:r>
            <a:r>
              <a:rPr lang="ko-KR" altLang="en-US" sz="2000" dirty="0" smtClean="0"/>
              <a:t>모두 별도로 시퀀스 </a:t>
            </a:r>
            <a:r>
              <a:rPr lang="ko-KR" altLang="en-US" sz="2000" dirty="0" err="1" smtClean="0"/>
              <a:t>레이블링을</a:t>
            </a:r>
            <a:r>
              <a:rPr lang="ko-KR" altLang="en-US" sz="2000" dirty="0" smtClean="0"/>
              <a:t> 위해서 사용할 수 있는 독립적인 모델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Sequence Labeling Models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5119" y="2862188"/>
            <a:ext cx="3535681" cy="142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https://wikidocs.net/images/page/33805/bidirectionalrnn_ver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3" y="2617929"/>
            <a:ext cx="4664756" cy="24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91640" y="1965960"/>
            <a:ext cx="409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Bidirectional LSTM, </a:t>
            </a:r>
            <a:r>
              <a:rPr lang="en-US" altLang="ko-KR" b="1" dirty="0" err="1" smtClean="0"/>
              <a:t>BiLSTM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59880" y="2026920"/>
            <a:ext cx="409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Conditional Random Fields, CRF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2898" y="1158875"/>
            <a:ext cx="10033002" cy="6953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000" b="1" smtClean="0"/>
              <a:t>다</a:t>
            </a:r>
            <a:r>
              <a:rPr lang="en-US" altLang="ko-KR" sz="2000" b="1" smtClean="0"/>
              <a:t>-</a:t>
            </a:r>
            <a:r>
              <a:rPr lang="ko-KR" altLang="en-US" sz="2000" b="1" smtClean="0"/>
              <a:t>대</a:t>
            </a:r>
            <a:r>
              <a:rPr lang="en-US" altLang="ko-KR" sz="2000" b="1" smtClean="0"/>
              <a:t>-</a:t>
            </a:r>
            <a:r>
              <a:rPr lang="ko-KR" altLang="en-US" sz="2000" b="1" smtClean="0"/>
              <a:t>다는 각 단어에 레이블을 달아주는 시퀀스 레이블링 작업에 사용된다</a:t>
            </a:r>
            <a:r>
              <a:rPr lang="en-US" altLang="ko-KR" sz="2000" b="1" smtClean="0"/>
              <a:t>.</a:t>
            </a:r>
          </a:p>
          <a:p>
            <a:pPr marL="0" indent="0">
              <a:buNone/>
            </a:pPr>
            <a:r>
              <a:rPr lang="ko-KR" altLang="en-US" sz="2000" b="1" smtClean="0"/>
              <a:t>시퀀스 레이블링 작업의 대표적인 예로 개체명 인식이 있다</a:t>
            </a:r>
            <a:r>
              <a:rPr lang="en-US" altLang="ko-KR" sz="2000" b="1" smtClean="0"/>
              <a:t>.</a:t>
            </a:r>
            <a:endParaRPr lang="ko-KR" altLang="en-US" sz="2000" b="1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many-to-many </a:t>
            </a:r>
            <a:r>
              <a:rPr lang="en-US" altLang="ko-KR" b="1"/>
              <a:t>RNN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58641" y="2079650"/>
            <a:ext cx="4663383" cy="338598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699338" y="5651622"/>
            <a:ext cx="85401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smtClean="0">
                <a:solidFill>
                  <a:srgbClr val="C00000"/>
                </a:solidFill>
              </a:rPr>
              <a:t>Sequence Labeling example : Named Entity Recognition</a:t>
            </a:r>
            <a:endParaRPr lang="ko-KR" altLang="en-US" sz="21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83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89660" y="1178470"/>
            <a:ext cx="12001500" cy="97037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BiLSTM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CRF </a:t>
            </a:r>
            <a:r>
              <a:rPr lang="ko-KR" altLang="en-US" sz="2000" dirty="0" smtClean="0"/>
              <a:t>모두 별도로 시퀀스 </a:t>
            </a:r>
            <a:r>
              <a:rPr lang="ko-KR" altLang="en-US" sz="2000" dirty="0" err="1" smtClean="0"/>
              <a:t>레이블링을</a:t>
            </a:r>
            <a:r>
              <a:rPr lang="ko-KR" altLang="en-US" sz="2000" dirty="0" smtClean="0"/>
              <a:t> 위해서 사용할 수 있는 독립적인 모델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Sequence Labeling Models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5119" y="2862188"/>
            <a:ext cx="3535681" cy="142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https://wikidocs.net/images/page/33805/bidirectionalrnn_ver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3" y="2617929"/>
            <a:ext cx="4664756" cy="24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91640" y="1965960"/>
            <a:ext cx="409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Bidirectional LSTM, </a:t>
            </a:r>
            <a:r>
              <a:rPr lang="en-US" altLang="ko-KR" b="1" dirty="0" err="1" smtClean="0"/>
              <a:t>BiLSTM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59880" y="2026920"/>
            <a:ext cx="409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Conditional Random Fields, CRF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38880" y="5291597"/>
            <a:ext cx="706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</a:rPr>
              <a:t>이 두 모델을 합치면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</a:rPr>
              <a:t>? </a:t>
            </a:r>
            <a:r>
              <a:rPr lang="en-US" altLang="ko-KR" sz="2400" b="1" dirty="0" err="1" smtClean="0">
                <a:solidFill>
                  <a:srgbClr val="C00000"/>
                </a:solidFill>
              </a:rPr>
              <a:t>BiLSTM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-CRF</a:t>
            </a:r>
          </a:p>
        </p:txBody>
      </p:sp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89660" y="1178470"/>
            <a:ext cx="12001500" cy="97037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BiLSTM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CRF</a:t>
            </a:r>
            <a:r>
              <a:rPr lang="ko-KR" altLang="en-US" sz="2000" dirty="0" smtClean="0"/>
              <a:t>를 사용하여 시퀀스 </a:t>
            </a:r>
            <a:r>
              <a:rPr lang="ko-KR" altLang="en-US" sz="2000" dirty="0" err="1" smtClean="0"/>
              <a:t>레이블링을</a:t>
            </a:r>
            <a:r>
              <a:rPr lang="ko-KR" altLang="en-US" sz="2000" dirty="0" smtClean="0"/>
              <a:t> 수행하는 모델을 제안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Bidirectional LSTM-CRF for sequence Labeling</a:t>
            </a:r>
            <a:endParaRPr lang="ko-KR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6515" y="1664970"/>
            <a:ext cx="4313745" cy="426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https://wikidocs.net/images/page/34156/bilstmcrf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635" y="2400935"/>
            <a:ext cx="4514850" cy="3381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89660" y="1178470"/>
            <a:ext cx="12001500" cy="97037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BiLSTM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CRF</a:t>
            </a:r>
            <a:r>
              <a:rPr lang="ko-KR" altLang="en-US" sz="2000" dirty="0" smtClean="0"/>
              <a:t>를 사용하여 시퀀스 </a:t>
            </a:r>
            <a:r>
              <a:rPr lang="ko-KR" altLang="en-US" sz="2000" dirty="0" err="1" smtClean="0"/>
              <a:t>레이블링을</a:t>
            </a:r>
            <a:r>
              <a:rPr lang="ko-KR" altLang="en-US" sz="2000" dirty="0" smtClean="0"/>
              <a:t> 수행하는 모델을 제안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Bidirectional LSTM-CRF for sequence Labeling</a:t>
            </a:r>
            <a:endParaRPr lang="ko-KR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6515" y="1664970"/>
            <a:ext cx="4313745" cy="426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https://wikidocs.net/images/page/34156/bilstmcrf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635" y="2400935"/>
            <a:ext cx="4514850" cy="33813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 rot="21343711">
            <a:off x="2255520" y="3733800"/>
            <a:ext cx="86563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C00000"/>
                </a:solidFill>
              </a:rPr>
              <a:t>두 모델을 조합하여 얻을 수 있는 이점은 무엇일까요</a:t>
            </a:r>
            <a:r>
              <a:rPr lang="en-US" altLang="ko-KR" sz="2800" b="1" dirty="0" smtClean="0">
                <a:solidFill>
                  <a:srgbClr val="C00000"/>
                </a:solidFill>
              </a:rPr>
              <a:t>?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56360" y="1127760"/>
            <a:ext cx="11932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사람</a:t>
            </a:r>
            <a:r>
              <a:rPr lang="en-US" altLang="ko-KR" sz="2000" b="1" dirty="0" smtClean="0"/>
              <a:t>(Person), </a:t>
            </a:r>
            <a:r>
              <a:rPr lang="ko-KR" altLang="en-US" sz="2000" b="1" dirty="0" smtClean="0"/>
              <a:t>조직</a:t>
            </a:r>
            <a:r>
              <a:rPr lang="en-US" altLang="ko-KR" sz="2000" b="1" dirty="0" smtClean="0"/>
              <a:t>(Organization) </a:t>
            </a:r>
            <a:r>
              <a:rPr lang="ko-KR" altLang="en-US" sz="2000" b="1" dirty="0" smtClean="0"/>
              <a:t>두 가지를 </a:t>
            </a:r>
            <a:r>
              <a:rPr lang="ko-KR" altLang="en-US" sz="2000" b="1" dirty="0" err="1" smtClean="0"/>
              <a:t>태깅하는</a:t>
            </a:r>
            <a:r>
              <a:rPr lang="ko-KR" altLang="en-US" sz="2000" b="1" dirty="0" smtClean="0"/>
              <a:t> 모델이라고 가정해보자</a:t>
            </a:r>
            <a:r>
              <a:rPr lang="en-US" altLang="ko-KR" sz="2000" b="1" dirty="0" smtClean="0"/>
              <a:t>.</a:t>
            </a:r>
          </a:p>
          <a:p>
            <a:r>
              <a:rPr lang="en-US" altLang="ko-KR" sz="2000" b="1" dirty="0" smtClean="0"/>
              <a:t>                          </a:t>
            </a:r>
            <a:r>
              <a:rPr lang="ko-KR" altLang="en-US" sz="2000" b="1" dirty="0" smtClean="0"/>
              <a:t>이 경우 필요한 태깅은 다음과 같다</a:t>
            </a:r>
            <a:r>
              <a:rPr lang="en-US" altLang="ko-KR" sz="2000" b="1" dirty="0" smtClean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311464" y="2004649"/>
            <a:ext cx="3262816" cy="631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57219" y="2115449"/>
            <a:ext cx="308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dirty="0" smtClean="0"/>
              <a:t>B-Per, I-Per, B-Org, I-Org, O </a:t>
            </a:r>
            <a:br>
              <a:rPr lang="it-IT" altLang="ko-KR" dirty="0" smtClean="0"/>
            </a:br>
            <a:endParaRPr lang="en-US" altLang="ko-KR" dirty="0" smtClean="0"/>
          </a:p>
        </p:txBody>
      </p:sp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/>
          <a:lstStyle/>
          <a:p>
            <a:r>
              <a:rPr lang="en-US" altLang="ko-KR" b="1" dirty="0" smtClean="0"/>
              <a:t>Bidirectional LSTM-CRF for sequence Labeling</a:t>
            </a:r>
            <a:endParaRPr lang="ko-KR" altLang="en-US" b="1" dirty="0"/>
          </a:p>
        </p:txBody>
      </p:sp>
      <p:pic>
        <p:nvPicPr>
          <p:cNvPr id="164866" name="Picture 2" descr="https://wikidocs.net/images/page/34156/bilstmcrf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745" y="2799801"/>
            <a:ext cx="4787154" cy="3294017"/>
          </a:xfrm>
          <a:prstGeom prst="rect">
            <a:avLst/>
          </a:prstGeom>
          <a:noFill/>
        </p:spPr>
      </p:pic>
      <p:sp>
        <p:nvSpPr>
          <p:cNvPr id="19" name="내용 개체 틀 3"/>
          <p:cNvSpPr>
            <a:spLocks noGrp="1"/>
          </p:cNvSpPr>
          <p:nvPr>
            <p:ph idx="1"/>
          </p:nvPr>
        </p:nvSpPr>
        <p:spPr>
          <a:xfrm>
            <a:off x="6191250" y="3390372"/>
            <a:ext cx="12001500" cy="97037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 smtClean="0"/>
              <a:t>일반적인 </a:t>
            </a:r>
            <a:r>
              <a:rPr lang="en-US" altLang="ko-KR" sz="2000" dirty="0" err="1" smtClean="0"/>
              <a:t>BiLSTM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모델은 각 단어를 벡터로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입력받고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모델의 </a:t>
            </a:r>
            <a:r>
              <a:rPr lang="ko-KR" altLang="en-US" sz="2000" dirty="0" err="1" smtClean="0"/>
              <a:t>출력층에서</a:t>
            </a:r>
            <a:r>
              <a:rPr lang="ko-KR" altLang="en-US" sz="2000" dirty="0" smtClean="0"/>
              <a:t> 활성화 함수를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통해 </a:t>
            </a:r>
            <a:r>
              <a:rPr lang="ko-KR" altLang="en-US" sz="2000" dirty="0" err="1" smtClean="0"/>
              <a:t>개체명을</a:t>
            </a:r>
            <a:r>
              <a:rPr lang="ko-KR" altLang="en-US" sz="2000" dirty="0" smtClean="0"/>
              <a:t> 예측한다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56360" y="1127760"/>
            <a:ext cx="11932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사람</a:t>
            </a:r>
            <a:r>
              <a:rPr lang="en-US" altLang="ko-KR" sz="2000" b="1" dirty="0" smtClean="0"/>
              <a:t>(Person), </a:t>
            </a:r>
            <a:r>
              <a:rPr lang="ko-KR" altLang="en-US" sz="2000" b="1" dirty="0" smtClean="0"/>
              <a:t>조직</a:t>
            </a:r>
            <a:r>
              <a:rPr lang="en-US" altLang="ko-KR" sz="2000" b="1" dirty="0" smtClean="0"/>
              <a:t>(Organization) </a:t>
            </a:r>
            <a:r>
              <a:rPr lang="ko-KR" altLang="en-US" sz="2000" b="1" dirty="0" smtClean="0"/>
              <a:t>두 가지를 </a:t>
            </a:r>
            <a:r>
              <a:rPr lang="ko-KR" altLang="en-US" sz="2000" b="1" dirty="0" err="1" smtClean="0"/>
              <a:t>태깅하는</a:t>
            </a:r>
            <a:r>
              <a:rPr lang="ko-KR" altLang="en-US" sz="2000" b="1" dirty="0" smtClean="0"/>
              <a:t> 모델이라고 가정해보자</a:t>
            </a:r>
            <a:r>
              <a:rPr lang="en-US" altLang="ko-KR" sz="2000" b="1" dirty="0" smtClean="0"/>
              <a:t>.</a:t>
            </a:r>
          </a:p>
          <a:p>
            <a:r>
              <a:rPr lang="en-US" altLang="ko-KR" sz="2000" b="1" dirty="0" smtClean="0"/>
              <a:t>                          </a:t>
            </a:r>
            <a:r>
              <a:rPr lang="ko-KR" altLang="en-US" sz="2000" b="1" dirty="0" smtClean="0"/>
              <a:t>이 경우 필요한 태깅은 다음과 같다</a:t>
            </a:r>
            <a:r>
              <a:rPr lang="en-US" altLang="ko-KR" sz="2000" b="1" dirty="0" smtClean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311464" y="2004649"/>
            <a:ext cx="3262816" cy="631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57219" y="2115449"/>
            <a:ext cx="308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dirty="0" smtClean="0"/>
              <a:t>B-Per, I-Per, B-Org, I-Org, O </a:t>
            </a:r>
            <a:br>
              <a:rPr lang="it-IT" altLang="ko-KR" dirty="0" smtClean="0"/>
            </a:br>
            <a:endParaRPr lang="en-US" altLang="ko-KR" dirty="0" smtClean="0"/>
          </a:p>
        </p:txBody>
      </p:sp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/>
          <a:lstStyle/>
          <a:p>
            <a:r>
              <a:rPr lang="en-US" altLang="ko-KR" b="1" dirty="0" smtClean="0"/>
              <a:t>Bidirectional LSTM-CRF for sequence Labeling</a:t>
            </a:r>
            <a:endParaRPr lang="ko-KR" altLang="en-US" b="1" dirty="0"/>
          </a:p>
        </p:txBody>
      </p:sp>
      <p:pic>
        <p:nvPicPr>
          <p:cNvPr id="164866" name="Picture 2" descr="https://wikidocs.net/images/page/34156/bilstmcrf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745" y="2799801"/>
            <a:ext cx="4787154" cy="3294017"/>
          </a:xfrm>
          <a:prstGeom prst="rect">
            <a:avLst/>
          </a:prstGeom>
          <a:noFill/>
        </p:spPr>
      </p:pic>
      <p:sp>
        <p:nvSpPr>
          <p:cNvPr id="19" name="내용 개체 틀 3"/>
          <p:cNvSpPr>
            <a:spLocks noGrp="1"/>
          </p:cNvSpPr>
          <p:nvPr>
            <p:ph idx="1"/>
          </p:nvPr>
        </p:nvSpPr>
        <p:spPr>
          <a:xfrm>
            <a:off x="6191250" y="3390372"/>
            <a:ext cx="12001500" cy="97037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 smtClean="0"/>
              <a:t>일반적인 </a:t>
            </a:r>
            <a:r>
              <a:rPr lang="en-US" altLang="ko-KR" sz="2000" dirty="0" err="1" smtClean="0"/>
              <a:t>BiLSTM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모델은 각 단어를 벡터로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입력받고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모델의 </a:t>
            </a:r>
            <a:r>
              <a:rPr lang="ko-KR" altLang="en-US" sz="2000" dirty="0" err="1" smtClean="0"/>
              <a:t>출력층에서</a:t>
            </a:r>
            <a:r>
              <a:rPr lang="ko-KR" altLang="en-US" sz="2000" dirty="0" smtClean="0"/>
              <a:t> 활성화 함수를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통해 </a:t>
            </a:r>
            <a:r>
              <a:rPr lang="ko-KR" altLang="en-US" sz="2000" dirty="0" err="1" smtClean="0"/>
              <a:t>개체명을</a:t>
            </a:r>
            <a:r>
              <a:rPr lang="ko-KR" altLang="en-US" sz="2000" dirty="0" smtClean="0"/>
              <a:t> 예측한다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77128" y="4755571"/>
            <a:ext cx="706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현재 이 </a:t>
            </a:r>
            <a:r>
              <a:rPr lang="en-US" altLang="ko-KR" sz="2000" b="1" dirty="0" err="1" smtClean="0">
                <a:solidFill>
                  <a:schemeClr val="accent5">
                    <a:lumMod val="50000"/>
                  </a:schemeClr>
                </a:solidFill>
              </a:rPr>
              <a:t>BiLSTM</a:t>
            </a:r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은 제대로 예측하고 있나요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56360" y="1127760"/>
            <a:ext cx="11932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사람</a:t>
            </a:r>
            <a:r>
              <a:rPr lang="en-US" altLang="ko-KR" sz="2000" b="1" dirty="0" smtClean="0"/>
              <a:t>(Person), </a:t>
            </a:r>
            <a:r>
              <a:rPr lang="ko-KR" altLang="en-US" sz="2000" b="1" dirty="0" smtClean="0"/>
              <a:t>조직</a:t>
            </a:r>
            <a:r>
              <a:rPr lang="en-US" altLang="ko-KR" sz="2000" b="1" dirty="0" smtClean="0"/>
              <a:t>(Organization) </a:t>
            </a:r>
            <a:r>
              <a:rPr lang="ko-KR" altLang="en-US" sz="2000" b="1" dirty="0" smtClean="0"/>
              <a:t>두 가지를 </a:t>
            </a:r>
            <a:r>
              <a:rPr lang="ko-KR" altLang="en-US" sz="2000" b="1" dirty="0" err="1" smtClean="0"/>
              <a:t>태깅하는</a:t>
            </a:r>
            <a:r>
              <a:rPr lang="ko-KR" altLang="en-US" sz="2000" b="1" dirty="0" smtClean="0"/>
              <a:t> 모델이라고 가정해보자</a:t>
            </a:r>
            <a:r>
              <a:rPr lang="en-US" altLang="ko-KR" sz="2000" b="1" dirty="0" smtClean="0"/>
              <a:t>.</a:t>
            </a:r>
          </a:p>
          <a:p>
            <a:r>
              <a:rPr lang="en-US" altLang="ko-KR" sz="2000" b="1" dirty="0" smtClean="0"/>
              <a:t>                          </a:t>
            </a:r>
            <a:r>
              <a:rPr lang="ko-KR" altLang="en-US" sz="2000" b="1" dirty="0" smtClean="0"/>
              <a:t>이 경우 필요한 태깅은 다음과 같다</a:t>
            </a:r>
            <a:r>
              <a:rPr lang="en-US" altLang="ko-KR" sz="2000" b="1" dirty="0" smtClean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311464" y="2004649"/>
            <a:ext cx="3262816" cy="631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57219" y="2115449"/>
            <a:ext cx="308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dirty="0" smtClean="0"/>
              <a:t>B-Per, I-Per, B-Org, I-Org, O </a:t>
            </a:r>
            <a:br>
              <a:rPr lang="it-IT" altLang="ko-KR" dirty="0" smtClean="0"/>
            </a:br>
            <a:endParaRPr lang="en-US" altLang="ko-KR" dirty="0" smtClean="0"/>
          </a:p>
        </p:txBody>
      </p:sp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/>
          <a:lstStyle/>
          <a:p>
            <a:r>
              <a:rPr lang="en-US" altLang="ko-KR" b="1" dirty="0" smtClean="0"/>
              <a:t>Bidirectional LSTM-CRF for sequence Labeling</a:t>
            </a:r>
            <a:endParaRPr lang="ko-KR" altLang="en-US" b="1" dirty="0"/>
          </a:p>
        </p:txBody>
      </p:sp>
      <p:pic>
        <p:nvPicPr>
          <p:cNvPr id="164866" name="Picture 2" descr="https://wikidocs.net/images/page/34156/bilstmcrf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745" y="2799801"/>
            <a:ext cx="4787154" cy="3294017"/>
          </a:xfrm>
          <a:prstGeom prst="rect">
            <a:avLst/>
          </a:prstGeom>
          <a:noFill/>
        </p:spPr>
      </p:pic>
      <p:sp>
        <p:nvSpPr>
          <p:cNvPr id="19" name="내용 개체 틀 3"/>
          <p:cNvSpPr>
            <a:spLocks noGrp="1"/>
          </p:cNvSpPr>
          <p:nvPr>
            <p:ph idx="1"/>
          </p:nvPr>
        </p:nvSpPr>
        <p:spPr>
          <a:xfrm>
            <a:off x="6191250" y="3390372"/>
            <a:ext cx="12001500" cy="97037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 smtClean="0"/>
              <a:t>일반적인 </a:t>
            </a:r>
            <a:r>
              <a:rPr lang="en-US" altLang="ko-KR" sz="2000" dirty="0" err="1" smtClean="0"/>
              <a:t>BiLSTM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모델은 각 단어를 벡터로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입력받고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모델의 </a:t>
            </a:r>
            <a:r>
              <a:rPr lang="ko-KR" altLang="en-US" sz="2000" dirty="0" err="1" smtClean="0"/>
              <a:t>출력층에서</a:t>
            </a:r>
            <a:r>
              <a:rPr lang="ko-KR" altLang="en-US" sz="2000" dirty="0" smtClean="0"/>
              <a:t> 활성화 함수를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통해 </a:t>
            </a:r>
            <a:r>
              <a:rPr lang="ko-KR" altLang="en-US" sz="2000" dirty="0" err="1" smtClean="0"/>
              <a:t>개체명을</a:t>
            </a:r>
            <a:r>
              <a:rPr lang="ko-KR" altLang="en-US" sz="2000" dirty="0" smtClean="0"/>
              <a:t> 예측한다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77128" y="4708273"/>
            <a:ext cx="706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현재 이 </a:t>
            </a:r>
            <a:r>
              <a:rPr lang="en-US" altLang="ko-KR" sz="2000" b="1" dirty="0" err="1" smtClean="0">
                <a:solidFill>
                  <a:schemeClr val="accent5">
                    <a:lumMod val="50000"/>
                  </a:schemeClr>
                </a:solidFill>
              </a:rPr>
              <a:t>BiLSTM</a:t>
            </a:r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은 제대로 예측하고 있나요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31877" y="5212769"/>
            <a:ext cx="4871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입력 단어가 어떤 단어인지를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보여주지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않고있으므로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알 수 없음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56360" y="1127760"/>
            <a:ext cx="11932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사람</a:t>
            </a:r>
            <a:r>
              <a:rPr lang="en-US" altLang="ko-KR" sz="2000" b="1" dirty="0" smtClean="0"/>
              <a:t>(Person), </a:t>
            </a:r>
            <a:r>
              <a:rPr lang="ko-KR" altLang="en-US" sz="2000" b="1" dirty="0" smtClean="0"/>
              <a:t>조직</a:t>
            </a:r>
            <a:r>
              <a:rPr lang="en-US" altLang="ko-KR" sz="2000" b="1" dirty="0" smtClean="0"/>
              <a:t>(Organization) </a:t>
            </a:r>
            <a:r>
              <a:rPr lang="ko-KR" altLang="en-US" sz="2000" b="1" dirty="0" smtClean="0"/>
              <a:t>두 가지를 </a:t>
            </a:r>
            <a:r>
              <a:rPr lang="ko-KR" altLang="en-US" sz="2000" b="1" dirty="0" err="1" smtClean="0"/>
              <a:t>태깅하는</a:t>
            </a:r>
            <a:r>
              <a:rPr lang="ko-KR" altLang="en-US" sz="2000" b="1" dirty="0" smtClean="0"/>
              <a:t> 모델이라고 가정해보자</a:t>
            </a:r>
            <a:r>
              <a:rPr lang="en-US" altLang="ko-KR" sz="2000" b="1" dirty="0" smtClean="0"/>
              <a:t>.</a:t>
            </a:r>
          </a:p>
          <a:p>
            <a:r>
              <a:rPr lang="en-US" altLang="ko-KR" sz="2000" b="1" dirty="0" smtClean="0"/>
              <a:t>                          </a:t>
            </a:r>
            <a:r>
              <a:rPr lang="ko-KR" altLang="en-US" sz="2000" b="1" dirty="0" smtClean="0"/>
              <a:t>이 경우 필요한 태깅은 다음과 같다</a:t>
            </a:r>
            <a:r>
              <a:rPr lang="en-US" altLang="ko-KR" sz="2000" b="1" dirty="0" smtClean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311464" y="2004649"/>
            <a:ext cx="3262816" cy="631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57219" y="2115449"/>
            <a:ext cx="308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dirty="0" smtClean="0"/>
              <a:t>B-Per, I-Per, B-Org, I-Org, O </a:t>
            </a:r>
            <a:br>
              <a:rPr lang="it-IT" altLang="ko-KR" dirty="0" smtClean="0"/>
            </a:br>
            <a:endParaRPr lang="en-US" altLang="ko-KR" dirty="0" smtClean="0"/>
          </a:p>
        </p:txBody>
      </p:sp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/>
          <a:lstStyle/>
          <a:p>
            <a:r>
              <a:rPr lang="en-US" altLang="ko-KR" b="1" dirty="0" smtClean="0"/>
              <a:t>Bidirectional LSTM-CRF for sequence Labeling</a:t>
            </a:r>
            <a:endParaRPr lang="ko-KR" altLang="en-US" b="1" dirty="0"/>
          </a:p>
        </p:txBody>
      </p:sp>
      <p:sp>
        <p:nvSpPr>
          <p:cNvPr id="19" name="내용 개체 틀 3"/>
          <p:cNvSpPr>
            <a:spLocks noGrp="1"/>
          </p:cNvSpPr>
          <p:nvPr>
            <p:ph idx="1"/>
          </p:nvPr>
        </p:nvSpPr>
        <p:spPr>
          <a:xfrm>
            <a:off x="6191250" y="3390372"/>
            <a:ext cx="12001500" cy="97037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 smtClean="0"/>
              <a:t>일반적인 </a:t>
            </a:r>
            <a:r>
              <a:rPr lang="en-US" altLang="ko-KR" sz="2000" dirty="0" err="1" smtClean="0"/>
              <a:t>BiLSTM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모델은 각 단어를 벡터로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입력받고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모델의 </a:t>
            </a:r>
            <a:r>
              <a:rPr lang="ko-KR" altLang="en-US" sz="2000" dirty="0" err="1" smtClean="0"/>
              <a:t>출력층에서</a:t>
            </a:r>
            <a:r>
              <a:rPr lang="ko-KR" altLang="en-US" sz="2000" dirty="0" smtClean="0"/>
              <a:t> 활성화 함수를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통해 </a:t>
            </a:r>
            <a:r>
              <a:rPr lang="ko-KR" altLang="en-US" sz="2000" dirty="0" err="1" smtClean="0"/>
              <a:t>개체명을</a:t>
            </a:r>
            <a:r>
              <a:rPr lang="ko-KR" altLang="en-US" sz="2000" dirty="0" smtClean="0"/>
              <a:t> 예측한다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77128" y="4708273"/>
            <a:ext cx="706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현재 이 </a:t>
            </a:r>
            <a:r>
              <a:rPr lang="en-US" altLang="ko-KR" sz="2000" b="1" dirty="0" err="1" smtClean="0">
                <a:solidFill>
                  <a:schemeClr val="accent5">
                    <a:lumMod val="50000"/>
                  </a:schemeClr>
                </a:solidFill>
              </a:rPr>
              <a:t>BiLSTM</a:t>
            </a:r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은 제대로 예측하고 있나요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265218" name="Picture 2" descr="https://wikidocs.net/images/page/34156/bilstmcrf2_%EC%88%98%EC%A0%9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043" y="2869324"/>
            <a:ext cx="4745058" cy="32408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56360" y="1127760"/>
            <a:ext cx="11932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사람</a:t>
            </a:r>
            <a:r>
              <a:rPr lang="en-US" altLang="ko-KR" sz="2000" b="1" dirty="0" smtClean="0"/>
              <a:t>(Person), </a:t>
            </a:r>
            <a:r>
              <a:rPr lang="ko-KR" altLang="en-US" sz="2000" b="1" dirty="0" smtClean="0"/>
              <a:t>조직</a:t>
            </a:r>
            <a:r>
              <a:rPr lang="en-US" altLang="ko-KR" sz="2000" b="1" dirty="0" smtClean="0"/>
              <a:t>(Organization) </a:t>
            </a:r>
            <a:r>
              <a:rPr lang="ko-KR" altLang="en-US" sz="2000" b="1" dirty="0" smtClean="0"/>
              <a:t>두 가지를 </a:t>
            </a:r>
            <a:r>
              <a:rPr lang="ko-KR" altLang="en-US" sz="2000" b="1" dirty="0" err="1" smtClean="0"/>
              <a:t>태깅하는</a:t>
            </a:r>
            <a:r>
              <a:rPr lang="ko-KR" altLang="en-US" sz="2000" b="1" dirty="0" smtClean="0"/>
              <a:t> 모델이라고 가정해보자</a:t>
            </a:r>
            <a:r>
              <a:rPr lang="en-US" altLang="ko-KR" sz="2000" b="1" dirty="0" smtClean="0"/>
              <a:t>.</a:t>
            </a:r>
          </a:p>
          <a:p>
            <a:r>
              <a:rPr lang="en-US" altLang="ko-KR" sz="2000" b="1" dirty="0" smtClean="0"/>
              <a:t>                          </a:t>
            </a:r>
            <a:r>
              <a:rPr lang="ko-KR" altLang="en-US" sz="2000" b="1" dirty="0" smtClean="0"/>
              <a:t>이 경우 필요한 태깅은 다음과 같다</a:t>
            </a:r>
            <a:r>
              <a:rPr lang="en-US" altLang="ko-KR" sz="2000" b="1" dirty="0" smtClean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311464" y="2004649"/>
            <a:ext cx="3262816" cy="631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57219" y="2115449"/>
            <a:ext cx="308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dirty="0" smtClean="0"/>
              <a:t>B-Per, I-Per, B-Org, I-Org, O </a:t>
            </a:r>
            <a:br>
              <a:rPr lang="it-IT" altLang="ko-KR" dirty="0" smtClean="0"/>
            </a:br>
            <a:endParaRPr lang="en-US" altLang="ko-KR" dirty="0" smtClean="0"/>
          </a:p>
        </p:txBody>
      </p:sp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/>
          <a:lstStyle/>
          <a:p>
            <a:r>
              <a:rPr lang="en-US" altLang="ko-KR" b="1" dirty="0" smtClean="0"/>
              <a:t>Bidirectional LSTM-CRF for sequence Labeling</a:t>
            </a:r>
            <a:endParaRPr lang="ko-KR" altLang="en-US" b="1" dirty="0"/>
          </a:p>
        </p:txBody>
      </p:sp>
      <p:sp>
        <p:nvSpPr>
          <p:cNvPr id="19" name="내용 개체 틀 3"/>
          <p:cNvSpPr>
            <a:spLocks noGrp="1"/>
          </p:cNvSpPr>
          <p:nvPr>
            <p:ph idx="1"/>
          </p:nvPr>
        </p:nvSpPr>
        <p:spPr>
          <a:xfrm>
            <a:off x="6191250" y="3390372"/>
            <a:ext cx="12001500" cy="97037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 smtClean="0"/>
              <a:t>일반적인 </a:t>
            </a:r>
            <a:r>
              <a:rPr lang="en-US" altLang="ko-KR" sz="2000" dirty="0" err="1" smtClean="0"/>
              <a:t>BiLSTM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모델은 각 단어를 벡터로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입력받고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모델의 </a:t>
            </a:r>
            <a:r>
              <a:rPr lang="ko-KR" altLang="en-US" sz="2000" dirty="0" err="1" smtClean="0"/>
              <a:t>출력층에서</a:t>
            </a:r>
            <a:r>
              <a:rPr lang="ko-KR" altLang="en-US" sz="2000" dirty="0" smtClean="0"/>
              <a:t> 활성화 함수를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통해 </a:t>
            </a:r>
            <a:r>
              <a:rPr lang="ko-KR" altLang="en-US" sz="2000" dirty="0" err="1" smtClean="0"/>
              <a:t>개체명을</a:t>
            </a:r>
            <a:r>
              <a:rPr lang="ko-KR" altLang="en-US" sz="2000" dirty="0" smtClean="0"/>
              <a:t> 예측한다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77128" y="4708273"/>
            <a:ext cx="706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현재 이 </a:t>
            </a:r>
            <a:r>
              <a:rPr lang="en-US" altLang="ko-KR" sz="2000" b="1" dirty="0" err="1" smtClean="0">
                <a:solidFill>
                  <a:schemeClr val="accent5">
                    <a:lumMod val="50000"/>
                  </a:schemeClr>
                </a:solidFill>
              </a:rPr>
              <a:t>BiLSTM</a:t>
            </a:r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은 제대로 예측하고 있나요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31877" y="5212769"/>
            <a:ext cx="4871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입력 단어와 상관없이 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잘못된 예측을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하고 있음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265218" name="Picture 2" descr="https://wikidocs.net/images/page/34156/bilstmcrf2_%EC%88%98%EC%A0%9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043" y="2869324"/>
            <a:ext cx="4745058" cy="32408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56360" y="1127760"/>
            <a:ext cx="11932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사람</a:t>
            </a:r>
            <a:r>
              <a:rPr lang="en-US" altLang="ko-KR" sz="2000" b="1" dirty="0" smtClean="0"/>
              <a:t>(Person), </a:t>
            </a:r>
            <a:r>
              <a:rPr lang="ko-KR" altLang="en-US" sz="2000" b="1" dirty="0" smtClean="0"/>
              <a:t>조직</a:t>
            </a:r>
            <a:r>
              <a:rPr lang="en-US" altLang="ko-KR" sz="2000" b="1" dirty="0" smtClean="0"/>
              <a:t>(Organization) </a:t>
            </a:r>
            <a:r>
              <a:rPr lang="ko-KR" altLang="en-US" sz="2000" b="1" dirty="0" smtClean="0"/>
              <a:t>두 가지를 </a:t>
            </a:r>
            <a:r>
              <a:rPr lang="ko-KR" altLang="en-US" sz="2000" b="1" dirty="0" err="1" smtClean="0"/>
              <a:t>태깅하는</a:t>
            </a:r>
            <a:r>
              <a:rPr lang="ko-KR" altLang="en-US" sz="2000" b="1" dirty="0" smtClean="0"/>
              <a:t> 모델이라고 가정해보자</a:t>
            </a:r>
            <a:r>
              <a:rPr lang="en-US" altLang="ko-KR" sz="2000" b="1" dirty="0" smtClean="0"/>
              <a:t>.</a:t>
            </a:r>
          </a:p>
          <a:p>
            <a:r>
              <a:rPr lang="en-US" altLang="ko-KR" sz="2000" b="1" dirty="0" smtClean="0"/>
              <a:t>                          </a:t>
            </a:r>
            <a:r>
              <a:rPr lang="ko-KR" altLang="en-US" sz="2000" b="1" dirty="0" smtClean="0"/>
              <a:t>이 경우 필요한 태깅은 다음과 같다</a:t>
            </a:r>
            <a:r>
              <a:rPr lang="en-US" altLang="ko-KR" sz="2000" b="1" dirty="0" smtClean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311464" y="2004649"/>
            <a:ext cx="3262816" cy="631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57219" y="2115449"/>
            <a:ext cx="308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dirty="0" smtClean="0"/>
              <a:t>B-Per, I-Per, B-Org, I-Org, O </a:t>
            </a:r>
            <a:br>
              <a:rPr lang="it-IT" altLang="ko-KR" dirty="0" smtClean="0"/>
            </a:br>
            <a:endParaRPr lang="en-US" altLang="ko-KR" dirty="0" smtClean="0"/>
          </a:p>
        </p:txBody>
      </p:sp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/>
          <a:lstStyle/>
          <a:p>
            <a:r>
              <a:rPr lang="en-US" altLang="ko-KR" b="1" dirty="0" smtClean="0"/>
              <a:t>Bidirectional LSTM-CRF for sequence Labeling</a:t>
            </a:r>
            <a:endParaRPr lang="ko-KR" altLang="en-US" b="1" dirty="0"/>
          </a:p>
        </p:txBody>
      </p:sp>
      <p:sp>
        <p:nvSpPr>
          <p:cNvPr id="19" name="내용 개체 틀 3"/>
          <p:cNvSpPr>
            <a:spLocks noGrp="1"/>
          </p:cNvSpPr>
          <p:nvPr>
            <p:ph idx="1"/>
          </p:nvPr>
        </p:nvSpPr>
        <p:spPr>
          <a:xfrm>
            <a:off x="5718270" y="3664166"/>
            <a:ext cx="6263523" cy="157576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첫번째</a:t>
            </a:r>
            <a:r>
              <a:rPr lang="ko-KR" altLang="en-US" sz="2000" dirty="0" smtClean="0"/>
              <a:t> 단어의 레이블에서 </a:t>
            </a:r>
            <a:r>
              <a:rPr lang="en-US" altLang="ko-KR" sz="2000" dirty="0" smtClean="0"/>
              <a:t>I</a:t>
            </a:r>
            <a:r>
              <a:rPr lang="ko-KR" altLang="en-US" sz="2000" dirty="0" smtClean="0"/>
              <a:t>가 등장할 수 없습니다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I-??</a:t>
            </a:r>
            <a:r>
              <a:rPr lang="ko-KR" altLang="en-US" sz="2000" dirty="0" smtClean="0"/>
              <a:t>은 반드시 </a:t>
            </a:r>
            <a:r>
              <a:rPr lang="en-US" altLang="ko-KR" sz="2000" dirty="0" smtClean="0"/>
              <a:t>B-?? </a:t>
            </a:r>
            <a:r>
              <a:rPr lang="ko-KR" altLang="en-US" sz="2000" dirty="0" smtClean="0"/>
              <a:t>뒤에서 등장해야 합니다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(Ex) I-Per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I-Org </a:t>
            </a:r>
            <a:r>
              <a:rPr lang="ko-KR" altLang="en-US" sz="2000" dirty="0" smtClean="0"/>
              <a:t>둘 다 위반</a:t>
            </a:r>
            <a:r>
              <a:rPr lang="en-US" altLang="ko-KR" sz="2000" dirty="0" smtClean="0"/>
              <a:t>.)</a:t>
            </a:r>
          </a:p>
          <a:p>
            <a:r>
              <a:rPr lang="en-US" altLang="ko-KR" sz="2000" dirty="0" smtClean="0"/>
              <a:t>O </a:t>
            </a:r>
            <a:r>
              <a:rPr lang="ko-KR" altLang="en-US" sz="2000" dirty="0" smtClean="0"/>
              <a:t>뒤에는 </a:t>
            </a:r>
            <a:r>
              <a:rPr lang="en-US" altLang="ko-KR" sz="2000" dirty="0" smtClean="0"/>
              <a:t>I</a:t>
            </a:r>
            <a:r>
              <a:rPr lang="ko-KR" altLang="en-US" sz="2000" dirty="0" smtClean="0"/>
              <a:t>가 등장할 수 없습니다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47476" y="3027143"/>
            <a:ext cx="4871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아래의 모든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BIO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태깅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규칙을 위반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65218" name="Picture 2" descr="https://wikidocs.net/images/page/34156/bilstmcrf2_%EC%88%98%EC%A0%9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043" y="2869324"/>
            <a:ext cx="4745058" cy="32408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56360" y="1127760"/>
            <a:ext cx="11932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사람</a:t>
            </a:r>
            <a:r>
              <a:rPr lang="en-US" altLang="ko-KR" sz="2000" b="1" dirty="0" smtClean="0"/>
              <a:t>(Person), </a:t>
            </a:r>
            <a:r>
              <a:rPr lang="ko-KR" altLang="en-US" sz="2000" b="1" dirty="0" smtClean="0"/>
              <a:t>조직</a:t>
            </a:r>
            <a:r>
              <a:rPr lang="en-US" altLang="ko-KR" sz="2000" b="1" dirty="0" smtClean="0"/>
              <a:t>(Organization) </a:t>
            </a:r>
            <a:r>
              <a:rPr lang="ko-KR" altLang="en-US" sz="2000" b="1" dirty="0" smtClean="0"/>
              <a:t>두 가지를 </a:t>
            </a:r>
            <a:r>
              <a:rPr lang="ko-KR" altLang="en-US" sz="2000" b="1" dirty="0" err="1" smtClean="0"/>
              <a:t>태깅하는</a:t>
            </a:r>
            <a:r>
              <a:rPr lang="ko-KR" altLang="en-US" sz="2000" b="1" dirty="0" smtClean="0"/>
              <a:t> 모델이라고 가정해보자</a:t>
            </a:r>
            <a:r>
              <a:rPr lang="en-US" altLang="ko-KR" sz="2000" b="1" dirty="0" smtClean="0"/>
              <a:t>.</a:t>
            </a:r>
          </a:p>
          <a:p>
            <a:r>
              <a:rPr lang="en-US" altLang="ko-KR" sz="2000" b="1" dirty="0" smtClean="0"/>
              <a:t>                          </a:t>
            </a:r>
            <a:r>
              <a:rPr lang="ko-KR" altLang="en-US" sz="2000" b="1" dirty="0" smtClean="0"/>
              <a:t>이 경우 필요한 태깅은 다음과 같다</a:t>
            </a:r>
            <a:r>
              <a:rPr lang="en-US" altLang="ko-KR" sz="2000" b="1" dirty="0" smtClean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311464" y="2004649"/>
            <a:ext cx="3262816" cy="631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57219" y="2115449"/>
            <a:ext cx="308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dirty="0" smtClean="0"/>
              <a:t>B-Per, I-Per, B-Org, I-Org, O </a:t>
            </a:r>
            <a:br>
              <a:rPr lang="it-IT" altLang="ko-KR" dirty="0" smtClean="0"/>
            </a:br>
            <a:endParaRPr lang="en-US" altLang="ko-KR" dirty="0" smtClean="0"/>
          </a:p>
        </p:txBody>
      </p:sp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/>
          <a:lstStyle/>
          <a:p>
            <a:r>
              <a:rPr lang="en-US" altLang="ko-KR" b="1" dirty="0" smtClean="0"/>
              <a:t>Bidirectional LSTM-CRF for sequence Labeling</a:t>
            </a:r>
            <a:endParaRPr lang="ko-KR" altLang="en-US" b="1" dirty="0"/>
          </a:p>
        </p:txBody>
      </p:sp>
      <p:sp>
        <p:nvSpPr>
          <p:cNvPr id="19" name="내용 개체 틀 3"/>
          <p:cNvSpPr>
            <a:spLocks noGrp="1"/>
          </p:cNvSpPr>
          <p:nvPr>
            <p:ph idx="1"/>
          </p:nvPr>
        </p:nvSpPr>
        <p:spPr>
          <a:xfrm>
            <a:off x="5718270" y="3664166"/>
            <a:ext cx="6263523" cy="157576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첫번째</a:t>
            </a:r>
            <a:r>
              <a:rPr lang="ko-KR" altLang="en-US" sz="2000" dirty="0" smtClean="0"/>
              <a:t> 단어의 레이블에서 </a:t>
            </a:r>
            <a:r>
              <a:rPr lang="en-US" altLang="ko-KR" sz="2000" dirty="0" smtClean="0"/>
              <a:t>I</a:t>
            </a:r>
            <a:r>
              <a:rPr lang="ko-KR" altLang="en-US" sz="2000" dirty="0" smtClean="0"/>
              <a:t>가 등장할 수 없습니다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I-??</a:t>
            </a:r>
            <a:r>
              <a:rPr lang="ko-KR" altLang="en-US" sz="2000" dirty="0" smtClean="0"/>
              <a:t>은 반드시 </a:t>
            </a:r>
            <a:r>
              <a:rPr lang="en-US" altLang="ko-KR" sz="2000" dirty="0" smtClean="0"/>
              <a:t>B-?? </a:t>
            </a:r>
            <a:r>
              <a:rPr lang="ko-KR" altLang="en-US" sz="2000" dirty="0" smtClean="0"/>
              <a:t>뒤에서 등장해야 합니다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(Ex) I-Per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I-Org </a:t>
            </a:r>
            <a:r>
              <a:rPr lang="ko-KR" altLang="en-US" sz="2000" dirty="0" smtClean="0"/>
              <a:t>둘 다 위반</a:t>
            </a:r>
            <a:r>
              <a:rPr lang="en-US" altLang="ko-KR" sz="2000" dirty="0" smtClean="0"/>
              <a:t>.)</a:t>
            </a:r>
          </a:p>
          <a:p>
            <a:r>
              <a:rPr lang="en-US" altLang="ko-KR" sz="2000" dirty="0" smtClean="0"/>
              <a:t>O </a:t>
            </a:r>
            <a:r>
              <a:rPr lang="ko-KR" altLang="en-US" sz="2000" dirty="0" smtClean="0"/>
              <a:t>뒤에는 </a:t>
            </a:r>
            <a:r>
              <a:rPr lang="en-US" altLang="ko-KR" sz="2000" dirty="0" smtClean="0"/>
              <a:t>I</a:t>
            </a:r>
            <a:r>
              <a:rPr lang="ko-KR" altLang="en-US" sz="2000" dirty="0" smtClean="0"/>
              <a:t>가 등장할 수 없습니다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47476" y="3027143"/>
            <a:ext cx="4871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아래의 모든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BIO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태깅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규칙을 위반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65218" name="Picture 2" descr="https://wikidocs.net/images/page/34156/bilstmcrf2_%EC%88%98%EC%A0%9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043" y="2869324"/>
            <a:ext cx="4745058" cy="324082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185688" y="5439793"/>
            <a:ext cx="706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이 규칙 자체를 학습할 수 있도록 해보자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2899" y="1158875"/>
            <a:ext cx="12125325" cy="571487"/>
          </a:xfrm>
        </p:spPr>
        <p:txBody>
          <a:bodyPr>
            <a:noAutofit/>
          </a:bodyPr>
          <a:lstStyle/>
          <a:p>
            <a:r>
              <a:rPr lang="ko-KR" altLang="en-US" b="1" smtClean="0"/>
              <a:t>기존 </a:t>
            </a:r>
            <a:r>
              <a:rPr lang="en-US" altLang="ko-KR" b="1" smtClean="0"/>
              <a:t>RNN(</a:t>
            </a:r>
            <a:r>
              <a:rPr lang="ko-KR" altLang="en-US" b="1" smtClean="0"/>
              <a:t>바닐라 </a:t>
            </a:r>
            <a:r>
              <a:rPr lang="en-US" altLang="ko-KR" b="1" smtClean="0"/>
              <a:t>RNN)</a:t>
            </a:r>
            <a:r>
              <a:rPr lang="ko-KR" altLang="en-US" b="1" smtClean="0"/>
              <a:t>의 장기 의존성 문제를 개선하여 기억력을 높인 </a:t>
            </a:r>
            <a:r>
              <a:rPr lang="en-US" altLang="ko-KR" b="1" smtClean="0"/>
              <a:t>RNN</a:t>
            </a:r>
            <a:r>
              <a:rPr lang="ko-KR" altLang="en-US" b="1" smtClean="0"/>
              <a:t>의 명칭</a:t>
            </a:r>
            <a:r>
              <a:rPr lang="en-US" altLang="ko-KR" b="1" smtClean="0"/>
              <a:t>.</a:t>
            </a:r>
          </a:p>
          <a:p>
            <a:r>
              <a:rPr lang="ko-KR" altLang="en-US" b="1" smtClean="0"/>
              <a:t>앞으로 나오는 설명에서 </a:t>
            </a:r>
            <a:r>
              <a:rPr lang="en-US" altLang="ko-KR" b="1" smtClean="0"/>
              <a:t>RNN</a:t>
            </a:r>
            <a:r>
              <a:rPr lang="ko-KR" altLang="en-US" b="1" smtClean="0"/>
              <a:t>을 사용한다고 하면 기본적으로 </a:t>
            </a:r>
            <a:r>
              <a:rPr lang="en-US" altLang="ko-KR" b="1" smtClean="0"/>
              <a:t>LSTM(</a:t>
            </a:r>
            <a:r>
              <a:rPr lang="ko-KR" altLang="en-US" b="1" smtClean="0"/>
              <a:t>또는 </a:t>
            </a:r>
            <a:r>
              <a:rPr lang="en-US" altLang="ko-KR" b="1" smtClean="0"/>
              <a:t>GRU)</a:t>
            </a:r>
            <a:r>
              <a:rPr lang="ko-KR" altLang="en-US" b="1" smtClean="0"/>
              <a:t>를 사용한다고 가정한다</a:t>
            </a:r>
            <a:r>
              <a:rPr lang="en-US" altLang="ko-KR" b="1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Long Short-Term Memory, LSTM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8966" y="5298197"/>
            <a:ext cx="5673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C00000"/>
                </a:solidFill>
              </a:rPr>
              <a:t>LSTM(Long </a:t>
            </a:r>
            <a:r>
              <a:rPr lang="en-US" altLang="ko-KR" sz="2000" b="1">
                <a:solidFill>
                  <a:srgbClr val="C00000"/>
                </a:solidFill>
              </a:rPr>
              <a:t>Short-Term </a:t>
            </a:r>
            <a:r>
              <a:rPr lang="en-US" altLang="ko-KR" sz="2000" b="1" smtClean="0">
                <a:solidFill>
                  <a:srgbClr val="C00000"/>
                </a:solidFill>
              </a:rPr>
              <a:t>Memory)</a:t>
            </a:r>
            <a:endParaRPr lang="ko-KR" altLang="en-US" sz="2000" b="1">
              <a:solidFill>
                <a:srgbClr val="C00000"/>
              </a:solidFill>
            </a:endParaRPr>
          </a:p>
        </p:txBody>
      </p:sp>
      <p:pic>
        <p:nvPicPr>
          <p:cNvPr id="2050" name="Picture 2" descr="A LSTM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34" y="2301014"/>
            <a:ext cx="6990665" cy="26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3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9640" y="1127760"/>
            <a:ext cx="12359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BiLSTM</a:t>
            </a:r>
            <a:r>
              <a:rPr lang="en-US" altLang="ko-KR" sz="2000" dirty="0" smtClean="0"/>
              <a:t>-CRF </a:t>
            </a:r>
            <a:r>
              <a:rPr lang="ko-KR" altLang="en-US" sz="2000" dirty="0" smtClean="0"/>
              <a:t>모델은 </a:t>
            </a:r>
            <a:r>
              <a:rPr lang="en-US" altLang="ko-KR" sz="2000" dirty="0" smtClean="0"/>
              <a:t>BILSTM </a:t>
            </a:r>
            <a:r>
              <a:rPr lang="ko-KR" altLang="en-US" sz="2000" dirty="0" smtClean="0"/>
              <a:t>위에 </a:t>
            </a:r>
            <a:r>
              <a:rPr lang="en-US" altLang="ko-KR" sz="2000" dirty="0" smtClean="0"/>
              <a:t>CRF</a:t>
            </a:r>
            <a:r>
              <a:rPr lang="ko-KR" altLang="en-US" sz="2000" dirty="0" smtClean="0"/>
              <a:t> 층을 추가한다</a:t>
            </a:r>
            <a:r>
              <a:rPr lang="en-US" altLang="ko-KR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 CRF </a:t>
            </a:r>
            <a:r>
              <a:rPr lang="ko-KR" altLang="en-US" sz="2000" dirty="0" smtClean="0"/>
              <a:t>층은 학습 과정에서 </a:t>
            </a:r>
            <a:r>
              <a:rPr lang="ko-KR" altLang="en-US" sz="2000" dirty="0" err="1" smtClean="0"/>
              <a:t>태깅</a:t>
            </a:r>
            <a:r>
              <a:rPr lang="ko-KR" altLang="en-US" sz="2000" dirty="0" smtClean="0"/>
              <a:t> 시퀀스의 가장 적절한 조합을 찾도록 훈련된다</a:t>
            </a:r>
            <a:r>
              <a:rPr lang="en-US" altLang="ko-KR" sz="2000" dirty="0" smtClean="0"/>
              <a:t>.</a:t>
            </a:r>
          </a:p>
        </p:txBody>
      </p:sp>
      <p:grpSp>
        <p:nvGrpSpPr>
          <p:cNvPr id="2" name="그룹 9"/>
          <p:cNvGrpSpPr/>
          <p:nvPr/>
        </p:nvGrpSpPr>
        <p:grpSpPr>
          <a:xfrm>
            <a:off x="7100384" y="1837009"/>
            <a:ext cx="3262816" cy="757131"/>
            <a:chOff x="4311464" y="2004649"/>
            <a:chExt cx="3262816" cy="757131"/>
          </a:xfrm>
        </p:grpSpPr>
        <p:sp>
          <p:nvSpPr>
            <p:cNvPr id="13" name="직사각형 12"/>
            <p:cNvSpPr/>
            <p:nvPr/>
          </p:nvSpPr>
          <p:spPr>
            <a:xfrm>
              <a:off x="4311464" y="2004649"/>
              <a:ext cx="3262816" cy="6318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57219" y="2115449"/>
              <a:ext cx="3086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dirty="0" smtClean="0"/>
                <a:t>B-Per, I-Per, B-Org, I-Org, O </a:t>
              </a:r>
              <a:br>
                <a:rPr lang="it-IT" altLang="ko-KR" dirty="0" smtClean="0"/>
              </a:br>
              <a:endParaRPr lang="en-US" altLang="ko-KR" dirty="0" smtClean="0"/>
            </a:p>
          </p:txBody>
        </p:sp>
      </p:grpSp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/>
          <a:lstStyle/>
          <a:p>
            <a:r>
              <a:rPr lang="en-US" altLang="ko-KR" b="1" dirty="0" smtClean="0"/>
              <a:t>Bidirectional LSTM-CRF for sequence Labeling</a:t>
            </a:r>
            <a:endParaRPr lang="ko-KR" altLang="en-US" b="1" dirty="0"/>
          </a:p>
        </p:txBody>
      </p:sp>
      <p:sp>
        <p:nvSpPr>
          <p:cNvPr id="19" name="내용 개체 틀 3"/>
          <p:cNvSpPr>
            <a:spLocks noGrp="1"/>
          </p:cNvSpPr>
          <p:nvPr>
            <p:ph idx="1"/>
          </p:nvPr>
        </p:nvSpPr>
        <p:spPr>
          <a:xfrm>
            <a:off x="5718270" y="3664166"/>
            <a:ext cx="6263523" cy="157576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첫번째</a:t>
            </a:r>
            <a:r>
              <a:rPr lang="ko-KR" altLang="en-US" sz="2000" dirty="0" smtClean="0"/>
              <a:t> 단어의 레이블에서 </a:t>
            </a:r>
            <a:r>
              <a:rPr lang="en-US" altLang="ko-KR" sz="2000" dirty="0" smtClean="0"/>
              <a:t>I</a:t>
            </a:r>
            <a:r>
              <a:rPr lang="ko-KR" altLang="en-US" sz="2000" dirty="0" smtClean="0"/>
              <a:t>가 등장할 수 없습니다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개체명은</a:t>
            </a:r>
            <a:r>
              <a:rPr lang="ko-KR" altLang="en-US" sz="2000" dirty="0" smtClean="0"/>
              <a:t> 반드시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로 시작하고</a:t>
            </a:r>
            <a:r>
              <a:rPr lang="en-US" altLang="ko-KR" sz="2000" dirty="0" smtClean="0"/>
              <a:t>, I</a:t>
            </a:r>
            <a:r>
              <a:rPr lang="ko-KR" altLang="en-US" sz="2000" dirty="0" smtClean="0"/>
              <a:t>에서 끝납니다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O </a:t>
            </a:r>
            <a:r>
              <a:rPr lang="ko-KR" altLang="en-US" sz="2000" dirty="0" smtClean="0"/>
              <a:t>뒤에는 </a:t>
            </a:r>
            <a:r>
              <a:rPr lang="en-US" altLang="ko-KR" sz="2000" dirty="0" smtClean="0"/>
              <a:t>I</a:t>
            </a:r>
            <a:r>
              <a:rPr lang="ko-KR" altLang="en-US" sz="2000" dirty="0" smtClean="0"/>
              <a:t>가 등장할 수 없습니다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4040" y="3027143"/>
            <a:ext cx="606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CRF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층은 학습 과정에서 아래의 규칙들을 학습한다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" y="2049780"/>
            <a:ext cx="5541222" cy="424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9640" y="1127760"/>
            <a:ext cx="12359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BiLSTM</a:t>
            </a:r>
            <a:r>
              <a:rPr lang="en-US" altLang="ko-KR" sz="2000" dirty="0" smtClean="0"/>
              <a:t>-CRF </a:t>
            </a:r>
            <a:r>
              <a:rPr lang="ko-KR" altLang="en-US" sz="2000" dirty="0" smtClean="0"/>
              <a:t>모델은 </a:t>
            </a:r>
            <a:r>
              <a:rPr lang="en-US" altLang="ko-KR" sz="2000" dirty="0" smtClean="0"/>
              <a:t>BILSTM </a:t>
            </a:r>
            <a:r>
              <a:rPr lang="ko-KR" altLang="en-US" sz="2000" dirty="0" smtClean="0"/>
              <a:t>위에 </a:t>
            </a:r>
            <a:r>
              <a:rPr lang="en-US" altLang="ko-KR" sz="2000" dirty="0" smtClean="0"/>
              <a:t>CRF</a:t>
            </a:r>
            <a:r>
              <a:rPr lang="ko-KR" altLang="en-US" sz="2000" dirty="0" smtClean="0"/>
              <a:t> 층을 추가한다</a:t>
            </a:r>
            <a:r>
              <a:rPr lang="en-US" altLang="ko-KR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 CRF </a:t>
            </a:r>
            <a:r>
              <a:rPr lang="ko-KR" altLang="en-US" sz="2000" dirty="0" smtClean="0"/>
              <a:t>층은 학습 과정에서 </a:t>
            </a:r>
            <a:r>
              <a:rPr lang="ko-KR" altLang="en-US" sz="2000" dirty="0" err="1" smtClean="0"/>
              <a:t>태깅</a:t>
            </a:r>
            <a:r>
              <a:rPr lang="ko-KR" altLang="en-US" sz="2000" dirty="0" smtClean="0"/>
              <a:t> 시퀀스의 가장 적절한 조합을 찾도록 훈련된다</a:t>
            </a:r>
            <a:r>
              <a:rPr lang="en-US" altLang="ko-KR" sz="2000" dirty="0" smtClean="0"/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7100384" y="1837009"/>
            <a:ext cx="3262816" cy="757131"/>
            <a:chOff x="4311464" y="2004649"/>
            <a:chExt cx="3262816" cy="757131"/>
          </a:xfrm>
        </p:grpSpPr>
        <p:sp>
          <p:nvSpPr>
            <p:cNvPr id="13" name="직사각형 12"/>
            <p:cNvSpPr/>
            <p:nvPr/>
          </p:nvSpPr>
          <p:spPr>
            <a:xfrm>
              <a:off x="4311464" y="2004649"/>
              <a:ext cx="3262816" cy="6318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57219" y="2115449"/>
              <a:ext cx="3086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dirty="0" smtClean="0"/>
                <a:t>B-Per, I-Per, B-Org, I-Org, O </a:t>
              </a:r>
              <a:br>
                <a:rPr lang="it-IT" altLang="ko-KR" dirty="0" smtClean="0"/>
              </a:br>
              <a:endParaRPr lang="en-US" altLang="ko-KR" dirty="0" smtClean="0"/>
            </a:p>
          </p:txBody>
        </p:sp>
      </p:grpSp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/>
          <a:lstStyle/>
          <a:p>
            <a:r>
              <a:rPr lang="en-US" altLang="ko-KR" b="1" dirty="0" smtClean="0"/>
              <a:t>Bidirectional LSTM-CRF for sequence Labeling</a:t>
            </a:r>
            <a:endParaRPr lang="ko-KR" altLang="en-US" b="1" dirty="0"/>
          </a:p>
        </p:txBody>
      </p:sp>
      <p:sp>
        <p:nvSpPr>
          <p:cNvPr id="19" name="내용 개체 틀 3"/>
          <p:cNvSpPr>
            <a:spLocks noGrp="1"/>
          </p:cNvSpPr>
          <p:nvPr>
            <p:ph idx="1"/>
          </p:nvPr>
        </p:nvSpPr>
        <p:spPr>
          <a:xfrm>
            <a:off x="5718270" y="3664166"/>
            <a:ext cx="6263523" cy="157576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첫번째</a:t>
            </a:r>
            <a:r>
              <a:rPr lang="ko-KR" altLang="en-US" sz="2000" dirty="0" smtClean="0"/>
              <a:t> 단어의 레이블에서 </a:t>
            </a:r>
            <a:r>
              <a:rPr lang="en-US" altLang="ko-KR" sz="2000" dirty="0" smtClean="0"/>
              <a:t>I</a:t>
            </a:r>
            <a:r>
              <a:rPr lang="ko-KR" altLang="en-US" sz="2000" dirty="0" smtClean="0"/>
              <a:t>가 등장할 수 없습니다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개체명은</a:t>
            </a:r>
            <a:r>
              <a:rPr lang="ko-KR" altLang="en-US" sz="2000" dirty="0" smtClean="0"/>
              <a:t> 반드시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로 시작하고</a:t>
            </a:r>
            <a:r>
              <a:rPr lang="en-US" altLang="ko-KR" sz="2000" dirty="0" smtClean="0"/>
              <a:t>, I</a:t>
            </a:r>
            <a:r>
              <a:rPr lang="ko-KR" altLang="en-US" sz="2000" dirty="0" smtClean="0"/>
              <a:t>에서 끝납니다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O </a:t>
            </a:r>
            <a:r>
              <a:rPr lang="ko-KR" altLang="en-US" sz="2000" dirty="0" smtClean="0"/>
              <a:t>뒤에는 </a:t>
            </a:r>
            <a:r>
              <a:rPr lang="en-US" altLang="ko-KR" sz="2000" dirty="0" smtClean="0"/>
              <a:t>I</a:t>
            </a:r>
            <a:r>
              <a:rPr lang="ko-KR" altLang="en-US" sz="2000" dirty="0" smtClean="0"/>
              <a:t>가 등장할 수 없습니다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4040" y="3027143"/>
            <a:ext cx="606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CRF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층은 학습 과정에서 아래의 규칙들을 학습한다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4688" y="5439793"/>
            <a:ext cx="706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5">
                    <a:lumMod val="50000"/>
                  </a:schemeClr>
                </a:solidFill>
              </a:rPr>
              <a:t>BiLSTM</a:t>
            </a:r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에서 발생가능한 규칙 위반을 보정하는 효과</a:t>
            </a:r>
            <a:endParaRPr lang="en-US" altLang="ko-KR" sz="20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" y="2049780"/>
            <a:ext cx="5541222" cy="424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9640" y="1127760"/>
            <a:ext cx="1235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BiLSTM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CNN</a:t>
            </a:r>
            <a:r>
              <a:rPr lang="ko-KR" altLang="en-US" sz="2000" dirty="0" smtClean="0"/>
              <a:t>을 조합하여 탄생한 모델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Bidirectional LSTM-CNN for sequence Labeling</a:t>
            </a:r>
            <a:endParaRPr lang="ko-KR" altLang="en-US" b="1" dirty="0"/>
          </a:p>
        </p:txBody>
      </p:sp>
      <p:pic>
        <p:nvPicPr>
          <p:cNvPr id="3074" name="Picture 2" descr="https://raw.githubusercontent.com/kamalkraj/Named-Entity-Recognition-with-Bidirectional-LSTM-CNNs/master/model_on_pap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875" y="1767840"/>
            <a:ext cx="2933700" cy="4457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9640" y="1127760"/>
            <a:ext cx="1235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BiLSTM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CNN</a:t>
            </a:r>
            <a:r>
              <a:rPr lang="ko-KR" altLang="en-US" sz="2000" dirty="0" smtClean="0"/>
              <a:t>을 조합하여 탄생한 모델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Bidirectional LSTM-CNN for sequence Labeling</a:t>
            </a:r>
            <a:endParaRPr lang="ko-KR" altLang="en-US" b="1" dirty="0"/>
          </a:p>
        </p:txBody>
      </p:sp>
      <p:pic>
        <p:nvPicPr>
          <p:cNvPr id="3074" name="Picture 2" descr="https://raw.githubusercontent.com/kamalkraj/Named-Entity-Recognition-with-Bidirectional-LSTM-CNNs/master/model_on_pap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875" y="1767840"/>
            <a:ext cx="2933700" cy="4457700"/>
          </a:xfrm>
          <a:prstGeom prst="rect">
            <a:avLst/>
          </a:prstGeom>
          <a:noFill/>
        </p:spPr>
      </p:pic>
      <p:sp>
        <p:nvSpPr>
          <p:cNvPr id="6" name="자유형 5"/>
          <p:cNvSpPr/>
          <p:nvPr/>
        </p:nvSpPr>
        <p:spPr>
          <a:xfrm>
            <a:off x="3733800" y="3246120"/>
            <a:ext cx="370840" cy="1097280"/>
          </a:xfrm>
          <a:custGeom>
            <a:avLst/>
            <a:gdLst>
              <a:gd name="connsiteX0" fmla="*/ 30480 w 370840"/>
              <a:gd name="connsiteY0" fmla="*/ 0 h 1097280"/>
              <a:gd name="connsiteX1" fmla="*/ 365760 w 370840"/>
              <a:gd name="connsiteY1" fmla="*/ 548640 h 1097280"/>
              <a:gd name="connsiteX2" fmla="*/ 0 w 370840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840" h="1097280">
                <a:moveTo>
                  <a:pt x="30480" y="0"/>
                </a:moveTo>
                <a:cubicBezTo>
                  <a:pt x="200660" y="182880"/>
                  <a:pt x="370840" y="365760"/>
                  <a:pt x="365760" y="548640"/>
                </a:cubicBezTo>
                <a:cubicBezTo>
                  <a:pt x="360680" y="731520"/>
                  <a:pt x="180340" y="914400"/>
                  <a:pt x="0" y="1097280"/>
                </a:cubicBezTo>
              </a:path>
            </a:pathLst>
          </a:custGeom>
          <a:ln>
            <a:solidFill>
              <a:srgbClr val="0B0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B02C4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099560" y="3779520"/>
            <a:ext cx="792480" cy="0"/>
          </a:xfrm>
          <a:prstGeom prst="straightConnector1">
            <a:avLst/>
          </a:prstGeom>
          <a:ln>
            <a:solidFill>
              <a:srgbClr val="0B02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9640" y="1127760"/>
            <a:ext cx="1235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BiLSTM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CNN</a:t>
            </a:r>
            <a:r>
              <a:rPr lang="ko-KR" altLang="en-US" sz="2000" dirty="0" smtClean="0"/>
              <a:t>을 조합하여 탄생한 모델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Bidirectional LSTM-CNN for sequence Labeling</a:t>
            </a:r>
            <a:endParaRPr lang="ko-KR" altLang="en-US" b="1" dirty="0"/>
          </a:p>
        </p:txBody>
      </p:sp>
      <p:pic>
        <p:nvPicPr>
          <p:cNvPr id="3074" name="Picture 2" descr="https://raw.githubusercontent.com/kamalkraj/Named-Entity-Recognition-with-Bidirectional-LSTM-CNNs/master/model_on_pap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875" y="1767840"/>
            <a:ext cx="2933700" cy="4457700"/>
          </a:xfrm>
          <a:prstGeom prst="rect">
            <a:avLst/>
          </a:prstGeom>
          <a:noFill/>
        </p:spPr>
      </p:pic>
      <p:sp>
        <p:nvSpPr>
          <p:cNvPr id="6" name="자유형 5"/>
          <p:cNvSpPr/>
          <p:nvPr/>
        </p:nvSpPr>
        <p:spPr>
          <a:xfrm>
            <a:off x="3733800" y="3246120"/>
            <a:ext cx="370840" cy="1097280"/>
          </a:xfrm>
          <a:custGeom>
            <a:avLst/>
            <a:gdLst>
              <a:gd name="connsiteX0" fmla="*/ 30480 w 370840"/>
              <a:gd name="connsiteY0" fmla="*/ 0 h 1097280"/>
              <a:gd name="connsiteX1" fmla="*/ 365760 w 370840"/>
              <a:gd name="connsiteY1" fmla="*/ 548640 h 1097280"/>
              <a:gd name="connsiteX2" fmla="*/ 0 w 370840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840" h="1097280">
                <a:moveTo>
                  <a:pt x="30480" y="0"/>
                </a:moveTo>
                <a:cubicBezTo>
                  <a:pt x="200660" y="182880"/>
                  <a:pt x="370840" y="365760"/>
                  <a:pt x="365760" y="548640"/>
                </a:cubicBezTo>
                <a:cubicBezTo>
                  <a:pt x="360680" y="731520"/>
                  <a:pt x="180340" y="914400"/>
                  <a:pt x="0" y="1097280"/>
                </a:cubicBezTo>
              </a:path>
            </a:pathLst>
          </a:custGeom>
          <a:ln>
            <a:solidFill>
              <a:srgbClr val="0B0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B02C4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099560" y="3779520"/>
            <a:ext cx="792480" cy="0"/>
          </a:xfrm>
          <a:prstGeom prst="straightConnector1">
            <a:avLst/>
          </a:prstGeom>
          <a:ln>
            <a:solidFill>
              <a:srgbClr val="0B02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https://wikidocs.net/images/page/33805/bidirectionalrnn_ver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3" y="3014169"/>
            <a:ext cx="4664756" cy="24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501640" y="2362200"/>
            <a:ext cx="409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Bidirectional LSTM, </a:t>
            </a:r>
            <a:r>
              <a:rPr lang="en-US" altLang="ko-KR" b="1" dirty="0" err="1" smtClean="0"/>
              <a:t>BiLSTM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9640" y="1127760"/>
            <a:ext cx="1235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BiLSTM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CNN</a:t>
            </a:r>
            <a:r>
              <a:rPr lang="ko-KR" altLang="en-US" sz="2000" dirty="0" smtClean="0"/>
              <a:t>을 조합하여 탄생한 모델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Bidirectional LSTM-CNN for sequence Labeling</a:t>
            </a:r>
            <a:endParaRPr lang="ko-KR" altLang="en-US" b="1" dirty="0"/>
          </a:p>
        </p:txBody>
      </p:sp>
      <p:pic>
        <p:nvPicPr>
          <p:cNvPr id="3074" name="Picture 2" descr="https://raw.githubusercontent.com/kamalkraj/Named-Entity-Recognition-with-Bidirectional-LSTM-CNNs/master/model_on_pap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875" y="1767840"/>
            <a:ext cx="2933700" cy="4457700"/>
          </a:xfrm>
          <a:prstGeom prst="rect">
            <a:avLst/>
          </a:prstGeom>
          <a:noFill/>
        </p:spPr>
      </p:pic>
      <p:sp>
        <p:nvSpPr>
          <p:cNvPr id="6" name="자유형 5"/>
          <p:cNvSpPr/>
          <p:nvPr/>
        </p:nvSpPr>
        <p:spPr>
          <a:xfrm>
            <a:off x="3733800" y="3246120"/>
            <a:ext cx="370840" cy="1097280"/>
          </a:xfrm>
          <a:custGeom>
            <a:avLst/>
            <a:gdLst>
              <a:gd name="connsiteX0" fmla="*/ 30480 w 370840"/>
              <a:gd name="connsiteY0" fmla="*/ 0 h 1097280"/>
              <a:gd name="connsiteX1" fmla="*/ 365760 w 370840"/>
              <a:gd name="connsiteY1" fmla="*/ 548640 h 1097280"/>
              <a:gd name="connsiteX2" fmla="*/ 0 w 370840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840" h="1097280">
                <a:moveTo>
                  <a:pt x="30480" y="0"/>
                </a:moveTo>
                <a:cubicBezTo>
                  <a:pt x="200660" y="182880"/>
                  <a:pt x="370840" y="365760"/>
                  <a:pt x="365760" y="548640"/>
                </a:cubicBezTo>
                <a:cubicBezTo>
                  <a:pt x="360680" y="731520"/>
                  <a:pt x="180340" y="914400"/>
                  <a:pt x="0" y="1097280"/>
                </a:cubicBezTo>
              </a:path>
            </a:pathLst>
          </a:custGeom>
          <a:ln>
            <a:solidFill>
              <a:srgbClr val="0B0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B02C4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099560" y="3779520"/>
            <a:ext cx="792480" cy="0"/>
          </a:xfrm>
          <a:prstGeom prst="straightConnector1">
            <a:avLst/>
          </a:prstGeom>
          <a:ln>
            <a:solidFill>
              <a:srgbClr val="0B02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899160" y="2743200"/>
            <a:ext cx="2499360" cy="35052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20" name="Picture 2" descr="https://wikidocs.net/images/page/33805/bidirectionalrnn_ver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3" y="3014169"/>
            <a:ext cx="4664756" cy="24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501640" y="2362200"/>
            <a:ext cx="409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Bidirectional LSTM, </a:t>
            </a:r>
            <a:r>
              <a:rPr lang="en-US" altLang="ko-KR" b="1" dirty="0" err="1" smtClean="0"/>
              <a:t>BiLSTM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9640" y="1127760"/>
            <a:ext cx="1235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BiLSTM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CNN</a:t>
            </a:r>
            <a:r>
              <a:rPr lang="ko-KR" altLang="en-US" sz="2000" dirty="0" smtClean="0"/>
              <a:t>을 조합하여 탄생한 모델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Bidirectional LSTM-CNN for sequence Labeling</a:t>
            </a:r>
            <a:endParaRPr lang="ko-KR" altLang="en-US" b="1" dirty="0"/>
          </a:p>
        </p:txBody>
      </p:sp>
      <p:pic>
        <p:nvPicPr>
          <p:cNvPr id="3074" name="Picture 2" descr="https://raw.githubusercontent.com/kamalkraj/Named-Entity-Recognition-with-Bidirectional-LSTM-CNNs/master/model_on_pap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875" y="1767840"/>
            <a:ext cx="2933700" cy="4457700"/>
          </a:xfrm>
          <a:prstGeom prst="rect">
            <a:avLst/>
          </a:prstGeom>
          <a:noFill/>
        </p:spPr>
      </p:pic>
      <p:sp>
        <p:nvSpPr>
          <p:cNvPr id="6" name="자유형 5"/>
          <p:cNvSpPr/>
          <p:nvPr/>
        </p:nvSpPr>
        <p:spPr>
          <a:xfrm>
            <a:off x="3733800" y="3246120"/>
            <a:ext cx="370840" cy="1097280"/>
          </a:xfrm>
          <a:custGeom>
            <a:avLst/>
            <a:gdLst>
              <a:gd name="connsiteX0" fmla="*/ 30480 w 370840"/>
              <a:gd name="connsiteY0" fmla="*/ 0 h 1097280"/>
              <a:gd name="connsiteX1" fmla="*/ 365760 w 370840"/>
              <a:gd name="connsiteY1" fmla="*/ 548640 h 1097280"/>
              <a:gd name="connsiteX2" fmla="*/ 0 w 370840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840" h="1097280">
                <a:moveTo>
                  <a:pt x="30480" y="0"/>
                </a:moveTo>
                <a:cubicBezTo>
                  <a:pt x="200660" y="182880"/>
                  <a:pt x="370840" y="365760"/>
                  <a:pt x="365760" y="548640"/>
                </a:cubicBezTo>
                <a:cubicBezTo>
                  <a:pt x="360680" y="731520"/>
                  <a:pt x="180340" y="914400"/>
                  <a:pt x="0" y="1097280"/>
                </a:cubicBezTo>
              </a:path>
            </a:pathLst>
          </a:custGeom>
          <a:ln>
            <a:solidFill>
              <a:srgbClr val="0B0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B02C4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099560" y="3779520"/>
            <a:ext cx="792480" cy="0"/>
          </a:xfrm>
          <a:prstGeom prst="straightConnector1">
            <a:avLst/>
          </a:prstGeom>
          <a:ln>
            <a:solidFill>
              <a:srgbClr val="0B02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899160" y="2743200"/>
            <a:ext cx="2499360" cy="35052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/>
          <p:cNvCxnSpPr>
            <a:endCxn id="9" idx="3"/>
          </p:cNvCxnSpPr>
          <p:nvPr/>
        </p:nvCxnSpPr>
        <p:spPr>
          <a:xfrm flipH="1">
            <a:off x="3398520" y="1981200"/>
            <a:ext cx="807720" cy="9372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99560" y="1645920"/>
            <a:ext cx="67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입력에 </a:t>
            </a:r>
            <a:r>
              <a:rPr lang="en-US" altLang="ko-KR" b="1" dirty="0" smtClean="0">
                <a:solidFill>
                  <a:srgbClr val="C00000"/>
                </a:solidFill>
              </a:rPr>
              <a:t>CNN-extracted Char Features</a:t>
            </a:r>
            <a:r>
              <a:rPr lang="ko-KR" altLang="en-US" b="1" dirty="0" smtClean="0">
                <a:solidFill>
                  <a:srgbClr val="C00000"/>
                </a:solidFill>
              </a:rPr>
              <a:t>를 추가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0" name="Picture 2" descr="https://wikidocs.net/images/page/33805/bidirectionalrnn_ver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3" y="3014169"/>
            <a:ext cx="4664756" cy="24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501640" y="2362200"/>
            <a:ext cx="409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Bidirectional LSTM, </a:t>
            </a:r>
            <a:r>
              <a:rPr lang="en-US" altLang="ko-KR" b="1" dirty="0" err="1" smtClean="0"/>
              <a:t>BiLSTM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9640" y="1127760"/>
            <a:ext cx="1235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BiLSTM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CNN</a:t>
            </a:r>
            <a:r>
              <a:rPr lang="ko-KR" altLang="en-US" sz="2000" dirty="0" smtClean="0"/>
              <a:t>을 조합하여 탄생한 모델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Bidirectional LSTM-CNN for sequence Labeling</a:t>
            </a:r>
            <a:endParaRPr lang="ko-KR" altLang="en-US" b="1" dirty="0"/>
          </a:p>
        </p:txBody>
      </p:sp>
      <p:pic>
        <p:nvPicPr>
          <p:cNvPr id="3074" name="Picture 2" descr="https://raw.githubusercontent.com/kamalkraj/Named-Entity-Recognition-with-Bidirectional-LSTM-CNNs/master/model_on_pap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875" y="1767840"/>
            <a:ext cx="2933700" cy="4457700"/>
          </a:xfrm>
          <a:prstGeom prst="rect">
            <a:avLst/>
          </a:prstGeom>
          <a:noFill/>
        </p:spPr>
      </p:pic>
      <p:sp>
        <p:nvSpPr>
          <p:cNvPr id="9" name="모서리가 둥근 직사각형 8"/>
          <p:cNvSpPr/>
          <p:nvPr/>
        </p:nvSpPr>
        <p:spPr>
          <a:xfrm>
            <a:off x="899160" y="2743200"/>
            <a:ext cx="2499360" cy="35052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/>
          <p:cNvCxnSpPr>
            <a:endCxn id="9" idx="3"/>
          </p:cNvCxnSpPr>
          <p:nvPr/>
        </p:nvCxnSpPr>
        <p:spPr>
          <a:xfrm flipH="1">
            <a:off x="3398520" y="1981200"/>
            <a:ext cx="807720" cy="9372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99560" y="1645920"/>
            <a:ext cx="67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입력에 </a:t>
            </a:r>
            <a:r>
              <a:rPr lang="en-US" altLang="ko-KR" b="1" dirty="0" smtClean="0">
                <a:solidFill>
                  <a:srgbClr val="C00000"/>
                </a:solidFill>
              </a:rPr>
              <a:t>CNN-extracted Char Features</a:t>
            </a:r>
            <a:r>
              <a:rPr lang="ko-KR" altLang="en-US" b="1" dirty="0" smtClean="0">
                <a:solidFill>
                  <a:srgbClr val="C00000"/>
                </a:solidFill>
              </a:rPr>
              <a:t>를 추가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3" name="Picture 4" descr="https://raw.githubusercontent.com/kamalkraj/Named-Entity-Recognition-with-Bidirectional-LSTM-CNNs/master/char_embedding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1195" y="2271077"/>
            <a:ext cx="3200400" cy="3248026"/>
          </a:xfrm>
          <a:prstGeom prst="rect">
            <a:avLst/>
          </a:prstGeom>
          <a:noFill/>
        </p:spPr>
      </p:pic>
      <p:sp>
        <p:nvSpPr>
          <p:cNvPr id="17" name="자유형 16"/>
          <p:cNvSpPr/>
          <p:nvPr/>
        </p:nvSpPr>
        <p:spPr>
          <a:xfrm>
            <a:off x="7376160" y="3215640"/>
            <a:ext cx="370840" cy="1097280"/>
          </a:xfrm>
          <a:custGeom>
            <a:avLst/>
            <a:gdLst>
              <a:gd name="connsiteX0" fmla="*/ 30480 w 370840"/>
              <a:gd name="connsiteY0" fmla="*/ 0 h 1097280"/>
              <a:gd name="connsiteX1" fmla="*/ 365760 w 370840"/>
              <a:gd name="connsiteY1" fmla="*/ 548640 h 1097280"/>
              <a:gd name="connsiteX2" fmla="*/ 0 w 370840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840" h="1097280">
                <a:moveTo>
                  <a:pt x="30480" y="0"/>
                </a:moveTo>
                <a:cubicBezTo>
                  <a:pt x="200660" y="182880"/>
                  <a:pt x="370840" y="365760"/>
                  <a:pt x="365760" y="548640"/>
                </a:cubicBezTo>
                <a:cubicBezTo>
                  <a:pt x="360680" y="731520"/>
                  <a:pt x="180340" y="914400"/>
                  <a:pt x="0" y="1097280"/>
                </a:cubicBezTo>
              </a:path>
            </a:pathLst>
          </a:custGeom>
          <a:ln>
            <a:solidFill>
              <a:srgbClr val="0B0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B02C4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741920" y="3749040"/>
            <a:ext cx="792480" cy="0"/>
          </a:xfrm>
          <a:prstGeom prst="straightConnector1">
            <a:avLst/>
          </a:prstGeom>
          <a:ln>
            <a:solidFill>
              <a:srgbClr val="0B02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9640" y="1127760"/>
            <a:ext cx="1235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BiLSTM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CNN</a:t>
            </a:r>
            <a:r>
              <a:rPr lang="ko-KR" altLang="en-US" sz="2000" dirty="0" smtClean="0"/>
              <a:t>을 조합하여 탄생한 모델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Bidirectional LSTM-CNN for sequence Labeling</a:t>
            </a:r>
            <a:endParaRPr lang="ko-KR" altLang="en-US" b="1" dirty="0"/>
          </a:p>
        </p:txBody>
      </p:sp>
      <p:pic>
        <p:nvPicPr>
          <p:cNvPr id="3074" name="Picture 2" descr="https://raw.githubusercontent.com/kamalkraj/Named-Entity-Recognition-with-Bidirectional-LSTM-CNNs/master/model_on_pap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875" y="1767840"/>
            <a:ext cx="2933700" cy="4457700"/>
          </a:xfrm>
          <a:prstGeom prst="rect">
            <a:avLst/>
          </a:prstGeom>
          <a:noFill/>
        </p:spPr>
      </p:pic>
      <p:sp>
        <p:nvSpPr>
          <p:cNvPr id="9" name="모서리가 둥근 직사각형 8"/>
          <p:cNvSpPr/>
          <p:nvPr/>
        </p:nvSpPr>
        <p:spPr>
          <a:xfrm>
            <a:off x="899160" y="2743200"/>
            <a:ext cx="2499360" cy="35052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/>
          <p:cNvCxnSpPr>
            <a:endCxn id="9" idx="3"/>
          </p:cNvCxnSpPr>
          <p:nvPr/>
        </p:nvCxnSpPr>
        <p:spPr>
          <a:xfrm flipH="1">
            <a:off x="3398520" y="1981200"/>
            <a:ext cx="807720" cy="9372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99560" y="1645920"/>
            <a:ext cx="67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입력에 </a:t>
            </a:r>
            <a:r>
              <a:rPr lang="en-US" altLang="ko-KR" b="1" dirty="0" smtClean="0">
                <a:solidFill>
                  <a:srgbClr val="C00000"/>
                </a:solidFill>
              </a:rPr>
              <a:t>CNN-extracted Char Features</a:t>
            </a:r>
            <a:r>
              <a:rPr lang="ko-KR" altLang="en-US" b="1" dirty="0" smtClean="0">
                <a:solidFill>
                  <a:srgbClr val="C00000"/>
                </a:solidFill>
              </a:rPr>
              <a:t>를 추가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3" name="Picture 4" descr="https://raw.githubusercontent.com/kamalkraj/Named-Entity-Recognition-with-Bidirectional-LSTM-CNNs/master/char_embedding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1195" y="2271077"/>
            <a:ext cx="3200400" cy="3248026"/>
          </a:xfrm>
          <a:prstGeom prst="rect">
            <a:avLst/>
          </a:prstGeom>
          <a:noFill/>
        </p:spPr>
      </p:pic>
      <p:sp>
        <p:nvSpPr>
          <p:cNvPr id="17" name="자유형 16"/>
          <p:cNvSpPr/>
          <p:nvPr/>
        </p:nvSpPr>
        <p:spPr>
          <a:xfrm>
            <a:off x="7376160" y="3215640"/>
            <a:ext cx="370840" cy="1097280"/>
          </a:xfrm>
          <a:custGeom>
            <a:avLst/>
            <a:gdLst>
              <a:gd name="connsiteX0" fmla="*/ 30480 w 370840"/>
              <a:gd name="connsiteY0" fmla="*/ 0 h 1097280"/>
              <a:gd name="connsiteX1" fmla="*/ 365760 w 370840"/>
              <a:gd name="connsiteY1" fmla="*/ 548640 h 1097280"/>
              <a:gd name="connsiteX2" fmla="*/ 0 w 370840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840" h="1097280">
                <a:moveTo>
                  <a:pt x="30480" y="0"/>
                </a:moveTo>
                <a:cubicBezTo>
                  <a:pt x="200660" y="182880"/>
                  <a:pt x="370840" y="365760"/>
                  <a:pt x="365760" y="548640"/>
                </a:cubicBezTo>
                <a:cubicBezTo>
                  <a:pt x="360680" y="731520"/>
                  <a:pt x="180340" y="914400"/>
                  <a:pt x="0" y="1097280"/>
                </a:cubicBezTo>
              </a:path>
            </a:pathLst>
          </a:custGeom>
          <a:ln>
            <a:solidFill>
              <a:srgbClr val="0B0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B02C4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741920" y="3749040"/>
            <a:ext cx="792480" cy="0"/>
          </a:xfrm>
          <a:prstGeom prst="straightConnector1">
            <a:avLst/>
          </a:prstGeom>
          <a:ln>
            <a:solidFill>
              <a:srgbClr val="0B02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58214" y="3104199"/>
            <a:ext cx="3374706" cy="117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9829800" y="268224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Char CNN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ttps://raw.githubusercontent.com/kamalkraj/Named-Entity-Recognition-with-Bidirectional-LSTM-CNNs/master/char_embedding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1195" y="2271077"/>
            <a:ext cx="3200400" cy="324802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929640" y="1127760"/>
            <a:ext cx="1235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BiLSTM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CNN</a:t>
            </a:r>
            <a:r>
              <a:rPr lang="ko-KR" altLang="en-US" sz="2000" dirty="0" smtClean="0"/>
              <a:t>을 조합하여 탄생한 모델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Bidirectional LSTM-CNN for sequence Labeling</a:t>
            </a:r>
            <a:endParaRPr lang="ko-KR" altLang="en-US" b="1" dirty="0"/>
          </a:p>
        </p:txBody>
      </p:sp>
      <p:pic>
        <p:nvPicPr>
          <p:cNvPr id="3074" name="Picture 2" descr="https://raw.githubusercontent.com/kamalkraj/Named-Entity-Recognition-with-Bidirectional-LSTM-CNNs/master/model_on_pap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875" y="1767840"/>
            <a:ext cx="2933700" cy="4457700"/>
          </a:xfrm>
          <a:prstGeom prst="rect">
            <a:avLst/>
          </a:prstGeom>
          <a:noFill/>
        </p:spPr>
      </p:pic>
      <p:sp>
        <p:nvSpPr>
          <p:cNvPr id="9" name="모서리가 둥근 직사각형 8"/>
          <p:cNvSpPr/>
          <p:nvPr/>
        </p:nvSpPr>
        <p:spPr>
          <a:xfrm>
            <a:off x="899160" y="2743200"/>
            <a:ext cx="2499360" cy="35052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/>
          <p:cNvCxnSpPr>
            <a:stCxn id="21" idx="1"/>
            <a:endCxn id="9" idx="3"/>
          </p:cNvCxnSpPr>
          <p:nvPr/>
        </p:nvCxnSpPr>
        <p:spPr>
          <a:xfrm flipH="1" flipV="1">
            <a:off x="3398520" y="2918460"/>
            <a:ext cx="944880" cy="15468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99560" y="1645920"/>
            <a:ext cx="67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입력에 </a:t>
            </a:r>
            <a:r>
              <a:rPr lang="en-US" altLang="ko-KR" b="1" dirty="0" smtClean="0">
                <a:solidFill>
                  <a:srgbClr val="C00000"/>
                </a:solidFill>
              </a:rPr>
              <a:t>CNN-extracted Char Features</a:t>
            </a:r>
            <a:r>
              <a:rPr lang="ko-KR" altLang="en-US" b="1" dirty="0" smtClean="0">
                <a:solidFill>
                  <a:srgbClr val="C00000"/>
                </a:solidFill>
              </a:rPr>
              <a:t>를 추가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0" y="4236720"/>
            <a:ext cx="32613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B0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68275" y="1217083"/>
            <a:ext cx="12125325" cy="571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smtClean="0"/>
              <a:t>RNN</a:t>
            </a:r>
            <a:r>
              <a:rPr lang="ko-KR" altLang="en-US" sz="2000" b="1" smtClean="0"/>
              <a:t>의 은닉층을 높이거나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역방향으로 입력을 참고하는 </a:t>
            </a:r>
            <a:r>
              <a:rPr lang="en-US" altLang="ko-KR" sz="2000" b="1" smtClean="0"/>
              <a:t>RNN</a:t>
            </a:r>
            <a:r>
              <a:rPr lang="ko-KR" altLang="en-US" sz="2000" b="1" smtClean="0"/>
              <a:t>을 추가하여 양방향으로 만들 수도 있다</a:t>
            </a:r>
            <a:r>
              <a:rPr lang="en-US" altLang="ko-KR" sz="2000" b="1" smtClean="0"/>
              <a:t>.</a:t>
            </a:r>
          </a:p>
          <a:p>
            <a:pPr marL="0" indent="0">
              <a:buNone/>
            </a:pPr>
            <a:r>
              <a:rPr lang="ko-KR" altLang="en-US" sz="2000" b="1" smtClean="0"/>
              <a:t>또는 양방향 </a:t>
            </a:r>
            <a:r>
              <a:rPr lang="en-US" altLang="ko-KR" sz="2000" b="1" smtClean="0"/>
              <a:t>RNN</a:t>
            </a:r>
            <a:r>
              <a:rPr lang="ko-KR" altLang="en-US" sz="2000" b="1" smtClean="0"/>
              <a:t>의 은닉층을 추가하여 깊은 양방향 </a:t>
            </a:r>
            <a:r>
              <a:rPr lang="en-US" altLang="ko-KR" sz="2000" b="1" smtClean="0"/>
              <a:t>RNN</a:t>
            </a:r>
            <a:r>
              <a:rPr lang="ko-KR" altLang="en-US" sz="2000" b="1" smtClean="0"/>
              <a:t>을 만들 수도 있다</a:t>
            </a:r>
            <a:r>
              <a:rPr lang="en-US" altLang="ko-KR" sz="2000" b="1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Deep Bidirectional Recurrent Neural Networks</a:t>
            </a:r>
            <a:endParaRPr lang="ko-KR" altLang="en-US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2209800"/>
            <a:ext cx="3974571" cy="2466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3975" y="4791075"/>
            <a:ext cx="401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Deep</a:t>
            </a:r>
            <a:r>
              <a:rPr lang="ko-KR" altLang="en-US" smtClean="0"/>
              <a:t> </a:t>
            </a:r>
            <a:r>
              <a:rPr lang="en-US" altLang="ko-KR" smtClean="0"/>
              <a:t>RNN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2235" y="2814637"/>
            <a:ext cx="3716371" cy="1647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2446" y="4733435"/>
            <a:ext cx="27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Bidirectional</a:t>
            </a:r>
            <a:r>
              <a:rPr lang="ko-KR" altLang="en-US" smtClean="0"/>
              <a:t> </a:t>
            </a:r>
            <a:r>
              <a:rPr lang="en-US" altLang="ko-KR" smtClean="0"/>
              <a:t>RNN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60367" y="4791075"/>
            <a:ext cx="27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Deep RNN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62101" y="5552571"/>
            <a:ext cx="985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Bidirectional</a:t>
            </a:r>
            <a:r>
              <a:rPr lang="ko-KR" altLang="en-US" b="1" smtClean="0"/>
              <a:t> </a:t>
            </a:r>
            <a:r>
              <a:rPr lang="en-US" altLang="ko-KR" b="1" smtClean="0"/>
              <a:t>RNN</a:t>
            </a:r>
            <a:r>
              <a:rPr lang="ko-KR" altLang="en-US" b="1" smtClean="0"/>
              <a:t>은 앞의 문맥뿐만 아니라 뒤의 문맥까지 참고할 수 있다는 이점을 가진다</a:t>
            </a:r>
            <a:r>
              <a:rPr lang="en-US" altLang="ko-KR" b="1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56806" y="2423138"/>
            <a:ext cx="4282794" cy="222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Bidirectional LSTM-CNN for sequence Labeling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525" y="1015332"/>
            <a:ext cx="982027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>
            <a:normAutofit/>
          </a:bodyPr>
          <a:lstStyle/>
          <a:p>
            <a:r>
              <a:rPr lang="en-US" altLang="ko-KR" b="1" dirty="0" err="1" smtClean="0"/>
              <a:t>BiLSTM</a:t>
            </a:r>
            <a:r>
              <a:rPr lang="en-US" altLang="ko-KR" b="1" dirty="0" smtClean="0"/>
              <a:t>-CNN-CRF for Sequence Labeling</a:t>
            </a:r>
            <a:endParaRPr lang="ko-KR" altLang="en-US" b="1" dirty="0"/>
          </a:p>
        </p:txBody>
      </p:sp>
      <p:sp>
        <p:nvSpPr>
          <p:cNvPr id="3074" name="AutoShape 2" descr="BLSTM-CRF-arXiv-160301354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6" name="Picture 4" descr="BLSTM-CRF-arXiv-16030135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0480" y="1158985"/>
            <a:ext cx="3764915" cy="50960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20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68275" y="1217083"/>
            <a:ext cx="12125325" cy="571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smtClean="0"/>
              <a:t>LSTM</a:t>
            </a:r>
            <a:r>
              <a:rPr lang="ko-KR" altLang="en-US" sz="2000" b="1" smtClean="0"/>
              <a:t>의 은닉층을 높이거나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역방향으로 입력을 참고하는 </a:t>
            </a:r>
            <a:r>
              <a:rPr lang="en-US" altLang="ko-KR" sz="2000" b="1" smtClean="0"/>
              <a:t>RNN</a:t>
            </a:r>
            <a:r>
              <a:rPr lang="ko-KR" altLang="en-US" sz="2000" b="1" smtClean="0"/>
              <a:t>을 추가하여 양방향으로 만들 수도 있다</a:t>
            </a:r>
            <a:r>
              <a:rPr lang="en-US" altLang="ko-KR" sz="2000" b="1" smtClean="0"/>
              <a:t>.</a:t>
            </a:r>
          </a:p>
          <a:p>
            <a:pPr marL="0" indent="0">
              <a:buNone/>
            </a:pPr>
            <a:r>
              <a:rPr lang="ko-KR" altLang="en-US" sz="2000" b="1" smtClean="0"/>
              <a:t>또는 양방향 </a:t>
            </a:r>
            <a:r>
              <a:rPr lang="en-US" altLang="ko-KR" sz="2000" b="1" smtClean="0"/>
              <a:t>LSTM</a:t>
            </a:r>
            <a:r>
              <a:rPr lang="ko-KR" altLang="en-US" sz="2000" b="1" smtClean="0"/>
              <a:t>의 은닉층을 추가하여 깊은 양방향 </a:t>
            </a:r>
            <a:r>
              <a:rPr lang="en-US" altLang="ko-KR" sz="2000" b="1" smtClean="0"/>
              <a:t>RNN</a:t>
            </a:r>
            <a:r>
              <a:rPr lang="ko-KR" altLang="en-US" sz="2000" b="1" smtClean="0"/>
              <a:t>을 만들 수도 있다</a:t>
            </a:r>
            <a:r>
              <a:rPr lang="en-US" altLang="ko-KR" sz="2000" b="1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Bidirectional </a:t>
            </a:r>
            <a:r>
              <a:rPr lang="en-US" altLang="ko-KR" b="1"/>
              <a:t>Recurrent Neural Networks</a:t>
            </a:r>
            <a:endParaRPr lang="ko-KR" altLang="en-US" b="1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" y="2801937"/>
            <a:ext cx="3716371" cy="1647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5486" y="4720735"/>
            <a:ext cx="27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Bidirectional</a:t>
            </a:r>
            <a:r>
              <a:rPr lang="ko-KR" altLang="en-US" smtClean="0"/>
              <a:t> </a:t>
            </a:r>
            <a:r>
              <a:rPr lang="en-US" altLang="ko-KR" smtClean="0"/>
              <a:t>LSTM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62101" y="5552571"/>
            <a:ext cx="985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Bidirectional</a:t>
            </a:r>
            <a:r>
              <a:rPr lang="ko-KR" altLang="en-US" b="1" smtClean="0"/>
              <a:t> </a:t>
            </a:r>
            <a:r>
              <a:rPr lang="en-US" altLang="ko-KR" b="1" smtClean="0"/>
              <a:t>LSTM</a:t>
            </a:r>
            <a:r>
              <a:rPr lang="ko-KR" altLang="en-US" b="1" smtClean="0"/>
              <a:t>은 앞의 문맥뿐만 아니라 뒤의 문맥까지 참고할 수 있다는 이점을 가진다</a:t>
            </a:r>
            <a:r>
              <a:rPr lang="en-US" altLang="ko-KR" b="1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092700" y="2425700"/>
            <a:ext cx="6438900" cy="2463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53075" y="3105327"/>
            <a:ext cx="4518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Exercise is very effective at [ ] belly 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fat.</a:t>
            </a:r>
          </a:p>
          <a:p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Reducing</a:t>
            </a:r>
          </a:p>
          <a:p>
            <a:pPr marL="342900" indent="-342900">
              <a:buAutoNum type="arabicParenR"/>
            </a:pP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increasing</a:t>
            </a:r>
          </a:p>
          <a:p>
            <a:pPr marL="342900" indent="-342900">
              <a:buAutoNum type="arabicParenR"/>
            </a:pP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multiplying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3418" y="2580848"/>
            <a:ext cx="255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빈 칸 채우기 문제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35289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5600" y="1270000"/>
            <a:ext cx="7277101" cy="1325563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Named Entity Recognition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1689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1160690"/>
                <a:ext cx="12001500" cy="1923456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smtClean="0"/>
                  <a:t>시퀀스 레이블링이란 </a:t>
                </a:r>
                <a:r>
                  <a:rPr lang="en-US" altLang="ko-KR" sz="200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smtClean="0"/>
                  <a:t>]</a:t>
                </a:r>
                <a:r>
                  <a:rPr lang="ko-KR" altLang="en-US" sz="2000" smtClean="0"/>
                  <a:t>에 대해서 </a:t>
                </a:r>
                <a:r>
                  <a:rPr lang="en-US" altLang="ko-KR" sz="200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smtClean="0"/>
                  <a:t>]</a:t>
                </a:r>
                <a:r>
                  <a:rPr lang="ko-KR" altLang="en-US" sz="2000" smtClean="0"/>
                  <a:t>을 각각 부여하는 작업을 말한다</a:t>
                </a:r>
                <a:r>
                  <a:rPr lang="en-US" altLang="ko-KR" sz="2000" smtClean="0"/>
                  <a:t>.</a:t>
                </a:r>
              </a:p>
              <a:p>
                <a:r>
                  <a:rPr lang="ko-KR" altLang="en-US" sz="2000" smtClean="0"/>
                  <a:t>개체명 인식은 대표적인 시퀀스 레이블링 태스크에 속한다</a:t>
                </a:r>
                <a:r>
                  <a:rPr lang="en-US" altLang="ko-KR" sz="2000" smtClean="0"/>
                  <a:t>.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1160690"/>
                <a:ext cx="12001500" cy="1923456"/>
              </a:xfrm>
              <a:blipFill rotWithShape="0">
                <a:blip r:embed="rId2" cstate="print"/>
                <a:stretch>
                  <a:fillRect l="-457" t="-3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Sequence Labeling</a:t>
            </a:r>
            <a:endParaRPr lang="ko-KR" altLang="en-US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74" y="2484084"/>
            <a:ext cx="10953751" cy="28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0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1160690"/>
                <a:ext cx="12001500" cy="1923456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smtClean="0"/>
                  <a:t>시퀀스 레이블링이란 </a:t>
                </a:r>
                <a:r>
                  <a:rPr lang="en-US" altLang="ko-KR" sz="200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smtClean="0"/>
                  <a:t>]</a:t>
                </a:r>
                <a:r>
                  <a:rPr lang="ko-KR" altLang="en-US" sz="2000" smtClean="0"/>
                  <a:t>에 대해서 </a:t>
                </a:r>
                <a:r>
                  <a:rPr lang="en-US" altLang="ko-KR" sz="200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smtClean="0"/>
                  <a:t>]</a:t>
                </a:r>
                <a:r>
                  <a:rPr lang="ko-KR" altLang="en-US" sz="2000" smtClean="0"/>
                  <a:t>을 각각 부여하는 작업을 말한다</a:t>
                </a:r>
                <a:r>
                  <a:rPr lang="en-US" altLang="ko-KR" sz="2000" smtClean="0"/>
                  <a:t>.</a:t>
                </a:r>
              </a:p>
              <a:p>
                <a:r>
                  <a:rPr lang="ko-KR" altLang="en-US" sz="2000" smtClean="0"/>
                  <a:t>개체명 인식은 대표적인 시퀀스 레이블링 태스크에 속한다</a:t>
                </a:r>
                <a:r>
                  <a:rPr lang="en-US" altLang="ko-KR" sz="2000" smtClean="0"/>
                  <a:t>.</a:t>
                </a:r>
              </a:p>
              <a:p>
                <a:r>
                  <a:rPr lang="en-US" altLang="ko-KR" sz="2000" smtClean="0"/>
                  <a:t>RNN</a:t>
                </a:r>
                <a:r>
                  <a:rPr lang="ko-KR" altLang="en-US" sz="2000" smtClean="0"/>
                  <a:t>의 </a:t>
                </a:r>
                <a:r>
                  <a:rPr lang="en-US" altLang="ko-KR" sz="2000" smtClean="0"/>
                  <a:t>Many-to-Many</a:t>
                </a:r>
                <a:r>
                  <a:rPr lang="ko-KR" altLang="en-US" sz="2000" smtClean="0"/>
                  <a:t>를 문제를 풀 경우에는 </a:t>
                </a:r>
                <a:r>
                  <a:rPr lang="en-US" altLang="ko-KR" sz="2000" smtClean="0">
                    <a:solidFill>
                      <a:srgbClr val="FF0000"/>
                    </a:solidFill>
                  </a:rPr>
                  <a:t>return_sequences=True</a:t>
                </a:r>
                <a:r>
                  <a:rPr lang="ko-KR" altLang="en-US" sz="2000" smtClean="0"/>
                  <a:t>를 해준다</a:t>
                </a:r>
                <a:r>
                  <a:rPr lang="en-US" altLang="ko-KR" sz="2000" smtClean="0"/>
                  <a:t>.</a:t>
                </a:r>
                <a:endParaRPr lang="en-US" altLang="ko-KR" sz="200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1160690"/>
                <a:ext cx="12001500" cy="1923456"/>
              </a:xfrm>
              <a:blipFill rotWithShape="0">
                <a:blip r:embed="rId2" cstate="print"/>
                <a:stretch>
                  <a:fillRect l="-457" t="-3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Sequence Labeling using RNN</a:t>
            </a:r>
            <a:endParaRPr lang="ko-KR" altLang="en-US" b="1" dirty="0"/>
          </a:p>
        </p:txBody>
      </p:sp>
      <p:pic>
        <p:nvPicPr>
          <p:cNvPr id="2050" name="Picture 2" descr="https://wikidocs.net/images/page/24873/many_to_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211" y="2804592"/>
            <a:ext cx="4944339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ikidocs.net/images/page/33805/forwardrnn_ver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4" y="2689772"/>
            <a:ext cx="3006725" cy="283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87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500" y="1160690"/>
            <a:ext cx="12001500" cy="192345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RNN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Many-to-Many</a:t>
            </a:r>
            <a:r>
              <a:rPr lang="ko-KR" altLang="en-US" sz="2000" dirty="0" smtClean="0"/>
              <a:t>를 문제를 풀 경우에는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return_sequences</a:t>
            </a:r>
            <a:r>
              <a:rPr lang="en-US" altLang="ko-KR" sz="2000" dirty="0" smtClean="0">
                <a:solidFill>
                  <a:srgbClr val="FF0000"/>
                </a:solidFill>
              </a:rPr>
              <a:t>=True</a:t>
            </a:r>
            <a:r>
              <a:rPr lang="ko-KR" altLang="en-US" sz="2000" dirty="0" smtClean="0"/>
              <a:t>를 해준다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경우 모든 </a:t>
            </a:r>
            <a:r>
              <a:rPr lang="en-US" altLang="ko-KR" sz="2000" dirty="0" err="1" smtClean="0"/>
              <a:t>timesteps</a:t>
            </a:r>
            <a:r>
              <a:rPr lang="ko-KR" altLang="en-US" sz="2000" dirty="0" smtClean="0"/>
              <a:t>에 대해서 예측한다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Sequence Labeling using RNN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689597" y="3388204"/>
            <a:ext cx="6412092" cy="1545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55730" y="3619294"/>
            <a:ext cx="6649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model = Sequential</a:t>
            </a:r>
            <a:r>
              <a:rPr lang="en-US" altLang="ko-KR" sz="1600" smtClean="0"/>
              <a:t>()</a:t>
            </a:r>
          </a:p>
          <a:p>
            <a:r>
              <a:rPr lang="en-US" altLang="ko-KR" sz="1600" smtClean="0"/>
              <a:t>model.add(Embedding(vocab_size</a:t>
            </a:r>
            <a:r>
              <a:rPr lang="en-US" altLang="ko-KR" sz="1600"/>
              <a:t>, </a:t>
            </a:r>
            <a:r>
              <a:rPr lang="en-US" altLang="ko-KR" sz="1600" smtClean="0"/>
              <a:t>256))</a:t>
            </a:r>
          </a:p>
          <a:p>
            <a:r>
              <a:rPr lang="en-US" altLang="ko-KR" sz="1600" smtClean="0"/>
              <a:t>model.add(LSTM(hidden_size</a:t>
            </a:r>
            <a:r>
              <a:rPr lang="en-US" altLang="ko-KR" sz="1600"/>
              <a:t>, </a:t>
            </a:r>
            <a:r>
              <a:rPr lang="en-US" altLang="ko-KR" sz="1600">
                <a:solidFill>
                  <a:srgbClr val="C00000"/>
                </a:solidFill>
              </a:rPr>
              <a:t>return_sequences=True</a:t>
            </a:r>
            <a:r>
              <a:rPr lang="en-US" altLang="ko-KR" sz="1600" smtClean="0"/>
              <a:t>))</a:t>
            </a:r>
          </a:p>
          <a:p>
            <a:r>
              <a:rPr lang="en-US" altLang="ko-KR" sz="1600" smtClean="0"/>
              <a:t>model.add(Dense(classes, </a:t>
            </a:r>
            <a:r>
              <a:rPr lang="en-US" altLang="ko-KR" sz="1600"/>
              <a:t>activation</a:t>
            </a:r>
            <a:r>
              <a:rPr lang="en-US" altLang="ko-KR" sz="1600" smtClean="0"/>
              <a:t>=‘softmax'))</a:t>
            </a:r>
            <a:endParaRPr lang="ko-KR" altLang="en-US" sz="1600"/>
          </a:p>
        </p:txBody>
      </p:sp>
      <p:pic>
        <p:nvPicPr>
          <p:cNvPr id="7" name="Picture 4" descr="https://wikidocs.net/images/page/33805/forwardrnn_ve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31" y="2559143"/>
            <a:ext cx="3006725" cy="283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4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0B02C4"/>
          </a:solidFill>
        </a:ln>
      </a:spPr>
      <a:bodyPr rtlCol="0" anchor="ctr"/>
      <a:lstStyle>
        <a:defPPr algn="ctr">
          <a:defRPr dirty="0">
            <a:solidFill>
              <a:srgbClr val="0B02C4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3759</TotalTime>
  <Words>1693</Words>
  <Application>Microsoft Office PowerPoint</Application>
  <PresentationFormat>와이드스크린</PresentationFormat>
  <Paragraphs>248</Paragraphs>
  <Slides>41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Arial</vt:lpstr>
      <vt:lpstr>Cambria Math</vt:lpstr>
      <vt:lpstr>Office 테마</vt:lpstr>
      <vt:lpstr>RNN</vt:lpstr>
      <vt:lpstr>many-to-many RNN</vt:lpstr>
      <vt:lpstr>Long Short-Term Memory, LSTM</vt:lpstr>
      <vt:lpstr>Deep Bidirectional Recurrent Neural Networks</vt:lpstr>
      <vt:lpstr>Bidirectional Recurrent Neural Networks</vt:lpstr>
      <vt:lpstr>Named Entity Recognition</vt:lpstr>
      <vt:lpstr>Sequence Labeling</vt:lpstr>
      <vt:lpstr>Sequence Labeling using RNN</vt:lpstr>
      <vt:lpstr>Sequence Labeling using RNN</vt:lpstr>
      <vt:lpstr>Sequence Labeling using RNN</vt:lpstr>
      <vt:lpstr>Named Entity Recognition</vt:lpstr>
      <vt:lpstr>Named Entity Recognition</vt:lpstr>
      <vt:lpstr>Named Entity Recognition</vt:lpstr>
      <vt:lpstr>Named Entity Recognition</vt:lpstr>
      <vt:lpstr>BIO Tagging (or IOB Tagging)</vt:lpstr>
      <vt:lpstr>BIO Tagging (or IOB Tagging)</vt:lpstr>
      <vt:lpstr>BIO Tagging (or IOB Tagging)</vt:lpstr>
      <vt:lpstr>BIO Tagging (or IOB Tagging)</vt:lpstr>
      <vt:lpstr>Sequence Labeling Models</vt:lpstr>
      <vt:lpstr>Sequence Labeling Models</vt:lpstr>
      <vt:lpstr>Bidirectional LSTM-CRF for sequence Labeling</vt:lpstr>
      <vt:lpstr>Bidirectional LSTM-CRF for sequence Labeling</vt:lpstr>
      <vt:lpstr>Bidirectional LSTM-CRF for sequence Labeling</vt:lpstr>
      <vt:lpstr>Bidirectional LSTM-CRF for sequence Labeling</vt:lpstr>
      <vt:lpstr>Bidirectional LSTM-CRF for sequence Labeling</vt:lpstr>
      <vt:lpstr>Bidirectional LSTM-CRF for sequence Labeling</vt:lpstr>
      <vt:lpstr>Bidirectional LSTM-CRF for sequence Labeling</vt:lpstr>
      <vt:lpstr>Bidirectional LSTM-CRF for sequence Labeling</vt:lpstr>
      <vt:lpstr>Bidirectional LSTM-CRF for sequence Labeling</vt:lpstr>
      <vt:lpstr>Bidirectional LSTM-CRF for sequence Labeling</vt:lpstr>
      <vt:lpstr>Bidirectional LSTM-CRF for sequence Labeling</vt:lpstr>
      <vt:lpstr>Bidirectional LSTM-CNN for sequence Labeling</vt:lpstr>
      <vt:lpstr>Bidirectional LSTM-CNN for sequence Labeling</vt:lpstr>
      <vt:lpstr>Bidirectional LSTM-CNN for sequence Labeling</vt:lpstr>
      <vt:lpstr>Bidirectional LSTM-CNN for sequence Labeling</vt:lpstr>
      <vt:lpstr>Bidirectional LSTM-CNN for sequence Labeling</vt:lpstr>
      <vt:lpstr>Bidirectional LSTM-CNN for sequence Labeling</vt:lpstr>
      <vt:lpstr>Bidirectional LSTM-CNN for sequence Labeling</vt:lpstr>
      <vt:lpstr>Bidirectional LSTM-CNN for sequence Labeling</vt:lpstr>
      <vt:lpstr>Bidirectional LSTM-CNN for sequence Labeling</vt:lpstr>
      <vt:lpstr>BiLSTM-CNN-CRF for Sequence Labeling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 러닝 자연어 처리 스터디 RNN에서 트랜스포머까지</dc:title>
  <dc:creator>USER</dc:creator>
  <cp:lastModifiedBy>USER</cp:lastModifiedBy>
  <cp:revision>357</cp:revision>
  <dcterms:created xsi:type="dcterms:W3CDTF">2019-11-13T07:01:23Z</dcterms:created>
  <dcterms:modified xsi:type="dcterms:W3CDTF">2021-03-06T14:08:17Z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C:\Users\USER\Desktop\RNN부터 트랜스포머까지.pptx</vt:lpwstr>
  </property>
</Properties>
</file>