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2" r:id="rId5"/>
    <p:sldId id="283" r:id="rId6"/>
    <p:sldId id="285" r:id="rId7"/>
    <p:sldId id="284" r:id="rId8"/>
    <p:sldId id="281" r:id="rId9"/>
    <p:sldId id="314" r:id="rId10"/>
    <p:sldId id="320" r:id="rId11"/>
    <p:sldId id="321" r:id="rId12"/>
    <p:sldId id="261" r:id="rId13"/>
    <p:sldId id="257" r:id="rId14"/>
    <p:sldId id="260" r:id="rId15"/>
    <p:sldId id="259"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603254482" name="Pratiksha"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image" Target="../media/image1.png"/><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5.xml"/><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1.png"/><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image" Target="../media/image1.png"/><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0.xml"/><Relationship Id="rId3" Type="http://schemas.openxmlformats.org/officeDocument/2006/relationships/image" Target="../media/image1.png"/><Relationship Id="rId2" Type="http://schemas.openxmlformats.org/officeDocument/2006/relationships/tags" Target="../tags/tag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3.xml"/><Relationship Id="rId3" Type="http://schemas.openxmlformats.org/officeDocument/2006/relationships/image" Target="../media/image1.png"/><Relationship Id="rId2" Type="http://schemas.openxmlformats.org/officeDocument/2006/relationships/tags" Target="../tags/tag1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image" Target="../media/image6.jpeg"/><Relationship Id="rId7" Type="http://schemas.openxmlformats.org/officeDocument/2006/relationships/image" Target="../media/image5.jpeg"/><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6.xml"/><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0.xml"/><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image" Target="../media/image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image" Target="../media/image1.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fontScale="90000"/>
          </a:bodyPr>
          <a:lstStyle/>
          <a:p>
            <a:r>
              <a:rPr lang="en-US" altLang="en-US"/>
              <a:t>Real-Time ADC Data Monitoring with I2C-LCD Display</a:t>
            </a:r>
            <a:endParaRPr lang="en-US" altLang="en-US"/>
          </a:p>
        </p:txBody>
      </p:sp>
      <p:sp>
        <p:nvSpPr>
          <p:cNvPr id="3" name="副标题 2"/>
          <p:cNvSpPr>
            <a:spLocks noGrp="1"/>
          </p:cNvSpPr>
          <p:nvPr>
            <p:ph type="subTitle" idx="1"/>
            <p:custDataLst>
              <p:tags r:id="rId2"/>
            </p:custDataLst>
          </p:nvPr>
        </p:nvSpPr>
        <p:spPr>
          <a:xfrm>
            <a:off x="1524000" y="3408045"/>
            <a:ext cx="9144000" cy="2257425"/>
          </a:xfrm>
        </p:spPr>
        <p:txBody>
          <a:bodyPr>
            <a:normAutofit/>
          </a:bodyPr>
          <a:lstStyle/>
          <a:p>
            <a:r>
              <a:rPr lang="en-US" altLang="zh-CN" dirty="0"/>
              <a:t>Team Member:</a:t>
            </a:r>
            <a:endParaRPr lang="en-US" altLang="zh-CN" dirty="0"/>
          </a:p>
          <a:p>
            <a:r>
              <a:rPr lang="en-US" altLang="zh-CN" dirty="0"/>
              <a:t>1.Sanjay S K  </a:t>
            </a:r>
            <a:endParaRPr lang="en-US" altLang="zh-CN" dirty="0"/>
          </a:p>
          <a:p>
            <a:r>
              <a:rPr lang="en-US" altLang="zh-CN" dirty="0"/>
              <a:t>2.Pratiksha Kale</a:t>
            </a:r>
            <a:endParaRPr lang="en-US" altLang="zh-CN" dirty="0"/>
          </a:p>
          <a:p>
            <a:r>
              <a:rPr lang="en-US" altLang="zh-CN" dirty="0"/>
              <a:t> 3.Munilakshmi M </a:t>
            </a:r>
            <a:endParaRPr lang="en-US" altLang="zh-CN" dirty="0"/>
          </a:p>
          <a:p>
            <a:endParaRPr lang="en-US" altLang="zh-CN" dirty="0"/>
          </a:p>
        </p:txBody>
      </p:sp>
      <p:pic>
        <p:nvPicPr>
          <p:cNvPr id="4" name="Picture 3" descr="img"/>
          <p:cNvPicPr>
            <a:picLocks noChangeAspect="1"/>
          </p:cNvPicPr>
          <p:nvPr/>
        </p:nvPicPr>
        <p:blipFill>
          <a:blip r:embed="rId3"/>
          <a:stretch>
            <a:fillRect/>
          </a:stretch>
        </p:blipFill>
        <p:spPr>
          <a:xfrm>
            <a:off x="9351010" y="0"/>
            <a:ext cx="2762250" cy="913765"/>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s_3"/>
          <p:cNvSpPr txBox="1"/>
          <p:nvPr>
            <p:custDataLst>
              <p:tags r:id="rId1"/>
            </p:custDataLst>
          </p:nvPr>
        </p:nvSpPr>
        <p:spPr>
          <a:xfrm>
            <a:off x="-628650" y="254635"/>
            <a:ext cx="5412740" cy="713105"/>
          </a:xfrm>
          <a:prstGeom prst="rect">
            <a:avLst/>
          </a:prstGeom>
          <a:noFill/>
        </p:spPr>
        <p:txBody>
          <a:bodyPr wrap="square" lIns="0" tIns="0" rIns="0" bIns="0" rtlCol="0" anchor="ctr" anchorCtr="0">
            <a:noAutofit/>
            <a:scene3d>
              <a:camera prst="orthographicFront"/>
              <a:lightRig rig="threePt" dir="t"/>
            </a:scene3d>
          </a:bodyPr>
          <a:lstStyle/>
          <a:p>
            <a:pPr algn="ctr"/>
            <a:r>
              <a:rPr lang="en-US" altLang="en-US" sz="3600">
                <a:solidFill>
                  <a:schemeClr val="accent1"/>
                </a:solidFill>
                <a:effectLst>
                  <a:outerShdw blurRad="38100" dist="25400" dir="5400000" algn="ctr" rotWithShape="0">
                    <a:srgbClr val="6E747A">
                      <a:alpha val="43000"/>
                    </a:srgbClr>
                  </a:outerShdw>
                </a:effectLst>
                <a:latin typeface="+mj-lt"/>
                <a:cs typeface="+mj-lt"/>
              </a:rPr>
              <a:t>System Diagram</a:t>
            </a:r>
            <a:endParaRPr lang="en-US" altLang="en-US" sz="3600">
              <a:solidFill>
                <a:schemeClr val="accent1"/>
              </a:solidFill>
              <a:effectLst>
                <a:outerShdw blurRad="38100" dist="25400" dir="5400000" algn="ctr" rotWithShape="0">
                  <a:srgbClr val="6E747A">
                    <a:alpha val="43000"/>
                  </a:srgbClr>
                </a:outerShdw>
              </a:effectLst>
              <a:latin typeface="+mj-lt"/>
              <a:cs typeface="+mj-lt"/>
            </a:endParaRPr>
          </a:p>
          <a:p>
            <a:pPr algn="ctr"/>
            <a:endParaRPr lang="en-US" altLang="en-US"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endParaRPr>
          </a:p>
        </p:txBody>
      </p:sp>
      <p:sp>
        <p:nvSpPr>
          <p:cNvPr id="3" name="Text Box 2"/>
          <p:cNvSpPr txBox="1"/>
          <p:nvPr/>
        </p:nvSpPr>
        <p:spPr>
          <a:xfrm>
            <a:off x="947420" y="893445"/>
            <a:ext cx="11777345" cy="645160"/>
          </a:xfrm>
          <a:prstGeom prst="rect">
            <a:avLst/>
          </a:prstGeom>
          <a:noFill/>
        </p:spPr>
        <p:txBody>
          <a:bodyPr wrap="square" rtlCol="0">
            <a:spAutoFit/>
          </a:bodyPr>
          <a:p>
            <a:endParaRPr lang="en-US" altLang="en-US"/>
          </a:p>
          <a:p>
            <a:endParaRPr lang="en-US" altLang="en-US"/>
          </a:p>
        </p:txBody>
      </p:sp>
      <p:pic>
        <p:nvPicPr>
          <p:cNvPr id="4" name="Picture 3" descr="img"/>
          <p:cNvPicPr>
            <a:picLocks noChangeAspect="1"/>
          </p:cNvPicPr>
          <p:nvPr/>
        </p:nvPicPr>
        <p:blipFill>
          <a:blip r:embed="rId2"/>
          <a:stretch>
            <a:fillRect/>
          </a:stretch>
        </p:blipFill>
        <p:spPr>
          <a:xfrm>
            <a:off x="10354945" y="71120"/>
            <a:ext cx="1550670" cy="513080"/>
          </a:xfrm>
          <a:prstGeom prst="rect">
            <a:avLst/>
          </a:prstGeom>
        </p:spPr>
      </p:pic>
      <p:pic>
        <p:nvPicPr>
          <p:cNvPr id="7" name="Picture 6" descr="START (1)"/>
          <p:cNvPicPr>
            <a:picLocks noChangeAspect="1"/>
          </p:cNvPicPr>
          <p:nvPr/>
        </p:nvPicPr>
        <p:blipFill>
          <a:blip r:embed="rId3"/>
          <a:stretch>
            <a:fillRect/>
          </a:stretch>
        </p:blipFill>
        <p:spPr>
          <a:xfrm>
            <a:off x="1736725" y="742950"/>
            <a:ext cx="7729220" cy="5796915"/>
          </a:xfrm>
          <a:prstGeom prst="rect">
            <a:avLst/>
          </a:prstGeom>
        </p:spPr>
      </p:pic>
    </p:spTree>
    <p:custDataLst>
      <p:tags r:id="rId4"/>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1586865" y="211455"/>
            <a:ext cx="5897880" cy="883285"/>
          </a:xfrm>
          <a:prstGeom prst="rect">
            <a:avLst/>
          </a:prstGeom>
          <a:noFill/>
        </p:spPr>
        <p:txBody>
          <a:bodyPr wrap="square" lIns="0" tIns="0" rIns="0" bIns="0" rtlCol="0" anchor="ctr" anchorCtr="0">
            <a:noAutofit/>
            <a:scene3d>
              <a:camera prst="orthographicFront"/>
              <a:lightRig rig="threePt" dir="t"/>
            </a:scene3d>
          </a:bodyPr>
          <a:lstStyle/>
          <a:p>
            <a:pPr algn="ctr"/>
            <a:r>
              <a:rPr lang="en-US" altLang="en-US" sz="4400">
                <a:solidFill>
                  <a:schemeClr val="accent1"/>
                </a:solidFill>
                <a:effectLst>
                  <a:outerShdw blurRad="38100" dist="25400" dir="5400000" algn="ctr" rotWithShape="0">
                    <a:srgbClr val="6E747A">
                      <a:alpha val="43000"/>
                    </a:srgbClr>
                  </a:outerShdw>
                </a:effectLst>
              </a:rPr>
              <a:t>Working</a:t>
            </a:r>
            <a:endParaRPr lang="en-US" altLang="en-US" sz="4400">
              <a:solidFill>
                <a:schemeClr val="accent1"/>
              </a:solidFill>
              <a:effectLst>
                <a:outerShdw blurRad="38100" dist="25400" dir="5400000" algn="ctr" rotWithShape="0">
                  <a:srgbClr val="6E747A">
                    <a:alpha val="43000"/>
                  </a:srgbClr>
                </a:outerShdw>
              </a:effectLst>
            </a:endParaRPr>
          </a:p>
          <a:p>
            <a:pPr algn="ctr"/>
            <a:endPar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endParaRPr>
          </a:p>
        </p:txBody>
      </p:sp>
      <p:sp>
        <p:nvSpPr>
          <p:cNvPr id="2" name="Text Box 1"/>
          <p:cNvSpPr txBox="1"/>
          <p:nvPr/>
        </p:nvSpPr>
        <p:spPr>
          <a:xfrm>
            <a:off x="307975" y="833755"/>
            <a:ext cx="9915525" cy="5190490"/>
          </a:xfrm>
          <a:prstGeom prst="rect">
            <a:avLst/>
          </a:prstGeom>
          <a:noFill/>
        </p:spPr>
        <p:txBody>
          <a:bodyPr wrap="square" rtlCol="0">
            <a:noAutofit/>
          </a:bodyPr>
          <a:p>
            <a:pPr>
              <a:lnSpc>
                <a:spcPct val="150000"/>
              </a:lnSpc>
            </a:pPr>
            <a:r>
              <a:rPr lang="en-US" altLang="en-US"/>
              <a:t>  1.The system continuously reads analog signals using the ADC.</a:t>
            </a:r>
            <a:endParaRPr lang="en-US" altLang="en-US"/>
          </a:p>
          <a:p>
            <a:pPr>
              <a:lnSpc>
                <a:spcPct val="150000"/>
              </a:lnSpc>
            </a:pPr>
            <a:r>
              <a:rPr lang="en-US" altLang="en-US"/>
              <a:t>  2.The ADC converts these analog signals into digital values.</a:t>
            </a:r>
            <a:endParaRPr lang="en-US" altLang="en-US"/>
          </a:p>
          <a:p>
            <a:pPr>
              <a:lnSpc>
                <a:spcPct val="150000"/>
              </a:lnSpc>
            </a:pPr>
            <a:r>
              <a:rPr lang="en-US" altLang="en-US"/>
              <a:t>  3.The digital values are displayed on a 16x2 LCD screen for real-time monitoring.</a:t>
            </a:r>
            <a:endParaRPr lang="en-US" altLang="en-US"/>
          </a:p>
          <a:p>
            <a:pPr>
              <a:lnSpc>
                <a:spcPct val="150000"/>
              </a:lnSpc>
            </a:pPr>
            <a:r>
              <a:rPr lang="en-US" altLang="en-US"/>
              <a:t>  4.The conversion data is logged and sent via USART for further analysis or remote monitoring.</a:t>
            </a:r>
            <a:endParaRPr lang="en-US" altLang="en-US"/>
          </a:p>
        </p:txBody>
      </p:sp>
      <p:pic>
        <p:nvPicPr>
          <p:cNvPr id="3" name="Picture 2" descr="img"/>
          <p:cNvPicPr>
            <a:picLocks noChangeAspect="1"/>
          </p:cNvPicPr>
          <p:nvPr/>
        </p:nvPicPr>
        <p:blipFill>
          <a:blip r:embed="rId2"/>
          <a:stretch>
            <a:fillRect/>
          </a:stretch>
        </p:blipFill>
        <p:spPr>
          <a:xfrm>
            <a:off x="10354945" y="71120"/>
            <a:ext cx="1737360" cy="574851"/>
          </a:xfrm>
          <a:prstGeom prst="rect">
            <a:avLst/>
          </a:prstGeom>
        </p:spPr>
      </p:pic>
      <p:pic>
        <p:nvPicPr>
          <p:cNvPr id="5" name="Picture 4" descr="WhatsApp Image 2025-02-03 at 3.30.31 PM"/>
          <p:cNvPicPr>
            <a:picLocks noChangeAspect="1"/>
          </p:cNvPicPr>
          <p:nvPr/>
        </p:nvPicPr>
        <p:blipFill>
          <a:blip r:embed="rId3"/>
          <a:stretch>
            <a:fillRect/>
          </a:stretch>
        </p:blipFill>
        <p:spPr>
          <a:xfrm rot="16200000">
            <a:off x="2902585" y="2390775"/>
            <a:ext cx="3902710" cy="4281805"/>
          </a:xfrm>
          <a:prstGeom prst="rect">
            <a:avLst/>
          </a:prstGeom>
        </p:spPr>
      </p:pic>
    </p:spTree>
    <p:custDataLst>
      <p:tags r:id="rId4"/>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215900" y="280035"/>
            <a:ext cx="4709160" cy="476885"/>
          </a:xfrm>
          <a:prstGeom prst="rect">
            <a:avLst/>
          </a:prstGeom>
          <a:noFill/>
        </p:spPr>
        <p:txBody>
          <a:bodyPr wrap="square" lIns="0" tIns="0" rIns="0" bIns="0" rtlCol="0" anchor="ctr" anchorCtr="0">
            <a:noAutofit/>
          </a:bodyPr>
          <a:lstStyle/>
          <a:p>
            <a:pPr algn="ctr"/>
            <a:r>
              <a:rPr lang="en-US" altLang="zh-CN"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rPr>
              <a:t>APPLICATION:</a:t>
            </a:r>
            <a:endParaRPr lang="en-US" altLang="zh-CN"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endParaRPr>
          </a:p>
        </p:txBody>
      </p:sp>
      <p:sp>
        <p:nvSpPr>
          <p:cNvPr id="2" name="Text Box 1"/>
          <p:cNvSpPr txBox="1"/>
          <p:nvPr/>
        </p:nvSpPr>
        <p:spPr>
          <a:xfrm>
            <a:off x="472440" y="1015365"/>
            <a:ext cx="10962005" cy="5425440"/>
          </a:xfrm>
          <a:prstGeom prst="rect">
            <a:avLst/>
          </a:prstGeom>
          <a:noFill/>
        </p:spPr>
        <p:txBody>
          <a:bodyPr wrap="square" rtlCol="0">
            <a:noAutofit/>
          </a:bodyPr>
          <a:p>
            <a:pPr marL="800100" lvl="1" indent="-342900">
              <a:lnSpc>
                <a:spcPct val="250000"/>
              </a:lnSpc>
              <a:buFont typeface="+mj-lt"/>
              <a:buAutoNum type="arabicPeriod"/>
            </a:pPr>
            <a:r>
              <a:rPr lang="en-US" altLang="en-US"/>
              <a:t>Testing and Calibration: Used in systems where analog signals need to be monitored and tested.</a:t>
            </a:r>
            <a:endParaRPr lang="en-US" altLang="en-US"/>
          </a:p>
          <a:p>
            <a:pPr marL="800100" lvl="1" indent="-342900">
              <a:lnSpc>
                <a:spcPct val="250000"/>
              </a:lnSpc>
              <a:buFont typeface="+mj-lt"/>
              <a:buAutoNum type="arabicPeriod"/>
            </a:pPr>
            <a:r>
              <a:rPr lang="en-US" altLang="en-US"/>
              <a:t>Embedded Systems Development: Provides a real-time data visualization tool for developers.</a:t>
            </a:r>
            <a:endParaRPr lang="en-US" altLang="en-US"/>
          </a:p>
          <a:p>
            <a:pPr marL="800100" lvl="1" indent="-342900">
              <a:lnSpc>
                <a:spcPct val="250000"/>
              </a:lnSpc>
              <a:buFont typeface="+mj-lt"/>
              <a:buAutoNum type="arabicPeriod"/>
            </a:pPr>
            <a:r>
              <a:rPr lang="en-US" altLang="en-US"/>
              <a:t>Diagnostic Tools: Helpful in troubleshooting analog circuits and systems.</a:t>
            </a:r>
            <a:endParaRPr lang="en-US" altLang="en-US"/>
          </a:p>
          <a:p>
            <a:pPr marL="800100" lvl="1" indent="-342900">
              <a:lnSpc>
                <a:spcPct val="250000"/>
              </a:lnSpc>
              <a:buFont typeface="+mj-lt"/>
              <a:buAutoNum type="arabicPeriod"/>
            </a:pPr>
            <a:r>
              <a:rPr lang="en-US" altLang="en-US"/>
              <a:t>IoT Systems: Can be adapted for use in IoT applications where sensor data needs to be acquired and logged.</a:t>
            </a:r>
            <a:endParaRPr lang="en-US" altLang="en-US"/>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995728" y="1049629"/>
            <a:ext cx="3469544" cy="476832"/>
          </a:xfrm>
          <a:prstGeom prst="rect">
            <a:avLst/>
          </a:prstGeom>
          <a:noFill/>
        </p:spPr>
        <p:txBody>
          <a:bodyPr wrap="square" lIns="0" tIns="0" rIns="0" bIns="0" rtlCol="0" anchor="ctr" anchorCtr="0">
            <a:noAutofit/>
          </a:bodyPr>
          <a:lstStyle/>
          <a:p>
            <a:pPr algn="ctr"/>
            <a:r>
              <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rPr>
              <a:t>Conclusion:</a:t>
            </a:r>
            <a:endPar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endParaRPr>
          </a:p>
        </p:txBody>
      </p:sp>
      <p:sp>
        <p:nvSpPr>
          <p:cNvPr id="3" name="Text Box 2"/>
          <p:cNvSpPr txBox="1"/>
          <p:nvPr/>
        </p:nvSpPr>
        <p:spPr>
          <a:xfrm>
            <a:off x="883920" y="1678305"/>
            <a:ext cx="10525760" cy="4215765"/>
          </a:xfrm>
          <a:prstGeom prst="rect">
            <a:avLst/>
          </a:prstGeom>
          <a:noFill/>
        </p:spPr>
        <p:txBody>
          <a:bodyPr wrap="square" rtlCol="0">
            <a:noAutofit/>
          </a:bodyPr>
          <a:p>
            <a:endParaRPr lang="en-US"/>
          </a:p>
        </p:txBody>
      </p:sp>
      <p:sp>
        <p:nvSpPr>
          <p:cNvPr id="4" name="Text Box 3"/>
          <p:cNvSpPr txBox="1"/>
          <p:nvPr/>
        </p:nvSpPr>
        <p:spPr>
          <a:xfrm>
            <a:off x="1341120" y="1755775"/>
            <a:ext cx="10382250" cy="2363470"/>
          </a:xfrm>
          <a:prstGeom prst="rect">
            <a:avLst/>
          </a:prstGeom>
        </p:spPr>
        <p:txBody>
          <a:bodyPr wrap="square">
            <a:noAutofit/>
          </a:bodyPr>
          <a:p>
            <a:pPr algn="just"/>
            <a:r>
              <a:rPr lang="en-US" altLang="en-US" sz="2400"/>
              <a:t>The Smart ADC Monitoring and Logging System successfully combines real-time data acquisition, display, and logging into a simple, efficient platform.</a:t>
            </a:r>
            <a:endParaRPr lang="en-US" altLang="en-US" sz="2400"/>
          </a:p>
          <a:p>
            <a:pPr algn="just"/>
            <a:r>
              <a:rPr lang="en-US" altLang="en-US" sz="2400"/>
              <a:t>The system can be used for a variety of applications, including embedded system testing, analog circuit calibration, and IoT sensor monitoring.</a:t>
            </a:r>
            <a:endParaRPr lang="en-US" altLang="en-US" sz="2400"/>
          </a:p>
        </p:txBody>
      </p:sp>
      <p:pic>
        <p:nvPicPr>
          <p:cNvPr id="5" name="Picture 4"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2349500" y="2190115"/>
            <a:ext cx="6040120" cy="2132330"/>
          </a:xfrm>
          <a:prstGeom prst="rect">
            <a:avLst/>
          </a:prstGeom>
          <a:noFill/>
        </p:spPr>
        <p:txBody>
          <a:bodyPr wrap="square" lIns="0" tIns="0" rIns="0" bIns="0" rtlCol="0" anchor="ctr" anchorCtr="0">
            <a:noAutofit/>
          </a:bodyPr>
          <a:lstStyle/>
          <a:p>
            <a:pPr algn="ctr"/>
            <a:r>
              <a:rPr lang="en-US" altLang="zh-CN"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黑体" panose="02010609060101010101" pitchFamily="49" charset="-122"/>
              </a:rPr>
              <a:t>THANK YOU</a:t>
            </a:r>
            <a:endParaRPr lang="en-US" altLang="zh-CN"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黑体" panose="02010609060101010101" pitchFamily="49" charset="-122"/>
            </a:endParaRPr>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rPr>
              <a:t>Introduction:</a:t>
            </a:r>
            <a:endParaRPr lang="en-US"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en-US" altLang="en-US" sz="2400" dirty="0">
                <a:cs typeface="+mn-lt"/>
              </a:rPr>
              <a:t>The Smart ADC Monitoring and Logging System is a real-time data acquisition project that focuses on reading analog input through an ADC (Analog-to-Digital Converter), displaying the results on an LCD, and logging the conversion data through USART communication for debugging and analysis.</a:t>
            </a:r>
            <a:endParaRPr lang="en-US" altLang="en-US" sz="2400" dirty="0">
              <a:cs typeface="+mn-lt"/>
            </a:endParaRPr>
          </a:p>
          <a:p>
            <a:pPr algn="just"/>
            <a:endParaRPr lang="en-US" altLang="en-US" sz="2400" dirty="0">
              <a:cs typeface="+mn-lt"/>
            </a:endParaRPr>
          </a:p>
          <a:p>
            <a:pPr algn="just"/>
            <a:r>
              <a:rPr lang="en-US" altLang="en-US" sz="2400" dirty="0">
                <a:cs typeface="+mn-lt"/>
              </a:rPr>
              <a:t>The system reads an analog signal, converts it into a digital value using the onboard ADC, and displays this data on a 16x2 LCD screen. Additionally, it sends detailed logs of each conversion step through USART, allowing for remote monitoring and feedback.</a:t>
            </a:r>
            <a:endParaRPr lang="en-US" altLang="en-US" sz="2400" dirty="0">
              <a:cs typeface="+mn-lt"/>
            </a:endParaRPr>
          </a:p>
        </p:txBody>
      </p:sp>
      <p:pic>
        <p:nvPicPr>
          <p:cNvPr id="2" name="Picture 1" descr="img"/>
          <p:cNvPicPr>
            <a:picLocks noChangeAspect="1"/>
          </p:cNvPicPr>
          <p:nvPr/>
        </p:nvPicPr>
        <p:blipFill>
          <a:blip r:embed="rId3"/>
          <a:stretch>
            <a:fillRect/>
          </a:stretch>
        </p:blipFill>
        <p:spPr>
          <a:xfrm>
            <a:off x="10151745" y="111760"/>
            <a:ext cx="1884680" cy="623570"/>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756410"/>
            <a:ext cx="10514965"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dirty="0"/>
              <a:t>Currently, there is a lack of a simple and integrated solution that allows easy visualization of ADC values, provides feedback on system performance, and logs data for further analysis. Most systems either focus on basic display or on data logging, without combining both in a unified setup for real-time monitoring.</a:t>
            </a:r>
            <a:endParaRPr lang="en-US" altLang="en-US" dirty="0"/>
          </a:p>
        </p:txBody>
      </p:sp>
      <p:sp>
        <p:nvSpPr>
          <p:cNvPr id="9" name="文本框 8"/>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rPr>
              <a:t>Problem Statement:</a:t>
            </a:r>
            <a:endParaRPr lang="en-US" altLang="en-US" sz="3600" dirty="0">
              <a:solidFill>
                <a:schemeClr val="accent1"/>
              </a:solidFill>
            </a:endParaRPr>
          </a:p>
        </p:txBody>
      </p:sp>
      <p:pic>
        <p:nvPicPr>
          <p:cNvPr id="2" name="Picture 1" descr="img"/>
          <p:cNvPicPr>
            <a:picLocks noChangeAspect="1"/>
          </p:cNvPicPr>
          <p:nvPr/>
        </p:nvPicPr>
        <p:blipFill>
          <a:blip r:embed="rId3"/>
          <a:stretch>
            <a:fillRect/>
          </a:stretch>
        </p:blipFill>
        <p:spPr>
          <a:xfrm>
            <a:off x="10293985" y="162560"/>
            <a:ext cx="1741170" cy="575945"/>
          </a:xfrm>
          <a:prstGeom prst="rect">
            <a:avLst/>
          </a:prstGeom>
        </p:spPr>
      </p:pic>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0" y="80645"/>
            <a:ext cx="3086735" cy="763905"/>
          </a:xfrm>
          <a:prstGeom prst="rect">
            <a:avLst/>
          </a:prstGeom>
          <a:noFill/>
        </p:spPr>
        <p:txBody>
          <a:bodyPr wrap="square" rtlCol="0">
            <a:noAutofit/>
          </a:bodyPr>
          <a:p>
            <a:r>
              <a:rPr lang="en-US" sz="4000">
                <a:solidFill>
                  <a:schemeClr val="accent1"/>
                </a:solidFill>
                <a:effectLst>
                  <a:outerShdw blurRad="38100" dist="25400" dir="5400000" algn="ctr" rotWithShape="0">
                    <a:srgbClr val="6E747A">
                      <a:alpha val="43000"/>
                    </a:srgbClr>
                  </a:outerShdw>
                </a:effectLst>
              </a:rPr>
              <a:t>Objective:</a:t>
            </a:r>
            <a:endParaRPr lang="en-US"/>
          </a:p>
        </p:txBody>
      </p:sp>
      <p:pic>
        <p:nvPicPr>
          <p:cNvPr id="11" name="Picture 10" descr="img"/>
          <p:cNvPicPr>
            <a:picLocks noChangeAspect="1"/>
          </p:cNvPicPr>
          <p:nvPr/>
        </p:nvPicPr>
        <p:blipFill>
          <a:blip r:embed="rId1"/>
          <a:stretch>
            <a:fillRect/>
          </a:stretch>
        </p:blipFill>
        <p:spPr>
          <a:xfrm>
            <a:off x="10446385" y="80645"/>
            <a:ext cx="1554480" cy="514313"/>
          </a:xfrm>
          <a:prstGeom prst="rect">
            <a:avLst/>
          </a:prstGeom>
        </p:spPr>
      </p:pic>
      <p:sp>
        <p:nvSpPr>
          <p:cNvPr id="2" name="Text Box 1"/>
          <p:cNvSpPr txBox="1"/>
          <p:nvPr/>
        </p:nvSpPr>
        <p:spPr>
          <a:xfrm>
            <a:off x="366395" y="982980"/>
            <a:ext cx="10571480" cy="3553460"/>
          </a:xfrm>
          <a:prstGeom prst="rect">
            <a:avLst/>
          </a:prstGeom>
          <a:noFill/>
        </p:spPr>
        <p:txBody>
          <a:bodyPr wrap="square" rtlCol="0">
            <a:spAutoFit/>
          </a:bodyPr>
          <a:p>
            <a:pPr marL="285750" indent="-285750">
              <a:lnSpc>
                <a:spcPct val="250000"/>
              </a:lnSpc>
              <a:buFont typeface="Arial" panose="020B0604020202020204" pitchFamily="34" charset="0"/>
              <a:buChar char="•"/>
            </a:pPr>
            <a:r>
              <a:rPr lang="en-US" altLang="en-US"/>
              <a:t>Reads analog values via ADC.</a:t>
            </a:r>
            <a:endParaRPr lang="en-US" altLang="en-US"/>
          </a:p>
          <a:p>
            <a:pPr marL="285750" indent="-285750">
              <a:lnSpc>
                <a:spcPct val="250000"/>
              </a:lnSpc>
              <a:buFont typeface="Arial" panose="020B0604020202020204" pitchFamily="34" charset="0"/>
              <a:buChar char="•"/>
            </a:pPr>
            <a:r>
              <a:rPr lang="en-US" altLang="en-US"/>
              <a:t>Displays real-time conversion results on an LCD.</a:t>
            </a:r>
            <a:endParaRPr lang="en-US" altLang="en-US"/>
          </a:p>
          <a:p>
            <a:pPr marL="285750" indent="-285750">
              <a:lnSpc>
                <a:spcPct val="250000"/>
              </a:lnSpc>
              <a:buFont typeface="Arial" panose="020B0604020202020204" pitchFamily="34" charset="0"/>
              <a:buChar char="•"/>
            </a:pPr>
            <a:r>
              <a:rPr lang="en-US" altLang="en-US"/>
              <a:t>Logs detailed conversion data via USART for monitoring and troubleshooting.</a:t>
            </a:r>
            <a:endParaRPr lang="en-US" altLang="en-US"/>
          </a:p>
          <a:p>
            <a:pPr marL="285750" indent="-285750">
              <a:lnSpc>
                <a:spcPct val="250000"/>
              </a:lnSpc>
              <a:buFont typeface="Arial" panose="020B0604020202020204" pitchFamily="34" charset="0"/>
              <a:buChar char="•"/>
            </a:pPr>
            <a:r>
              <a:rPr lang="en-US" altLang="en-US"/>
              <a:t>This system can be utilized for testing and calibration of analog circuits, monitoring voltage levels, or any application where real-time ADC data needs to be monitored, logged, and analyzed.</a:t>
            </a:r>
            <a:endParaRPr lang="en-US" altLang="en-US"/>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14960" y="160655"/>
            <a:ext cx="9083040" cy="635635"/>
          </a:xfrm>
          <a:prstGeom prst="rect">
            <a:avLst/>
          </a:prstGeom>
          <a:noFill/>
        </p:spPr>
        <p:txBody>
          <a:bodyPr wrap="square" rtlCol="0" anchor="ctr" anchorCtr="0">
            <a:normAutofit lnSpcReduction="10000"/>
          </a:bodyPr>
          <a:lstStyle/>
          <a:p>
            <a:r>
              <a:rPr lang="en-US" altLang="en-US" sz="3600" dirty="0">
                <a:solidFill>
                  <a:schemeClr val="accent1"/>
                </a:solidFill>
                <a:latin typeface="+mj-lt"/>
                <a:ea typeface="+mj-ea"/>
                <a:cs typeface="+mj-cs"/>
              </a:rPr>
              <a:t>Hardware Components:</a:t>
            </a:r>
            <a:endParaRPr lang="en-US" altLang="en-US" sz="3600" dirty="0">
              <a:solidFill>
                <a:schemeClr val="accent1"/>
              </a:solidFill>
              <a:latin typeface="+mj-lt"/>
              <a:ea typeface="+mj-ea"/>
              <a:cs typeface="+mj-cs"/>
            </a:endParaRPr>
          </a:p>
        </p:txBody>
      </p:sp>
      <p:sp>
        <p:nvSpPr>
          <p:cNvPr id="6" name="文本框 5"/>
          <p:cNvSpPr txBox="1"/>
          <p:nvPr>
            <p:custDataLst>
              <p:tags r:id="rId2"/>
            </p:custDataLst>
          </p:nvPr>
        </p:nvSpPr>
        <p:spPr>
          <a:xfrm>
            <a:off x="85725" y="664210"/>
            <a:ext cx="11485880" cy="6193790"/>
          </a:xfrm>
          <a:prstGeom prst="rect">
            <a:avLst/>
          </a:prstGeom>
          <a:noFill/>
        </p:spPr>
        <p:txBody>
          <a:bodyPr wrap="square" rtlCol="0" anchor="ctr" anchorCtr="0">
            <a:noAutofit/>
          </a:bodyPr>
          <a:lstStyle/>
          <a:p>
            <a:pPr algn="just"/>
            <a:endParaRPr lang="en-US" altLang="en-US" sz="1300" dirty="0"/>
          </a:p>
          <a:p>
            <a:pPr algn="just"/>
            <a:endParaRPr lang="en-US" altLang="en-US" sz="1300" dirty="0"/>
          </a:p>
          <a:p>
            <a:pPr algn="just"/>
            <a:endParaRPr lang="en-US" altLang="en-US" sz="1300" dirty="0"/>
          </a:p>
          <a:p>
            <a:pPr algn="just"/>
            <a:endParaRPr lang="en-US" altLang="en-US" sz="1300" dirty="0"/>
          </a:p>
          <a:p>
            <a:pPr algn="just"/>
            <a:endParaRPr lang="en-US" altLang="en-US" sz="1300" dirty="0"/>
          </a:p>
          <a:p>
            <a:pPr algn="just"/>
            <a:endParaRPr lang="en-US" altLang="en-US" sz="1300" dirty="0"/>
          </a:p>
          <a:p>
            <a:pPr algn="just"/>
            <a:r>
              <a:rPr lang="en-US" altLang="en-US" sz="1300" dirty="0"/>
              <a:t>                            </a:t>
            </a:r>
            <a:endParaRPr lang="en-US" altLang="en-US" sz="1300" dirty="0"/>
          </a:p>
        </p:txBody>
      </p:sp>
      <p:pic>
        <p:nvPicPr>
          <p:cNvPr id="3" name="Picture 2" descr="img"/>
          <p:cNvPicPr>
            <a:picLocks noChangeAspect="1"/>
          </p:cNvPicPr>
          <p:nvPr/>
        </p:nvPicPr>
        <p:blipFill>
          <a:blip r:embed="rId3"/>
          <a:stretch>
            <a:fillRect/>
          </a:stretch>
        </p:blipFill>
        <p:spPr>
          <a:xfrm>
            <a:off x="10354945" y="71120"/>
            <a:ext cx="1737360" cy="574851"/>
          </a:xfrm>
          <a:prstGeom prst="rect">
            <a:avLst/>
          </a:prstGeom>
        </p:spPr>
      </p:pic>
      <p:pic>
        <p:nvPicPr>
          <p:cNvPr id="2" name="Picture 1"/>
          <p:cNvPicPr>
            <a:picLocks noChangeAspect="1"/>
          </p:cNvPicPr>
          <p:nvPr/>
        </p:nvPicPr>
        <p:blipFill>
          <a:blip r:embed="rId4"/>
          <a:stretch>
            <a:fillRect/>
          </a:stretch>
        </p:blipFill>
        <p:spPr>
          <a:xfrm>
            <a:off x="314960" y="796290"/>
            <a:ext cx="1963420" cy="3267710"/>
          </a:xfrm>
          <a:prstGeom prst="rect">
            <a:avLst/>
          </a:prstGeom>
        </p:spPr>
      </p:pic>
      <p:pic>
        <p:nvPicPr>
          <p:cNvPr id="4" name="Picture 3" descr="WhatsApp Image 2025-02-03 at 2.47.45 PM"/>
          <p:cNvPicPr>
            <a:picLocks noChangeAspect="1"/>
          </p:cNvPicPr>
          <p:nvPr/>
        </p:nvPicPr>
        <p:blipFill>
          <a:blip r:embed="rId5"/>
          <a:stretch>
            <a:fillRect/>
          </a:stretch>
        </p:blipFill>
        <p:spPr>
          <a:xfrm>
            <a:off x="2524125" y="796290"/>
            <a:ext cx="4037965" cy="2691765"/>
          </a:xfrm>
          <a:prstGeom prst="rect">
            <a:avLst/>
          </a:prstGeom>
        </p:spPr>
      </p:pic>
      <p:pic>
        <p:nvPicPr>
          <p:cNvPr id="8" name="Picture 7" descr="WhatsApp Image 2025-02-03 at 2.49.32 PM"/>
          <p:cNvPicPr>
            <a:picLocks noChangeAspect="1"/>
          </p:cNvPicPr>
          <p:nvPr/>
        </p:nvPicPr>
        <p:blipFill>
          <a:blip r:embed="rId6"/>
          <a:stretch>
            <a:fillRect/>
          </a:stretch>
        </p:blipFill>
        <p:spPr>
          <a:xfrm>
            <a:off x="7056120" y="1140460"/>
            <a:ext cx="3743960" cy="2288540"/>
          </a:xfrm>
          <a:prstGeom prst="rect">
            <a:avLst/>
          </a:prstGeom>
        </p:spPr>
      </p:pic>
      <p:pic>
        <p:nvPicPr>
          <p:cNvPr id="9" name="Picture 8" descr="WhatsApp Image 2025-02-03 at 2.50.52 PM"/>
          <p:cNvPicPr>
            <a:picLocks noChangeAspect="1"/>
          </p:cNvPicPr>
          <p:nvPr/>
        </p:nvPicPr>
        <p:blipFill>
          <a:blip r:embed="rId7"/>
          <a:stretch>
            <a:fillRect/>
          </a:stretch>
        </p:blipFill>
        <p:spPr>
          <a:xfrm>
            <a:off x="3083560" y="3945255"/>
            <a:ext cx="3545840" cy="2301875"/>
          </a:xfrm>
          <a:prstGeom prst="rect">
            <a:avLst/>
          </a:prstGeom>
        </p:spPr>
      </p:pic>
      <p:sp>
        <p:nvSpPr>
          <p:cNvPr id="10" name="Text Box 9"/>
          <p:cNvSpPr txBox="1"/>
          <p:nvPr/>
        </p:nvSpPr>
        <p:spPr>
          <a:xfrm>
            <a:off x="7230745" y="3510915"/>
            <a:ext cx="3394710" cy="368300"/>
          </a:xfrm>
          <a:prstGeom prst="rect">
            <a:avLst/>
          </a:prstGeom>
          <a:noFill/>
        </p:spPr>
        <p:txBody>
          <a:bodyPr wrap="square" rtlCol="0">
            <a:spAutoFit/>
          </a:bodyPr>
          <a:p>
            <a:r>
              <a:rPr lang="en-US"/>
              <a:t>LCD (16 x 2 display)</a:t>
            </a:r>
            <a:endParaRPr lang="en-US"/>
          </a:p>
        </p:txBody>
      </p:sp>
      <p:sp>
        <p:nvSpPr>
          <p:cNvPr id="11" name="Text Box 10"/>
          <p:cNvSpPr txBox="1"/>
          <p:nvPr/>
        </p:nvSpPr>
        <p:spPr>
          <a:xfrm>
            <a:off x="2941320" y="3576955"/>
            <a:ext cx="3627120" cy="368300"/>
          </a:xfrm>
          <a:prstGeom prst="rect">
            <a:avLst/>
          </a:prstGeom>
          <a:noFill/>
        </p:spPr>
        <p:txBody>
          <a:bodyPr wrap="square" rtlCol="0">
            <a:spAutoFit/>
          </a:bodyPr>
          <a:p>
            <a:r>
              <a:rPr lang="en-US" altLang="en-US" dirty="0">
                <a:sym typeface="+mn-ea"/>
              </a:rPr>
              <a:t>  I2C(inter Integrated circuit)</a:t>
            </a:r>
            <a:endParaRPr lang="en-US"/>
          </a:p>
        </p:txBody>
      </p:sp>
      <p:sp>
        <p:nvSpPr>
          <p:cNvPr id="12" name="Text Box 11"/>
          <p:cNvSpPr txBox="1"/>
          <p:nvPr/>
        </p:nvSpPr>
        <p:spPr>
          <a:xfrm>
            <a:off x="269875" y="4224020"/>
            <a:ext cx="2015490" cy="368300"/>
          </a:xfrm>
          <a:prstGeom prst="rect">
            <a:avLst/>
          </a:prstGeom>
          <a:noFill/>
        </p:spPr>
        <p:txBody>
          <a:bodyPr wrap="square" rtlCol="0">
            <a:spAutoFit/>
          </a:bodyPr>
          <a:p>
            <a:r>
              <a:rPr lang="en-US"/>
              <a:t>STM32F429ZIT6</a:t>
            </a:r>
            <a:endParaRPr lang="en-US"/>
          </a:p>
        </p:txBody>
      </p:sp>
      <p:sp>
        <p:nvSpPr>
          <p:cNvPr id="13" name="Text Box 12"/>
          <p:cNvSpPr txBox="1"/>
          <p:nvPr/>
        </p:nvSpPr>
        <p:spPr>
          <a:xfrm>
            <a:off x="3755390" y="6247130"/>
            <a:ext cx="1087120" cy="368300"/>
          </a:xfrm>
          <a:prstGeom prst="rect">
            <a:avLst/>
          </a:prstGeom>
          <a:noFill/>
        </p:spPr>
        <p:txBody>
          <a:bodyPr wrap="square" rtlCol="0">
            <a:spAutoFit/>
          </a:bodyPr>
          <a:p>
            <a:r>
              <a:rPr lang="en-US"/>
              <a:t>USART</a:t>
            </a:r>
            <a:endParaRPr lang="en-US"/>
          </a:p>
        </p:txBody>
      </p:sp>
      <p:pic>
        <p:nvPicPr>
          <p:cNvPr id="14" name="Picture 13" descr="WhatsApp Image 2025-02-03 at 3.41.18 PM"/>
          <p:cNvPicPr>
            <a:picLocks noChangeAspect="1"/>
          </p:cNvPicPr>
          <p:nvPr/>
        </p:nvPicPr>
        <p:blipFill>
          <a:blip r:embed="rId8"/>
          <a:stretch>
            <a:fillRect/>
          </a:stretch>
        </p:blipFill>
        <p:spPr>
          <a:xfrm>
            <a:off x="7427595" y="3961130"/>
            <a:ext cx="3699510" cy="2549525"/>
          </a:xfrm>
          <a:prstGeom prst="rect">
            <a:avLst/>
          </a:prstGeom>
        </p:spPr>
      </p:pic>
      <p:sp>
        <p:nvSpPr>
          <p:cNvPr id="15" name="Text Box 14"/>
          <p:cNvSpPr txBox="1"/>
          <p:nvPr/>
        </p:nvSpPr>
        <p:spPr>
          <a:xfrm>
            <a:off x="7978775" y="6532245"/>
            <a:ext cx="2461260" cy="368300"/>
          </a:xfrm>
          <a:prstGeom prst="rect">
            <a:avLst/>
          </a:prstGeom>
          <a:noFill/>
        </p:spPr>
        <p:txBody>
          <a:bodyPr wrap="square" rtlCol="0">
            <a:spAutoFit/>
          </a:bodyPr>
          <a:p>
            <a:r>
              <a:rPr lang="en-US"/>
              <a:t>USB Cable</a:t>
            </a:r>
            <a:endParaRPr lang="en-US"/>
          </a:p>
        </p:txBody>
      </p:sp>
    </p:spTree>
    <p:custDataLst>
      <p:tags r:id="rId9"/>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MH_Others_2"/>
          <p:cNvCxnSpPr/>
          <p:nvPr>
            <p:custDataLst>
              <p:tags r:id="rId1"/>
            </p:custDataLst>
          </p:nvPr>
        </p:nvCxnSpPr>
        <p:spPr>
          <a:xfrm>
            <a:off x="6287135" y="5382895"/>
            <a:ext cx="4204335"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23" name="MH_Others_3"/>
          <p:cNvSpPr txBox="1"/>
          <p:nvPr>
            <p:custDataLst>
              <p:tags r:id="rId2"/>
            </p:custDataLst>
          </p:nvPr>
        </p:nvSpPr>
        <p:spPr>
          <a:xfrm>
            <a:off x="734108" y="889609"/>
            <a:ext cx="3469544" cy="476832"/>
          </a:xfrm>
          <a:prstGeom prst="rect">
            <a:avLst/>
          </a:prstGeom>
          <a:noFill/>
        </p:spPr>
        <p:txBody>
          <a:bodyPr wrap="square" lIns="0" tIns="0" rIns="0" bIns="0" rtlCol="0" anchor="ctr" anchorCtr="0">
            <a:noAutofit/>
          </a:bodyPr>
          <a:p>
            <a:pPr algn="ctr"/>
            <a:endParaRPr lang="en-US" altLang="zh-CN" sz="4400" dirty="0">
              <a:solidFill>
                <a:srgbClr val="B2B2B2"/>
              </a:solidFill>
              <a:latin typeface="Arial" panose="020B0604020202020204" pitchFamily="34" charset="0"/>
              <a:ea typeface="黑体" panose="02010609060101010101" pitchFamily="49" charset="-122"/>
            </a:endParaRPr>
          </a:p>
        </p:txBody>
      </p:sp>
      <p:sp>
        <p:nvSpPr>
          <p:cNvPr id="3" name="Text Box 2"/>
          <p:cNvSpPr txBox="1"/>
          <p:nvPr/>
        </p:nvSpPr>
        <p:spPr>
          <a:xfrm>
            <a:off x="139700" y="151765"/>
            <a:ext cx="4064000" cy="521970"/>
          </a:xfrm>
          <a:prstGeom prst="rect">
            <a:avLst/>
          </a:prstGeom>
          <a:noFill/>
        </p:spPr>
        <p:txBody>
          <a:bodyPr wrap="square" rtlCol="0">
            <a:spAutoFit/>
            <a:scene3d>
              <a:camera prst="orthographicFront"/>
              <a:lightRig rig="threePt" dir="t"/>
            </a:scene3d>
          </a:bodyPr>
          <a:p>
            <a:r>
              <a:rPr lang="en-US" altLang="en-US" sz="2800">
                <a:solidFill>
                  <a:schemeClr val="accent1"/>
                </a:solidFill>
                <a:effectLst>
                  <a:outerShdw blurRad="38100" dist="25400" dir="5400000" algn="ctr" rotWithShape="0">
                    <a:srgbClr val="6E747A">
                      <a:alpha val="43000"/>
                    </a:srgbClr>
                  </a:outerShdw>
                </a:effectLst>
                <a:latin typeface="+mj-lt"/>
                <a:cs typeface="+mj-lt"/>
              </a:rPr>
              <a:t>Hardware Description:</a:t>
            </a:r>
            <a:endParaRPr lang="en-US" altLang="en-US" sz="2800">
              <a:solidFill>
                <a:schemeClr val="accent1"/>
              </a:solidFill>
              <a:effectLst>
                <a:outerShdw blurRad="38100" dist="25400" dir="5400000" algn="ctr" rotWithShape="0">
                  <a:srgbClr val="6E747A">
                    <a:alpha val="43000"/>
                  </a:srgbClr>
                </a:outerShdw>
              </a:effectLst>
              <a:latin typeface="+mj-lt"/>
              <a:cs typeface="+mj-lt"/>
            </a:endParaRPr>
          </a:p>
        </p:txBody>
      </p:sp>
      <p:sp>
        <p:nvSpPr>
          <p:cNvPr id="4" name="Text Box 3"/>
          <p:cNvSpPr txBox="1"/>
          <p:nvPr/>
        </p:nvSpPr>
        <p:spPr>
          <a:xfrm>
            <a:off x="375920" y="459105"/>
            <a:ext cx="10931525" cy="6330315"/>
          </a:xfrm>
          <a:prstGeom prst="rect">
            <a:avLst/>
          </a:prstGeom>
          <a:noFill/>
        </p:spPr>
        <p:txBody>
          <a:bodyPr wrap="square" rtlCol="0">
            <a:noAutofit/>
          </a:bodyPr>
          <a:p>
            <a:endParaRPr lang="en-US" altLang="en-US"/>
          </a:p>
        </p:txBody>
      </p:sp>
      <p:pic>
        <p:nvPicPr>
          <p:cNvPr id="5" name="Picture 4" descr="img"/>
          <p:cNvPicPr>
            <a:picLocks noChangeAspect="1"/>
          </p:cNvPicPr>
          <p:nvPr/>
        </p:nvPicPr>
        <p:blipFill>
          <a:blip r:embed="rId3"/>
          <a:stretch>
            <a:fillRect/>
          </a:stretch>
        </p:blipFill>
        <p:spPr>
          <a:xfrm>
            <a:off x="10354945" y="71120"/>
            <a:ext cx="1550670" cy="513080"/>
          </a:xfrm>
          <a:prstGeom prst="rect">
            <a:avLst/>
          </a:prstGeom>
        </p:spPr>
      </p:pic>
      <p:sp>
        <p:nvSpPr>
          <p:cNvPr id="2" name="Text Box 1"/>
          <p:cNvSpPr txBox="1"/>
          <p:nvPr/>
        </p:nvSpPr>
        <p:spPr>
          <a:xfrm>
            <a:off x="279400" y="889635"/>
            <a:ext cx="11626215" cy="5422265"/>
          </a:xfrm>
          <a:prstGeom prst="rect">
            <a:avLst/>
          </a:prstGeom>
          <a:noFill/>
        </p:spPr>
        <p:txBody>
          <a:bodyPr wrap="square" rtlCol="0">
            <a:noAutofit/>
          </a:bodyPr>
          <a:p>
            <a:pPr marL="285750" indent="-285750">
              <a:buFont typeface="Arial" panose="020B0604020202020204" pitchFamily="34" charset="0"/>
              <a:buChar char="•"/>
            </a:pPr>
            <a:r>
              <a:rPr lang="en-US" altLang="en-US" b="1"/>
              <a:t>STM32F429ZIT6 Microcontroller:</a:t>
            </a:r>
            <a:r>
              <a:rPr lang="en-US" altLang="en-US"/>
              <a:t> A high-performance microcontroller with a 180 MHz ARM Cortex-M4 core, used for handling ADC, LCD display, and USART communication. It provides a rich set of peripherals and processing power for real-time data processing and control.</a:t>
            </a:r>
            <a:endParaRPr lang="en-US" altLang="en-US"/>
          </a:p>
          <a:p>
            <a:endParaRPr lang="en-US" altLang="en-US"/>
          </a:p>
          <a:p>
            <a:pPr marL="285750" indent="-285750">
              <a:buFont typeface="Arial" panose="020B0604020202020204" pitchFamily="34" charset="0"/>
              <a:buChar char="•"/>
            </a:pPr>
            <a:r>
              <a:rPr lang="en-US" altLang="en-US" b="1"/>
              <a:t>ADC (Analog-to-Digital Converter):</a:t>
            </a:r>
            <a:r>
              <a:rPr lang="en-US" altLang="en-US"/>
              <a:t> A built-in hardware module in the STM32F429ZIT6 that converts analog signals into corresponding digital values. It is used to sample analog inputs and process the data for display and logging.</a:t>
            </a:r>
            <a:endParaRPr lang="en-US" altLang="en-US"/>
          </a:p>
          <a:p>
            <a:endParaRPr lang="en-US" altLang="en-US"/>
          </a:p>
          <a:p>
            <a:pPr marL="285750" indent="-285750">
              <a:buFont typeface="Arial" panose="020B0604020202020204" pitchFamily="34" charset="0"/>
              <a:buChar char="•"/>
            </a:pPr>
            <a:r>
              <a:rPr lang="en-US" altLang="en-US" b="1"/>
              <a:t>16x2 LCD Display:</a:t>
            </a:r>
            <a:r>
              <a:rPr lang="en-US" altLang="en-US"/>
              <a:t> A 16x2 character LCD screen used for displaying the real-time ADC values. It communicates with the STM32F429ZIT6 via I2C, providing a simple way to display data in a user-friendly format.</a:t>
            </a:r>
            <a:endParaRPr lang="en-US" altLang="en-US"/>
          </a:p>
          <a:p>
            <a:endParaRPr lang="en-US" altLang="en-US"/>
          </a:p>
          <a:p>
            <a:pPr marL="285750" indent="-285750">
              <a:buFont typeface="Arial" panose="020B0604020202020204" pitchFamily="34" charset="0"/>
              <a:buChar char="•"/>
            </a:pPr>
            <a:r>
              <a:rPr lang="en-US" altLang="en-US" b="1"/>
              <a:t>USART (Universal Synchronous Asynchronous Receiver Transmitter):</a:t>
            </a:r>
            <a:r>
              <a:rPr lang="en-US" altLang="en-US"/>
              <a:t> A communication interface used for sending the ADC conversion data to a connected PC or terminal. It enables serial communication for logging the data and monitoring the system.</a:t>
            </a:r>
            <a:endParaRPr lang="en-US" altLang="en-US"/>
          </a:p>
        </p:txBody>
      </p:sp>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Software Requirememt</a:t>
            </a:r>
            <a:endParaRPr lang="en-US"/>
          </a:p>
        </p:txBody>
      </p:sp>
      <p:sp>
        <p:nvSpPr>
          <p:cNvPr id="4" name="Text Box 3"/>
          <p:cNvSpPr txBox="1"/>
          <p:nvPr/>
        </p:nvSpPr>
        <p:spPr>
          <a:xfrm>
            <a:off x="1069975" y="1735455"/>
            <a:ext cx="9626600" cy="922020"/>
          </a:xfrm>
          <a:prstGeom prst="rect">
            <a:avLst/>
          </a:prstGeom>
          <a:noFill/>
        </p:spPr>
        <p:txBody>
          <a:bodyPr wrap="square" rtlCol="0">
            <a:spAutoFit/>
          </a:bodyPr>
          <a:p>
            <a:pPr marL="285750" indent="-285750">
              <a:buFont typeface="Arial" panose="020B0604020202020204" pitchFamily="34" charset="0"/>
              <a:buChar char="•"/>
            </a:pPr>
            <a:r>
              <a:rPr lang="en-US"/>
              <a:t>STM32 CUBE IDE</a:t>
            </a:r>
            <a:endParaRPr lang="en-US"/>
          </a:p>
          <a:p>
            <a:pPr marL="285750" indent="-285750">
              <a:buFont typeface="Arial" panose="020B0604020202020204" pitchFamily="34" charset="0"/>
              <a:buChar char="•"/>
            </a:pPr>
            <a:r>
              <a:rPr lang="en-US"/>
              <a:t>Arduino IDE</a:t>
            </a:r>
            <a:endParaRPr lang="en-US"/>
          </a:p>
          <a:p>
            <a:endParaRPr lang="en-US"/>
          </a:p>
        </p:txBody>
      </p:sp>
      <p:pic>
        <p:nvPicPr>
          <p:cNvPr id="5" name="Picture 4" descr="img"/>
          <p:cNvPicPr>
            <a:picLocks noChangeAspect="1"/>
          </p:cNvPicPr>
          <p:nvPr/>
        </p:nvPicPr>
        <p:blipFill>
          <a:blip r:embed="rId1"/>
          <a:stretch>
            <a:fillRect/>
          </a:stretch>
        </p:blipFill>
        <p:spPr>
          <a:xfrm>
            <a:off x="10354945" y="71120"/>
            <a:ext cx="1550670" cy="51308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3510" y="312497"/>
            <a:ext cx="10515600" cy="864000"/>
          </a:xfrm>
        </p:spPr>
        <p:txBody>
          <a:bodyPr/>
          <a:p>
            <a:r>
              <a:rPr lang="en-US"/>
              <a:t>Communication Protocols</a:t>
            </a:r>
            <a:endParaRPr lang="en-US"/>
          </a:p>
        </p:txBody>
      </p:sp>
      <p:sp>
        <p:nvSpPr>
          <p:cNvPr id="4" name="Text Box 3"/>
          <p:cNvSpPr txBox="1"/>
          <p:nvPr/>
        </p:nvSpPr>
        <p:spPr>
          <a:xfrm>
            <a:off x="143510" y="954405"/>
            <a:ext cx="10407650" cy="1198880"/>
          </a:xfrm>
          <a:prstGeom prst="rect">
            <a:avLst/>
          </a:prstGeom>
          <a:noFill/>
        </p:spPr>
        <p:txBody>
          <a:bodyPr wrap="square" rtlCol="0">
            <a:spAutoFit/>
          </a:bodyPr>
          <a:p>
            <a:r>
              <a:rPr lang="en-US" altLang="en-US"/>
              <a:t>UART(UART (Universal Asynchronous Receiver/Transmitter): The UARTcommunication protocol is one of the most common serial communication systems used to enable data exchange between devices.</a:t>
            </a:r>
            <a:endParaRPr lang="en-US" altLang="en-US"/>
          </a:p>
          <a:p>
            <a:endParaRPr lang="en-US" altLang="en-US"/>
          </a:p>
        </p:txBody>
      </p:sp>
      <p:pic>
        <p:nvPicPr>
          <p:cNvPr id="5" name="Picture 4"/>
          <p:cNvPicPr/>
          <p:nvPr/>
        </p:nvPicPr>
        <p:blipFill>
          <a:blip r:embed="rId1"/>
          <a:stretch>
            <a:fillRect/>
          </a:stretch>
        </p:blipFill>
        <p:spPr>
          <a:xfrm>
            <a:off x="3326130" y="4815840"/>
            <a:ext cx="4283075" cy="1866265"/>
          </a:xfrm>
          <a:prstGeom prst="rect">
            <a:avLst/>
          </a:prstGeom>
        </p:spPr>
      </p:pic>
      <p:sp>
        <p:nvSpPr>
          <p:cNvPr id="6" name="Text Box 5"/>
          <p:cNvSpPr txBox="1"/>
          <p:nvPr/>
        </p:nvSpPr>
        <p:spPr>
          <a:xfrm>
            <a:off x="221615" y="1859915"/>
            <a:ext cx="8208010" cy="3138170"/>
          </a:xfrm>
          <a:prstGeom prst="rect">
            <a:avLst/>
          </a:prstGeom>
          <a:noFill/>
        </p:spPr>
        <p:txBody>
          <a:bodyPr wrap="square" rtlCol="0">
            <a:spAutoFit/>
          </a:bodyPr>
          <a:p>
            <a:r>
              <a:rPr lang="en-US" altLang="en-US" b="1"/>
              <a:t>UART Components:</a:t>
            </a:r>
            <a:endParaRPr lang="en-US" altLang="en-US" b="1"/>
          </a:p>
          <a:p>
            <a:r>
              <a:rPr lang="en-US" altLang="en-US"/>
              <a:t>    1) Transmitter (TX): Sends data from one device.</a:t>
            </a:r>
            <a:endParaRPr lang="en-US" altLang="en-US"/>
          </a:p>
          <a:p>
            <a:r>
              <a:rPr lang="en-US" altLang="en-US"/>
              <a:t>    2) Receiver (RX): Receives data into another device.</a:t>
            </a:r>
            <a:endParaRPr lang="en-US" altLang="en-US"/>
          </a:p>
          <a:p>
            <a:endParaRPr lang="en-US" altLang="en-US"/>
          </a:p>
          <a:p>
            <a:r>
              <a:rPr lang="en-US" altLang="en-US" b="1"/>
              <a:t>UART Data Transmission:</a:t>
            </a:r>
            <a:endParaRPr lang="en-US" altLang="en-US" b="1"/>
          </a:p>
          <a:p>
            <a:r>
              <a:rPr lang="en-US" altLang="en-US"/>
              <a:t>Data is transmitted as a series of bits with a specific structure:</a:t>
            </a:r>
            <a:endParaRPr lang="en-US" altLang="en-US"/>
          </a:p>
          <a:p>
            <a:r>
              <a:rPr lang="en-US" altLang="en-US"/>
              <a:t>      1.Start Bit: Signals the start of a data frame (always '0').</a:t>
            </a:r>
            <a:endParaRPr lang="en-US" altLang="en-US"/>
          </a:p>
          <a:p>
            <a:r>
              <a:rPr lang="en-US" altLang="en-US"/>
              <a:t>      2.Data Bits: Typically 5 to 9 bits representing the actual data.</a:t>
            </a:r>
            <a:endParaRPr lang="en-US" altLang="en-US"/>
          </a:p>
          <a:p>
            <a:r>
              <a:rPr lang="en-US" altLang="en-US"/>
              <a:t>      3.Parity Bit (optional): Used for error checking.</a:t>
            </a:r>
            <a:endParaRPr lang="en-US" altLang="en-US"/>
          </a:p>
          <a:p>
            <a:r>
              <a:rPr lang="en-US" altLang="en-US"/>
              <a:t>      4.Stop Bit(s): Indicates the end of a data frame (1 or 2 bits).</a:t>
            </a:r>
            <a:endParaRPr lang="en-US" altLang="en-US"/>
          </a:p>
          <a:p>
            <a:endParaRPr lang="en-US" altLang="en-US"/>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245" y="486487"/>
            <a:ext cx="10515600" cy="864000"/>
          </a:xfrm>
        </p:spPr>
        <p:txBody>
          <a:bodyPr>
            <a:normAutofit fontScale="90000"/>
          </a:bodyPr>
          <a:p>
            <a:r>
              <a:rPr lang="en-US" altLang="en-US"/>
              <a:t>I²C (Inter-Integrated Circuit)</a:t>
            </a:r>
            <a:br>
              <a:rPr lang="en-US" altLang="en-US"/>
            </a:br>
            <a:endParaRPr lang="en-US" altLang="en-US"/>
          </a:p>
        </p:txBody>
      </p:sp>
      <p:pic>
        <p:nvPicPr>
          <p:cNvPr id="4" name="Picture 3"/>
          <p:cNvPicPr/>
          <p:nvPr/>
        </p:nvPicPr>
        <p:blipFill>
          <a:blip r:embed="rId1"/>
          <a:stretch>
            <a:fillRect/>
          </a:stretch>
        </p:blipFill>
        <p:spPr>
          <a:xfrm>
            <a:off x="2840990" y="4818380"/>
            <a:ext cx="5478145" cy="1812290"/>
          </a:xfrm>
          <a:prstGeom prst="rect">
            <a:avLst/>
          </a:prstGeom>
        </p:spPr>
      </p:pic>
      <p:sp>
        <p:nvSpPr>
          <p:cNvPr id="5" name="Text Box 4"/>
          <p:cNvSpPr txBox="1"/>
          <p:nvPr/>
        </p:nvSpPr>
        <p:spPr>
          <a:xfrm>
            <a:off x="125095" y="944245"/>
            <a:ext cx="11304270" cy="3969385"/>
          </a:xfrm>
          <a:prstGeom prst="rect">
            <a:avLst/>
          </a:prstGeom>
          <a:noFill/>
        </p:spPr>
        <p:txBody>
          <a:bodyPr wrap="square" rtlCol="0">
            <a:spAutoFit/>
          </a:bodyPr>
          <a:p>
            <a:r>
              <a:rPr lang="en-US" altLang="en-US">
                <a:sym typeface="+mn-ea"/>
              </a:rPr>
              <a:t>I²C is a synchronous serial communication protocol designed for short-distance communication between integrated circuits.it </a:t>
            </a:r>
            <a:r>
              <a:rPr lang="en-US" altLang="en-US">
                <a:sym typeface="+mn-ea"/>
              </a:rPr>
              <a:t>is used for communicating between microcontrollers and peripherals like sensors, LCDs.</a:t>
            </a:r>
            <a:endParaRPr lang="en-US" altLang="en-US"/>
          </a:p>
          <a:p>
            <a:endParaRPr lang="en-US" altLang="en-US" b="1">
              <a:sym typeface="+mn-ea"/>
            </a:endParaRPr>
          </a:p>
          <a:p>
            <a:r>
              <a:rPr lang="en-US" altLang="en-US" b="1">
                <a:sym typeface="+mn-ea"/>
              </a:rPr>
              <a:t>I2C Components:</a:t>
            </a:r>
            <a:endParaRPr lang="en-US" altLang="en-US"/>
          </a:p>
          <a:p>
            <a:r>
              <a:rPr lang="en-US" altLang="en-US"/>
              <a:t>      1)SDA (Serial Data Line)  : Carries data.</a:t>
            </a:r>
            <a:endParaRPr lang="en-US" altLang="en-US"/>
          </a:p>
          <a:p>
            <a:r>
              <a:rPr lang="en-US" altLang="en-US"/>
              <a:t>       2)SCL (Serial Clock Line): Carries the clock signal.</a:t>
            </a:r>
            <a:endParaRPr lang="en-US" altLang="en-US"/>
          </a:p>
          <a:p>
            <a:endParaRPr lang="en-US" altLang="en-US"/>
          </a:p>
          <a:p>
            <a:r>
              <a:rPr lang="en-US" altLang="en-US" b="1"/>
              <a:t>I²C Data Transfer Process:</a:t>
            </a:r>
            <a:endParaRPr lang="en-US" altLang="en-US" b="1"/>
          </a:p>
          <a:p>
            <a:r>
              <a:rPr lang="en-US" altLang="en-US"/>
              <a:t>       1.Start Condition: The master pulls SDA low while SCL is high to signal the start of communication.</a:t>
            </a:r>
            <a:endParaRPr lang="en-US" altLang="en-US"/>
          </a:p>
          <a:p>
            <a:r>
              <a:rPr lang="en-US" altLang="en-US"/>
              <a:t>       2.Address Frame: The master sends the 7-bit address of the slave, followed by a read/write bit.</a:t>
            </a:r>
            <a:endParaRPr lang="en-US" altLang="en-US"/>
          </a:p>
          <a:p>
            <a:r>
              <a:rPr lang="en-US" altLang="en-US"/>
              <a:t>       3.Acknowledgment (ACK): The slave responds with an ACK bit if it recognizes its address.</a:t>
            </a:r>
            <a:endParaRPr lang="en-US" altLang="en-US"/>
          </a:p>
          <a:p>
            <a:r>
              <a:rPr lang="en-US" altLang="en-US"/>
              <a:t>       4.Data Transmission: Data is sent in 8-bit frames, with an ACK bit after each frame.</a:t>
            </a:r>
            <a:endParaRPr lang="en-US" altLang="en-US"/>
          </a:p>
          <a:p>
            <a:r>
              <a:rPr lang="en-US" altLang="en-US"/>
              <a:t>       5.Stop Condition: The master pulls SDA high while SCL is high to end communication.</a:t>
            </a:r>
            <a:endParaRPr lang="en-US" altLang="en-US"/>
          </a:p>
          <a:p>
            <a:endParaRPr lang="en-US"/>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4.xml><?xml version="1.0" encoding="utf-8"?>
<p:tagLst xmlns:p="http://schemas.openxmlformats.org/presentationml/2006/main">
  <p:tag name="KSO_WM_TEMPLATE_CATEGORY" val="custom"/>
  <p:tag name="KSO_WM_TEMPLATE_INDEX" val="160564"/>
  <p:tag name="KSO_WM_TAG_VERSION" val="1.0"/>
  <p:tag name="KSO_WM_SLIDE_ID" val="custom160564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7.xml><?xml version="1.0" encoding="utf-8"?>
<p:tagLst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 name="KSO_WM_DIAGRAM_VIRTUALLY_FRAME" val="{&quot;height&quot;:298.87456692913383,&quot;left&quot;:128.3814173228346,&quot;top&quot;:124.9872440944882,&quot;width&quot;:697.7185826771654}"/>
</p:tagLst>
</file>

<file path=ppt/tags/tag19.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1.xml><?xml version="1.0" encoding="utf-8"?>
<p:tagLst xmlns:p="http://schemas.openxmlformats.org/presentationml/2006/main">
  <p:tag name="KSO_WM_BEAUTIFY_FLAG" val="#wm#"/>
  <p:tag name="KSO_WM_TEMPLATE_CATEGORY" val="custom"/>
  <p:tag name="KSO_WM_TEMPLATE_INDEX" val="160564"/>
</p:tagLst>
</file>

<file path=ppt/tags/tag22.xml><?xml version="1.0" encoding="utf-8"?>
<p:tagLst xmlns:p="http://schemas.openxmlformats.org/presentationml/2006/main">
  <p:tag name="KSO_WM_BEAUTIFY_FLAG" val="#wm#"/>
  <p:tag name="KSO_WM_TEMPLATE_CATEGORY" val="custom"/>
  <p:tag name="KSO_WM_TEMPLATE_INDEX" val="160564"/>
</p:tagLst>
</file>

<file path=ppt/tags/tag23.xml><?xml version="1.0" encoding="utf-8"?>
<p:tagLst xmlns:p="http://schemas.openxmlformats.org/presentationml/2006/main">
  <p:tag name="KSO_WM_BEAUTIFY_FLAG" val="#wm#"/>
  <p:tag name="KSO_WM_TEMPLATE_CATEGORY" val="custom"/>
  <p:tag name="KSO_WM_TEMPLATE_INDEX" val="160564"/>
</p:tagLst>
</file>

<file path=ppt/tags/tag24.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5.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8"/>
  <p:tag name="KSO_WM_SLIDE_INDEX" val="8"/>
  <p:tag name="KSO_WM_SLIDE_ITEM_CNT" val="3"/>
  <p:tag name="KSO_WM_SLIDE_LAYOUT" val="a_l"/>
  <p:tag name="KSO_WM_SLIDE_LAYOUT_CNT" val="1_1"/>
  <p:tag name="KSO_WM_SLIDE_TYPE" val="contents"/>
  <p:tag name="KSO_WM_BEAUTIFY_FLAG" val="#wm#"/>
  <p:tag name="KSO_WM_DIAGRAM_GROUP_CODE" val="l1-1"/>
</p:tagLst>
</file>

<file path=ppt/tags/tag26.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7.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8.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9.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31.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32.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33.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5050</Words>
  <Application>WPS Presentation</Application>
  <PresentationFormat>宽屏</PresentationFormat>
  <Paragraphs>120</Paragraphs>
  <Slides>14</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黑体</vt:lpstr>
      <vt:lpstr>Wingdings 3</vt:lpstr>
      <vt:lpstr>Symbol</vt:lpstr>
      <vt:lpstr>Arial Narrow</vt:lpstr>
      <vt:lpstr>Calibri</vt:lpstr>
      <vt:lpstr>Microsoft YaHei</vt:lpstr>
      <vt:lpstr>Arial Unicode MS</vt:lpstr>
      <vt:lpstr>Office Theme</vt:lpstr>
      <vt:lpstr>Real-Time ADC Data Monitoring with I2C-LCD Display</vt:lpstr>
      <vt:lpstr>PowerPoint 演示文稿</vt:lpstr>
      <vt:lpstr>PowerPoint 演示文稿</vt:lpstr>
      <vt:lpstr>PowerPoint 演示文稿</vt:lpstr>
      <vt:lpstr>PowerPoint 演示文稿</vt:lpstr>
      <vt:lpstr>PowerPoint 演示文稿</vt:lpstr>
      <vt:lpstr>Software Requirememt</vt:lpstr>
      <vt:lpstr>Communication Protocols</vt:lpstr>
      <vt:lpstr>I²C (Inter-Integrated Circuit) </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WPS_1646556351</cp:lastModifiedBy>
  <cp:revision>218</cp:revision>
  <dcterms:created xsi:type="dcterms:W3CDTF">2015-09-21T02:24:00Z</dcterms:created>
  <dcterms:modified xsi:type="dcterms:W3CDTF">2025-04-10T11:15:19Z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2057-12.2.0.20348</vt:lpwstr>
  </property>
  <property fmtid="{D5CDD505-2E9C-101B-9397-08002B2CF9AE}" pid="3" name="ICV">
    <vt:lpwstr>435B42DEABFD4C18A58CBF6062493535_13</vt:lpwstr>
  </property>
</Properties>
</file>