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Source Sans Pro Light"/>
      <p:regular r:id="rId35"/>
      <p:bold r:id="rId36"/>
      <p:italic r:id="rId37"/>
      <p:boldItalic r:id="rId38"/>
    </p:embeddedFont>
    <p:embeddedFont>
      <p:font typeface="Source Sans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89CA5D-4AA0-4647-A811-E0751E04B0FE}">
  <a:tblStyle styleId="{7489CA5D-4AA0-4647-A811-E0751E04B0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SourceSansPro-regular.fntdata"/><Relationship Id="rId18" Type="http://schemas.openxmlformats.org/officeDocument/2006/relationships/slide" Target="slides/slide12.xml"/><Relationship Id="rId42" Type="http://schemas.openxmlformats.org/officeDocument/2006/relationships/font" Target="fonts/SourceSansPro-boldItalic.fntdata"/><Relationship Id="rId21" Type="http://schemas.openxmlformats.org/officeDocument/2006/relationships/slide" Target="slides/slide15.xml"/><Relationship Id="rId34" Type="http://schemas.openxmlformats.org/officeDocument/2006/relationships/font" Target="fonts/Raleway-boldItalic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font" Target="fonts/SourceSansPro-bold.fntdata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Raleway-bold.fntdata"/><Relationship Id="rId37" Type="http://schemas.openxmlformats.org/officeDocument/2006/relationships/font" Target="fonts/SourceSansProLight-italic.fntdata"/><Relationship Id="rId45" Type="http://schemas.openxmlformats.org/officeDocument/2006/relationships/customXml" Target="../customXml/item3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SourceSansProLight-bold.fntdata"/><Relationship Id="rId31" Type="http://schemas.openxmlformats.org/officeDocument/2006/relationships/font" Target="fonts/Raleway-regular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4" Type="http://schemas.openxmlformats.org/officeDocument/2006/relationships/customXml" Target="../customXml/item2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SourceSansProLight-regular.fntdata"/><Relationship Id="rId14" Type="http://schemas.openxmlformats.org/officeDocument/2006/relationships/slide" Target="slides/slide8.xml"/><Relationship Id="rId43" Type="http://schemas.openxmlformats.org/officeDocument/2006/relationships/customXml" Target="../customXml/item1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font" Target="fonts/Raleway-italic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SourceSansProLight-boldItalic.fntdata"/><Relationship Id="rId20" Type="http://schemas.openxmlformats.org/officeDocument/2006/relationships/slide" Target="slides/slide14.xml"/><Relationship Id="rId41" Type="http://schemas.openxmlformats.org/officeDocument/2006/relationships/font" Target="fonts/SourceSans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b6e56f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b6e56f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b6e56f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b6e56f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ca920ad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ca920ad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cafa7f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cafa7f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ca920ad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ca920ad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ca920ad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ca920ad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a7d5b539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a7d5b53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cafa7fc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cafa7fc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cafa7fc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cafa7fc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cafa7fc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cafa7fc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f08d7ff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f08d7ff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7d5b539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a7d5b53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a920ad2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ca920ad2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7d5b539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a7d5b539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e535791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e535791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a7d5b53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a7d5b53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a7d5b53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a7d5b53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afa7fc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afa7fc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afa7fc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afa7fc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a920ad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ca920ad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a920ad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ca920ad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s.anu.edu.au/courses/comp4300/refs/AMDNorthbridge.pdf" TargetMode="External"/><Relationship Id="rId4" Type="http://schemas.openxmlformats.org/officeDocument/2006/relationships/hyperlink" Target="https://users.cs.duke.edu/~lkw34/papers/accelerators-ieee2008.pdf" TargetMode="External"/><Relationship Id="rId5" Type="http://schemas.openxmlformats.org/officeDocument/2006/relationships/hyperlink" Target="http://download.nvidia.com/developer/cuda/seminar/TDCI_Arch.pdf" TargetMode="External"/><Relationship Id="rId6" Type="http://schemas.openxmlformats.org/officeDocument/2006/relationships/hyperlink" Target="https://cacm.acm.org/magazines/2020/7/245701-domain-specific-hardware-accelerators/fullte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2677200" y="1138650"/>
            <a:ext cx="3789600" cy="10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Accelerators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3182725"/>
            <a:ext cx="33735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Members :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Abhishek Kumar 	180101003 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Aniraj Kumar        	180101007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Munindra Naik     	180101045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Ritik Mandloi      	180101066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4294967295" type="title"/>
          </p:nvPr>
        </p:nvSpPr>
        <p:spPr>
          <a:xfrm>
            <a:off x="571950" y="2654800"/>
            <a:ext cx="1724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solidFill>
                  <a:schemeClr val="lt1"/>
                </a:solidFill>
              </a:rPr>
              <a:t>Group 2</a:t>
            </a:r>
            <a:endParaRPr b="0" sz="26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16350" y="181450"/>
            <a:ext cx="360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CS 527 Parallel Computer Architecture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Architecture Study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60300" y="4230575"/>
            <a:ext cx="8570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GPU architecture of Nvidia GeForce 8800 GTX containing 128 processors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38" y="152400"/>
            <a:ext cx="8516527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512075" y="42026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Architecture of GTX280 containing 240 processors 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5" y="501350"/>
            <a:ext cx="8839200" cy="3505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310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FPGA (Field Programmable Gate Array)</a:t>
            </a:r>
            <a:endParaRPr b="0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54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processor that is designed to be able to be configured by the user after manufacturing. They can be programmed to be suited for a range of different logic functions, depending on the task.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re-programmable which makes them popular for development for ASIC processors. </a:t>
            </a:r>
            <a:r>
              <a:rPr lang="en" sz="1700"/>
              <a:t>They can also be considered as integrated blank circuits, with great capacity for parallelism, which can be adapted or modified to solve complicated tasks in an efficient way.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63650" y="3428025"/>
            <a:ext cx="82167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are made up of logical blocks and a powerful interconnection matrix. They can be considered integrated blank circuits, with great capacity for parallelism, which can be adapted to solve tasks in a preformative way.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300" y="578125"/>
            <a:ext cx="52578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46600" y="4241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ASIC (Application Specific Integrated Circuits)</a:t>
            </a:r>
            <a:endParaRPr b="0"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16375" y="1514850"/>
            <a:ext cx="85206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processors are optimized specifically for running a single task. With ASICs there is never any intent for the processor to be used for anything other than exactly what they are designed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They employ strategies such as optimised memory use and the use of lower precision arithmetic to accelerate calculation and increase the throughput of computation.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They are generally used over workstations which have a specific computation in their operation, which in case will be used frequently by the system.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1589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Hardware Acceleration units by Application</a:t>
            </a:r>
            <a:endParaRPr b="0"/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311700" y="746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{7489CA5D-4AA0-4647-A811-E0751E04B0FE}</a:tableStyleId>
              </a:tblPr>
              <a:tblGrid>
                <a:gridCol w="2938725"/>
                <a:gridCol w="3511025"/>
                <a:gridCol w="1780225"/>
              </a:tblGrid>
              <a:tr h="51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 Accelerator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Acronym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6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Computer Graphics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General Purpose tasks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Nvidia graphics cards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Ray </a:t>
                      </a:r>
                      <a:r>
                        <a:rPr lang="en"/>
                        <a:t>tracing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Graphics Processing Unit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General Purpose </a:t>
                      </a:r>
                      <a:r>
                        <a:rPr lang="en"/>
                        <a:t>computing</a:t>
                      </a:r>
                      <a:r>
                        <a:rPr lang="en"/>
                        <a:t> on GPU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CUDA architecture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Ray-tracing hardware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GPU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GPGPU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CUDA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RTX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Digital Signal 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Digital Signal Processor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DSP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Sound 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Sound Card and Sound card mixer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Artificial</a:t>
                      </a:r>
                      <a:r>
                        <a:rPr lang="en"/>
                        <a:t> Intelligence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Machine Learning/Computer Vision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Neural Networks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 accelerator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Vision Processing Unit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Physical Neural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VPU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PNN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Multilinear Algebra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Tensor Processing Unit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243975" y="365825"/>
            <a:ext cx="678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Accelerator used in Real-life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Xeon Phi</a:t>
            </a:r>
            <a:endParaRPr/>
          </a:p>
        </p:txBody>
      </p:sp>
      <p:sp>
        <p:nvSpPr>
          <p:cNvPr id="155" name="Google Shape;155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Xeon Phi is a series of multicore processors or coprocessor </a:t>
            </a:r>
            <a:r>
              <a:rPr lang="en"/>
              <a:t>designed</a:t>
            </a:r>
            <a:r>
              <a:rPr lang="en"/>
              <a:t> and made by Intel.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1534800" y="3800575"/>
            <a:ext cx="60141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of Xeon phi coprocessor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00" y="529425"/>
            <a:ext cx="4030474" cy="26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389" y="529425"/>
            <a:ext cx="4082934" cy="265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952200" y="4174750"/>
            <a:ext cx="7239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Single Intel Xeon Phi Coprocessor core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75" y="180325"/>
            <a:ext cx="5799439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About</a:t>
            </a:r>
            <a:endParaRPr b="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9425"/>
            <a:ext cx="85206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Accelerators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are a piece of specialized hardware circuitry that implements various functions in order to perform a set of operations with higher performance or greater energy efficiency than a general purpose microprocessor.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use of accelerators by software to speed up various operations is called </a:t>
            </a:r>
            <a:r>
              <a:rPr lang="en">
                <a:solidFill>
                  <a:srgbClr val="9900FF"/>
                </a:solidFill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hardware acceleration</a:t>
            </a:r>
            <a:r>
              <a:rPr lang="en"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Accelerators are used to significantly improve the performance of certain workloads.They improve the execution of a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rPr>
              <a:t>specific algorithm by allowing greater concurrency, having specific datapaths for their temporary variables and reducing the overhead of instruction control in the fetch-decode-execute cycle.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About Xeon Phi</a:t>
            </a:r>
            <a:endParaRPr b="0"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Xeon Phi is a series of x86 manycore processors which was intended </a:t>
            </a:r>
            <a:r>
              <a:rPr lang="en"/>
              <a:t>for use in supercomputers, servers and high-end workstations.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Originally  they were introduced as PCIe-based add-on cards but later development of Xeon Phi processor led them to be standalone processors rather than just as an add-in card.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 Tianhe - 2</a:t>
            </a:r>
            <a:r>
              <a:rPr lang="en"/>
              <a:t> a supercomputer located in National Supercomputer Center in Guangzhou,China used </a:t>
            </a:r>
            <a:r>
              <a:rPr lang="en">
                <a:solidFill>
                  <a:schemeClr val="dk2"/>
                </a:solidFill>
              </a:rPr>
              <a:t>Xeon Phi </a:t>
            </a:r>
            <a:r>
              <a:rPr lang="en"/>
              <a:t>coprocessors along with</a:t>
            </a:r>
            <a:r>
              <a:rPr lang="en">
                <a:solidFill>
                  <a:schemeClr val="dk2"/>
                </a:solidFill>
              </a:rPr>
              <a:t> Xeon </a:t>
            </a:r>
            <a:r>
              <a:rPr lang="en"/>
              <a:t>Processors which was considered as the world’s fastest supercomputer in July 2013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42275" y="1523675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Torrenza</a:t>
            </a:r>
            <a:endParaRPr/>
          </a:p>
        </p:txBody>
      </p:sp>
      <p:sp>
        <p:nvSpPr>
          <p:cNvPr id="180" name="Google Shape;180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/>
              <a:t>AMD’s Torrenza was an initiative to create by opening access to the AMD64  Direct Connect Architecture to enhance acceleration and coprocessing.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025" y="257175"/>
            <a:ext cx="4448175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158175" y="925375"/>
            <a:ext cx="3966300" cy="31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Image of Torrenza platform, illustrating customized designed accelerators for processing of Extensible Markup Language (XML) documents or for service-oriented architecture (SOA) applications can be tightly coupled with Opteron processors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About Torrenza</a:t>
            </a:r>
            <a:endParaRPr b="0"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an initiative to improve </a:t>
            </a:r>
            <a:r>
              <a:rPr lang="en"/>
              <a:t>support</a:t>
            </a:r>
            <a:r>
              <a:rPr lang="en"/>
              <a:t> for integration  based on AMD Opteron microprocessors.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focus is on the integration of coprocessor devices directly connected to Opteron processors’ HyperTransport links and other coprocessors connected via PCI Express.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It included improving </a:t>
            </a:r>
            <a:r>
              <a:rPr lang="en"/>
              <a:t>technical and technology support for third party developers of co processing devices, reducing the cost of implementing HyperTransport interfaces on these devices, and improving the performance of the integrated system.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References</a:t>
            </a:r>
            <a:endParaRPr b="0"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AMD Torrenza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Accelerator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Nvidia GPU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Domain - Specific Hardware accelerators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780600" y="724200"/>
            <a:ext cx="3996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Low energy consumption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Increased Parallelism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Better real-time performance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Better utilization of area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Speedup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accelerators are used 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6285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Accelerators are generally embedded on the chip near the processor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attached to the base processor via  system bus such as PCI Express or HyperTransport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appear as a device on the bus which </a:t>
            </a:r>
            <a:r>
              <a:rPr lang="en"/>
              <a:t>receive</a:t>
            </a:r>
            <a:r>
              <a:rPr lang="en"/>
              <a:t> instructions from the base 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generally invoked to perform certain computation efficiently which are designed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58250" y="4171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General Diagram of Accelerator Architecture</a:t>
            </a:r>
            <a:endParaRPr b="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1874" r="0" t="0"/>
          <a:stretch/>
        </p:blipFill>
        <p:spPr>
          <a:xfrm>
            <a:off x="2297075" y="1132400"/>
            <a:ext cx="4549850" cy="33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217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How accelerators increase performance and gain efficiency ?</a:t>
            </a:r>
            <a:endParaRPr b="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40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Accelerators mainly exploit four main techniques for performance and </a:t>
            </a:r>
            <a:r>
              <a:rPr lang="en"/>
              <a:t>efficiency</a:t>
            </a:r>
            <a:r>
              <a:rPr lang="en"/>
              <a:t> gains: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chemeClr val="dk2"/>
                </a:solidFill>
              </a:rPr>
              <a:t>Data Specialization</a:t>
            </a:r>
            <a:r>
              <a:rPr lang="en" sz="1900"/>
              <a:t> </a:t>
            </a:r>
            <a:r>
              <a:rPr lang="en"/>
              <a:t>- Specialized operations on domain </a:t>
            </a:r>
            <a:r>
              <a:rPr lang="en"/>
              <a:t>specific</a:t>
            </a:r>
            <a:r>
              <a:rPr lang="en"/>
              <a:t> data types can do in one cycle what may take tens of cycles on general purpose processor. Specialized logic to perform an inner-loop function gains in both performance and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chemeClr val="dk2"/>
                </a:solidFill>
              </a:rPr>
              <a:t>Parallelism </a:t>
            </a:r>
            <a:r>
              <a:rPr lang="en"/>
              <a:t>- High degree of parallelism, often exploited at lower levels, provide gain in performance. To be effective, the parallel units must </a:t>
            </a:r>
            <a:r>
              <a:rPr lang="en"/>
              <a:t>exploit</a:t>
            </a:r>
            <a:r>
              <a:rPr lang="en"/>
              <a:t> locality and make very few global memory </a:t>
            </a:r>
            <a:r>
              <a:rPr lang="en"/>
              <a:t>references</a:t>
            </a:r>
            <a:r>
              <a:rPr lang="en"/>
              <a:t> or their performance will be memory bound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74500" y="957050"/>
            <a:ext cx="8520600" cy="3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chemeClr val="dk2"/>
                </a:solidFill>
              </a:rPr>
              <a:t>Local and Optimized Memory</a:t>
            </a:r>
            <a:r>
              <a:rPr lang="en"/>
              <a:t> - By storing key data structures in many small, local memories, very high memory </a:t>
            </a:r>
            <a:r>
              <a:rPr lang="en"/>
              <a:t>bandwidth</a:t>
            </a:r>
            <a:r>
              <a:rPr lang="en"/>
              <a:t> can be achieved with low cost and energy. Access </a:t>
            </a:r>
            <a:r>
              <a:rPr lang="en"/>
              <a:t>patterns</a:t>
            </a:r>
            <a:r>
              <a:rPr lang="en"/>
              <a:t> to global memory are optimized to achieve the greatest possible memory </a:t>
            </a:r>
            <a:r>
              <a:rPr lang="en"/>
              <a:t>bandwidth</a:t>
            </a:r>
            <a:r>
              <a:rPr lang="en"/>
              <a:t>. Memory accesses are load-balanced </a:t>
            </a:r>
            <a:r>
              <a:rPr lang="en"/>
              <a:t>across memory channels and carefully scheduled to maximize memory utilization.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chemeClr val="dk2"/>
                </a:solidFill>
              </a:rPr>
              <a:t>Reduced overhead </a:t>
            </a:r>
            <a:r>
              <a:rPr lang="en"/>
              <a:t>- Specialized hardware eliminates or reduces the overhead of program interpretation.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380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Technology Used in Implementation</a:t>
            </a:r>
            <a:endParaRPr b="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Accelerators are structural units </a:t>
            </a:r>
            <a:r>
              <a:rPr lang="en" sz="1700"/>
              <a:t>which is connected to the host processor of the system which helps it to perform tasks more efficiently and faster,</a:t>
            </a:r>
            <a:r>
              <a:rPr lang="en" sz="1200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"/>
              <a:t>which can be implemented by following ways -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Specialized Processors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FPGA (Field Programmable Gate Array)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ASIC (Application-Specific Integrated Circuits)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Specialized Processor</a:t>
            </a:r>
            <a:endParaRPr b="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368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separate processor that uses hardware optimized for the intended types or type of logic. They are also known as </a:t>
            </a:r>
            <a:r>
              <a:rPr lang="en">
                <a:solidFill>
                  <a:schemeClr val="dk2"/>
                </a:solidFill>
              </a:rPr>
              <a:t>Coprocessor</a:t>
            </a:r>
            <a:r>
              <a:rPr lang="en"/>
              <a:t> which gets instructions from host processor to execute.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popular example is GPU, it contains a set of processors designed for certain tasks such as shading and ray tracing.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Originally GPU’s were designed the motion of image, GPU’s are now used for calculations involving massive amounts of data, accelerating portions of an application.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3446E0A2ED7489661F77599D28FFA" ma:contentTypeVersion="3" ma:contentTypeDescription="Create a new document." ma:contentTypeScope="" ma:versionID="d97a22457309f60a41fc8b631aa3c6c2">
  <xsd:schema xmlns:xsd="http://www.w3.org/2001/XMLSchema" xmlns:xs="http://www.w3.org/2001/XMLSchema" xmlns:p="http://schemas.microsoft.com/office/2006/metadata/properties" xmlns:ns2="a8a8a853-ea5f-4101-b3f5-7b95786a7cd9" targetNamespace="http://schemas.microsoft.com/office/2006/metadata/properties" ma:root="true" ma:fieldsID="12afb0042f08b06669105fc4f86722e1" ns2:_="">
    <xsd:import namespace="a8a8a853-ea5f-4101-b3f5-7b95786a7cd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8a853-ea5f-4101-b3f5-7b95786a7cd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8a8a853-ea5f-4101-b3f5-7b95786a7cd9" xsi:nil="true"/>
  </documentManagement>
</p:properties>
</file>

<file path=customXml/itemProps1.xml><?xml version="1.0" encoding="utf-8"?>
<ds:datastoreItem xmlns:ds="http://schemas.openxmlformats.org/officeDocument/2006/customXml" ds:itemID="{C5AEFB01-8EB3-477E-80B0-62F2518B14A0}"/>
</file>

<file path=customXml/itemProps2.xml><?xml version="1.0" encoding="utf-8"?>
<ds:datastoreItem xmlns:ds="http://schemas.openxmlformats.org/officeDocument/2006/customXml" ds:itemID="{F14A2ED7-1FE8-4006-B567-0C88789F5BBA}"/>
</file>

<file path=customXml/itemProps3.xml><?xml version="1.0" encoding="utf-8"?>
<ds:datastoreItem xmlns:ds="http://schemas.openxmlformats.org/officeDocument/2006/customXml" ds:itemID="{2FDB6362-A02F-4A49-B7E9-5C8E84C4B42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0x0101000C33446E0A2ED7489661F77599D28FFA</vt:lpwstr>
  </property>
</Properties>
</file>