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3" r:id="rId5"/>
    <p:sldId id="266" r:id="rId6"/>
    <p:sldId id="258" r:id="rId7"/>
    <p:sldId id="262" r:id="rId8"/>
    <p:sldId id="264" r:id="rId9"/>
    <p:sldId id="259"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60"/>
  </p:normalViewPr>
  <p:slideViewPr>
    <p:cSldViewPr snapToGrid="0">
      <p:cViewPr varScale="1">
        <p:scale>
          <a:sx n="83" d="100"/>
          <a:sy n="83" d="100"/>
        </p:scale>
        <p:origin x="60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09D67129-55AA-48AB-B35F-36DFA65B9518}" type="datetimeFigureOut">
              <a:rPr lang="pl-PL" smtClean="0"/>
              <a:t>2019-01-24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8713460-172E-49C2-B76C-C75248A246D0}"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13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9D67129-55AA-48AB-B35F-36DFA65B9518}" type="datetimeFigureOut">
              <a:rPr lang="pl-PL" smtClean="0"/>
              <a:t>2019-01-24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37197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9D67129-55AA-48AB-B35F-36DFA65B9518}" type="datetimeFigureOut">
              <a:rPr lang="pl-PL" smtClean="0"/>
              <a:t>2019-01-24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137721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9D67129-55AA-48AB-B35F-36DFA65B9518}" type="datetimeFigureOut">
              <a:rPr lang="pl-PL" smtClean="0"/>
              <a:t>2019-01-24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373073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09D67129-55AA-48AB-B35F-36DFA65B9518}" type="datetimeFigureOut">
              <a:rPr lang="pl-PL" smtClean="0"/>
              <a:t>2019-01-24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48713460-172E-49C2-B76C-C75248A246D0}"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59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09D67129-55AA-48AB-B35F-36DFA65B9518}" type="datetimeFigureOut">
              <a:rPr lang="pl-PL" smtClean="0"/>
              <a:t>2019-01-24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209420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097280" y="2582335"/>
            <a:ext cx="4937760" cy="328676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17920" y="2582334"/>
            <a:ext cx="4937760" cy="328676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9D67129-55AA-48AB-B35F-36DFA65B9518}" type="datetimeFigureOut">
              <a:rPr lang="pl-PL" smtClean="0"/>
              <a:t>2019-01-24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383050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09D67129-55AA-48AB-B35F-36DFA65B9518}" type="datetimeFigureOut">
              <a:rPr lang="pl-PL" smtClean="0"/>
              <a:t>2019-01-24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106298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D67129-55AA-48AB-B35F-36DFA65B9518}" type="datetimeFigureOut">
              <a:rPr lang="pl-PL" smtClean="0"/>
              <a:t>2019-01-24</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326834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D67129-55AA-48AB-B35F-36DFA65B9518}" type="datetimeFigureOut">
              <a:rPr lang="pl-PL" smtClean="0"/>
              <a:t>2019-01-24</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713460-172E-49C2-B76C-C75248A246D0}" type="slidenum">
              <a:rPr lang="pl-PL" smtClean="0"/>
              <a:t>‹#›</a:t>
            </a:fld>
            <a:endParaRPr lang="pl-PL"/>
          </a:p>
        </p:txBody>
      </p:sp>
    </p:spTree>
    <p:extLst>
      <p:ext uri="{BB962C8B-B14F-4D97-AF65-F5344CB8AC3E}">
        <p14:creationId xmlns:p14="http://schemas.microsoft.com/office/powerpoint/2010/main" val="174444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09D67129-55AA-48AB-B35F-36DFA65B9518}" type="datetimeFigureOut">
              <a:rPr lang="pl-PL" smtClean="0"/>
              <a:t>2019-01-24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48713460-172E-49C2-B76C-C75248A246D0}" type="slidenum">
              <a:rPr lang="pl-PL" smtClean="0"/>
              <a:t>‹#›</a:t>
            </a:fld>
            <a:endParaRPr lang="pl-PL"/>
          </a:p>
        </p:txBody>
      </p:sp>
    </p:spTree>
    <p:extLst>
      <p:ext uri="{BB962C8B-B14F-4D97-AF65-F5344CB8AC3E}">
        <p14:creationId xmlns:p14="http://schemas.microsoft.com/office/powerpoint/2010/main" val="19431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D67129-55AA-48AB-B35F-36DFA65B9518}" type="datetimeFigureOut">
              <a:rPr lang="pl-PL" smtClean="0"/>
              <a:t>2019-01-24</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713460-172E-49C2-B76C-C75248A246D0}"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7375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F5F8BA-E48C-4E43-BB16-9A9A63F425E4}"/>
              </a:ext>
            </a:extLst>
          </p:cNvPr>
          <p:cNvSpPr>
            <a:spLocks noGrp="1"/>
          </p:cNvSpPr>
          <p:nvPr>
            <p:ph type="ctrTitle"/>
          </p:nvPr>
        </p:nvSpPr>
        <p:spPr/>
        <p:txBody>
          <a:bodyPr>
            <a:normAutofit fontScale="90000"/>
          </a:bodyPr>
          <a:lstStyle/>
          <a:p>
            <a:br>
              <a:rPr lang="pl-PL" dirty="0"/>
            </a:br>
            <a:r>
              <a:rPr lang="pl-PL" b="1" dirty="0"/>
              <a:t>„Wspomaganie </a:t>
            </a:r>
            <a:r>
              <a:rPr lang="pl-PL" b="1"/>
              <a:t>decyzji w </a:t>
            </a:r>
            <a:r>
              <a:rPr lang="pl-PL" b="1" dirty="0"/>
              <a:t>procesie wycinania płyt wiórowych” </a:t>
            </a:r>
            <a:endParaRPr lang="pl-PL" dirty="0"/>
          </a:p>
        </p:txBody>
      </p:sp>
      <p:sp>
        <p:nvSpPr>
          <p:cNvPr id="3" name="Podtytuł 2">
            <a:extLst>
              <a:ext uri="{FF2B5EF4-FFF2-40B4-BE49-F238E27FC236}">
                <a16:creationId xmlns:a16="http://schemas.microsoft.com/office/drawing/2014/main" id="{6FC27883-C0D9-44EE-9B98-91344BB0C05A}"/>
              </a:ext>
            </a:extLst>
          </p:cNvPr>
          <p:cNvSpPr>
            <a:spLocks noGrp="1"/>
          </p:cNvSpPr>
          <p:nvPr>
            <p:ph type="subTitle" idx="1"/>
          </p:nvPr>
        </p:nvSpPr>
        <p:spPr>
          <a:xfrm>
            <a:off x="1217496" y="4581455"/>
            <a:ext cx="10058400" cy="1449890"/>
          </a:xfrm>
        </p:spPr>
        <p:txBody>
          <a:bodyPr>
            <a:normAutofit/>
          </a:bodyPr>
          <a:lstStyle/>
          <a:p>
            <a:pPr algn="r"/>
            <a:r>
              <a:rPr lang="pl-PL" dirty="0"/>
              <a:t>Paweł </a:t>
            </a:r>
            <a:r>
              <a:rPr lang="pl-PL" dirty="0" err="1"/>
              <a:t>barań</a:t>
            </a:r>
            <a:endParaRPr lang="pl-PL" dirty="0"/>
          </a:p>
          <a:p>
            <a:pPr algn="r"/>
            <a:r>
              <a:rPr lang="pl-PL" dirty="0"/>
              <a:t>Mateusz Malon</a:t>
            </a:r>
          </a:p>
          <a:p>
            <a:pPr algn="r"/>
            <a:r>
              <a:rPr lang="pl-PL" dirty="0"/>
              <a:t>24.01.2019 r.</a:t>
            </a:r>
          </a:p>
        </p:txBody>
      </p:sp>
      <p:sp>
        <p:nvSpPr>
          <p:cNvPr id="4" name="pole tekstowe 3">
            <a:extLst>
              <a:ext uri="{FF2B5EF4-FFF2-40B4-BE49-F238E27FC236}">
                <a16:creationId xmlns:a16="http://schemas.microsoft.com/office/drawing/2014/main" id="{5D1DA4A5-F7A5-4C0F-AB8B-D1103C693A0A}"/>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71637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0EEFD4-7A13-44BF-ACD9-20173B2D3146}"/>
              </a:ext>
            </a:extLst>
          </p:cNvPr>
          <p:cNvSpPr>
            <a:spLocks noGrp="1"/>
          </p:cNvSpPr>
          <p:nvPr>
            <p:ph type="title"/>
          </p:nvPr>
        </p:nvSpPr>
        <p:spPr/>
        <p:txBody>
          <a:bodyPr/>
          <a:lstStyle/>
          <a:p>
            <a:r>
              <a:rPr lang="pl-PL" dirty="0"/>
              <a:t>Raport końcowy – rozmieszczenie płyt</a:t>
            </a:r>
          </a:p>
        </p:txBody>
      </p:sp>
      <p:pic>
        <p:nvPicPr>
          <p:cNvPr id="4" name="Symbol zastępczy zawartości 3">
            <a:extLst>
              <a:ext uri="{FF2B5EF4-FFF2-40B4-BE49-F238E27FC236}">
                <a16:creationId xmlns:a16="http://schemas.microsoft.com/office/drawing/2014/main" id="{FDAC70BC-B544-44F9-8A26-F63E0A5FE4A0}"/>
              </a:ext>
            </a:extLst>
          </p:cNvPr>
          <p:cNvPicPr>
            <a:picLocks noGrp="1" noChangeAspect="1"/>
          </p:cNvPicPr>
          <p:nvPr>
            <p:ph idx="1"/>
          </p:nvPr>
        </p:nvPicPr>
        <p:blipFill>
          <a:blip r:embed="rId2"/>
          <a:stretch>
            <a:fillRect/>
          </a:stretch>
        </p:blipFill>
        <p:spPr>
          <a:xfrm>
            <a:off x="3691156" y="1812861"/>
            <a:ext cx="3829603" cy="4169039"/>
          </a:xfrm>
          <a:prstGeom prst="rect">
            <a:avLst/>
          </a:prstGeom>
        </p:spPr>
      </p:pic>
      <p:sp>
        <p:nvSpPr>
          <p:cNvPr id="5" name="pole tekstowe 4">
            <a:extLst>
              <a:ext uri="{FF2B5EF4-FFF2-40B4-BE49-F238E27FC236}">
                <a16:creationId xmlns:a16="http://schemas.microsoft.com/office/drawing/2014/main" id="{08977108-D303-4F84-BBB6-A62E1B77E396}"/>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116571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8053EC-AC18-4729-80D9-09328BD22AF9}"/>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1B21D9AB-30BE-400B-9BAC-F6032B0CB42A}"/>
              </a:ext>
            </a:extLst>
          </p:cNvPr>
          <p:cNvSpPr>
            <a:spLocks noGrp="1"/>
          </p:cNvSpPr>
          <p:nvPr>
            <p:ph idx="1"/>
          </p:nvPr>
        </p:nvSpPr>
        <p:spPr/>
        <p:txBody>
          <a:bodyPr>
            <a:normAutofit/>
          </a:bodyPr>
          <a:lstStyle/>
          <a:p>
            <a:pPr algn="ctr"/>
            <a:endParaRPr lang="pl-PL" sz="4800" dirty="0"/>
          </a:p>
          <a:p>
            <a:pPr algn="ctr"/>
            <a:endParaRPr lang="pl-PL" sz="4800" dirty="0"/>
          </a:p>
          <a:p>
            <a:pPr algn="ctr"/>
            <a:r>
              <a:rPr lang="pl-PL" sz="4800" dirty="0" err="1"/>
              <a:t>Dziękujęmy</a:t>
            </a:r>
            <a:r>
              <a:rPr lang="pl-PL" sz="4800" dirty="0"/>
              <a:t> za uwagę </a:t>
            </a:r>
            <a:r>
              <a:rPr lang="pl-PL" sz="4800" dirty="0">
                <a:sym typeface="Wingdings" panose="05000000000000000000" pitchFamily="2" charset="2"/>
              </a:rPr>
              <a:t></a:t>
            </a:r>
            <a:endParaRPr lang="pl-PL" sz="4800" dirty="0"/>
          </a:p>
        </p:txBody>
      </p:sp>
      <p:sp>
        <p:nvSpPr>
          <p:cNvPr id="4" name="pole tekstowe 3">
            <a:extLst>
              <a:ext uri="{FF2B5EF4-FFF2-40B4-BE49-F238E27FC236}">
                <a16:creationId xmlns:a16="http://schemas.microsoft.com/office/drawing/2014/main" id="{679EA323-DB22-4D93-AD5D-335288C6866A}"/>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213721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5AFF79-FF11-4701-B11A-9974F3F9F0FB}"/>
              </a:ext>
            </a:extLst>
          </p:cNvPr>
          <p:cNvSpPr>
            <a:spLocks noGrp="1"/>
          </p:cNvSpPr>
          <p:nvPr>
            <p:ph type="title"/>
          </p:nvPr>
        </p:nvSpPr>
        <p:spPr/>
        <p:txBody>
          <a:bodyPr/>
          <a:lstStyle/>
          <a:p>
            <a:r>
              <a:rPr lang="pl-PL" dirty="0"/>
              <a:t>Wykorzystane technologie</a:t>
            </a:r>
          </a:p>
        </p:txBody>
      </p:sp>
      <p:sp>
        <p:nvSpPr>
          <p:cNvPr id="3" name="Symbol zastępczy zawartości 2">
            <a:extLst>
              <a:ext uri="{FF2B5EF4-FFF2-40B4-BE49-F238E27FC236}">
                <a16:creationId xmlns:a16="http://schemas.microsoft.com/office/drawing/2014/main" id="{7039ABD4-2929-41BF-9F94-D6BD71ED3528}"/>
              </a:ext>
            </a:extLst>
          </p:cNvPr>
          <p:cNvSpPr>
            <a:spLocks noGrp="1"/>
          </p:cNvSpPr>
          <p:nvPr>
            <p:ph idx="1"/>
          </p:nvPr>
        </p:nvSpPr>
        <p:spPr>
          <a:xfrm>
            <a:off x="1097280" y="1845734"/>
            <a:ext cx="10058400" cy="4023360"/>
          </a:xfrm>
        </p:spPr>
        <p:txBody>
          <a:bodyPr/>
          <a:lstStyle/>
          <a:p>
            <a:pPr algn="just"/>
            <a:r>
              <a:rPr lang="pl-PL" b="1" dirty="0" err="1"/>
              <a:t>Ruby</a:t>
            </a:r>
            <a:r>
              <a:rPr lang="pl-PL" b="1" dirty="0"/>
              <a:t> on </a:t>
            </a:r>
            <a:r>
              <a:rPr lang="pl-PL" b="1" dirty="0" err="1"/>
              <a:t>Rails</a:t>
            </a:r>
            <a:r>
              <a:rPr lang="pl-PL" b="1" dirty="0"/>
              <a:t> </a:t>
            </a:r>
            <a:r>
              <a:rPr lang="pl-PL" dirty="0"/>
              <a:t>– </a:t>
            </a:r>
            <a:r>
              <a:rPr lang="pl-PL" dirty="0" err="1"/>
              <a:t>framework</a:t>
            </a:r>
            <a:r>
              <a:rPr lang="pl-PL" dirty="0"/>
              <a:t> open </a:t>
            </a:r>
            <a:r>
              <a:rPr lang="pl-PL" dirty="0" err="1"/>
              <a:t>source</a:t>
            </a:r>
            <a:r>
              <a:rPr lang="pl-PL" dirty="0"/>
              <a:t> do szybkiego tworzenia aplikacji webowych stworzony głównie przez duńskiego programistę Davida </a:t>
            </a:r>
            <a:r>
              <a:rPr lang="pl-PL" dirty="0" err="1"/>
              <a:t>Heinemeiera</a:t>
            </a:r>
            <a:r>
              <a:rPr lang="pl-PL" dirty="0"/>
              <a:t>. Został tak zaprojektowany, aby ułatwić programowanie aplikacji internetowych, poprzez przyjęcie kilku założeń, dotyczących tego czego potrzebuje każdy programista aby rozpocząć pracę. Pozwalają one na pisanie krótszego kodu, jednocześnie umożliwiając osiąganie lepszych rezultatów niż ma to miejsce w większości innych języków i </a:t>
            </a:r>
            <a:r>
              <a:rPr lang="pl-PL" dirty="0" err="1"/>
              <a:t>frameworków</a:t>
            </a:r>
            <a:r>
              <a:rPr lang="pl-PL" dirty="0"/>
              <a:t>. </a:t>
            </a:r>
          </a:p>
        </p:txBody>
      </p:sp>
      <p:pic>
        <p:nvPicPr>
          <p:cNvPr id="1028" name="Picture 4" descr="Znalezione obrazy dla zapytania ruby on rails">
            <a:extLst>
              <a:ext uri="{FF2B5EF4-FFF2-40B4-BE49-F238E27FC236}">
                <a16:creationId xmlns:a16="http://schemas.microsoft.com/office/drawing/2014/main" id="{E1759350-7E3B-48F6-9E37-CBE4957C8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720" y="3613557"/>
            <a:ext cx="5715000" cy="2157413"/>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520DEB04-5846-4BE1-9FB0-4DDA6545B7BC}"/>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214475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F858B3-EC74-4525-BC3A-4252CF99A33C}"/>
              </a:ext>
            </a:extLst>
          </p:cNvPr>
          <p:cNvSpPr>
            <a:spLocks noGrp="1"/>
          </p:cNvSpPr>
          <p:nvPr>
            <p:ph type="title"/>
          </p:nvPr>
        </p:nvSpPr>
        <p:spPr/>
        <p:txBody>
          <a:bodyPr/>
          <a:lstStyle/>
          <a:p>
            <a:r>
              <a:rPr lang="pl-PL" dirty="0"/>
              <a:t>Algorytm „</a:t>
            </a:r>
            <a:r>
              <a:rPr lang="pl-PL" dirty="0" err="1"/>
              <a:t>Maximal</a:t>
            </a:r>
            <a:r>
              <a:rPr lang="pl-PL" dirty="0"/>
              <a:t> </a:t>
            </a:r>
            <a:r>
              <a:rPr lang="pl-PL" dirty="0" err="1"/>
              <a:t>Rectangles</a:t>
            </a:r>
            <a:r>
              <a:rPr lang="pl-PL" dirty="0"/>
              <a:t> – Best </a:t>
            </a:r>
            <a:r>
              <a:rPr lang="pl-PL" dirty="0" err="1"/>
              <a:t>Area</a:t>
            </a:r>
            <a:r>
              <a:rPr lang="pl-PL" dirty="0"/>
              <a:t> Fit”</a:t>
            </a:r>
          </a:p>
        </p:txBody>
      </p:sp>
      <p:sp>
        <p:nvSpPr>
          <p:cNvPr id="3" name="Symbol zastępczy zawartości 2">
            <a:extLst>
              <a:ext uri="{FF2B5EF4-FFF2-40B4-BE49-F238E27FC236}">
                <a16:creationId xmlns:a16="http://schemas.microsoft.com/office/drawing/2014/main" id="{29E35EC5-CAA7-4012-9619-F4945DEB33AD}"/>
              </a:ext>
            </a:extLst>
          </p:cNvPr>
          <p:cNvSpPr>
            <a:spLocks noGrp="1"/>
          </p:cNvSpPr>
          <p:nvPr>
            <p:ph idx="1"/>
          </p:nvPr>
        </p:nvSpPr>
        <p:spPr/>
        <p:txBody>
          <a:bodyPr/>
          <a:lstStyle/>
          <a:p>
            <a:pPr algn="just"/>
            <a:r>
              <a:rPr lang="pl-PL" dirty="0"/>
              <a:t>Algorytm ten jest w pewnym sensie rozszerzeniem problemu „</a:t>
            </a:r>
            <a:r>
              <a:rPr lang="pl-PL" dirty="0" err="1"/>
              <a:t>Guillotine</a:t>
            </a:r>
            <a:r>
              <a:rPr lang="pl-PL" dirty="0"/>
              <a:t> Split </a:t>
            </a:r>
            <a:r>
              <a:rPr lang="pl-PL" dirty="0" err="1"/>
              <a:t>Placement</a:t>
            </a:r>
            <a:r>
              <a:rPr lang="pl-PL" dirty="0"/>
              <a:t>”. Podobnie jak algorytm gilotynowy, przechowywana jest lista prostokątów, która reprezentuje wolne obszary na płycie, aczkolwiek w przeciwieństwie do algorytmu gilotynowego, który wybiera jedną z dwóch podzielonych osi, algorytm maksymalnych prostokątów wykonuje operację, która zasadniczo odpowiada jednoczesnemu wybraniu obu podzielonych osi. Proces dzielenia przedstawiony jest na poniższym rysunku. </a:t>
            </a:r>
          </a:p>
        </p:txBody>
      </p:sp>
      <p:pic>
        <p:nvPicPr>
          <p:cNvPr id="4" name="Obraz 3">
            <a:extLst>
              <a:ext uri="{FF2B5EF4-FFF2-40B4-BE49-F238E27FC236}">
                <a16:creationId xmlns:a16="http://schemas.microsoft.com/office/drawing/2014/main" id="{F4930B88-AC70-4AAC-BDA7-4C8CD424799D}"/>
              </a:ext>
            </a:extLst>
          </p:cNvPr>
          <p:cNvPicPr>
            <a:picLocks noChangeAspect="1"/>
          </p:cNvPicPr>
          <p:nvPr/>
        </p:nvPicPr>
        <p:blipFill>
          <a:blip r:embed="rId2"/>
          <a:stretch>
            <a:fillRect/>
          </a:stretch>
        </p:blipFill>
        <p:spPr>
          <a:xfrm>
            <a:off x="3232863" y="3731824"/>
            <a:ext cx="5457825" cy="2305050"/>
          </a:xfrm>
          <a:prstGeom prst="rect">
            <a:avLst/>
          </a:prstGeom>
        </p:spPr>
      </p:pic>
      <p:sp>
        <p:nvSpPr>
          <p:cNvPr id="5" name="pole tekstowe 4">
            <a:extLst>
              <a:ext uri="{FF2B5EF4-FFF2-40B4-BE49-F238E27FC236}">
                <a16:creationId xmlns:a16="http://schemas.microsoft.com/office/drawing/2014/main" id="{792597E6-8C7B-4E2D-B1BD-568B14EA25C6}"/>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248852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1">
            <a:extLst>
              <a:ext uri="{FF2B5EF4-FFF2-40B4-BE49-F238E27FC236}">
                <a16:creationId xmlns:a16="http://schemas.microsoft.com/office/drawing/2014/main" id="{3ABB78F3-94EC-4BF9-9A7D-DA541D4EC9A1}"/>
              </a:ext>
            </a:extLst>
          </p:cNvPr>
          <p:cNvSpPr>
            <a:spLocks noGrp="1"/>
          </p:cNvSpPr>
          <p:nvPr>
            <p:ph type="title"/>
          </p:nvPr>
        </p:nvSpPr>
        <p:spPr>
          <a:xfrm>
            <a:off x="1097280" y="286603"/>
            <a:ext cx="10058400" cy="1450757"/>
          </a:xfrm>
        </p:spPr>
        <p:txBody>
          <a:bodyPr/>
          <a:lstStyle/>
          <a:p>
            <a:r>
              <a:rPr lang="pl-PL" dirty="0"/>
              <a:t>Wykorzystane algorytmy</a:t>
            </a:r>
          </a:p>
        </p:txBody>
      </p:sp>
      <p:sp>
        <p:nvSpPr>
          <p:cNvPr id="6" name="pole tekstowe 5">
            <a:extLst>
              <a:ext uri="{FF2B5EF4-FFF2-40B4-BE49-F238E27FC236}">
                <a16:creationId xmlns:a16="http://schemas.microsoft.com/office/drawing/2014/main" id="{8E5B61A2-692A-457F-9029-EF8A70092865}"/>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
        <p:nvSpPr>
          <p:cNvPr id="3" name="Content Placeholder 2">
            <a:extLst>
              <a:ext uri="{FF2B5EF4-FFF2-40B4-BE49-F238E27FC236}">
                <a16:creationId xmlns:a16="http://schemas.microsoft.com/office/drawing/2014/main" id="{38B62C99-AC94-40C8-BEA5-600146580BC0}"/>
              </a:ext>
            </a:extLst>
          </p:cNvPr>
          <p:cNvSpPr>
            <a:spLocks noGrp="1"/>
          </p:cNvSpPr>
          <p:nvPr>
            <p:ph idx="1"/>
          </p:nvPr>
        </p:nvSpPr>
        <p:spPr/>
        <p:txBody>
          <a:bodyPr/>
          <a:lstStyle/>
          <a:p>
            <a:pPr>
              <a:buFont typeface="Arial" panose="020B0604020202020204" pitchFamily="34" charset="0"/>
              <a:buChar char="•"/>
            </a:pPr>
            <a:endParaRPr lang="pl-PL" dirty="0"/>
          </a:p>
          <a:p>
            <a:pPr>
              <a:buFont typeface="Arial" panose="020B0604020202020204" pitchFamily="34" charset="0"/>
              <a:buChar char="•"/>
            </a:pPr>
            <a:r>
              <a:rPr lang="pl-PL" dirty="0"/>
              <a:t>Best </a:t>
            </a:r>
            <a:r>
              <a:rPr lang="pl-PL" dirty="0" err="1"/>
              <a:t>Area</a:t>
            </a:r>
            <a:r>
              <a:rPr lang="pl-PL" dirty="0"/>
              <a:t> Fit,</a:t>
            </a:r>
          </a:p>
          <a:p>
            <a:pPr>
              <a:buFont typeface="Arial" panose="020B0604020202020204" pitchFamily="34" charset="0"/>
              <a:buChar char="•"/>
            </a:pPr>
            <a:r>
              <a:rPr lang="pl-PL" dirty="0"/>
              <a:t>Best </a:t>
            </a:r>
            <a:r>
              <a:rPr lang="pl-PL" dirty="0" err="1"/>
              <a:t>Long</a:t>
            </a:r>
            <a:r>
              <a:rPr lang="pl-PL" dirty="0"/>
              <a:t> </a:t>
            </a:r>
            <a:r>
              <a:rPr lang="pl-PL" dirty="0" err="1"/>
              <a:t>Side</a:t>
            </a:r>
            <a:r>
              <a:rPr lang="pl-PL" dirty="0"/>
              <a:t> Fit,</a:t>
            </a:r>
          </a:p>
          <a:p>
            <a:pPr>
              <a:buFont typeface="Arial" panose="020B0604020202020204" pitchFamily="34" charset="0"/>
              <a:buChar char="•"/>
            </a:pPr>
            <a:r>
              <a:rPr lang="pl-PL" dirty="0"/>
              <a:t>Best </a:t>
            </a:r>
            <a:r>
              <a:rPr lang="pl-PL" dirty="0" err="1"/>
              <a:t>Short</a:t>
            </a:r>
            <a:r>
              <a:rPr lang="pl-PL" dirty="0"/>
              <a:t> Fit,</a:t>
            </a:r>
          </a:p>
          <a:p>
            <a:pPr>
              <a:buFont typeface="Arial" panose="020B0604020202020204" pitchFamily="34" charset="0"/>
              <a:buChar char="•"/>
            </a:pPr>
            <a:r>
              <a:rPr lang="pl-PL" dirty="0" err="1"/>
              <a:t>Bottom</a:t>
            </a:r>
            <a:r>
              <a:rPr lang="pl-PL" dirty="0"/>
              <a:t> </a:t>
            </a:r>
            <a:r>
              <a:rPr lang="pl-PL" dirty="0" err="1"/>
              <a:t>Left</a:t>
            </a:r>
            <a:r>
              <a:rPr lang="pl-PL" dirty="0"/>
              <a:t>.</a:t>
            </a:r>
          </a:p>
        </p:txBody>
      </p:sp>
    </p:spTree>
    <p:extLst>
      <p:ext uri="{BB962C8B-B14F-4D97-AF65-F5344CB8AC3E}">
        <p14:creationId xmlns:p14="http://schemas.microsoft.com/office/powerpoint/2010/main" val="373123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a:extLst>
              <a:ext uri="{FF2B5EF4-FFF2-40B4-BE49-F238E27FC236}">
                <a16:creationId xmlns:a16="http://schemas.microsoft.com/office/drawing/2014/main" id="{989C883C-1BC8-405A-94D5-01B30546472F}"/>
              </a:ext>
            </a:extLst>
          </p:cNvPr>
          <p:cNvPicPr>
            <a:picLocks noGrp="1" noChangeAspect="1"/>
          </p:cNvPicPr>
          <p:nvPr>
            <p:ph idx="1"/>
          </p:nvPr>
        </p:nvPicPr>
        <p:blipFill>
          <a:blip r:embed="rId2"/>
          <a:stretch>
            <a:fillRect/>
          </a:stretch>
        </p:blipFill>
        <p:spPr>
          <a:xfrm>
            <a:off x="5829702" y="62701"/>
            <a:ext cx="5325978" cy="6247316"/>
          </a:xfrm>
          <a:prstGeom prst="rect">
            <a:avLst/>
          </a:prstGeom>
        </p:spPr>
      </p:pic>
      <p:sp>
        <p:nvSpPr>
          <p:cNvPr id="5" name="Tytuł 1">
            <a:extLst>
              <a:ext uri="{FF2B5EF4-FFF2-40B4-BE49-F238E27FC236}">
                <a16:creationId xmlns:a16="http://schemas.microsoft.com/office/drawing/2014/main" id="{3ABB78F3-94EC-4BF9-9A7D-DA541D4EC9A1}"/>
              </a:ext>
            </a:extLst>
          </p:cNvPr>
          <p:cNvSpPr>
            <a:spLocks noGrp="1"/>
          </p:cNvSpPr>
          <p:nvPr>
            <p:ph type="title"/>
          </p:nvPr>
        </p:nvSpPr>
        <p:spPr>
          <a:xfrm>
            <a:off x="1097280" y="286603"/>
            <a:ext cx="10058400" cy="1450757"/>
          </a:xfrm>
        </p:spPr>
        <p:txBody>
          <a:bodyPr/>
          <a:lstStyle/>
          <a:p>
            <a:r>
              <a:rPr lang="pl-PL" dirty="0"/>
              <a:t>Opis algorytmu</a:t>
            </a:r>
          </a:p>
        </p:txBody>
      </p:sp>
      <p:sp>
        <p:nvSpPr>
          <p:cNvPr id="6" name="pole tekstowe 5">
            <a:extLst>
              <a:ext uri="{FF2B5EF4-FFF2-40B4-BE49-F238E27FC236}">
                <a16:creationId xmlns:a16="http://schemas.microsoft.com/office/drawing/2014/main" id="{8E5B61A2-692A-457F-9029-EF8A70092865}"/>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336505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812273-0B4A-425C-B178-ABF1C1115E6E}"/>
              </a:ext>
            </a:extLst>
          </p:cNvPr>
          <p:cNvSpPr>
            <a:spLocks noGrp="1"/>
          </p:cNvSpPr>
          <p:nvPr>
            <p:ph type="title"/>
          </p:nvPr>
        </p:nvSpPr>
        <p:spPr/>
        <p:txBody>
          <a:bodyPr/>
          <a:lstStyle/>
          <a:p>
            <a:r>
              <a:rPr lang="pl-PL" dirty="0"/>
              <a:t>Strona główna</a:t>
            </a:r>
          </a:p>
        </p:txBody>
      </p:sp>
      <p:sp>
        <p:nvSpPr>
          <p:cNvPr id="3" name="Symbol zastępczy zawartości 2">
            <a:extLst>
              <a:ext uri="{FF2B5EF4-FFF2-40B4-BE49-F238E27FC236}">
                <a16:creationId xmlns:a16="http://schemas.microsoft.com/office/drawing/2014/main" id="{FFD8E425-6FF2-4DA6-AC4B-07703F5FB694}"/>
              </a:ext>
            </a:extLst>
          </p:cNvPr>
          <p:cNvSpPr>
            <a:spLocks noGrp="1"/>
          </p:cNvSpPr>
          <p:nvPr>
            <p:ph idx="1"/>
          </p:nvPr>
        </p:nvSpPr>
        <p:spPr/>
        <p:txBody>
          <a:bodyPr/>
          <a:lstStyle/>
          <a:p>
            <a:r>
              <a:rPr lang="pl-PL" dirty="0"/>
              <a:t>Z poziomu strony głównej użytkownik może: </a:t>
            </a:r>
          </a:p>
          <a:p>
            <a:r>
              <a:rPr lang="pl-PL" dirty="0"/>
              <a:t>• Dowiedzieć się jakie funkcjonalności zostały zaimplementowane, </a:t>
            </a:r>
          </a:p>
          <a:p>
            <a:r>
              <a:rPr lang="pl-PL" dirty="0"/>
              <a:t>• Przejść do strony na której można złożyć zamówienie, </a:t>
            </a:r>
          </a:p>
          <a:p>
            <a:r>
              <a:rPr lang="pl-PL" dirty="0"/>
              <a:t>• Przejść do strony określającej stan magazynowy. </a:t>
            </a:r>
          </a:p>
          <a:p>
            <a:endParaRPr lang="pl-PL" dirty="0"/>
          </a:p>
        </p:txBody>
      </p:sp>
      <p:pic>
        <p:nvPicPr>
          <p:cNvPr id="4" name="Obraz 3">
            <a:extLst>
              <a:ext uri="{FF2B5EF4-FFF2-40B4-BE49-F238E27FC236}">
                <a16:creationId xmlns:a16="http://schemas.microsoft.com/office/drawing/2014/main" id="{463AC4C5-5345-4D06-87BF-324C517BBCB8}"/>
              </a:ext>
            </a:extLst>
          </p:cNvPr>
          <p:cNvPicPr>
            <a:picLocks noChangeAspect="1"/>
          </p:cNvPicPr>
          <p:nvPr/>
        </p:nvPicPr>
        <p:blipFill>
          <a:blip r:embed="rId2"/>
          <a:stretch>
            <a:fillRect/>
          </a:stretch>
        </p:blipFill>
        <p:spPr>
          <a:xfrm>
            <a:off x="6936336" y="2651263"/>
            <a:ext cx="4732750" cy="3385075"/>
          </a:xfrm>
          <a:prstGeom prst="rect">
            <a:avLst/>
          </a:prstGeom>
        </p:spPr>
      </p:pic>
      <p:sp>
        <p:nvSpPr>
          <p:cNvPr id="5" name="pole tekstowe 4">
            <a:extLst>
              <a:ext uri="{FF2B5EF4-FFF2-40B4-BE49-F238E27FC236}">
                <a16:creationId xmlns:a16="http://schemas.microsoft.com/office/drawing/2014/main" id="{A4FC8287-BBC1-4A9C-AE6A-B3E2DD8D7262}"/>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82214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74F135-731E-4138-A0E0-FF92AC9F000F}"/>
              </a:ext>
            </a:extLst>
          </p:cNvPr>
          <p:cNvSpPr>
            <a:spLocks noGrp="1"/>
          </p:cNvSpPr>
          <p:nvPr>
            <p:ph type="title"/>
          </p:nvPr>
        </p:nvSpPr>
        <p:spPr/>
        <p:txBody>
          <a:bodyPr/>
          <a:lstStyle/>
          <a:p>
            <a:r>
              <a:rPr lang="pl-PL" dirty="0"/>
              <a:t>Aktualizacja stanu magazynowego</a:t>
            </a:r>
          </a:p>
        </p:txBody>
      </p:sp>
      <p:sp>
        <p:nvSpPr>
          <p:cNvPr id="3" name="Symbol zastępczy zawartości 2">
            <a:extLst>
              <a:ext uri="{FF2B5EF4-FFF2-40B4-BE49-F238E27FC236}">
                <a16:creationId xmlns:a16="http://schemas.microsoft.com/office/drawing/2014/main" id="{2DAFA301-F6D8-4EA3-92A0-C8452B852E47}"/>
              </a:ext>
            </a:extLst>
          </p:cNvPr>
          <p:cNvSpPr>
            <a:spLocks noGrp="1"/>
          </p:cNvSpPr>
          <p:nvPr>
            <p:ph idx="1"/>
          </p:nvPr>
        </p:nvSpPr>
        <p:spPr/>
        <p:txBody>
          <a:bodyPr/>
          <a:lstStyle/>
          <a:p>
            <a:r>
              <a:rPr lang="pl-PL" dirty="0"/>
              <a:t>Użytkownik może aktualizować stan magazynowy: </a:t>
            </a:r>
          </a:p>
          <a:p>
            <a:r>
              <a:rPr lang="pl-PL" dirty="0"/>
              <a:t>• Dodać nowe płyty, </a:t>
            </a:r>
          </a:p>
          <a:p>
            <a:r>
              <a:rPr lang="pl-PL" dirty="0"/>
              <a:t>• Usunąć płyty, </a:t>
            </a:r>
          </a:p>
          <a:p>
            <a:r>
              <a:rPr lang="pl-PL" dirty="0"/>
              <a:t>• Edytować rozmiar płyty. </a:t>
            </a:r>
          </a:p>
          <a:p>
            <a:endParaRPr lang="pl-PL" dirty="0"/>
          </a:p>
        </p:txBody>
      </p:sp>
      <p:pic>
        <p:nvPicPr>
          <p:cNvPr id="4" name="Obraz 3">
            <a:extLst>
              <a:ext uri="{FF2B5EF4-FFF2-40B4-BE49-F238E27FC236}">
                <a16:creationId xmlns:a16="http://schemas.microsoft.com/office/drawing/2014/main" id="{CE25EECC-9238-4068-8177-8F8FD2AB616A}"/>
              </a:ext>
            </a:extLst>
          </p:cNvPr>
          <p:cNvPicPr>
            <a:picLocks noChangeAspect="1"/>
          </p:cNvPicPr>
          <p:nvPr/>
        </p:nvPicPr>
        <p:blipFill>
          <a:blip r:embed="rId2"/>
          <a:stretch>
            <a:fillRect/>
          </a:stretch>
        </p:blipFill>
        <p:spPr>
          <a:xfrm>
            <a:off x="7569312" y="1877193"/>
            <a:ext cx="2951722" cy="4153308"/>
          </a:xfrm>
          <a:prstGeom prst="rect">
            <a:avLst/>
          </a:prstGeom>
        </p:spPr>
      </p:pic>
      <p:pic>
        <p:nvPicPr>
          <p:cNvPr id="5" name="Obraz 4">
            <a:extLst>
              <a:ext uri="{FF2B5EF4-FFF2-40B4-BE49-F238E27FC236}">
                <a16:creationId xmlns:a16="http://schemas.microsoft.com/office/drawing/2014/main" id="{7D092408-3AB8-4820-8424-FB53A364AB25}"/>
              </a:ext>
            </a:extLst>
          </p:cNvPr>
          <p:cNvPicPr>
            <a:picLocks noChangeAspect="1"/>
          </p:cNvPicPr>
          <p:nvPr/>
        </p:nvPicPr>
        <p:blipFill>
          <a:blip r:embed="rId3"/>
          <a:stretch>
            <a:fillRect/>
          </a:stretch>
        </p:blipFill>
        <p:spPr>
          <a:xfrm>
            <a:off x="4910563" y="2499270"/>
            <a:ext cx="1951425" cy="2463467"/>
          </a:xfrm>
          <a:prstGeom prst="rect">
            <a:avLst/>
          </a:prstGeom>
        </p:spPr>
      </p:pic>
      <p:sp>
        <p:nvSpPr>
          <p:cNvPr id="6" name="pole tekstowe 5">
            <a:extLst>
              <a:ext uri="{FF2B5EF4-FFF2-40B4-BE49-F238E27FC236}">
                <a16:creationId xmlns:a16="http://schemas.microsoft.com/office/drawing/2014/main" id="{FC640538-3150-4436-B346-405519359ECA}"/>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78386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D739B6-20E8-4228-B9C5-2ACAD0CBF7E9}"/>
              </a:ext>
            </a:extLst>
          </p:cNvPr>
          <p:cNvSpPr>
            <a:spLocks noGrp="1"/>
          </p:cNvSpPr>
          <p:nvPr>
            <p:ph type="title"/>
          </p:nvPr>
        </p:nvSpPr>
        <p:spPr/>
        <p:txBody>
          <a:bodyPr/>
          <a:lstStyle/>
          <a:p>
            <a:r>
              <a:rPr lang="pl-PL" dirty="0"/>
              <a:t>Składanie zamówienia</a:t>
            </a:r>
          </a:p>
        </p:txBody>
      </p:sp>
      <p:pic>
        <p:nvPicPr>
          <p:cNvPr id="5" name="Symbol zastępczy zawartości 4">
            <a:extLst>
              <a:ext uri="{FF2B5EF4-FFF2-40B4-BE49-F238E27FC236}">
                <a16:creationId xmlns:a16="http://schemas.microsoft.com/office/drawing/2014/main" id="{E45F376F-E26C-4E18-A95B-7F73072E4DDB}"/>
              </a:ext>
            </a:extLst>
          </p:cNvPr>
          <p:cNvPicPr>
            <a:picLocks noGrp="1" noChangeAspect="1"/>
          </p:cNvPicPr>
          <p:nvPr>
            <p:ph idx="1"/>
          </p:nvPr>
        </p:nvPicPr>
        <p:blipFill>
          <a:blip r:embed="rId2"/>
          <a:stretch>
            <a:fillRect/>
          </a:stretch>
        </p:blipFill>
        <p:spPr>
          <a:xfrm>
            <a:off x="5434283" y="2544933"/>
            <a:ext cx="4420576" cy="1768133"/>
          </a:xfrm>
          <a:prstGeom prst="rect">
            <a:avLst/>
          </a:prstGeom>
        </p:spPr>
      </p:pic>
      <p:pic>
        <p:nvPicPr>
          <p:cNvPr id="4" name="Obraz 3">
            <a:extLst>
              <a:ext uri="{FF2B5EF4-FFF2-40B4-BE49-F238E27FC236}">
                <a16:creationId xmlns:a16="http://schemas.microsoft.com/office/drawing/2014/main" id="{F3CA469D-AF0B-4F9B-ADDB-35D1E730166F}"/>
              </a:ext>
            </a:extLst>
          </p:cNvPr>
          <p:cNvPicPr>
            <a:picLocks noChangeAspect="1"/>
          </p:cNvPicPr>
          <p:nvPr/>
        </p:nvPicPr>
        <p:blipFill>
          <a:blip r:embed="rId3"/>
          <a:stretch>
            <a:fillRect/>
          </a:stretch>
        </p:blipFill>
        <p:spPr>
          <a:xfrm>
            <a:off x="1337034" y="2351691"/>
            <a:ext cx="2588625" cy="2473400"/>
          </a:xfrm>
          <a:prstGeom prst="rect">
            <a:avLst/>
          </a:prstGeom>
        </p:spPr>
      </p:pic>
      <p:sp>
        <p:nvSpPr>
          <p:cNvPr id="6" name="pole tekstowe 5">
            <a:extLst>
              <a:ext uri="{FF2B5EF4-FFF2-40B4-BE49-F238E27FC236}">
                <a16:creationId xmlns:a16="http://schemas.microsoft.com/office/drawing/2014/main" id="{AA2857C8-6AD9-4614-9397-346A4704AD9B}"/>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412716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6B8978-63EE-4DA8-B666-600DFE0B88FC}"/>
              </a:ext>
            </a:extLst>
          </p:cNvPr>
          <p:cNvSpPr>
            <a:spLocks noGrp="1"/>
          </p:cNvSpPr>
          <p:nvPr>
            <p:ph type="title"/>
          </p:nvPr>
        </p:nvSpPr>
        <p:spPr/>
        <p:txBody>
          <a:bodyPr/>
          <a:lstStyle/>
          <a:p>
            <a:r>
              <a:rPr lang="pl-PL" dirty="0"/>
              <a:t>Wygenerowany raport końcowy</a:t>
            </a:r>
          </a:p>
        </p:txBody>
      </p:sp>
      <p:pic>
        <p:nvPicPr>
          <p:cNvPr id="4" name="Symbol zastępczy zawartości 3">
            <a:extLst>
              <a:ext uri="{FF2B5EF4-FFF2-40B4-BE49-F238E27FC236}">
                <a16:creationId xmlns:a16="http://schemas.microsoft.com/office/drawing/2014/main" id="{A52D842F-F1BF-432E-926A-B283F4C10D8D}"/>
              </a:ext>
            </a:extLst>
          </p:cNvPr>
          <p:cNvPicPr>
            <a:picLocks noGrp="1" noChangeAspect="1"/>
          </p:cNvPicPr>
          <p:nvPr>
            <p:ph idx="1"/>
          </p:nvPr>
        </p:nvPicPr>
        <p:blipFill>
          <a:blip r:embed="rId2"/>
          <a:stretch>
            <a:fillRect/>
          </a:stretch>
        </p:blipFill>
        <p:spPr>
          <a:xfrm>
            <a:off x="1532437" y="1972098"/>
            <a:ext cx="6385530" cy="4022725"/>
          </a:xfrm>
          <a:prstGeom prst="rect">
            <a:avLst/>
          </a:prstGeom>
        </p:spPr>
      </p:pic>
      <p:sp>
        <p:nvSpPr>
          <p:cNvPr id="5" name="pole tekstowe 4">
            <a:extLst>
              <a:ext uri="{FF2B5EF4-FFF2-40B4-BE49-F238E27FC236}">
                <a16:creationId xmlns:a16="http://schemas.microsoft.com/office/drawing/2014/main" id="{FC0B04AE-53F9-4E67-B856-94D8E4AB3F3B}"/>
              </a:ext>
            </a:extLst>
          </p:cNvPr>
          <p:cNvSpPr txBox="1"/>
          <p:nvPr/>
        </p:nvSpPr>
        <p:spPr>
          <a:xfrm>
            <a:off x="1356460" y="6425967"/>
            <a:ext cx="9780471" cy="369332"/>
          </a:xfrm>
          <a:prstGeom prst="rect">
            <a:avLst/>
          </a:prstGeom>
          <a:noFill/>
        </p:spPr>
        <p:txBody>
          <a:bodyPr wrap="square" rtlCol="0">
            <a:spAutoFit/>
          </a:bodyPr>
          <a:lstStyle/>
          <a:p>
            <a:r>
              <a:rPr lang="pl-PL" b="1" dirty="0">
                <a:solidFill>
                  <a:schemeClr val="bg1"/>
                </a:solidFill>
              </a:rPr>
              <a:t>„Wspomaganie decyzji w procesie wycinania płyt wiórowych” – Paweł </a:t>
            </a:r>
            <a:r>
              <a:rPr lang="pl-PL" b="1" dirty="0" err="1">
                <a:solidFill>
                  <a:schemeClr val="bg1"/>
                </a:solidFill>
              </a:rPr>
              <a:t>Barań</a:t>
            </a:r>
            <a:r>
              <a:rPr lang="pl-PL" b="1" dirty="0">
                <a:solidFill>
                  <a:schemeClr val="bg1"/>
                </a:solidFill>
              </a:rPr>
              <a:t>, Mateusz </a:t>
            </a:r>
            <a:r>
              <a:rPr lang="pl-PL" b="1" dirty="0" err="1">
                <a:solidFill>
                  <a:schemeClr val="bg1"/>
                </a:solidFill>
              </a:rPr>
              <a:t>Malon</a:t>
            </a:r>
            <a:endParaRPr lang="pl-PL" dirty="0">
              <a:solidFill>
                <a:schemeClr val="bg1"/>
              </a:solidFill>
            </a:endParaRPr>
          </a:p>
        </p:txBody>
      </p:sp>
    </p:spTree>
    <p:extLst>
      <p:ext uri="{BB962C8B-B14F-4D97-AF65-F5344CB8AC3E}">
        <p14:creationId xmlns:p14="http://schemas.microsoft.com/office/powerpoint/2010/main" val="750520024"/>
      </p:ext>
    </p:extLst>
  </p:cSld>
  <p:clrMapOvr>
    <a:masterClrMapping/>
  </p:clrMapOvr>
</p:sld>
</file>

<file path=ppt/theme/theme1.xml><?xml version="1.0" encoding="utf-8"?>
<a:theme xmlns:a="http://schemas.openxmlformats.org/drawingml/2006/main" name="Retrospekcja">
  <a:themeElements>
    <a:clrScheme name="Retrospekcj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93</TotalTime>
  <Words>411</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Retrospekcja</vt:lpstr>
      <vt:lpstr> „Wspomaganie decyzji w procesie wycinania płyt wiórowych” </vt:lpstr>
      <vt:lpstr>Wykorzystane technologie</vt:lpstr>
      <vt:lpstr>Algorytm „Maximal Rectangles – Best Area Fit”</vt:lpstr>
      <vt:lpstr>Wykorzystane algorytmy</vt:lpstr>
      <vt:lpstr>Opis algorytmu</vt:lpstr>
      <vt:lpstr>Strona główna</vt:lpstr>
      <vt:lpstr>Aktualizacja stanu magazynowego</vt:lpstr>
      <vt:lpstr>Składanie zamówienia</vt:lpstr>
      <vt:lpstr>Wygenerowany raport końcowy</vt:lpstr>
      <vt:lpstr>Raport końcowy – rozmieszczenie płyt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Student 209204</dc:creator>
  <cp:lastModifiedBy>Malon, Mateusz (Nokia - PL/Wroclaw)</cp:lastModifiedBy>
  <cp:revision>8</cp:revision>
  <dcterms:created xsi:type="dcterms:W3CDTF">2019-01-07T19:17:11Z</dcterms:created>
  <dcterms:modified xsi:type="dcterms:W3CDTF">2019-01-24T15:25:03Z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27cfd9-47ed-48f1-9376-4ab3148935bb_Enabled">
    <vt:lpwstr>True</vt:lpwstr>
  </property>
  <property fmtid="{D5CDD505-2E9C-101B-9397-08002B2CF9AE}" pid="3" name="MSIP_Label_4327cfd9-47ed-48f1-9376-4ab3148935bb_SiteId">
    <vt:lpwstr>5d471751-9675-428d-917b-70f44f9630b0</vt:lpwstr>
  </property>
  <property fmtid="{D5CDD505-2E9C-101B-9397-08002B2CF9AE}" pid="4" name="MSIP_Label_4327cfd9-47ed-48f1-9376-4ab3148935bb_Owner">
    <vt:lpwstr>mateusz.malon@nokia.com</vt:lpwstr>
  </property>
  <property fmtid="{D5CDD505-2E9C-101B-9397-08002B2CF9AE}" pid="5" name="MSIP_Label_4327cfd9-47ed-48f1-9376-4ab3148935bb_SetDate">
    <vt:lpwstr>2019-01-24T15:08:38.6850000Z</vt:lpwstr>
  </property>
  <property fmtid="{D5CDD505-2E9C-101B-9397-08002B2CF9AE}" pid="6" name="MSIP_Label_4327cfd9-47ed-48f1-9376-4ab3148935bb_Name">
    <vt:lpwstr>Personal</vt:lpwstr>
  </property>
  <property fmtid="{D5CDD505-2E9C-101B-9397-08002B2CF9AE}" pid="7" name="MSIP_Label_4327cfd9-47ed-48f1-9376-4ab3148935bb_Application">
    <vt:lpwstr>Microsoft Azure Information Protection</vt:lpwstr>
  </property>
  <property fmtid="{D5CDD505-2E9C-101B-9397-08002B2CF9AE}" pid="8" name="MSIP_Label_4327cfd9-47ed-48f1-9376-4ab3148935bb_Extended_MSFT_Method">
    <vt:lpwstr>Manual</vt:lpwstr>
  </property>
  <property fmtid="{D5CDD505-2E9C-101B-9397-08002B2CF9AE}" pid="9" name="Sensitivity">
    <vt:lpwstr>Personal</vt:lpwstr>
  </property>
</Properties>
</file>