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1E319-8953-4A81-B582-63D2CBAE993C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37953-5B08-4AD9-8029-CEE73392B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9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3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4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6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7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8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9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fld id="{F4A7B283-4E39-419F-A3A0-FDECF81B5549}" type="slidenum">
              <a:rPr lang="en-US">
                <a:solidFill>
                  <a:prstClr val="black"/>
                </a:solidFill>
                <a:latin typeface="Calibri" pitchFamily="34" charset="0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8B47-3D06-438F-BB0D-57B9644914BE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D7ABC-7439-497C-B91F-DB75D0273313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45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26D1C-237B-424E-8C69-967FDE029CAE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560E0-0027-4FC1-95CB-D121913A19BF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8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0005-FC63-490E-B883-0BE39ADC771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42992-814E-4302-B8EE-15D8607434E7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2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2193326" y="597243"/>
            <a:ext cx="47408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96743"/>
            <a:ext cx="379709" cy="271919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56" y="865496"/>
            <a:ext cx="9032544" cy="56115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Subtopic</a:t>
            </a:r>
          </a:p>
          <a:p>
            <a:pPr lvl="3"/>
            <a:r>
              <a:rPr lang="en-US" dirty="0" smtClean="0"/>
              <a:t>Sub-topic</a:t>
            </a:r>
          </a:p>
          <a:p>
            <a:pPr lvl="4"/>
            <a:r>
              <a:rPr lang="en-US" dirty="0" smtClean="0"/>
              <a:t>Sub-topic</a:t>
            </a:r>
          </a:p>
        </p:txBody>
      </p:sp>
    </p:spTree>
    <p:extLst>
      <p:ext uri="{BB962C8B-B14F-4D97-AF65-F5344CB8AC3E}">
        <p14:creationId xmlns:p14="http://schemas.microsoft.com/office/powerpoint/2010/main" val="607408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BBA2-A72F-44B5-9B13-B69DA20C4B72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83F16-8CD4-4299-ADB5-60F09F826E4B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F690E-E3B7-42CB-8967-829B737FEB5B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909CC-F1AA-4B4A-B864-EF55376B96EE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0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300DD-18B5-4ECA-9237-1F19AC1A0F57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58D1-CCCE-4802-87E1-31406B1FC2D4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97AE0-222E-40CA-914D-B676D5AAFC25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3B4F0-BC85-4856-A57D-C27F5C7261C7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8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A4886-CBDB-4027-A641-0C39E9C2410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119C1-5154-4A37-97F2-D933F5C34213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1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86B84-C3F5-44E7-A1D0-A5FBA73772BA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4E6E0-4D8D-46EA-A770-C78B67E794F3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8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C1E9A-6196-4C81-9F4D-A2E585AEB965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4EE2F-1913-426F-88F1-B57CECED15DE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52EB0-6C74-40AF-A5F0-6DFF61D5CD4D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30F4E-7FF6-4049-A864-1E1F4F1D8AD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5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FE2C76D-077E-4DE6-B67F-AE7A9F932F07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11/10/2021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2789038-AAEA-4943-AA19-461A40697F1A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97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38" y="803583"/>
            <a:ext cx="9032544" cy="5611504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SE461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 ZADA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Department of Computer Science &amp; Software Engineering,</a:t>
            </a:r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Islamic University, Islamabad.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national Islamic University, Islamaba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3" y="3672840"/>
            <a:ext cx="129745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Software Cost Estimations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 computer based projects, major cost is consumed in the development of software elements.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However, it is difficult to accurately calculate the cost of software development efforts because human technical, environmental, &amp; political factors widely change in each project.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These factors are directly related to the software development efforts.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9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Software Cost Estimations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i="1" dirty="0" smtClean="0">
                <a:latin typeface="Sitka Text" pitchFamily="2" charset="0"/>
                <a:cs typeface="Times New Roman" pitchFamily="18" charset="0"/>
              </a:rPr>
              <a:t>     Following approaches are recommended in software cost estimation: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reasonable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option in s/w cost estimation is that we can use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previous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examples of similar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s/w projects &amp; can see how much cost was taken in the similar s/w elements. Then it become easy to estimate the current s/w efforts.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approach is to decompose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big s/w project into smaller once &amp; estimate their cost individually. Finally sum up costs of all the smaller projects to estimate the total cost of over all software development efforts.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We can use one of the cost estimation method (like, LOC-Based cost estimation) to calculate the software development cost.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8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Software Cost Estimations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i="1" dirty="0" smtClean="0">
                <a:latin typeface="Sitka Text" pitchFamily="2" charset="0"/>
                <a:cs typeface="Times New Roman" pitchFamily="18" charset="0"/>
              </a:rPr>
              <a:t>     Here we shall discuss the LOC-Based Cost estimation method.</a:t>
            </a:r>
          </a:p>
          <a:p>
            <a:pPr marL="70961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 of Code-Based Estimation: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size oriented estimation method as “size” of the s/w is considered to form a table containing associated statistics with line of code (LOC) in the under discussion s/w project.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89218"/>
              </p:ext>
            </p:extLst>
          </p:nvPr>
        </p:nvGraphicFramePr>
        <p:xfrm>
          <a:off x="381000" y="3657600"/>
          <a:ext cx="8534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 of Project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Effort (person-months)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Documentation (No. of pages)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errors(before release)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problems(after release)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No.of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persons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25,000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Rs.300000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525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35086"/>
              </p:ext>
            </p:extLst>
          </p:nvPr>
        </p:nvGraphicFramePr>
        <p:xfrm>
          <a:off x="2133600" y="586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Figure.  LOC Based estimation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1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Decomposition Techniques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sometimes our s/w project is too large &amp; it is difficult to estimate its cost and effort of development.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cannot guess before time that how many lines of code will be required top develop s/w.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situation “divide &amp; concurred” rules Is the best to overcome problems.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That is to say that you can divide the problem &amp; process into smaller pieces, which are more manageable &amp; guessable.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the following lines we are going to discuss some decomposition techniques being used in the software industry.</a:t>
            </a:r>
          </a:p>
          <a:p>
            <a:pPr marL="98425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Predicting LOC</a:t>
            </a:r>
          </a:p>
          <a:p>
            <a:pPr marL="98425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Based Decomposition</a:t>
            </a:r>
          </a:p>
          <a:p>
            <a:pPr marL="98425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 Based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32847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Predicting Lines of Code (LOC)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Prediction of line of code is not an easy task in big &amp; complicated projects.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represent the size of work to be done.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Size of software can be measured in line of code (LOC).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If n indirect approach is chosen then size of s/w is represented as function points(FP).</a:t>
            </a:r>
          </a:p>
          <a:p>
            <a:pPr marL="927100" lvl="2" indent="-285750">
              <a:lnSpc>
                <a:spcPct val="150000"/>
              </a:lnSpc>
              <a:buFontTx/>
              <a:buChar char="-"/>
            </a:pPr>
            <a:r>
              <a:rPr lang="en-US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However the following points are important in observation of such projects: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Use an approximate reasoning technique to focus on type of application, magnitude of quality, reusability of code, and sharing of resources.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Consider important function points (FP) like:</a:t>
            </a:r>
          </a:p>
          <a:p>
            <a:pPr marL="652463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Number of user inputs &amp; outputs.</a:t>
            </a:r>
          </a:p>
          <a:p>
            <a:pPr marL="652463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Number of users inquiries</a:t>
            </a:r>
          </a:p>
          <a:p>
            <a:pPr marL="652463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Number of files required for I/O operation.</a:t>
            </a:r>
          </a:p>
          <a:p>
            <a:pPr marL="652463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No. of external interfaces .</a:t>
            </a:r>
            <a:endParaRPr lang="en-US" sz="16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8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Predicting Lines of Code (LOC)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3.        Usually large s/w is composed of smaller s/w components, like form modules, code   	modules, reports, batch programs, and class modules etc.  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After identification of 	these s/w components it become easy to predict their size.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      Try to guess the documentation and help features required in the software.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1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 Problem-Based Decomposition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When a big &amp; complicated problem is to be solved, an effective technique is “divide &amp; conquer”.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partition the main problem into smaller problem areas.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Then it will be easier to estimate the sub problems &amp; their associated cost.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It means that project should be classified by team size, application area, nature of processing, and other relevant parameters.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3. Process Based Decomposition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Another approach used for decomposition is on the basis of process.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We can divide the whole process into sub-processes of software development into sub-processes, like customer communication, planning ,analysis, designing, coding, testing, and customer evaluation.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Now it becomes simple to estimate the cost &amp; effort in each of these processes.</a:t>
            </a:r>
            <a:endParaRPr 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Estimation Model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Software estimation model is developed on the basis of  a formula to calculate the efforts and cost required in a s/w project.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most important s/w estimation model is “COCOMO MODEL”, which is described bellow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The COCOMO MODEL</a:t>
            </a:r>
            <a:endParaRPr lang="en-US" sz="28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COCOMO MODEL is a famous software estimation model.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word COCOMO is derived from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COnstruction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data that is required in this model is collected from a limited sample of projects.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Therefor the result obtain from this model can be applied only to the same category of projects.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Estimation Model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COCOMO Model is actually a collection of three types of Models:</a:t>
            </a:r>
          </a:p>
          <a:p>
            <a:pPr marL="1041400" lvl="2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Basic COCOMO Model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This model computes software development effort &amp; cost by estimating the lines of code of the software to be developed.</a:t>
            </a:r>
          </a:p>
          <a:p>
            <a:pPr marL="1041400" lvl="2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Intermediate COCOMO Model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This model computes software development 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effort on the basis of assessment of software, hardware, developers, &amp; software characteristics etc.</a:t>
            </a:r>
            <a:endParaRPr lang="en-US" sz="16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41400" lvl="2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Advanced COCOMO Model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This model combines the intermediate COCOMO model assessment with cost assessments in each phase (i.e. analysis, design, development etc.) of software development.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 will discuss here only basic &amp; intermediate Models.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2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 The Make-Buy Decision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Because of internet &amp; other communication facilities, the world has become a global village.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Like households, vehicle and other luxuries of life, we can download software from internet against some payment or completely free of cost.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can get our software developed by a contractor,  download some of  the modules (if available) from internet, purchase general software and customize it, and use other options like theses.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complex software projects following recommendations should be considered.</a:t>
            </a:r>
          </a:p>
          <a:p>
            <a:pPr marL="766763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Prepare a complete specification of the s/w to be built.</a:t>
            </a:r>
          </a:p>
          <a:p>
            <a:pPr marL="766763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Define important characteristics of s/w if possible.</a:t>
            </a:r>
          </a:p>
          <a:p>
            <a:pPr marL="766763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Estimate the cost of development.</a:t>
            </a:r>
          </a:p>
          <a:p>
            <a:pPr marL="766763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Select some candidate application meeting your specification.</a:t>
            </a:r>
          </a:p>
          <a:p>
            <a:pPr marL="766763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Available reusable s/w components meeting your partial requirements.</a:t>
            </a:r>
          </a:p>
          <a:p>
            <a:pPr marL="766763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Contact other users of the similar s/w &amp; get their suggestions.</a:t>
            </a:r>
          </a:p>
          <a:p>
            <a:pPr marL="766763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Compare the cost &amp; effort of all the available options.</a:t>
            </a:r>
          </a:p>
        </p:txBody>
      </p:sp>
    </p:spTree>
    <p:extLst>
      <p:ext uri="{BB962C8B-B14F-4D97-AF65-F5344CB8AC3E}">
        <p14:creationId xmlns:p14="http://schemas.microsoft.com/office/powerpoint/2010/main" val="51402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48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/>
            </a:r>
            <a:br>
              <a:rPr lang="en-US" sz="48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endParaRPr lang="en-US" sz="24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Main objectives of project planning are: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Software 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Estimation of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recourses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estimations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ecomposition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techniques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&amp;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ake-buy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choice/decision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0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 Out Sourcing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Outsourcing is a business approach which is adopted by many application and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development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groups in different environments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In the business terminology it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contract or agreement of providing some services or products of a business process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with some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organization.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Sometime it is also possible in outsourcing to 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relocate employees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assets and services from one business organization to some third 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organization but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permanently.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Software Outsourcing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 further divided in to three sub types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such as:</a:t>
            </a:r>
          </a:p>
          <a:p>
            <a:pPr marL="766763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Inshore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outsourcing</a:t>
            </a:r>
          </a:p>
          <a:p>
            <a:pPr marL="766763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Near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shore outsourcing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766763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Offshore outsourcing</a:t>
            </a:r>
          </a:p>
        </p:txBody>
      </p:sp>
    </p:spTree>
    <p:extLst>
      <p:ext uri="{BB962C8B-B14F-4D97-AF65-F5344CB8AC3E}">
        <p14:creationId xmlns:p14="http://schemas.microsoft.com/office/powerpoint/2010/main" val="29259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Software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05400"/>
          </a:xfrm>
        </p:spPr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Software scope is the most important s/w project management activity, used to decide boundary of the system that is to be developed.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This activity limits the system cost &amp; the time needed for analysis &amp; development of the system.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Scope is identified by s/w functions, behavior, performance, constrains.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tells us that how the end-product will look like.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clear understanding of s/w scope of a project is necessary to avoid confusions in the forthcoming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26069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Determine Software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05400"/>
          </a:xfrm>
        </p:spPr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communication gap b/w the customer &amp; developer is naturally exist anywhere.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Because the skills of both parties are different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Developers has high skills, expertise &amp; knowledge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Customer knowledge is only limit to their organization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break the ice, and to build a communication link b/w them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preliminary meeting or interview is conducted.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developer/analyst will ask the customer three type of questions in specified order.</a:t>
            </a:r>
          </a:p>
        </p:txBody>
      </p:sp>
    </p:spTree>
    <p:extLst>
      <p:ext uri="{BB962C8B-B14F-4D97-AF65-F5344CB8AC3E}">
        <p14:creationId xmlns:p14="http://schemas.microsoft.com/office/powerpoint/2010/main" val="15024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Determine Software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Three type of questions in specified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Introductory questions</a:t>
            </a:r>
          </a:p>
          <a:p>
            <a:pPr marL="927100" lvl="2" indent="-285750"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Who has requested the software?</a:t>
            </a:r>
          </a:p>
          <a:p>
            <a:pPr marL="927100" lvl="2" indent="-285750"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Who will be the user of the software?</a:t>
            </a:r>
          </a:p>
          <a:p>
            <a:pPr marL="927100" lvl="2" indent="-285750"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Why the software is required?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Descriptive questions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What will be the input/output?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What problem will be solved?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What is the environment in which the software will be used?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Meta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marL="1474788" lvl="4" indent="-285750"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As you authorized person to answer my questions?</a:t>
            </a:r>
          </a:p>
          <a:p>
            <a:pPr marL="1474788" lvl="4" indent="-285750"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Where my questions relevant to the problem?</a:t>
            </a:r>
          </a:p>
          <a:p>
            <a:pPr marL="1474788" lvl="4" indent="-285750"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Should I ask some thing else?</a:t>
            </a:r>
          </a:p>
          <a:p>
            <a:pPr marL="1474788" lvl="4" indent="-285750">
              <a:buFont typeface="Arial" pitchFamily="34" charset="0"/>
              <a:buChar char="•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These will be the initial meeting &amp; further meetings will be arranged for which different tools will be used</a:t>
            </a:r>
          </a:p>
          <a:p>
            <a:pPr marL="1189038" lvl="4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 of Scope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Basic description of all important functions, behaviors, performance and constrains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Other supportive information of the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Estimation of Resources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Estimation of resources is very important task in software  planning.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This activity is required to accomplish the software development effort.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There are three type of resources that play a central role in the s/w development efforts.</a:t>
            </a:r>
          </a:p>
          <a:p>
            <a:pPr marL="1990090" lvl="6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Hardware/Software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 marL="1990090" lvl="6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Reusable software components</a:t>
            </a:r>
          </a:p>
          <a:p>
            <a:pPr marL="1990090" lvl="6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 marL="1990090" lvl="6" indent="-342900">
              <a:lnSpc>
                <a:spcPct val="150000"/>
              </a:lnSpc>
              <a:buFont typeface="+mj-lt"/>
              <a:buAutoNum type="arabicPeriod"/>
            </a:pP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89038" lvl="4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Estimation of Resources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 marL="180721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Hardware/Software tools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H/W &amp; S/W tools have a fundamental significance &amp; all other resource can be made available on the basis of them.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H/W tools are the physical components needed in the development of a s/w project.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Processors, storage devices, input/output devices, printing &amp; communication devices are the main example of such tools.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Software tools are the computer applications used for the development of  other software modules needed in the development of the project.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common examples are query builders, database designers, class builders, web page designers, and setup/package builders etc.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These resources should be enlisted carefully &amp; their cost should be calculated according to the current market value and time required to avail the resources.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Estimation of Resources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 marL="1464310" lvl="5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 Reusable software Resources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As we have already discussed in ch#2, reusability is an increasingly important feature of in the latest s/w developments.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Reusable s/w are the building blocks which already have been built by you or some else &amp; can be reused again and again in the feature developments.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decrease the cost of our software project.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Reusability software must be:</a:t>
            </a:r>
          </a:p>
          <a:p>
            <a:pPr marL="1200150" lvl="3" indent="-285750">
              <a:lnSpc>
                <a:spcPct val="150000"/>
              </a:lnSpc>
              <a:buFont typeface="+mj-lt"/>
              <a:buAutoNum type="romanU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Cataloged for easy reference.</a:t>
            </a:r>
          </a:p>
          <a:p>
            <a:pPr marL="1200150" lvl="3" indent="-285750">
              <a:lnSpc>
                <a:spcPct val="150000"/>
              </a:lnSpc>
              <a:buFont typeface="+mj-lt"/>
              <a:buAutoNum type="romanU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Standardized for easy application.</a:t>
            </a:r>
          </a:p>
          <a:p>
            <a:pPr marL="1200150" lvl="3" indent="-285750">
              <a:lnSpc>
                <a:spcPct val="150000"/>
              </a:lnSpc>
              <a:buFont typeface="+mj-lt"/>
              <a:buAutoNum type="romanU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Validated for easy application.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most common examples of reusable software components are ActiveX, EXE and ActiveX DLL files which can also be downloaded from internet.</a:t>
            </a:r>
          </a:p>
        </p:txBody>
      </p:sp>
    </p:spTree>
    <p:extLst>
      <p:ext uri="{BB962C8B-B14F-4D97-AF65-F5344CB8AC3E}">
        <p14:creationId xmlns:p14="http://schemas.microsoft.com/office/powerpoint/2010/main" val="11763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Estimation of Resources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 marL="1464310" lvl="5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 Human Resources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Once we have estimated our development cost, the next step is look for human resources.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types of persons are required to make the development efforts of a project, i.e.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Organizational persons like charted accountant, managers, analysts, legal advisor and specialized persons like technicians, data base designers,  computer programmers etc.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We also needed to calculate how much time and how many persons are required to accomplish the tasks of the project.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1977</Words>
  <Application>Microsoft Office PowerPoint</Application>
  <PresentationFormat>On-screen Show (4:3)</PresentationFormat>
  <Paragraphs>213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Andalus</vt:lpstr>
      <vt:lpstr>Arial</vt:lpstr>
      <vt:lpstr>Calibri</vt:lpstr>
      <vt:lpstr>Sitka Text</vt:lpstr>
      <vt:lpstr>Times New Roman</vt:lpstr>
      <vt:lpstr>Wingdings</vt:lpstr>
      <vt:lpstr>Wingdings 2</vt:lpstr>
      <vt:lpstr>Flow</vt:lpstr>
      <vt:lpstr>PowerPoint Presentation</vt:lpstr>
      <vt:lpstr> </vt:lpstr>
      <vt:lpstr> 1. Software Scope</vt:lpstr>
      <vt:lpstr> How to Determine Software Scope</vt:lpstr>
      <vt:lpstr> How to Determine Software Scope</vt:lpstr>
      <vt:lpstr> Statement of Scope</vt:lpstr>
      <vt:lpstr> Estimation of Resources</vt:lpstr>
      <vt:lpstr> Estimation of Resources</vt:lpstr>
      <vt:lpstr> Estimation of Resources</vt:lpstr>
      <vt:lpstr> 3. Software Cost Estimations</vt:lpstr>
      <vt:lpstr> 3. Software Cost Estimations</vt:lpstr>
      <vt:lpstr> 3. Software Cost Estimations</vt:lpstr>
      <vt:lpstr> 4. Decomposition Techniques</vt:lpstr>
      <vt:lpstr> 1.  Predicting Lines of Code (LOC) </vt:lpstr>
      <vt:lpstr> 1.  Predicting Lines of Code (LOC) </vt:lpstr>
      <vt:lpstr> 2.  Problem-Based Decomposition </vt:lpstr>
      <vt:lpstr> 5.  Software Estimation Model</vt:lpstr>
      <vt:lpstr> 5.  Software Estimation Model</vt:lpstr>
      <vt:lpstr> 6.  The Make-Buy Decision</vt:lpstr>
      <vt:lpstr> 7.  Out Sourcing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536</cp:revision>
  <dcterms:created xsi:type="dcterms:W3CDTF">2016-10-23T17:25:34Z</dcterms:created>
  <dcterms:modified xsi:type="dcterms:W3CDTF">2021-11-10T09:43:29Z</dcterms:modified>
</cp:coreProperties>
</file>