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2" r:id="rId8"/>
    <p:sldId id="273" r:id="rId9"/>
    <p:sldId id="274" r:id="rId10"/>
    <p:sldId id="280" r:id="rId11"/>
    <p:sldId id="277" r:id="rId12"/>
    <p:sldId id="279" r:id="rId13"/>
    <p:sldId id="283" r:id="rId14"/>
    <p:sldId id="285" r:id="rId15"/>
    <p:sldId id="286" r:id="rId16"/>
    <p:sldId id="288" r:id="rId17"/>
    <p:sldId id="271" r:id="rId18"/>
    <p:sldId id="289" r:id="rId19"/>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2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6551" y="1019855"/>
            <a:ext cx="3089140" cy="92344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223834" y="888738"/>
            <a:ext cx="5656431" cy="1093470"/>
          </a:xfrm>
          <a:prstGeom prst="rect">
            <a:avLst/>
          </a:prstGeom>
        </p:spPr>
        <p:txBody>
          <a:bodyPr wrap="square" lIns="0" tIns="0" rIns="0" bIns="0">
            <a:spAutoFit/>
          </a:bodyPr>
          <a:lstStyle>
            <a:lvl1pPr>
              <a:defRPr sz="7000" b="1" i="0">
                <a:solidFill>
                  <a:schemeClr val="tx1"/>
                </a:solidFill>
                <a:latin typeface="Arial"/>
                <a:cs typeface="Arial"/>
              </a:defRPr>
            </a:lvl1pPr>
          </a:lstStyle>
          <a:p>
            <a:endParaRPr/>
          </a:p>
        </p:txBody>
      </p:sp>
      <p:sp>
        <p:nvSpPr>
          <p:cNvPr id="3" name="Holder 3"/>
          <p:cNvSpPr>
            <a:spLocks noGrp="1"/>
          </p:cNvSpPr>
          <p:nvPr>
            <p:ph type="body" idx="1"/>
          </p:nvPr>
        </p:nvSpPr>
        <p:spPr>
          <a:xfrm>
            <a:off x="711317" y="2112830"/>
            <a:ext cx="18681464" cy="68732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250" y="9157283"/>
            <a:ext cx="19583399" cy="843949"/>
          </a:xfrm>
          <a:prstGeom prst="rect">
            <a:avLst/>
          </a:prstGeom>
          <a:solidFill>
            <a:srgbClr val="ED220D"/>
          </a:solidFill>
        </p:spPr>
        <p:txBody>
          <a:bodyPr vert="horz" wrap="square" lIns="0" tIns="20955" rIns="0" bIns="0" rtlCol="0">
            <a:spAutoFit/>
          </a:bodyPr>
          <a:lstStyle/>
          <a:p>
            <a:pPr marL="6468745" marR="6001385" indent="-459740">
              <a:lnSpc>
                <a:spcPct val="103099"/>
              </a:lnSpc>
              <a:spcBef>
                <a:spcPts val="165"/>
              </a:spcBef>
              <a:tabLst>
                <a:tab pos="9180830" algn="l"/>
                <a:tab pos="9460230" algn="l"/>
              </a:tabLst>
            </a:pPr>
            <a:r>
              <a:rPr sz="2600" spc="65" dirty="0">
                <a:solidFill>
                  <a:srgbClr val="FFFFFF"/>
                </a:solidFill>
                <a:latin typeface="Arial"/>
                <a:cs typeface="Arial"/>
              </a:rPr>
              <a:t>Group </a:t>
            </a:r>
            <a:r>
              <a:rPr sz="2600" spc="75" dirty="0">
                <a:solidFill>
                  <a:srgbClr val="FFFFFF"/>
                </a:solidFill>
                <a:latin typeface="Arial"/>
                <a:cs typeface="Arial"/>
              </a:rPr>
              <a:t>Facilitator </a:t>
            </a:r>
            <a:r>
              <a:rPr lang="en-US" sz="2600" spc="75" dirty="0">
                <a:solidFill>
                  <a:srgbClr val="FFFFFF"/>
                </a:solidFill>
                <a:latin typeface="Arial"/>
                <a:cs typeface="Arial"/>
              </a:rPr>
              <a:t>  </a:t>
            </a:r>
            <a:r>
              <a:rPr sz="2600" spc="10" dirty="0">
                <a:solidFill>
                  <a:srgbClr val="FFFFFF"/>
                </a:solidFill>
                <a:latin typeface="Arial"/>
                <a:cs typeface="Arial"/>
              </a:rPr>
              <a:t>: </a:t>
            </a:r>
            <a:r>
              <a:rPr lang="en-IN" sz="2600" spc="50" dirty="0">
                <a:solidFill>
                  <a:srgbClr val="FFFFFF"/>
                </a:solidFill>
                <a:latin typeface="Arial"/>
                <a:cs typeface="Arial"/>
              </a:rPr>
              <a:t>Munirathinam Duraisamy </a:t>
            </a:r>
            <a:r>
              <a:rPr sz="2600" spc="65" dirty="0">
                <a:solidFill>
                  <a:srgbClr val="FFFFFF"/>
                </a:solidFill>
                <a:latin typeface="Arial"/>
                <a:cs typeface="Arial"/>
              </a:rPr>
              <a:t>Group</a:t>
            </a:r>
            <a:r>
              <a:rPr sz="2600" spc="20" dirty="0">
                <a:solidFill>
                  <a:srgbClr val="FFFFFF"/>
                </a:solidFill>
                <a:latin typeface="Arial"/>
                <a:cs typeface="Arial"/>
              </a:rPr>
              <a:t> </a:t>
            </a:r>
            <a:r>
              <a:rPr sz="2600" spc="95" dirty="0">
                <a:solidFill>
                  <a:srgbClr val="FFFFFF"/>
                </a:solidFill>
                <a:latin typeface="Arial"/>
                <a:cs typeface="Arial"/>
              </a:rPr>
              <a:t>Member</a:t>
            </a:r>
            <a:r>
              <a:rPr lang="en-US" sz="2600" spc="95" dirty="0">
                <a:solidFill>
                  <a:srgbClr val="FFFFFF"/>
                </a:solidFill>
                <a:latin typeface="Arial"/>
                <a:cs typeface="Arial"/>
              </a:rPr>
              <a:t> </a:t>
            </a:r>
            <a:r>
              <a:rPr lang="en-IN" sz="2600" spc="95" dirty="0">
                <a:solidFill>
                  <a:srgbClr val="FFFFFF"/>
                </a:solidFill>
                <a:latin typeface="Arial"/>
                <a:cs typeface="Arial"/>
              </a:rPr>
              <a:t>:  Sr</a:t>
            </a:r>
            <a:r>
              <a:rPr lang="en-IN" sz="2600" spc="50" dirty="0">
                <a:solidFill>
                  <a:srgbClr val="FFFFFF"/>
                </a:solidFill>
                <a:latin typeface="Arial"/>
                <a:cs typeface="Arial"/>
              </a:rPr>
              <a:t>eedhar K</a:t>
            </a:r>
            <a:endParaRPr sz="2600" dirty="0">
              <a:latin typeface="Arial"/>
              <a:cs typeface="Arial"/>
            </a:endParaRPr>
          </a:p>
        </p:txBody>
      </p:sp>
      <p:sp>
        <p:nvSpPr>
          <p:cNvPr id="4" name="object 4"/>
          <p:cNvSpPr txBox="1">
            <a:spLocks noGrp="1"/>
          </p:cNvSpPr>
          <p:nvPr>
            <p:ph type="title"/>
          </p:nvPr>
        </p:nvSpPr>
        <p:spPr>
          <a:xfrm>
            <a:off x="3010853" y="3099092"/>
            <a:ext cx="14082394" cy="1703030"/>
          </a:xfrm>
          <a:prstGeom prst="rect">
            <a:avLst/>
          </a:prstGeom>
        </p:spPr>
        <p:txBody>
          <a:bodyPr vert="horz" wrap="square" lIns="0" tIns="231140" rIns="0" bIns="0" rtlCol="0">
            <a:spAutoFit/>
          </a:bodyPr>
          <a:lstStyle/>
          <a:p>
            <a:pPr marL="16510">
              <a:lnSpc>
                <a:spcPct val="100000"/>
              </a:lnSpc>
              <a:spcBef>
                <a:spcPts val="1820"/>
              </a:spcBef>
            </a:pPr>
            <a:r>
              <a:rPr sz="9550" spc="-235" dirty="0"/>
              <a:t>Lending </a:t>
            </a:r>
            <a:r>
              <a:rPr sz="9550" spc="-185" dirty="0"/>
              <a:t>Club </a:t>
            </a:r>
            <a:r>
              <a:rPr sz="9550" spc="-55" dirty="0"/>
              <a:t>Case</a:t>
            </a:r>
            <a:r>
              <a:rPr sz="9550" spc="-780" dirty="0"/>
              <a:t> </a:t>
            </a:r>
            <a:r>
              <a:rPr sz="9550" spc="-295" dirty="0"/>
              <a:t>Study</a:t>
            </a:r>
            <a:endParaRPr sz="9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36489" y="257204"/>
            <a:ext cx="3089140" cy="923444"/>
          </a:xfrm>
          <a:prstGeom prst="rect">
            <a:avLst/>
          </a:prstGeom>
          <a:blipFill>
            <a:blip r:embed="rId2" cstate="print"/>
            <a:stretch>
              <a:fillRect/>
            </a:stretch>
          </a:blipFill>
        </p:spPr>
        <p:txBody>
          <a:bodyPr wrap="square" lIns="0" tIns="0" rIns="0" bIns="0" rtlCol="0"/>
          <a:lstStyle/>
          <a:p>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236489" y="1498103"/>
            <a:ext cx="13205594" cy="1908215"/>
          </a:xfrm>
          <a:prstGeom prst="rect">
            <a:avLst/>
          </a:prstGeom>
          <a:noFill/>
        </p:spPr>
        <p:txBody>
          <a:bodyPr wrap="square" rtlCol="0">
            <a:spAutoFit/>
          </a:bodyPr>
          <a:lstStyle/>
          <a:p>
            <a:r>
              <a:rPr lang="en-IN" sz="2800" b="1" u="sng" dirty="0"/>
              <a:t>Purpose of Loan insights</a:t>
            </a:r>
          </a:p>
          <a:p>
            <a:endParaRPr lang="en-IN" b="1" u="sng" dirty="0"/>
          </a:p>
          <a:p>
            <a:pPr marL="342900" indent="-342900">
              <a:buFont typeface="Arial" panose="020B0604020202020204" pitchFamily="34" charset="0"/>
              <a:buChar char="•"/>
            </a:pPr>
            <a:r>
              <a:rPr lang="en-US" sz="2400" b="0" i="0" dirty="0">
                <a:solidFill>
                  <a:srgbClr val="222222"/>
                </a:solidFill>
                <a:effectLst/>
              </a:rPr>
              <a:t>47.24% of clients bought the loan for Debit Consolidation purpose</a:t>
            </a:r>
          </a:p>
          <a:p>
            <a:pPr marL="342900" indent="-342900">
              <a:buFont typeface="Arial" panose="020B0604020202020204" pitchFamily="34" charset="0"/>
              <a:buChar char="•"/>
            </a:pPr>
            <a:r>
              <a:rPr lang="en-US" sz="2400" b="0" i="0" dirty="0">
                <a:effectLst/>
              </a:rPr>
              <a:t>Within the charged-off accounts also, applicants who bought loans for Debt-Consolidation purpose are more defaulters.</a:t>
            </a:r>
            <a:endParaRPr lang="en-IN" sz="2400" dirty="0"/>
          </a:p>
        </p:txBody>
      </p:sp>
      <p:pic>
        <p:nvPicPr>
          <p:cNvPr id="9218" name="Picture 2">
            <a:extLst>
              <a:ext uri="{FF2B5EF4-FFF2-40B4-BE49-F238E27FC236}">
                <a16:creationId xmlns:a16="http://schemas.microsoft.com/office/drawing/2014/main" id="{AF3A764E-F566-494E-90BD-5826256F3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6834" y="374906"/>
            <a:ext cx="6258519" cy="2961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418E09-E354-B9CF-8A1E-9D4F3D8F749E}"/>
              </a:ext>
            </a:extLst>
          </p:cNvPr>
          <p:cNvSpPr txBox="1"/>
          <p:nvPr/>
        </p:nvSpPr>
        <p:spPr>
          <a:xfrm>
            <a:off x="236488" y="3526828"/>
            <a:ext cx="10050293" cy="1538883"/>
          </a:xfrm>
          <a:prstGeom prst="rect">
            <a:avLst/>
          </a:prstGeom>
          <a:noFill/>
        </p:spPr>
        <p:txBody>
          <a:bodyPr wrap="square" rtlCol="0">
            <a:spAutoFit/>
          </a:bodyPr>
          <a:lstStyle/>
          <a:p>
            <a:r>
              <a:rPr lang="en-IN" sz="2800" b="1" u="sng" dirty="0"/>
              <a:t>Verification status</a:t>
            </a:r>
          </a:p>
          <a:p>
            <a:endParaRPr lang="en-IN" dirty="0"/>
          </a:p>
          <a:p>
            <a:pPr marL="285750" indent="-285750">
              <a:buFont typeface="Arial" panose="020B0604020202020204" pitchFamily="34" charset="0"/>
              <a:buChar char="•"/>
            </a:pPr>
            <a:r>
              <a:rPr lang="en-US" sz="2400" dirty="0">
                <a:solidFill>
                  <a:srgbClr val="222222"/>
                </a:solidFill>
                <a:effectLst/>
                <a:ea typeface="Calibri" panose="020F0502020204030204" pitchFamily="34" charset="0"/>
              </a:rPr>
              <a:t>44.4% of clients got loan approval without being verified. This is very risky</a:t>
            </a:r>
            <a:endParaRPr lang="en-IN" sz="2400" dirty="0"/>
          </a:p>
          <a:p>
            <a:pPr marL="285750" indent="-285750">
              <a:buFont typeface="Arial" panose="020B0604020202020204" pitchFamily="34" charset="0"/>
              <a:buChar char="•"/>
            </a:pPr>
            <a:r>
              <a:rPr lang="en-US" sz="2400" dirty="0"/>
              <a:t>Higher number of defaulters are also in Not Verified status only </a:t>
            </a:r>
          </a:p>
        </p:txBody>
      </p:sp>
      <p:pic>
        <p:nvPicPr>
          <p:cNvPr id="9222" name="Picture 6">
            <a:extLst>
              <a:ext uri="{FF2B5EF4-FFF2-40B4-BE49-F238E27FC236}">
                <a16:creationId xmlns:a16="http://schemas.microsoft.com/office/drawing/2014/main" id="{033C00F9-9ED1-A7F9-2866-D6FBB690E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5218" y="6098092"/>
            <a:ext cx="5142732" cy="26574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9982DAB-2580-80E9-3338-CA7617E6C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24513" y="3430604"/>
            <a:ext cx="5160806" cy="26574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5ED22AD-1F78-0C55-9C2B-8428438B7E6C}"/>
              </a:ext>
            </a:extLst>
          </p:cNvPr>
          <p:cNvSpPr txBox="1"/>
          <p:nvPr/>
        </p:nvSpPr>
        <p:spPr>
          <a:xfrm>
            <a:off x="236000" y="5562232"/>
            <a:ext cx="14311849" cy="1538883"/>
          </a:xfrm>
          <a:prstGeom prst="rect">
            <a:avLst/>
          </a:prstGeom>
          <a:noFill/>
        </p:spPr>
        <p:txBody>
          <a:bodyPr wrap="square">
            <a:spAutoFit/>
          </a:bodyPr>
          <a:lstStyle/>
          <a:p>
            <a:r>
              <a:rPr lang="en-IN" sz="2800" b="1" u="sng" dirty="0"/>
              <a:t>Issue date distribution</a:t>
            </a:r>
          </a:p>
          <a:p>
            <a:pPr marL="285750" indent="-285750">
              <a:buFont typeface="Arial" panose="020B0604020202020204" pitchFamily="34" charset="0"/>
              <a:buChar char="•"/>
            </a:pPr>
            <a:endParaRPr lang="en-IN" b="1" u="sng" dirty="0"/>
          </a:p>
          <a:p>
            <a:pPr marL="457200" indent="-457200">
              <a:buFont typeface="Arial" panose="020B0604020202020204" pitchFamily="34" charset="0"/>
              <a:buChar char="•"/>
            </a:pPr>
            <a:r>
              <a:rPr lang="en-US" sz="2400" b="0" i="0" dirty="0">
                <a:effectLst/>
              </a:rPr>
              <a:t>The loans which are issued in the month of Dec are more defaulted.</a:t>
            </a:r>
          </a:p>
          <a:p>
            <a:pPr marL="457200" indent="-457200">
              <a:buFont typeface="Arial" panose="020B0604020202020204" pitchFamily="34" charset="0"/>
              <a:buChar char="•"/>
            </a:pPr>
            <a:r>
              <a:rPr lang="en-US" sz="2400" b="0" i="0" dirty="0">
                <a:effectLst/>
              </a:rPr>
              <a:t>The loans which are issued in the year 2011 are more defaulted. It might be because of recession. </a:t>
            </a:r>
            <a:endParaRPr lang="en-IN" sz="2400" dirty="0"/>
          </a:p>
        </p:txBody>
      </p:sp>
      <p:pic>
        <p:nvPicPr>
          <p:cNvPr id="17" name="Picture 2">
            <a:extLst>
              <a:ext uri="{FF2B5EF4-FFF2-40B4-BE49-F238E27FC236}">
                <a16:creationId xmlns:a16="http://schemas.microsoft.com/office/drawing/2014/main" id="{1C19CE30-9884-6791-9851-5D92E491D3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9515" y="7787903"/>
            <a:ext cx="6061006" cy="3146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2AF35CB-6CFB-44F6-A3D2-5C35113392E5}"/>
              </a:ext>
            </a:extLst>
          </p:cNvPr>
          <p:cNvPicPr>
            <a:picLocks noChangeAspect="1"/>
          </p:cNvPicPr>
          <p:nvPr/>
        </p:nvPicPr>
        <p:blipFill>
          <a:blip r:embed="rId7"/>
          <a:stretch>
            <a:fillRect/>
          </a:stretch>
        </p:blipFill>
        <p:spPr>
          <a:xfrm>
            <a:off x="518781" y="7787902"/>
            <a:ext cx="7018669" cy="3146542"/>
          </a:xfrm>
          <a:prstGeom prst="rect">
            <a:avLst/>
          </a:prstGeom>
        </p:spPr>
      </p:pic>
      <p:pic>
        <p:nvPicPr>
          <p:cNvPr id="10" name="Picture 9">
            <a:extLst>
              <a:ext uri="{FF2B5EF4-FFF2-40B4-BE49-F238E27FC236}">
                <a16:creationId xmlns:a16="http://schemas.microsoft.com/office/drawing/2014/main" id="{64D39A69-D81A-45A6-BE21-2EDFD92E9589}"/>
              </a:ext>
            </a:extLst>
          </p:cNvPr>
          <p:cNvPicPr>
            <a:picLocks noChangeAspect="1"/>
          </p:cNvPicPr>
          <p:nvPr/>
        </p:nvPicPr>
        <p:blipFill>
          <a:blip r:embed="rId8"/>
          <a:stretch>
            <a:fillRect/>
          </a:stretch>
        </p:blipFill>
        <p:spPr>
          <a:xfrm>
            <a:off x="15995650" y="8849566"/>
            <a:ext cx="2819400" cy="2314575"/>
          </a:xfrm>
          <a:prstGeom prst="rect">
            <a:avLst/>
          </a:prstGeom>
        </p:spPr>
      </p:pic>
      <p:sp>
        <p:nvSpPr>
          <p:cNvPr id="21" name="object 4">
            <a:extLst>
              <a:ext uri="{FF2B5EF4-FFF2-40B4-BE49-F238E27FC236}">
                <a16:creationId xmlns:a16="http://schemas.microsoft.com/office/drawing/2014/main" id="{FB977529-876F-47EB-AFB5-1B6E5F754885}"/>
              </a:ext>
            </a:extLst>
          </p:cNvPr>
          <p:cNvSpPr txBox="1"/>
          <p:nvPr/>
        </p:nvSpPr>
        <p:spPr>
          <a:xfrm>
            <a:off x="4641850" y="107106"/>
            <a:ext cx="13716000" cy="89447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r>
              <a:rPr lang="en-US" sz="4500" b="1" spc="-70" dirty="0">
                <a:latin typeface="Arial"/>
                <a:cs typeface="Arial"/>
              </a:rPr>
              <a:t> Results / Insights </a:t>
            </a:r>
            <a:r>
              <a:rPr lang="en-US" sz="2800" b="1" spc="-70" dirty="0" err="1">
                <a:latin typeface="Arial"/>
                <a:cs typeface="Arial"/>
              </a:rPr>
              <a:t>cont</a:t>
            </a:r>
            <a:r>
              <a:rPr lang="en-US" sz="2800" b="1" spc="-70" dirty="0">
                <a:latin typeface="Arial"/>
                <a:cs typeface="Arial"/>
              </a:rPr>
              <a:t>…</a:t>
            </a:r>
            <a:br>
              <a:rPr lang="en-IN" sz="4500" b="1" spc="-70" dirty="0">
                <a:latin typeface="Arial"/>
                <a:cs typeface="Arial"/>
              </a:rPr>
            </a:br>
            <a:endParaRPr lang="en-IN" sz="1200" b="1" spc="-70" dirty="0">
              <a:latin typeface="Arial"/>
              <a:cs typeface="Arial"/>
            </a:endParaRPr>
          </a:p>
        </p:txBody>
      </p:sp>
    </p:spTree>
    <p:extLst>
      <p:ext uri="{BB962C8B-B14F-4D97-AF65-F5344CB8AC3E}">
        <p14:creationId xmlns:p14="http://schemas.microsoft.com/office/powerpoint/2010/main" val="85257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50850" y="315886"/>
            <a:ext cx="3089140" cy="923444"/>
          </a:xfrm>
          <a:prstGeom prst="rect">
            <a:avLst/>
          </a:prstGeom>
          <a:blipFill>
            <a:blip r:embed="rId2" cstate="print"/>
            <a:stretch>
              <a:fillRect/>
            </a:stretch>
          </a:blipFill>
        </p:spPr>
        <p:txBody>
          <a:bodyPr wrap="square" lIns="0" tIns="0" rIns="0" bIns="0" rtlCol="0"/>
          <a:lstStyle/>
          <a:p>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172796" y="1760123"/>
            <a:ext cx="11098453" cy="1631216"/>
          </a:xfrm>
          <a:prstGeom prst="rect">
            <a:avLst/>
          </a:prstGeom>
          <a:noFill/>
        </p:spPr>
        <p:txBody>
          <a:bodyPr wrap="square" rtlCol="0">
            <a:spAutoFit/>
          </a:bodyPr>
          <a:lstStyle/>
          <a:p>
            <a:r>
              <a:rPr lang="en-IN" sz="2800" b="1" u="sng" dirty="0"/>
              <a:t>Grades and sub-grades</a:t>
            </a:r>
          </a:p>
          <a:p>
            <a:endParaRPr lang="en-IN" sz="2400" b="1" u="sng" dirty="0"/>
          </a:p>
          <a:p>
            <a:pPr marL="342900" indent="-342900">
              <a:buFont typeface="Arial" panose="020B0604020202020204" pitchFamily="34" charset="0"/>
              <a:buChar char="•"/>
            </a:pPr>
            <a:r>
              <a:rPr lang="en-US" sz="2400" dirty="0"/>
              <a:t>Highest number of defaulters are in Grade B irrespective of sub-grades, of which the highest number of defaulters are in sub-Grade B-5</a:t>
            </a:r>
            <a:endParaRPr lang="en-IN" sz="2400" dirty="0"/>
          </a:p>
        </p:txBody>
      </p:sp>
      <p:pic>
        <p:nvPicPr>
          <p:cNvPr id="8194" name="Picture 2">
            <a:extLst>
              <a:ext uri="{FF2B5EF4-FFF2-40B4-BE49-F238E27FC236}">
                <a16:creationId xmlns:a16="http://schemas.microsoft.com/office/drawing/2014/main" id="{C537DAC2-DB97-2CFF-830C-052815B77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3679" y="580099"/>
            <a:ext cx="7212252" cy="3799577"/>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4">
            <a:extLst>
              <a:ext uri="{FF2B5EF4-FFF2-40B4-BE49-F238E27FC236}">
                <a16:creationId xmlns:a16="http://schemas.microsoft.com/office/drawing/2014/main" id="{DBD3DCFB-7F1C-4D69-B309-4ECA68213DEE}"/>
              </a:ext>
            </a:extLst>
          </p:cNvPr>
          <p:cNvSpPr txBox="1"/>
          <p:nvPr/>
        </p:nvSpPr>
        <p:spPr>
          <a:xfrm>
            <a:off x="4837751" y="315886"/>
            <a:ext cx="13716000" cy="89447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r>
              <a:rPr lang="en-US" sz="4500" b="1" spc="-70" dirty="0">
                <a:latin typeface="Arial"/>
                <a:cs typeface="Arial"/>
              </a:rPr>
              <a:t> Results / Insights</a:t>
            </a:r>
            <a:br>
              <a:rPr lang="en-IN" sz="4500" b="1" spc="-70" dirty="0">
                <a:latin typeface="Arial"/>
                <a:cs typeface="Arial"/>
              </a:rPr>
            </a:br>
            <a:endParaRPr lang="en-IN" sz="1200" b="1" spc="-70" dirty="0">
              <a:latin typeface="Arial"/>
              <a:cs typeface="Arial"/>
            </a:endParaRPr>
          </a:p>
        </p:txBody>
      </p:sp>
      <p:sp>
        <p:nvSpPr>
          <p:cNvPr id="25" name="TextBox 24">
            <a:extLst>
              <a:ext uri="{FF2B5EF4-FFF2-40B4-BE49-F238E27FC236}">
                <a16:creationId xmlns:a16="http://schemas.microsoft.com/office/drawing/2014/main" id="{4C04E3E9-B291-466A-9303-560EE44E2EF8}"/>
              </a:ext>
            </a:extLst>
          </p:cNvPr>
          <p:cNvSpPr txBox="1"/>
          <p:nvPr/>
        </p:nvSpPr>
        <p:spPr>
          <a:xfrm>
            <a:off x="189892" y="3748734"/>
            <a:ext cx="12695813" cy="1261884"/>
          </a:xfrm>
          <a:prstGeom prst="rect">
            <a:avLst/>
          </a:prstGeom>
          <a:noFill/>
        </p:spPr>
        <p:txBody>
          <a:bodyPr wrap="square" rtlCol="0">
            <a:spAutoFit/>
          </a:bodyPr>
          <a:lstStyle/>
          <a:p>
            <a:r>
              <a:rPr lang="en-IN" sz="2800" b="1" u="sng" dirty="0"/>
              <a:t>Loan status</a:t>
            </a:r>
          </a:p>
          <a:p>
            <a:pPr marL="342900" indent="-342900">
              <a:buAutoNum type="arabicPeriod" startAt="8"/>
            </a:pPr>
            <a:endParaRPr lang="en-IN" sz="2400" b="1" u="sng" dirty="0"/>
          </a:p>
          <a:p>
            <a:r>
              <a:rPr lang="en-US" sz="2400" b="0" i="0" dirty="0">
                <a:solidFill>
                  <a:srgbClr val="222222"/>
                </a:solidFill>
                <a:effectLst/>
              </a:rPr>
              <a:t>14.76% (</a:t>
            </a:r>
            <a:r>
              <a:rPr lang="en-US" sz="2400" dirty="0"/>
              <a:t>5402 applicants)</a:t>
            </a:r>
            <a:r>
              <a:rPr lang="en-US" sz="2400" b="0" i="0" dirty="0">
                <a:solidFill>
                  <a:srgbClr val="222222"/>
                </a:solidFill>
                <a:effectLst/>
              </a:rPr>
              <a:t> of the entire applicants are charged off.</a:t>
            </a:r>
            <a:endParaRPr lang="en-IN" sz="2400" dirty="0"/>
          </a:p>
        </p:txBody>
      </p:sp>
      <p:pic>
        <p:nvPicPr>
          <p:cNvPr id="26" name="Picture 25">
            <a:extLst>
              <a:ext uri="{FF2B5EF4-FFF2-40B4-BE49-F238E27FC236}">
                <a16:creationId xmlns:a16="http://schemas.microsoft.com/office/drawing/2014/main" id="{F462101B-1949-45AF-94E4-B4E99BD990CE}"/>
              </a:ext>
            </a:extLst>
          </p:cNvPr>
          <p:cNvPicPr>
            <a:picLocks noChangeAspect="1"/>
          </p:cNvPicPr>
          <p:nvPr/>
        </p:nvPicPr>
        <p:blipFill>
          <a:blip r:embed="rId4"/>
          <a:stretch>
            <a:fillRect/>
          </a:stretch>
        </p:blipFill>
        <p:spPr>
          <a:xfrm>
            <a:off x="844818" y="5324545"/>
            <a:ext cx="5114747" cy="3922961"/>
          </a:xfrm>
          <a:prstGeom prst="rect">
            <a:avLst/>
          </a:prstGeom>
        </p:spPr>
      </p:pic>
      <p:pic>
        <p:nvPicPr>
          <p:cNvPr id="24" name="Picture 23">
            <a:extLst>
              <a:ext uri="{FF2B5EF4-FFF2-40B4-BE49-F238E27FC236}">
                <a16:creationId xmlns:a16="http://schemas.microsoft.com/office/drawing/2014/main" id="{99D330A8-199A-4A63-830A-D2C4147E72AC}"/>
              </a:ext>
            </a:extLst>
          </p:cNvPr>
          <p:cNvPicPr>
            <a:picLocks noChangeAspect="1"/>
          </p:cNvPicPr>
          <p:nvPr/>
        </p:nvPicPr>
        <p:blipFill>
          <a:blip r:embed="rId5"/>
          <a:stretch>
            <a:fillRect/>
          </a:stretch>
        </p:blipFill>
        <p:spPr>
          <a:xfrm>
            <a:off x="13100050" y="5368013"/>
            <a:ext cx="5936812" cy="3943534"/>
          </a:xfrm>
          <a:prstGeom prst="rect">
            <a:avLst/>
          </a:prstGeom>
        </p:spPr>
      </p:pic>
      <p:pic>
        <p:nvPicPr>
          <p:cNvPr id="28" name="Picture 27">
            <a:extLst>
              <a:ext uri="{FF2B5EF4-FFF2-40B4-BE49-F238E27FC236}">
                <a16:creationId xmlns:a16="http://schemas.microsoft.com/office/drawing/2014/main" id="{F3F9805C-E673-440D-9575-5129A6111B9C}"/>
              </a:ext>
            </a:extLst>
          </p:cNvPr>
          <p:cNvPicPr>
            <a:picLocks noChangeAspect="1"/>
          </p:cNvPicPr>
          <p:nvPr/>
        </p:nvPicPr>
        <p:blipFill>
          <a:blip r:embed="rId6"/>
          <a:stretch>
            <a:fillRect/>
          </a:stretch>
        </p:blipFill>
        <p:spPr>
          <a:xfrm>
            <a:off x="6341670" y="5368013"/>
            <a:ext cx="5994171" cy="3943534"/>
          </a:xfrm>
          <a:prstGeom prst="rect">
            <a:avLst/>
          </a:prstGeom>
        </p:spPr>
      </p:pic>
    </p:spTree>
    <p:extLst>
      <p:ext uri="{BB962C8B-B14F-4D97-AF65-F5344CB8AC3E}">
        <p14:creationId xmlns:p14="http://schemas.microsoft.com/office/powerpoint/2010/main" val="192319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1031" y="168933"/>
            <a:ext cx="3089140" cy="923444"/>
          </a:xfrm>
          <a:prstGeom prst="rect">
            <a:avLst/>
          </a:prstGeom>
          <a:blipFill>
            <a:blip r:embed="rId2" cstate="print"/>
            <a:stretch>
              <a:fillRect/>
            </a:stretch>
          </a:blipFill>
        </p:spPr>
        <p:txBody>
          <a:bodyPr wrap="square" lIns="0" tIns="0" rIns="0" bIns="0" rtlCol="0"/>
          <a:lstStyle/>
          <a:p>
            <a:endParaRPr/>
          </a:p>
        </p:txBody>
      </p:sp>
      <p:pic>
        <p:nvPicPr>
          <p:cNvPr id="11266" name="Picture 2">
            <a:extLst>
              <a:ext uri="{FF2B5EF4-FFF2-40B4-BE49-F238E27FC236}">
                <a16:creationId xmlns:a16="http://schemas.microsoft.com/office/drawing/2014/main" id="{FA379A56-A21E-65F4-058A-989480700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4450" y="396875"/>
            <a:ext cx="6065715" cy="52578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2B2ABB1-8923-824C-C46E-37C08EE3A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40" y="5654675"/>
            <a:ext cx="6306410" cy="5513657"/>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0F93D23-482E-3399-66BF-8B55E3DEF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2" y="5654676"/>
            <a:ext cx="5781675" cy="5568934"/>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12349E9-1A21-029F-4317-DAF551C54F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849" y="5654675"/>
            <a:ext cx="6341092" cy="54854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20045AA-1059-4095-A780-A4235D98552E}"/>
              </a:ext>
            </a:extLst>
          </p:cNvPr>
          <p:cNvSpPr txBox="1"/>
          <p:nvPr/>
        </p:nvSpPr>
        <p:spPr>
          <a:xfrm>
            <a:off x="392352" y="2244715"/>
            <a:ext cx="18210706" cy="3539430"/>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probability of defaulters could be because of below reasons:</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has loan amount in the range of $28K to $35K with term more than 50 months</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has annual income in range of $112K-$141K with loan amount of more than $15K</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with rate of interest more than 11% irrespective of annual income</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with loan amount in the range of $28K to $35K with interest rate more than 15%</a:t>
            </a:r>
          </a:p>
          <a:p>
            <a:pPr marL="457200" indent="-457200">
              <a:buFont typeface="Wingdings" panose="05000000000000000000" pitchFamily="2" charset="2"/>
              <a:buChar char="ü"/>
            </a:pPr>
            <a:r>
              <a:rPr lang="en-US" sz="2800" dirty="0">
                <a:latin typeface="Calibri" panose="020F0502020204030204" pitchFamily="34" charset="0"/>
                <a:ea typeface="Calibri" panose="020F0502020204030204" pitchFamily="34" charset="0"/>
                <a:cs typeface="Times New Roman" panose="02020603050405020304" pitchFamily="18" charset="0"/>
              </a:rPr>
              <a:t>Interest Rate is more</a:t>
            </a:r>
          </a:p>
          <a:p>
            <a:pPr marL="457200" indent="-457200">
              <a:buFont typeface="Wingdings" panose="05000000000000000000" pitchFamily="2" charset="2"/>
              <a:buChar char="ü"/>
            </a:pPr>
            <a:r>
              <a:rPr lang="en-US" sz="2800" dirty="0">
                <a:latin typeface="Calibri" panose="020F0502020204030204" pitchFamily="34" charset="0"/>
                <a:ea typeface="Calibri" panose="020F0502020204030204" pitchFamily="34" charset="0"/>
                <a:cs typeface="Times New Roman" panose="02020603050405020304" pitchFamily="18" charset="0"/>
              </a:rPr>
              <a:t>Client who applies for more loan cross all income group</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u="sng" dirty="0"/>
          </a:p>
        </p:txBody>
      </p:sp>
      <p:sp>
        <p:nvSpPr>
          <p:cNvPr id="11" name="object 4">
            <a:extLst>
              <a:ext uri="{FF2B5EF4-FFF2-40B4-BE49-F238E27FC236}">
                <a16:creationId xmlns:a16="http://schemas.microsoft.com/office/drawing/2014/main" id="{BCA778E1-F095-4C37-B0E8-B5A3ECD34C87}"/>
              </a:ext>
            </a:extLst>
          </p:cNvPr>
          <p:cNvSpPr txBox="1"/>
          <p:nvPr/>
        </p:nvSpPr>
        <p:spPr>
          <a:xfrm>
            <a:off x="4338329" y="231338"/>
            <a:ext cx="9140339" cy="894476"/>
          </a:xfrm>
          <a:prstGeom prst="rect">
            <a:avLst/>
          </a:prstGeom>
        </p:spPr>
        <p:txBody>
          <a:bodyPr vert="horz" wrap="square" lIns="0" tIns="17145" rIns="0" bIns="0" rtlCol="0">
            <a:spAutoFit/>
          </a:bodyPr>
          <a:lstStyle/>
          <a:p>
            <a:pPr marL="12700">
              <a:spcBef>
                <a:spcPts val="135"/>
              </a:spcBef>
            </a:pPr>
            <a:r>
              <a:rPr lang="en-US" sz="4500" b="1" spc="-70" dirty="0">
                <a:latin typeface="Arial"/>
                <a:cs typeface="Arial"/>
              </a:rPr>
              <a:t>Insights of Variable Relationships</a:t>
            </a:r>
            <a:br>
              <a:rPr lang="en-IN" sz="4500" b="1" spc="-70" dirty="0">
                <a:latin typeface="Arial"/>
                <a:cs typeface="Arial"/>
              </a:rPr>
            </a:br>
            <a:endParaRPr lang="en-IN" sz="1200" b="1" spc="-70" dirty="0">
              <a:latin typeface="Arial"/>
              <a:cs typeface="Arial"/>
            </a:endParaRPr>
          </a:p>
        </p:txBody>
      </p:sp>
    </p:spTree>
    <p:extLst>
      <p:ext uri="{BB962C8B-B14F-4D97-AF65-F5344CB8AC3E}">
        <p14:creationId xmlns:p14="http://schemas.microsoft.com/office/powerpoint/2010/main" val="175236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4650" y="283670"/>
            <a:ext cx="3089140" cy="923444"/>
          </a:xfrm>
          <a:prstGeom prst="rect">
            <a:avLst/>
          </a:prstGeom>
          <a:blipFill>
            <a:blip r:embed="rId2" cstate="print"/>
            <a:stretch>
              <a:fillRect/>
            </a:stretch>
          </a:blipFill>
        </p:spPr>
        <p:txBody>
          <a:bodyPr wrap="square" lIns="0" tIns="0" rIns="0" bIns="0" rtlCol="0"/>
          <a:lstStyle/>
          <a:p>
            <a:endParaRPr/>
          </a:p>
        </p:txBody>
      </p:sp>
      <p:pic>
        <p:nvPicPr>
          <p:cNvPr id="12290" name="Picture 2">
            <a:extLst>
              <a:ext uri="{FF2B5EF4-FFF2-40B4-BE49-F238E27FC236}">
                <a16:creationId xmlns:a16="http://schemas.microsoft.com/office/drawing/2014/main" id="{EA7A28D6-DFE0-506A-C927-1D5372083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158" y="7556297"/>
            <a:ext cx="6829425" cy="361810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9D91EE9-9976-8E7C-4092-DB90C21A6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31" y="4236542"/>
            <a:ext cx="6282222" cy="693876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FEA17BEF-DF76-AA61-5E52-F4FB52999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8203" y="0"/>
            <a:ext cx="6416082" cy="696296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C2AAB5CC-E06B-A796-E037-BB5B081A53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7510" y="7220834"/>
            <a:ext cx="5953125" cy="39535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4A0563-9887-4F43-BA1B-82D47029539A}"/>
              </a:ext>
            </a:extLst>
          </p:cNvPr>
          <p:cNvSpPr txBox="1"/>
          <p:nvPr/>
        </p:nvSpPr>
        <p:spPr>
          <a:xfrm>
            <a:off x="6106591" y="1943299"/>
            <a:ext cx="7756280" cy="4832092"/>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probability of defaulters could be because of below reasons:</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Clients requesting small business loans with loan amount above $12K</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Clients requesting home improvement loan with annual income of above $65K</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with annual income in the range of $31K to $58K with DTI more than 14</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Verified loan account client requesting loan amount more than $15K</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u="sng" dirty="0"/>
          </a:p>
        </p:txBody>
      </p:sp>
      <p:sp>
        <p:nvSpPr>
          <p:cNvPr id="11" name="object 4">
            <a:extLst>
              <a:ext uri="{FF2B5EF4-FFF2-40B4-BE49-F238E27FC236}">
                <a16:creationId xmlns:a16="http://schemas.microsoft.com/office/drawing/2014/main" id="{97BC348F-A370-41A9-A713-9E8CE5007E3B}"/>
              </a:ext>
            </a:extLst>
          </p:cNvPr>
          <p:cNvSpPr txBox="1"/>
          <p:nvPr/>
        </p:nvSpPr>
        <p:spPr>
          <a:xfrm>
            <a:off x="3669323" y="413896"/>
            <a:ext cx="10193548" cy="894476"/>
          </a:xfrm>
          <a:prstGeom prst="rect">
            <a:avLst/>
          </a:prstGeom>
        </p:spPr>
        <p:txBody>
          <a:bodyPr vert="horz" wrap="square" lIns="0" tIns="17145" rIns="0" bIns="0" rtlCol="0">
            <a:spAutoFit/>
          </a:bodyPr>
          <a:lstStyle/>
          <a:p>
            <a:pPr marL="12700">
              <a:spcBef>
                <a:spcPts val="135"/>
              </a:spcBef>
            </a:pPr>
            <a:r>
              <a:rPr lang="en-US" sz="4500" b="1" spc="-70" dirty="0">
                <a:latin typeface="Arial"/>
                <a:cs typeface="Arial"/>
              </a:rPr>
              <a:t>Insights of Variable Relationships </a:t>
            </a:r>
            <a:r>
              <a:rPr lang="en-US" sz="2800" b="1" spc="-70" dirty="0" err="1">
                <a:latin typeface="Arial"/>
                <a:cs typeface="Arial"/>
              </a:rPr>
              <a:t>cont</a:t>
            </a:r>
            <a:r>
              <a:rPr lang="en-US" sz="2800" b="1" spc="-70" dirty="0">
                <a:latin typeface="Arial"/>
                <a:cs typeface="Arial"/>
              </a:rPr>
              <a:t>…</a:t>
            </a:r>
            <a:br>
              <a:rPr lang="en-IN" sz="4500" b="1" spc="-70" dirty="0">
                <a:latin typeface="Arial"/>
                <a:cs typeface="Arial"/>
              </a:rPr>
            </a:br>
            <a:endParaRPr lang="en-IN" sz="1200" b="1" spc="-70" dirty="0">
              <a:latin typeface="Arial"/>
              <a:cs typeface="Arial"/>
            </a:endParaRPr>
          </a:p>
        </p:txBody>
      </p:sp>
    </p:spTree>
    <p:extLst>
      <p:ext uri="{BB962C8B-B14F-4D97-AF65-F5344CB8AC3E}">
        <p14:creationId xmlns:p14="http://schemas.microsoft.com/office/powerpoint/2010/main" val="99051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9F565D4-CBA2-8782-BE93-7D79638CE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3" y="6492874"/>
            <a:ext cx="5953126" cy="479718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6B8FC9D-8B0C-035E-0536-B3ED0F5D8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250" y="6643441"/>
            <a:ext cx="6512975" cy="458010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EF734530-8DDB-3E32-3561-F4B738ACA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4798" y="97937"/>
            <a:ext cx="5981595" cy="6090138"/>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190064C6-6A3C-5043-B12F-65C0C63A8E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2237" y="6601117"/>
            <a:ext cx="6512975" cy="456834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FDB4887-F5C5-46A9-9E1A-2FF66361401F}"/>
              </a:ext>
            </a:extLst>
          </p:cNvPr>
          <p:cNvSpPr txBox="1"/>
          <p:nvPr/>
        </p:nvSpPr>
        <p:spPr>
          <a:xfrm>
            <a:off x="299544" y="2673122"/>
            <a:ext cx="13545254" cy="3970318"/>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probability of defaulters could be because of below reasons:</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whose home ownership is Mortgage or Others and has loan amount more than $12K</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whose home ownership is Mortgage has more defaulters compare to other home ownership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wrt</a:t>
            </a:r>
            <a:r>
              <a:rPr lang="en-US" sz="2800" dirty="0">
                <a:effectLst/>
                <a:latin typeface="Calibri" panose="020F0502020204030204" pitchFamily="34" charset="0"/>
                <a:ea typeface="Calibri" panose="020F0502020204030204" pitchFamily="34" charset="0"/>
                <a:cs typeface="Times New Roman" panose="02020603050405020304" pitchFamily="18" charset="0"/>
              </a:rPr>
              <a:t> annual income </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If Annual Salary is less, defaulters exists across all verification status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 with grade F &amp; G and has loan amount more than $15K. This could be because of high interest rate and loan amount disposed</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u="sng" dirty="0"/>
          </a:p>
        </p:txBody>
      </p:sp>
      <p:sp>
        <p:nvSpPr>
          <p:cNvPr id="12" name="object 3">
            <a:extLst>
              <a:ext uri="{FF2B5EF4-FFF2-40B4-BE49-F238E27FC236}">
                <a16:creationId xmlns:a16="http://schemas.microsoft.com/office/drawing/2014/main" id="{55B30EDB-8F0C-4A45-B65E-8945C3910428}"/>
              </a:ext>
            </a:extLst>
          </p:cNvPr>
          <p:cNvSpPr/>
          <p:nvPr/>
        </p:nvSpPr>
        <p:spPr>
          <a:xfrm>
            <a:off x="127053" y="107950"/>
            <a:ext cx="3089140" cy="923444"/>
          </a:xfrm>
          <a:prstGeom prst="rect">
            <a:avLst/>
          </a:prstGeom>
          <a:blipFill>
            <a:blip r:embed="rId6" cstate="print"/>
            <a:stretch>
              <a:fillRect/>
            </a:stretch>
          </a:blipFill>
        </p:spPr>
        <p:txBody>
          <a:bodyPr wrap="square" lIns="0" tIns="0" rIns="0" bIns="0" rtlCol="0"/>
          <a:lstStyle/>
          <a:p>
            <a:endParaRPr/>
          </a:p>
        </p:txBody>
      </p:sp>
      <p:sp>
        <p:nvSpPr>
          <p:cNvPr id="13" name="object 4">
            <a:extLst>
              <a:ext uri="{FF2B5EF4-FFF2-40B4-BE49-F238E27FC236}">
                <a16:creationId xmlns:a16="http://schemas.microsoft.com/office/drawing/2014/main" id="{DCC48133-129C-4DBF-84EC-A7497E3DC60A}"/>
              </a:ext>
            </a:extLst>
          </p:cNvPr>
          <p:cNvSpPr txBox="1"/>
          <p:nvPr/>
        </p:nvSpPr>
        <p:spPr>
          <a:xfrm>
            <a:off x="3651250" y="316008"/>
            <a:ext cx="10193548" cy="894476"/>
          </a:xfrm>
          <a:prstGeom prst="rect">
            <a:avLst/>
          </a:prstGeom>
        </p:spPr>
        <p:txBody>
          <a:bodyPr vert="horz" wrap="square" lIns="0" tIns="17145" rIns="0" bIns="0" rtlCol="0">
            <a:spAutoFit/>
          </a:bodyPr>
          <a:lstStyle/>
          <a:p>
            <a:pPr marL="12700">
              <a:spcBef>
                <a:spcPts val="135"/>
              </a:spcBef>
            </a:pPr>
            <a:r>
              <a:rPr lang="en-US" sz="4500" b="1" spc="-70" dirty="0">
                <a:latin typeface="Arial"/>
                <a:cs typeface="Arial"/>
              </a:rPr>
              <a:t>Insights of Variable Relationships </a:t>
            </a:r>
            <a:r>
              <a:rPr lang="en-US" sz="2800" b="1" spc="-70" dirty="0" err="1">
                <a:latin typeface="Arial"/>
                <a:cs typeface="Arial"/>
              </a:rPr>
              <a:t>cont</a:t>
            </a:r>
            <a:r>
              <a:rPr lang="en-US" sz="2800" b="1" spc="-70" dirty="0">
                <a:latin typeface="Arial"/>
                <a:cs typeface="Arial"/>
              </a:rPr>
              <a:t>…</a:t>
            </a:r>
            <a:br>
              <a:rPr lang="en-IN" sz="4500" b="1" spc="-70" dirty="0">
                <a:latin typeface="Arial"/>
                <a:cs typeface="Arial"/>
              </a:rPr>
            </a:br>
            <a:endParaRPr lang="en-IN" sz="1200" b="1" spc="-70" dirty="0">
              <a:latin typeface="Arial"/>
              <a:cs typeface="Arial"/>
            </a:endParaRPr>
          </a:p>
        </p:txBody>
      </p:sp>
    </p:spTree>
    <p:extLst>
      <p:ext uri="{BB962C8B-B14F-4D97-AF65-F5344CB8AC3E}">
        <p14:creationId xmlns:p14="http://schemas.microsoft.com/office/powerpoint/2010/main" val="242389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19CA161F-F07C-5291-49A0-78D4A2475E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39" y="4816475"/>
            <a:ext cx="6804476" cy="649287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06456AB-9E06-06CB-C19A-2F8CAC4F7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971" y="7640411"/>
            <a:ext cx="5887923" cy="330847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ED6E156-1E0C-10AA-C8C1-19E109324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7650" y="7773805"/>
            <a:ext cx="6172199" cy="3175076"/>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87CFCD8C-1E33-88CD-5AA5-E61C2047A9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27798" y="278290"/>
            <a:ext cx="6284563" cy="69609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110572-B3B1-4EF1-87B1-9652BEB686C3}"/>
              </a:ext>
            </a:extLst>
          </p:cNvPr>
          <p:cNvSpPr txBox="1"/>
          <p:nvPr/>
        </p:nvSpPr>
        <p:spPr>
          <a:xfrm>
            <a:off x="191739" y="2014704"/>
            <a:ext cx="13545254" cy="3108543"/>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probability of defaulters could be because of below reasons:</a:t>
            </a: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More the employment experience, loan amount keeps increasing and defaulters are also high in all experience level. Ratio between defaulters and fully paid is not much. If lender provides loan amount around 1K-2K less across the experience level, defaulters will be less.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ü"/>
            </a:pPr>
            <a:r>
              <a:rPr lang="en-US" sz="2800" dirty="0">
                <a:effectLst/>
                <a:latin typeface="Calibri" panose="020F0502020204030204" pitchFamily="34" charset="0"/>
                <a:ea typeface="Calibri" panose="020F0502020204030204" pitchFamily="34" charset="0"/>
                <a:cs typeface="Times New Roman" panose="02020603050405020304" pitchFamily="18" charset="0"/>
              </a:rPr>
              <a:t>Clients in address state “WY” with loan amount more than 15000</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u="sng" dirty="0"/>
          </a:p>
        </p:txBody>
      </p:sp>
      <p:sp>
        <p:nvSpPr>
          <p:cNvPr id="12" name="object 3">
            <a:extLst>
              <a:ext uri="{FF2B5EF4-FFF2-40B4-BE49-F238E27FC236}">
                <a16:creationId xmlns:a16="http://schemas.microsoft.com/office/drawing/2014/main" id="{3A5B8434-2034-4B67-8878-3A334828B933}"/>
              </a:ext>
            </a:extLst>
          </p:cNvPr>
          <p:cNvSpPr/>
          <p:nvPr/>
        </p:nvSpPr>
        <p:spPr>
          <a:xfrm>
            <a:off x="179527" y="152097"/>
            <a:ext cx="3089140" cy="923444"/>
          </a:xfrm>
          <a:prstGeom prst="rect">
            <a:avLst/>
          </a:prstGeom>
          <a:blipFill>
            <a:blip r:embed="rId6" cstate="print"/>
            <a:stretch>
              <a:fillRect/>
            </a:stretch>
          </a:blipFill>
        </p:spPr>
        <p:txBody>
          <a:bodyPr wrap="square" lIns="0" tIns="0" rIns="0" bIns="0" rtlCol="0"/>
          <a:lstStyle/>
          <a:p>
            <a:endParaRPr/>
          </a:p>
        </p:txBody>
      </p:sp>
      <p:sp>
        <p:nvSpPr>
          <p:cNvPr id="13" name="object 4">
            <a:extLst>
              <a:ext uri="{FF2B5EF4-FFF2-40B4-BE49-F238E27FC236}">
                <a16:creationId xmlns:a16="http://schemas.microsoft.com/office/drawing/2014/main" id="{D947ADE3-57AB-41D9-9A32-72AACB36B18F}"/>
              </a:ext>
            </a:extLst>
          </p:cNvPr>
          <p:cNvSpPr txBox="1"/>
          <p:nvPr/>
        </p:nvSpPr>
        <p:spPr>
          <a:xfrm>
            <a:off x="3507787" y="308884"/>
            <a:ext cx="10193548" cy="894476"/>
          </a:xfrm>
          <a:prstGeom prst="rect">
            <a:avLst/>
          </a:prstGeom>
        </p:spPr>
        <p:txBody>
          <a:bodyPr vert="horz" wrap="square" lIns="0" tIns="17145" rIns="0" bIns="0" rtlCol="0">
            <a:spAutoFit/>
          </a:bodyPr>
          <a:lstStyle/>
          <a:p>
            <a:pPr marL="12700">
              <a:spcBef>
                <a:spcPts val="135"/>
              </a:spcBef>
            </a:pPr>
            <a:r>
              <a:rPr lang="en-US" sz="4500" b="1" spc="-70" dirty="0">
                <a:latin typeface="Arial"/>
                <a:cs typeface="Arial"/>
              </a:rPr>
              <a:t>Insights of Variable Relationships </a:t>
            </a:r>
            <a:r>
              <a:rPr lang="en-US" sz="2800" b="1" spc="-70" dirty="0" err="1">
                <a:latin typeface="Arial"/>
                <a:cs typeface="Arial"/>
              </a:rPr>
              <a:t>cont</a:t>
            </a:r>
            <a:r>
              <a:rPr lang="en-US" sz="2800" b="1" spc="-70" dirty="0">
                <a:latin typeface="Arial"/>
                <a:cs typeface="Arial"/>
              </a:rPr>
              <a:t>…</a:t>
            </a:r>
            <a:br>
              <a:rPr lang="en-IN" sz="4500" b="1" spc="-70" dirty="0">
                <a:latin typeface="Arial"/>
                <a:cs typeface="Arial"/>
              </a:rPr>
            </a:br>
            <a:endParaRPr lang="en-IN" sz="1200" b="1" spc="-70" dirty="0">
              <a:latin typeface="Arial"/>
              <a:cs typeface="Arial"/>
            </a:endParaRPr>
          </a:p>
        </p:txBody>
      </p:sp>
    </p:spTree>
    <p:extLst>
      <p:ext uri="{BB962C8B-B14F-4D97-AF65-F5344CB8AC3E}">
        <p14:creationId xmlns:p14="http://schemas.microsoft.com/office/powerpoint/2010/main" val="330471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98450" y="331007"/>
            <a:ext cx="3089140" cy="923444"/>
          </a:xfrm>
          <a:prstGeom prst="rect">
            <a:avLst/>
          </a:prstGeom>
          <a:blipFill>
            <a:blip r:embed="rId2" cstate="print"/>
            <a:stretch>
              <a:fillRect/>
            </a:stretch>
          </a:blipFill>
        </p:spPr>
        <p:txBody>
          <a:bodyPr wrap="square" lIns="0" tIns="0" rIns="0" bIns="0" rtlCol="0"/>
          <a:lstStyle/>
          <a:p>
            <a:endParaRPr/>
          </a:p>
        </p:txBody>
      </p:sp>
      <p:pic>
        <p:nvPicPr>
          <p:cNvPr id="15362" name="Picture 2">
            <a:extLst>
              <a:ext uri="{FF2B5EF4-FFF2-40B4-BE49-F238E27FC236}">
                <a16:creationId xmlns:a16="http://schemas.microsoft.com/office/drawing/2014/main" id="{B66B8451-7025-5EFD-3DE7-B17F84EA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3476533"/>
            <a:ext cx="15240000" cy="7435942"/>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4">
            <a:extLst>
              <a:ext uri="{FF2B5EF4-FFF2-40B4-BE49-F238E27FC236}">
                <a16:creationId xmlns:a16="http://schemas.microsoft.com/office/drawing/2014/main" id="{E30E7AE5-7811-48FC-9D18-44242F49B2D8}"/>
              </a:ext>
            </a:extLst>
          </p:cNvPr>
          <p:cNvSpPr txBox="1"/>
          <p:nvPr/>
        </p:nvSpPr>
        <p:spPr>
          <a:xfrm>
            <a:off x="8489950" y="562525"/>
            <a:ext cx="2667000" cy="894476"/>
          </a:xfrm>
          <a:prstGeom prst="rect">
            <a:avLst/>
          </a:prstGeom>
        </p:spPr>
        <p:txBody>
          <a:bodyPr vert="horz" wrap="square" lIns="0" tIns="17145" rIns="0" bIns="0" rtlCol="0">
            <a:spAutoFit/>
          </a:bodyPr>
          <a:lstStyle/>
          <a:p>
            <a:pPr marL="12700">
              <a:spcBef>
                <a:spcPts val="135"/>
              </a:spcBef>
            </a:pPr>
            <a:r>
              <a:rPr lang="en-US" sz="4500" b="1" spc="-70" dirty="0">
                <a:latin typeface="Arial"/>
                <a:cs typeface="Arial"/>
              </a:rPr>
              <a:t>Heat Map</a:t>
            </a:r>
            <a:br>
              <a:rPr lang="en-IN" sz="4500" b="1" spc="-70" dirty="0">
                <a:latin typeface="Arial"/>
                <a:cs typeface="Arial"/>
              </a:rPr>
            </a:br>
            <a:endParaRPr lang="en-IN" sz="1200" b="1" spc="-70" dirty="0">
              <a:latin typeface="Arial"/>
              <a:cs typeface="Arial"/>
            </a:endParaRPr>
          </a:p>
        </p:txBody>
      </p:sp>
      <p:sp>
        <p:nvSpPr>
          <p:cNvPr id="8" name="TextBox 7">
            <a:extLst>
              <a:ext uri="{FF2B5EF4-FFF2-40B4-BE49-F238E27FC236}">
                <a16:creationId xmlns:a16="http://schemas.microsoft.com/office/drawing/2014/main" id="{6B0DBC75-6739-410A-9531-602708FDC301}"/>
              </a:ext>
            </a:extLst>
          </p:cNvPr>
          <p:cNvSpPr txBox="1"/>
          <p:nvPr/>
        </p:nvSpPr>
        <p:spPr>
          <a:xfrm>
            <a:off x="191738" y="2014704"/>
            <a:ext cx="18699512" cy="954107"/>
          </a:xfrm>
          <a:prstGeom prst="rect">
            <a:avLst/>
          </a:prstGeom>
          <a:noFill/>
        </p:spPr>
        <p:txBody>
          <a:bodyPr wrap="square" rtlCol="0">
            <a:spAutoFit/>
          </a:bodyPr>
          <a:lstStyle/>
          <a:p>
            <a:r>
              <a:rPr lang="en-US" sz="2800" dirty="0"/>
              <a:t>Loan Amount, Funded value investor, annual income, Installments, interest rate, revolving utilization, and term are correlated</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u="sng" dirty="0"/>
          </a:p>
        </p:txBody>
      </p:sp>
    </p:spTree>
    <p:extLst>
      <p:ext uri="{BB962C8B-B14F-4D97-AF65-F5344CB8AC3E}">
        <p14:creationId xmlns:p14="http://schemas.microsoft.com/office/powerpoint/2010/main" val="372434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3706" y="549275"/>
            <a:ext cx="8238416" cy="1090683"/>
          </a:xfrm>
          <a:prstGeom prst="rect">
            <a:avLst/>
          </a:prstGeom>
        </p:spPr>
        <p:txBody>
          <a:bodyPr vert="horz" wrap="square" lIns="0" tIns="13335" rIns="0" bIns="0" rtlCol="0">
            <a:spAutoFit/>
          </a:bodyPr>
          <a:lstStyle/>
          <a:p>
            <a:pPr marL="12700">
              <a:lnSpc>
                <a:spcPct val="100000"/>
              </a:lnSpc>
              <a:spcBef>
                <a:spcPts val="105"/>
              </a:spcBef>
            </a:pPr>
            <a:r>
              <a:rPr lang="en-US" spc="-195" dirty="0"/>
              <a:t>Recommendations</a:t>
            </a:r>
            <a:endParaRPr spc="-195" dirty="0"/>
          </a:p>
        </p:txBody>
      </p:sp>
      <p:sp>
        <p:nvSpPr>
          <p:cNvPr id="3" name="object 3"/>
          <p:cNvSpPr txBox="1"/>
          <p:nvPr/>
        </p:nvSpPr>
        <p:spPr>
          <a:xfrm>
            <a:off x="711317" y="2112830"/>
            <a:ext cx="17943195" cy="6160020"/>
          </a:xfrm>
          <a:prstGeom prst="rect">
            <a:avLst/>
          </a:prstGeom>
        </p:spPr>
        <p:txBody>
          <a:bodyPr vert="horz" wrap="square" lIns="0" tIns="172085" rIns="0" bIns="0" rtlCol="0">
            <a:spAutoFit/>
          </a:bodyPr>
          <a:lstStyle/>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Higher the loan amount, rate of interest and installments in all income rage will leads to high probability of defaults</a:t>
            </a:r>
          </a:p>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More the DTI, the applicants are riskier</a:t>
            </a:r>
          </a:p>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All the loan applications must be verified</a:t>
            </a:r>
          </a:p>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Lower grade applicants has more probability of default. Especially, B and C grade needs to be considered for more verifications</a:t>
            </a:r>
          </a:p>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Home Improvement loan, Small Business loans and Debit Consolidation loan has more probability of defaults. Hence, recommend to reduce focus on these purpose loans or investigate more before approving.</a:t>
            </a:r>
          </a:p>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Reduce the number of terms</a:t>
            </a:r>
          </a:p>
          <a:p>
            <a:pPr marL="342900" marR="0" lvl="0" indent="-342900">
              <a:spcBef>
                <a:spcPts val="0"/>
              </a:spcBef>
              <a:spcAft>
                <a:spcPts val="0"/>
              </a:spcAft>
              <a:buFont typeface="Calibri" panose="020F0502020204030204" pitchFamily="34" charset="0"/>
              <a:buChar char="•"/>
              <a:tabLst>
                <a:tab pos="457200" algn="l"/>
              </a:tabLst>
            </a:pPr>
            <a:r>
              <a:rPr lang="en-US" sz="2800" dirty="0">
                <a:latin typeface="Calibri" panose="020F0502020204030204" pitchFamily="34" charset="0"/>
                <a:ea typeface="Calibri" panose="020F0502020204030204" pitchFamily="34" charset="0"/>
                <a:cs typeface="Times New Roman" panose="02020603050405020304" pitchFamily="18" charset="0"/>
              </a:rPr>
              <a:t>Recommend to monitor the client’s revolving utilization rate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Investigate more before approving the loan for applicants having more derogatory public records</a:t>
            </a:r>
          </a:p>
          <a:p>
            <a:pPr marL="342900" marR="0" lvl="0" indent="-342900">
              <a:spcBef>
                <a:spcPts val="0"/>
              </a:spcBef>
              <a:spcAft>
                <a:spcPts val="0"/>
              </a:spcAft>
              <a:buFont typeface="Calibri" panose="020F0502020204030204" pitchFamily="34" charset="0"/>
              <a:buChar char="•"/>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Reduce the loan amount or number of applications approved for the applicants with home ownership type Rent and Mortgage</a:t>
            </a:r>
          </a:p>
          <a:p>
            <a:pPr marL="342900" marR="0" lvl="0" indent="-342900">
              <a:spcBef>
                <a:spcPts val="0"/>
              </a:spcBef>
              <a:spcAft>
                <a:spcPts val="0"/>
              </a:spcAft>
              <a:buFont typeface="Calibri" panose="020F0502020204030204" pitchFamily="34" charset="0"/>
              <a:buChar char="•"/>
              <a:tabLst>
                <a:tab pos="457200" algn="l"/>
              </a:tabLs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tabLst>
                <a:tab pos="457200" algn="l"/>
              </a:tabLst>
            </a:pPr>
            <a:endParaRPr lang="en-IN" sz="2500" spc="15" dirty="0">
              <a:latin typeface="Arial"/>
              <a:cs typeface="Arial"/>
            </a:endParaRPr>
          </a:p>
        </p:txBody>
      </p:sp>
      <p:sp>
        <p:nvSpPr>
          <p:cNvPr id="4" name="object 3">
            <a:extLst>
              <a:ext uri="{FF2B5EF4-FFF2-40B4-BE49-F238E27FC236}">
                <a16:creationId xmlns:a16="http://schemas.microsoft.com/office/drawing/2014/main" id="{B586B322-2381-48A5-8114-0E9301BF6E74}"/>
              </a:ext>
            </a:extLst>
          </p:cNvPr>
          <p:cNvSpPr/>
          <p:nvPr/>
        </p:nvSpPr>
        <p:spPr>
          <a:xfrm>
            <a:off x="298450" y="495380"/>
            <a:ext cx="3089140" cy="9234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3705" y="930275"/>
            <a:ext cx="8238416" cy="1090683"/>
          </a:xfrm>
          <a:prstGeom prst="rect">
            <a:avLst/>
          </a:prstGeom>
        </p:spPr>
        <p:txBody>
          <a:bodyPr vert="horz" wrap="square" lIns="0" tIns="13335" rIns="0" bIns="0" rtlCol="0">
            <a:spAutoFit/>
          </a:bodyPr>
          <a:lstStyle/>
          <a:p>
            <a:pPr marL="12700" algn="ctr">
              <a:lnSpc>
                <a:spcPct val="100000"/>
              </a:lnSpc>
              <a:spcBef>
                <a:spcPts val="105"/>
              </a:spcBef>
            </a:pPr>
            <a:r>
              <a:rPr lang="en-US" spc="-195" dirty="0"/>
              <a:t>Conclusion</a:t>
            </a:r>
            <a:endParaRPr spc="-195" dirty="0"/>
          </a:p>
        </p:txBody>
      </p:sp>
      <p:sp>
        <p:nvSpPr>
          <p:cNvPr id="3" name="object 3"/>
          <p:cNvSpPr txBox="1"/>
          <p:nvPr/>
        </p:nvSpPr>
        <p:spPr>
          <a:xfrm>
            <a:off x="711316" y="3292475"/>
            <a:ext cx="17943195" cy="2143536"/>
          </a:xfrm>
          <a:prstGeom prst="rect">
            <a:avLst/>
          </a:prstGeom>
        </p:spPr>
        <p:txBody>
          <a:bodyPr vert="horz" wrap="square" lIns="0" tIns="172085" rIns="0" bIns="0" rtlCol="0">
            <a:spAutoFit/>
          </a:bodyPr>
          <a:lstStyle/>
          <a:p>
            <a:pPr>
              <a:tabLst>
                <a:tab pos="457200" algn="l"/>
              </a:tabLst>
            </a:pPr>
            <a:r>
              <a:rPr lang="en-US" sz="3200" dirty="0">
                <a:solidFill>
                  <a:srgbClr val="222222"/>
                </a:solidFill>
                <a:effectLst/>
                <a:ea typeface="Calibri" panose="020F0502020204030204" pitchFamily="34" charset="0"/>
                <a:cs typeface="Times New Roman" panose="02020603050405020304" pitchFamily="18" charset="0"/>
              </a:rPr>
              <a:t>With the available Lending Club data shared, we had performed various steps of EDA, found the variables impacting the loan status and provided supporting analysis reports for the same. We also provided the recommendations to finance company to overcome the loss from loan defaults and credit loss.</a:t>
            </a:r>
          </a:p>
          <a:p>
            <a:pPr>
              <a:tabLst>
                <a:tab pos="457200" algn="l"/>
              </a:tabLst>
            </a:pPr>
            <a:endParaRPr lang="en-US" sz="32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object 3">
            <a:extLst>
              <a:ext uri="{FF2B5EF4-FFF2-40B4-BE49-F238E27FC236}">
                <a16:creationId xmlns:a16="http://schemas.microsoft.com/office/drawing/2014/main" id="{BD4FEA7B-F08A-48AE-855A-A2E6002D9747}"/>
              </a:ext>
            </a:extLst>
          </p:cNvPr>
          <p:cNvSpPr txBox="1"/>
          <p:nvPr/>
        </p:nvSpPr>
        <p:spPr>
          <a:xfrm>
            <a:off x="740135" y="6569075"/>
            <a:ext cx="17943195" cy="1497205"/>
          </a:xfrm>
          <a:prstGeom prst="rect">
            <a:avLst/>
          </a:prstGeom>
        </p:spPr>
        <p:txBody>
          <a:bodyPr vert="horz" wrap="square" lIns="0" tIns="172085" rIns="0" bIns="0" rtlCol="0">
            <a:spAutoFit/>
          </a:bodyPr>
          <a:lstStyle/>
          <a:p>
            <a:pPr algn="ctr">
              <a:tabLst>
                <a:tab pos="457200" algn="l"/>
              </a:tabLst>
            </a:pPr>
            <a:r>
              <a:rPr lang="en-US" sz="5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Thank You</a:t>
            </a:r>
          </a:p>
          <a:p>
            <a:pPr>
              <a:tabLst>
                <a:tab pos="457200" algn="l"/>
              </a:tabLst>
            </a:pPr>
            <a:endParaRPr lang="en-US" sz="32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918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197798"/>
            <a:ext cx="4495800" cy="666750"/>
          </a:xfrm>
          <a:prstGeom prst="rect">
            <a:avLst/>
          </a:prstGeom>
        </p:spPr>
        <p:txBody>
          <a:bodyPr vert="horz" wrap="square" lIns="0" tIns="13335" rIns="0" bIns="0" rtlCol="0">
            <a:spAutoFit/>
          </a:bodyPr>
          <a:lstStyle/>
          <a:p>
            <a:pPr marL="12700">
              <a:lnSpc>
                <a:spcPct val="100000"/>
              </a:lnSpc>
              <a:spcBef>
                <a:spcPts val="105"/>
              </a:spcBef>
            </a:pPr>
            <a:r>
              <a:rPr sz="4200" spc="-65" dirty="0">
                <a:solidFill>
                  <a:srgbClr val="24292F"/>
                </a:solidFill>
              </a:rPr>
              <a:t>Table </a:t>
            </a:r>
            <a:r>
              <a:rPr sz="4200" spc="-5" dirty="0">
                <a:solidFill>
                  <a:srgbClr val="24292F"/>
                </a:solidFill>
              </a:rPr>
              <a:t>of </a:t>
            </a:r>
            <a:r>
              <a:rPr sz="4200" dirty="0">
                <a:solidFill>
                  <a:srgbClr val="24292F"/>
                </a:solidFill>
              </a:rPr>
              <a:t>Contents</a:t>
            </a:r>
            <a:endParaRPr sz="4200"/>
          </a:p>
        </p:txBody>
      </p:sp>
      <p:sp>
        <p:nvSpPr>
          <p:cNvPr id="4" name="object 4"/>
          <p:cNvSpPr txBox="1"/>
          <p:nvPr/>
        </p:nvSpPr>
        <p:spPr>
          <a:xfrm>
            <a:off x="1526520" y="3397415"/>
            <a:ext cx="5742305" cy="3160737"/>
          </a:xfrm>
          <a:prstGeom prst="rect">
            <a:avLst/>
          </a:prstGeom>
        </p:spPr>
        <p:txBody>
          <a:bodyPr vert="horz" wrap="square" lIns="0" tIns="142875" rIns="0" bIns="0" rtlCol="0">
            <a:spAutoFit/>
          </a:bodyPr>
          <a:lstStyle/>
          <a:p>
            <a:pPr marL="469900" indent="-457200">
              <a:lnSpc>
                <a:spcPct val="100000"/>
              </a:lnSpc>
              <a:spcBef>
                <a:spcPts val="1125"/>
              </a:spcBef>
              <a:buFont typeface="Wingdings" panose="05000000000000000000" pitchFamily="2" charset="2"/>
              <a:buChar char="Ø"/>
            </a:pPr>
            <a:r>
              <a:rPr sz="2550" spc="5" dirty="0">
                <a:latin typeface="Arial"/>
                <a:cs typeface="Arial"/>
              </a:rPr>
              <a:t>Problem</a:t>
            </a:r>
            <a:r>
              <a:rPr sz="2550" spc="-5" dirty="0">
                <a:latin typeface="Arial"/>
                <a:cs typeface="Arial"/>
              </a:rPr>
              <a:t> </a:t>
            </a:r>
            <a:r>
              <a:rPr sz="2550" spc="25" dirty="0">
                <a:latin typeface="Arial"/>
                <a:cs typeface="Arial"/>
              </a:rPr>
              <a:t>Statment</a:t>
            </a:r>
            <a:endParaRPr sz="2550" dirty="0">
              <a:latin typeface="Arial"/>
              <a:cs typeface="Arial"/>
            </a:endParaRPr>
          </a:p>
          <a:p>
            <a:pPr marL="469900" marR="5080" indent="-457200">
              <a:lnSpc>
                <a:spcPct val="133600"/>
              </a:lnSpc>
              <a:buFont typeface="Wingdings" panose="05000000000000000000" pitchFamily="2" charset="2"/>
              <a:buChar char="Ø"/>
            </a:pPr>
            <a:r>
              <a:rPr sz="2550" dirty="0">
                <a:latin typeface="Arial"/>
                <a:cs typeface="Arial"/>
              </a:rPr>
              <a:t>Business </a:t>
            </a:r>
            <a:r>
              <a:rPr sz="2550" spc="15" dirty="0">
                <a:latin typeface="Arial"/>
                <a:cs typeface="Arial"/>
              </a:rPr>
              <a:t>Objective and </a:t>
            </a:r>
            <a:r>
              <a:rPr sz="2550" dirty="0">
                <a:latin typeface="Arial"/>
                <a:cs typeface="Arial"/>
              </a:rPr>
              <a:t>Aim </a:t>
            </a:r>
            <a:endParaRPr lang="en-US" sz="2550" dirty="0">
              <a:latin typeface="Arial"/>
              <a:cs typeface="Arial"/>
            </a:endParaRPr>
          </a:p>
          <a:p>
            <a:pPr marL="469900" marR="5080" indent="-457200">
              <a:lnSpc>
                <a:spcPct val="133600"/>
              </a:lnSpc>
              <a:buFont typeface="Wingdings" panose="05000000000000000000" pitchFamily="2" charset="2"/>
              <a:buChar char="Ø"/>
            </a:pPr>
            <a:r>
              <a:rPr lang="en-US" sz="2550" spc="10" dirty="0">
                <a:latin typeface="Arial"/>
                <a:cs typeface="Arial"/>
              </a:rPr>
              <a:t>EDA Steps Followed</a:t>
            </a:r>
          </a:p>
          <a:p>
            <a:pPr marL="469900" marR="5080" indent="-457200">
              <a:lnSpc>
                <a:spcPct val="133600"/>
              </a:lnSpc>
              <a:buFont typeface="Wingdings" panose="05000000000000000000" pitchFamily="2" charset="2"/>
              <a:buChar char="Ø"/>
            </a:pPr>
            <a:r>
              <a:rPr lang="en-US" sz="2550" spc="10" dirty="0">
                <a:latin typeface="Arial"/>
                <a:cs typeface="Arial"/>
              </a:rPr>
              <a:t>Analysis Results / Insights</a:t>
            </a:r>
            <a:endParaRPr lang="en-US" sz="2550" spc="-10" dirty="0">
              <a:latin typeface="Arial"/>
              <a:cs typeface="Arial"/>
            </a:endParaRPr>
          </a:p>
          <a:p>
            <a:pPr marL="469900" marR="5080" indent="-457200">
              <a:lnSpc>
                <a:spcPct val="133600"/>
              </a:lnSpc>
              <a:buFont typeface="Wingdings" panose="05000000000000000000" pitchFamily="2" charset="2"/>
              <a:buChar char="Ø"/>
            </a:pPr>
            <a:r>
              <a:rPr lang="en-US" sz="2550" spc="-10" dirty="0">
                <a:latin typeface="Arial"/>
                <a:cs typeface="Arial"/>
              </a:rPr>
              <a:t>Recommendations</a:t>
            </a:r>
            <a:endParaRPr sz="2550" dirty="0">
              <a:latin typeface="Arial"/>
              <a:cs typeface="Arial"/>
            </a:endParaRPr>
          </a:p>
          <a:p>
            <a:pPr marL="469900" indent="-457200">
              <a:lnSpc>
                <a:spcPct val="100000"/>
              </a:lnSpc>
              <a:spcBef>
                <a:spcPts val="1030"/>
              </a:spcBef>
              <a:buFont typeface="Wingdings" panose="05000000000000000000" pitchFamily="2" charset="2"/>
              <a:buChar char="Ø"/>
            </a:pPr>
            <a:r>
              <a:rPr sz="2550" spc="20" dirty="0">
                <a:latin typeface="Arial"/>
                <a:cs typeface="Arial"/>
              </a:rPr>
              <a:t>Conclu</a:t>
            </a:r>
            <a:r>
              <a:rPr lang="en-US" sz="2550" spc="20" dirty="0">
                <a:latin typeface="Arial"/>
                <a:cs typeface="Arial"/>
              </a:rPr>
              <a:t>sion</a:t>
            </a:r>
            <a:endParaRPr sz="255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190813"/>
            <a:ext cx="5325110" cy="716915"/>
          </a:xfrm>
          <a:prstGeom prst="rect">
            <a:avLst/>
          </a:prstGeom>
        </p:spPr>
        <p:txBody>
          <a:bodyPr vert="horz" wrap="square" lIns="0" tIns="17145" rIns="0" bIns="0" rtlCol="0">
            <a:spAutoFit/>
          </a:bodyPr>
          <a:lstStyle/>
          <a:p>
            <a:pPr marL="12700">
              <a:lnSpc>
                <a:spcPct val="100000"/>
              </a:lnSpc>
              <a:spcBef>
                <a:spcPts val="135"/>
              </a:spcBef>
            </a:pPr>
            <a:r>
              <a:rPr sz="4500" spc="15" dirty="0"/>
              <a:t>Problem</a:t>
            </a:r>
            <a:r>
              <a:rPr sz="4500" spc="-30" dirty="0"/>
              <a:t> </a:t>
            </a:r>
            <a:r>
              <a:rPr sz="4500" spc="60" dirty="0"/>
              <a:t>Statement</a:t>
            </a:r>
            <a:endParaRPr sz="4500"/>
          </a:p>
        </p:txBody>
      </p:sp>
      <p:sp>
        <p:nvSpPr>
          <p:cNvPr id="3" name="object 3"/>
          <p:cNvSpPr txBox="1"/>
          <p:nvPr/>
        </p:nvSpPr>
        <p:spPr>
          <a:xfrm>
            <a:off x="1463694" y="3910238"/>
            <a:ext cx="16868775" cy="644087"/>
          </a:xfrm>
          <a:prstGeom prst="rect">
            <a:avLst/>
          </a:prstGeom>
        </p:spPr>
        <p:txBody>
          <a:bodyPr vert="horz" wrap="square" lIns="0" tIns="12065" rIns="0" bIns="0" rtlCol="0">
            <a:spAutoFit/>
          </a:bodyPr>
          <a:lstStyle/>
          <a:p>
            <a:pPr marL="12700" marR="5080">
              <a:lnSpc>
                <a:spcPct val="115900"/>
              </a:lnSpc>
              <a:spcBef>
                <a:spcPts val="95"/>
              </a:spcBef>
            </a:pPr>
            <a:r>
              <a:rPr sz="1850" dirty="0">
                <a:latin typeface="Arial"/>
                <a:cs typeface="Arial"/>
              </a:rPr>
              <a:t>Working for </a:t>
            </a:r>
            <a:r>
              <a:rPr sz="1850" spc="5" dirty="0">
                <a:latin typeface="Arial"/>
                <a:cs typeface="Arial"/>
              </a:rPr>
              <a:t>a consumer </a:t>
            </a:r>
            <a:r>
              <a:rPr sz="1850" dirty="0">
                <a:latin typeface="Arial"/>
                <a:cs typeface="Arial"/>
              </a:rPr>
              <a:t>finance </a:t>
            </a:r>
            <a:r>
              <a:rPr sz="1850" spc="5" dirty="0">
                <a:latin typeface="Arial"/>
                <a:cs typeface="Arial"/>
              </a:rPr>
              <a:t>company which </a:t>
            </a:r>
            <a:r>
              <a:rPr sz="1850" dirty="0">
                <a:latin typeface="Arial"/>
                <a:cs typeface="Arial"/>
              </a:rPr>
              <a:t>specialises in lending various types of loans to </a:t>
            </a:r>
            <a:r>
              <a:rPr sz="1850" spc="5" dirty="0">
                <a:latin typeface="Arial"/>
                <a:cs typeface="Arial"/>
              </a:rPr>
              <a:t>urban </a:t>
            </a:r>
            <a:r>
              <a:rPr sz="1850" dirty="0">
                <a:latin typeface="Arial"/>
                <a:cs typeface="Arial"/>
              </a:rPr>
              <a:t>customers. </a:t>
            </a:r>
            <a:r>
              <a:rPr sz="1850" spc="5" dirty="0">
                <a:latin typeface="Arial"/>
                <a:cs typeface="Arial"/>
              </a:rPr>
              <a:t>When </a:t>
            </a:r>
            <a:r>
              <a:rPr sz="1850" dirty="0">
                <a:latin typeface="Arial"/>
                <a:cs typeface="Arial"/>
              </a:rPr>
              <a:t>the </a:t>
            </a:r>
            <a:r>
              <a:rPr sz="1850" spc="5" dirty="0">
                <a:latin typeface="Arial"/>
                <a:cs typeface="Arial"/>
              </a:rPr>
              <a:t>company </a:t>
            </a:r>
            <a:r>
              <a:rPr sz="1850" dirty="0">
                <a:latin typeface="Arial"/>
                <a:cs typeface="Arial"/>
              </a:rPr>
              <a:t>receives </a:t>
            </a:r>
            <a:r>
              <a:rPr sz="1850" spc="5" dirty="0">
                <a:latin typeface="Arial"/>
                <a:cs typeface="Arial"/>
              </a:rPr>
              <a:t>a </a:t>
            </a:r>
            <a:r>
              <a:rPr sz="1850" dirty="0">
                <a:latin typeface="Arial"/>
                <a:cs typeface="Arial"/>
              </a:rPr>
              <a:t>loan application,  the </a:t>
            </a:r>
            <a:r>
              <a:rPr sz="1850" spc="5" dirty="0">
                <a:latin typeface="Arial"/>
                <a:cs typeface="Arial"/>
              </a:rPr>
              <a:t>company has </a:t>
            </a:r>
            <a:r>
              <a:rPr sz="1850" dirty="0">
                <a:latin typeface="Arial"/>
                <a:cs typeface="Arial"/>
              </a:rPr>
              <a:t>to </a:t>
            </a:r>
            <a:r>
              <a:rPr sz="1850" spc="5" dirty="0">
                <a:latin typeface="Arial"/>
                <a:cs typeface="Arial"/>
              </a:rPr>
              <a:t>make a </a:t>
            </a:r>
            <a:r>
              <a:rPr sz="1850" dirty="0">
                <a:latin typeface="Arial"/>
                <a:cs typeface="Arial"/>
              </a:rPr>
              <a:t>decision for loan approval </a:t>
            </a:r>
            <a:r>
              <a:rPr sz="1850" spc="5" dirty="0">
                <a:latin typeface="Arial"/>
                <a:cs typeface="Arial"/>
              </a:rPr>
              <a:t>based on </a:t>
            </a:r>
            <a:r>
              <a:rPr sz="1850" dirty="0">
                <a:latin typeface="Arial"/>
                <a:cs typeface="Arial"/>
              </a:rPr>
              <a:t>the applicant’s profile. </a:t>
            </a:r>
            <a:r>
              <a:rPr sz="1850" spc="-30" dirty="0">
                <a:latin typeface="Arial"/>
                <a:cs typeface="Arial"/>
              </a:rPr>
              <a:t>Two </a:t>
            </a:r>
            <a:r>
              <a:rPr sz="1850" dirty="0">
                <a:latin typeface="Arial"/>
                <a:cs typeface="Arial"/>
              </a:rPr>
              <a:t>types of risks are associated with the </a:t>
            </a:r>
            <a:r>
              <a:rPr sz="1850" spc="-5" dirty="0">
                <a:latin typeface="Arial"/>
                <a:cs typeface="Arial"/>
              </a:rPr>
              <a:t>bank’s</a:t>
            </a:r>
            <a:r>
              <a:rPr sz="1850" spc="90" dirty="0">
                <a:latin typeface="Arial"/>
                <a:cs typeface="Arial"/>
              </a:rPr>
              <a:t> </a:t>
            </a:r>
            <a:r>
              <a:rPr sz="1850" dirty="0">
                <a:latin typeface="Arial"/>
                <a:cs typeface="Arial"/>
              </a:rPr>
              <a:t>decision:</a:t>
            </a:r>
          </a:p>
        </p:txBody>
      </p:sp>
      <p:sp>
        <p:nvSpPr>
          <p:cNvPr id="4" name="object 4"/>
          <p:cNvSpPr txBox="1"/>
          <p:nvPr/>
        </p:nvSpPr>
        <p:spPr>
          <a:xfrm>
            <a:off x="1578874" y="4902775"/>
            <a:ext cx="127635" cy="701040"/>
          </a:xfrm>
          <a:prstGeom prst="rect">
            <a:avLst/>
          </a:prstGeom>
        </p:spPr>
        <p:txBody>
          <a:bodyPr vert="horz" wrap="square" lIns="0" tIns="17145" rIns="0" bIns="0" rtlCol="0">
            <a:spAutoFit/>
          </a:bodyPr>
          <a:lstStyle/>
          <a:p>
            <a:pPr marL="12700">
              <a:lnSpc>
                <a:spcPts val="2635"/>
              </a:lnSpc>
              <a:spcBef>
                <a:spcPts val="135"/>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ts val="2635"/>
              </a:lnSpc>
            </a:pPr>
            <a:r>
              <a:rPr sz="2250" i="1" spc="10" dirty="0">
                <a:solidFill>
                  <a:srgbClr val="24292F"/>
                </a:solidFill>
                <a:latin typeface="Times New Roman"/>
                <a:cs typeface="Times New Roman"/>
              </a:rPr>
              <a:t>•</a:t>
            </a:r>
            <a:endParaRPr sz="2250">
              <a:latin typeface="Times New Roman"/>
              <a:cs typeface="Times New Roman"/>
            </a:endParaRPr>
          </a:p>
        </p:txBody>
      </p:sp>
      <p:sp>
        <p:nvSpPr>
          <p:cNvPr id="5" name="object 5"/>
          <p:cNvSpPr txBox="1"/>
          <p:nvPr/>
        </p:nvSpPr>
        <p:spPr>
          <a:xfrm>
            <a:off x="1824940" y="4890313"/>
            <a:ext cx="14955519" cy="678815"/>
          </a:xfrm>
          <a:prstGeom prst="rect">
            <a:avLst/>
          </a:prstGeom>
        </p:spPr>
        <p:txBody>
          <a:bodyPr vert="horz" wrap="square" lIns="0" tIns="57150" rIns="0" bIns="0" rtlCol="0">
            <a:spAutoFit/>
          </a:bodyPr>
          <a:lstStyle/>
          <a:p>
            <a:pPr marL="12700">
              <a:lnSpc>
                <a:spcPct val="100000"/>
              </a:lnSpc>
              <a:spcBef>
                <a:spcPts val="450"/>
              </a:spcBef>
            </a:pPr>
            <a:r>
              <a:rPr sz="1850" dirty="0">
                <a:solidFill>
                  <a:srgbClr val="24292F"/>
                </a:solidFill>
                <a:latin typeface="Arial"/>
                <a:cs typeface="Arial"/>
              </a:rPr>
              <a:t>If the applicant is likely to </a:t>
            </a:r>
            <a:r>
              <a:rPr sz="1850" spc="5" dirty="0">
                <a:solidFill>
                  <a:srgbClr val="24292F"/>
                </a:solidFill>
                <a:latin typeface="Arial"/>
                <a:cs typeface="Arial"/>
              </a:rPr>
              <a:t>repay </a:t>
            </a:r>
            <a:r>
              <a:rPr sz="1850" dirty="0">
                <a:solidFill>
                  <a:srgbClr val="24292F"/>
                </a:solidFill>
                <a:latin typeface="Arial"/>
                <a:cs typeface="Arial"/>
              </a:rPr>
              <a:t>the loan, then not approving the loan results in </a:t>
            </a:r>
            <a:r>
              <a:rPr sz="1850" spc="5" dirty="0">
                <a:solidFill>
                  <a:srgbClr val="24292F"/>
                </a:solidFill>
                <a:latin typeface="Arial"/>
                <a:cs typeface="Arial"/>
              </a:rPr>
              <a:t>a </a:t>
            </a:r>
            <a:r>
              <a:rPr sz="1850" dirty="0">
                <a:solidFill>
                  <a:srgbClr val="24292F"/>
                </a:solidFill>
                <a:latin typeface="Arial"/>
                <a:cs typeface="Arial"/>
              </a:rPr>
              <a:t>loss of business to the</a:t>
            </a:r>
            <a:r>
              <a:rPr sz="1850" spc="70" dirty="0">
                <a:solidFill>
                  <a:srgbClr val="24292F"/>
                </a:solidFill>
                <a:latin typeface="Arial"/>
                <a:cs typeface="Arial"/>
              </a:rPr>
              <a:t> </a:t>
            </a:r>
            <a:r>
              <a:rPr sz="1850" dirty="0">
                <a:solidFill>
                  <a:srgbClr val="24292F"/>
                </a:solidFill>
                <a:latin typeface="Arial"/>
                <a:cs typeface="Arial"/>
              </a:rPr>
              <a:t>company</a:t>
            </a:r>
            <a:endParaRPr sz="1850">
              <a:latin typeface="Arial"/>
              <a:cs typeface="Arial"/>
            </a:endParaRPr>
          </a:p>
          <a:p>
            <a:pPr marL="12700">
              <a:lnSpc>
                <a:spcPct val="100000"/>
              </a:lnSpc>
              <a:spcBef>
                <a:spcPts val="350"/>
              </a:spcBef>
            </a:pPr>
            <a:r>
              <a:rPr sz="1850" dirty="0">
                <a:solidFill>
                  <a:srgbClr val="24292F"/>
                </a:solidFill>
                <a:latin typeface="Arial"/>
                <a:cs typeface="Arial"/>
              </a:rPr>
              <a:t>If the applicant is not likely to </a:t>
            </a:r>
            <a:r>
              <a:rPr sz="1850" spc="5" dirty="0">
                <a:solidFill>
                  <a:srgbClr val="24292F"/>
                </a:solidFill>
                <a:latin typeface="Arial"/>
                <a:cs typeface="Arial"/>
              </a:rPr>
              <a:t>repay </a:t>
            </a:r>
            <a:r>
              <a:rPr sz="1850" dirty="0">
                <a:solidFill>
                  <a:srgbClr val="24292F"/>
                </a:solidFill>
                <a:latin typeface="Arial"/>
                <a:cs typeface="Arial"/>
              </a:rPr>
              <a:t>the loan, i.e. he/she is likely to default, then approving the loan </a:t>
            </a:r>
            <a:r>
              <a:rPr sz="1850" spc="5" dirty="0">
                <a:solidFill>
                  <a:srgbClr val="24292F"/>
                </a:solidFill>
                <a:latin typeface="Arial"/>
                <a:cs typeface="Arial"/>
              </a:rPr>
              <a:t>may </a:t>
            </a:r>
            <a:r>
              <a:rPr sz="1850" dirty="0">
                <a:solidFill>
                  <a:srgbClr val="24292F"/>
                </a:solidFill>
                <a:latin typeface="Arial"/>
                <a:cs typeface="Arial"/>
              </a:rPr>
              <a:t>lead to </a:t>
            </a:r>
            <a:r>
              <a:rPr sz="1850" spc="5" dirty="0">
                <a:solidFill>
                  <a:srgbClr val="24292F"/>
                </a:solidFill>
                <a:latin typeface="Arial"/>
                <a:cs typeface="Arial"/>
              </a:rPr>
              <a:t>a </a:t>
            </a:r>
            <a:r>
              <a:rPr sz="1850" dirty="0">
                <a:solidFill>
                  <a:srgbClr val="24292F"/>
                </a:solidFill>
                <a:latin typeface="Arial"/>
                <a:cs typeface="Arial"/>
              </a:rPr>
              <a:t>financial loss for the</a:t>
            </a:r>
            <a:r>
              <a:rPr sz="1850" spc="275" dirty="0">
                <a:solidFill>
                  <a:srgbClr val="24292F"/>
                </a:solidFill>
                <a:latin typeface="Arial"/>
                <a:cs typeface="Arial"/>
              </a:rPr>
              <a:t> </a:t>
            </a:r>
            <a:r>
              <a:rPr sz="1850" spc="5" dirty="0">
                <a:solidFill>
                  <a:srgbClr val="24292F"/>
                </a:solidFill>
                <a:latin typeface="Arial"/>
                <a:cs typeface="Arial"/>
              </a:rPr>
              <a:t>company</a:t>
            </a:r>
            <a:endParaRPr sz="1850">
              <a:latin typeface="Arial"/>
              <a:cs typeface="Arial"/>
            </a:endParaRPr>
          </a:p>
        </p:txBody>
      </p:sp>
      <p:sp>
        <p:nvSpPr>
          <p:cNvPr id="6" name="object 6"/>
          <p:cNvSpPr txBox="1"/>
          <p:nvPr/>
        </p:nvSpPr>
        <p:spPr>
          <a:xfrm>
            <a:off x="1463694" y="5913611"/>
            <a:ext cx="10807065" cy="962660"/>
          </a:xfrm>
          <a:prstGeom prst="rect">
            <a:avLst/>
          </a:prstGeom>
        </p:spPr>
        <p:txBody>
          <a:bodyPr vert="horz" wrap="square" lIns="0" tIns="13970" rIns="0" bIns="0" rtlCol="0">
            <a:spAutoFit/>
          </a:bodyPr>
          <a:lstStyle/>
          <a:p>
            <a:pPr marL="12700">
              <a:lnSpc>
                <a:spcPct val="100000"/>
              </a:lnSpc>
              <a:spcBef>
                <a:spcPts val="110"/>
              </a:spcBef>
            </a:pPr>
            <a:r>
              <a:rPr sz="1850" spc="5" dirty="0">
                <a:latin typeface="Arial"/>
                <a:cs typeface="Arial"/>
              </a:rPr>
              <a:t>When a person </a:t>
            </a:r>
            <a:r>
              <a:rPr sz="1850" dirty="0">
                <a:latin typeface="Arial"/>
                <a:cs typeface="Arial"/>
              </a:rPr>
              <a:t>applies for </a:t>
            </a:r>
            <a:r>
              <a:rPr sz="1850" spc="5" dirty="0">
                <a:latin typeface="Arial"/>
                <a:cs typeface="Arial"/>
              </a:rPr>
              <a:t>a </a:t>
            </a:r>
            <a:r>
              <a:rPr sz="1850" dirty="0">
                <a:latin typeface="Arial"/>
                <a:cs typeface="Arial"/>
              </a:rPr>
              <a:t>loan, there are two types of decisions that could </a:t>
            </a:r>
            <a:r>
              <a:rPr sz="1850" spc="5" dirty="0">
                <a:latin typeface="Arial"/>
                <a:cs typeface="Arial"/>
              </a:rPr>
              <a:t>be </a:t>
            </a:r>
            <a:r>
              <a:rPr sz="1850" dirty="0">
                <a:latin typeface="Arial"/>
                <a:cs typeface="Arial"/>
              </a:rPr>
              <a:t>taken </a:t>
            </a:r>
            <a:r>
              <a:rPr sz="1850" spc="5" dirty="0">
                <a:latin typeface="Arial"/>
                <a:cs typeface="Arial"/>
              </a:rPr>
              <a:t>by </a:t>
            </a:r>
            <a:r>
              <a:rPr sz="1850" dirty="0">
                <a:latin typeface="Arial"/>
                <a:cs typeface="Arial"/>
              </a:rPr>
              <a:t>the</a:t>
            </a:r>
            <a:r>
              <a:rPr sz="1850" spc="110" dirty="0">
                <a:latin typeface="Arial"/>
                <a:cs typeface="Arial"/>
              </a:rPr>
              <a:t> </a:t>
            </a:r>
            <a:r>
              <a:rPr sz="1850" spc="5" dirty="0">
                <a:latin typeface="Arial"/>
                <a:cs typeface="Arial"/>
              </a:rPr>
              <a:t>company:</a:t>
            </a:r>
            <a:endParaRPr sz="1850">
              <a:latin typeface="Arial"/>
              <a:cs typeface="Arial"/>
            </a:endParaRPr>
          </a:p>
          <a:p>
            <a:pPr>
              <a:lnSpc>
                <a:spcPct val="100000"/>
              </a:lnSpc>
              <a:spcBef>
                <a:spcPts val="50"/>
              </a:spcBef>
            </a:pPr>
            <a:endParaRPr sz="2500">
              <a:latin typeface="Arial"/>
              <a:cs typeface="Arial"/>
            </a:endParaRPr>
          </a:p>
          <a:p>
            <a:pPr marL="12700">
              <a:lnSpc>
                <a:spcPct val="100000"/>
              </a:lnSpc>
            </a:pPr>
            <a:r>
              <a:rPr sz="1850" b="1" dirty="0">
                <a:latin typeface="Arial"/>
                <a:cs typeface="Arial"/>
              </a:rPr>
              <a:t>Loan accepted: </a:t>
            </a:r>
            <a:r>
              <a:rPr sz="1850" dirty="0">
                <a:latin typeface="Arial"/>
                <a:cs typeface="Arial"/>
              </a:rPr>
              <a:t>If the </a:t>
            </a:r>
            <a:r>
              <a:rPr sz="1850" spc="5" dirty="0">
                <a:latin typeface="Arial"/>
                <a:cs typeface="Arial"/>
              </a:rPr>
              <a:t>company approves </a:t>
            </a:r>
            <a:r>
              <a:rPr sz="1850" dirty="0">
                <a:latin typeface="Arial"/>
                <a:cs typeface="Arial"/>
              </a:rPr>
              <a:t>the loan, there are </a:t>
            </a:r>
            <a:r>
              <a:rPr sz="1850" spc="5" dirty="0">
                <a:latin typeface="Arial"/>
                <a:cs typeface="Arial"/>
              </a:rPr>
              <a:t>3 </a:t>
            </a:r>
            <a:r>
              <a:rPr sz="1850" dirty="0">
                <a:latin typeface="Arial"/>
                <a:cs typeface="Arial"/>
              </a:rPr>
              <a:t>possible scenarios described</a:t>
            </a:r>
            <a:r>
              <a:rPr sz="1850" spc="105" dirty="0">
                <a:latin typeface="Arial"/>
                <a:cs typeface="Arial"/>
              </a:rPr>
              <a:t> </a:t>
            </a:r>
            <a:r>
              <a:rPr sz="1850" dirty="0">
                <a:latin typeface="Arial"/>
                <a:cs typeface="Arial"/>
              </a:rPr>
              <a:t>below:</a:t>
            </a:r>
            <a:endParaRPr sz="1850">
              <a:latin typeface="Arial"/>
              <a:cs typeface="Arial"/>
            </a:endParaRPr>
          </a:p>
        </p:txBody>
      </p:sp>
      <p:sp>
        <p:nvSpPr>
          <p:cNvPr id="7" name="object 7"/>
          <p:cNvSpPr txBox="1"/>
          <p:nvPr/>
        </p:nvSpPr>
        <p:spPr>
          <a:xfrm>
            <a:off x="1578874" y="7054108"/>
            <a:ext cx="127635" cy="1478280"/>
          </a:xfrm>
          <a:prstGeom prst="rect">
            <a:avLst/>
          </a:prstGeom>
        </p:spPr>
        <p:txBody>
          <a:bodyPr vert="horz" wrap="square" lIns="0" tIns="153035" rIns="0" bIns="0" rtlCol="0">
            <a:spAutoFit/>
          </a:bodyPr>
          <a:lstStyle/>
          <a:p>
            <a:pPr marL="12700">
              <a:lnSpc>
                <a:spcPct val="100000"/>
              </a:lnSpc>
              <a:spcBef>
                <a:spcPts val="1205"/>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ct val="100000"/>
              </a:lnSpc>
              <a:spcBef>
                <a:spcPts val="1110"/>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ct val="100000"/>
              </a:lnSpc>
              <a:spcBef>
                <a:spcPts val="1115"/>
              </a:spcBef>
            </a:pPr>
            <a:r>
              <a:rPr sz="2250" i="1" spc="10" dirty="0">
                <a:solidFill>
                  <a:srgbClr val="24292F"/>
                </a:solidFill>
                <a:latin typeface="Times New Roman"/>
                <a:cs typeface="Times New Roman"/>
              </a:rPr>
              <a:t>•</a:t>
            </a:r>
            <a:endParaRPr sz="2250">
              <a:latin typeface="Times New Roman"/>
              <a:cs typeface="Times New Roman"/>
            </a:endParaRPr>
          </a:p>
        </p:txBody>
      </p:sp>
      <p:sp>
        <p:nvSpPr>
          <p:cNvPr id="8" name="object 8"/>
          <p:cNvSpPr txBox="1"/>
          <p:nvPr/>
        </p:nvSpPr>
        <p:spPr>
          <a:xfrm>
            <a:off x="1824940" y="7220378"/>
            <a:ext cx="8140700"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Fully paid: Applicant </a:t>
            </a:r>
            <a:r>
              <a:rPr sz="1850" spc="5" dirty="0">
                <a:solidFill>
                  <a:srgbClr val="24292F"/>
                </a:solidFill>
                <a:latin typeface="Arial"/>
                <a:cs typeface="Arial"/>
              </a:rPr>
              <a:t>has </a:t>
            </a:r>
            <a:r>
              <a:rPr sz="1850" dirty="0">
                <a:solidFill>
                  <a:srgbClr val="24292F"/>
                </a:solidFill>
                <a:latin typeface="Arial"/>
                <a:cs typeface="Arial"/>
              </a:rPr>
              <a:t>fully paid the loan (the principal </a:t>
            </a:r>
            <a:r>
              <a:rPr sz="1850" spc="5" dirty="0">
                <a:solidFill>
                  <a:srgbClr val="24292F"/>
                </a:solidFill>
                <a:latin typeface="Arial"/>
                <a:cs typeface="Arial"/>
              </a:rPr>
              <a:t>and </a:t>
            </a:r>
            <a:r>
              <a:rPr sz="1850" dirty="0">
                <a:solidFill>
                  <a:srgbClr val="24292F"/>
                </a:solidFill>
                <a:latin typeface="Arial"/>
                <a:cs typeface="Arial"/>
              </a:rPr>
              <a:t>the interest</a:t>
            </a:r>
            <a:r>
              <a:rPr sz="1850" spc="25" dirty="0">
                <a:solidFill>
                  <a:srgbClr val="24292F"/>
                </a:solidFill>
                <a:latin typeface="Arial"/>
                <a:cs typeface="Arial"/>
              </a:rPr>
              <a:t> </a:t>
            </a:r>
            <a:r>
              <a:rPr sz="1850" dirty="0">
                <a:solidFill>
                  <a:srgbClr val="24292F"/>
                </a:solidFill>
                <a:latin typeface="Arial"/>
                <a:cs typeface="Arial"/>
              </a:rPr>
              <a:t>rate)</a:t>
            </a:r>
            <a:endParaRPr sz="1850">
              <a:latin typeface="Arial"/>
              <a:cs typeface="Arial"/>
            </a:endParaRPr>
          </a:p>
        </p:txBody>
      </p:sp>
      <p:sp>
        <p:nvSpPr>
          <p:cNvPr id="9" name="object 9"/>
          <p:cNvSpPr txBox="1"/>
          <p:nvPr/>
        </p:nvSpPr>
        <p:spPr>
          <a:xfrm>
            <a:off x="1824940" y="7704552"/>
            <a:ext cx="16447135"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Current: Applicant is in the </a:t>
            </a:r>
            <a:r>
              <a:rPr sz="1850" spc="5" dirty="0">
                <a:solidFill>
                  <a:srgbClr val="24292F"/>
                </a:solidFill>
                <a:latin typeface="Arial"/>
                <a:cs typeface="Arial"/>
              </a:rPr>
              <a:t>process </a:t>
            </a:r>
            <a:r>
              <a:rPr sz="1850" dirty="0">
                <a:solidFill>
                  <a:srgbClr val="24292F"/>
                </a:solidFill>
                <a:latin typeface="Arial"/>
                <a:cs typeface="Arial"/>
              </a:rPr>
              <a:t>of paying the instalments, i.e. the tenure of the loan is not yet completed. These candidates are not labelled </a:t>
            </a:r>
            <a:r>
              <a:rPr sz="1850" spc="5" dirty="0">
                <a:solidFill>
                  <a:srgbClr val="24292F"/>
                </a:solidFill>
                <a:latin typeface="Arial"/>
                <a:cs typeface="Arial"/>
              </a:rPr>
              <a:t>as</a:t>
            </a:r>
            <a:r>
              <a:rPr sz="1850" spc="254" dirty="0">
                <a:solidFill>
                  <a:srgbClr val="24292F"/>
                </a:solidFill>
                <a:latin typeface="Arial"/>
                <a:cs typeface="Arial"/>
              </a:rPr>
              <a:t> </a:t>
            </a:r>
            <a:r>
              <a:rPr sz="1850" dirty="0">
                <a:solidFill>
                  <a:srgbClr val="24292F"/>
                </a:solidFill>
                <a:latin typeface="Arial"/>
                <a:cs typeface="Arial"/>
              </a:rPr>
              <a:t>'defaulted'.</a:t>
            </a:r>
            <a:endParaRPr sz="1850" dirty="0">
              <a:latin typeface="Arial"/>
              <a:cs typeface="Arial"/>
            </a:endParaRPr>
          </a:p>
        </p:txBody>
      </p:sp>
      <p:sp>
        <p:nvSpPr>
          <p:cNvPr id="10" name="object 10"/>
          <p:cNvSpPr txBox="1"/>
          <p:nvPr/>
        </p:nvSpPr>
        <p:spPr>
          <a:xfrm>
            <a:off x="1824940" y="8188725"/>
            <a:ext cx="13075285"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Charged-off: Applicant </a:t>
            </a:r>
            <a:r>
              <a:rPr sz="1850" spc="5" dirty="0">
                <a:solidFill>
                  <a:srgbClr val="24292F"/>
                </a:solidFill>
                <a:latin typeface="Arial"/>
                <a:cs typeface="Arial"/>
              </a:rPr>
              <a:t>has </a:t>
            </a:r>
            <a:r>
              <a:rPr sz="1850" dirty="0">
                <a:solidFill>
                  <a:srgbClr val="24292F"/>
                </a:solidFill>
                <a:latin typeface="Arial"/>
                <a:cs typeface="Arial"/>
              </a:rPr>
              <a:t>not paid the instalments in </a:t>
            </a:r>
            <a:r>
              <a:rPr sz="1850" spc="5" dirty="0">
                <a:solidFill>
                  <a:srgbClr val="24292F"/>
                </a:solidFill>
                <a:latin typeface="Arial"/>
                <a:cs typeface="Arial"/>
              </a:rPr>
              <a:t>due </a:t>
            </a:r>
            <a:r>
              <a:rPr sz="1850" dirty="0">
                <a:solidFill>
                  <a:srgbClr val="24292F"/>
                </a:solidFill>
                <a:latin typeface="Arial"/>
                <a:cs typeface="Arial"/>
              </a:rPr>
              <a:t>time for </a:t>
            </a:r>
            <a:r>
              <a:rPr sz="1850" spc="5" dirty="0">
                <a:solidFill>
                  <a:srgbClr val="24292F"/>
                </a:solidFill>
                <a:latin typeface="Arial"/>
                <a:cs typeface="Arial"/>
              </a:rPr>
              <a:t>a </a:t>
            </a:r>
            <a:r>
              <a:rPr sz="1850" dirty="0">
                <a:solidFill>
                  <a:srgbClr val="24292F"/>
                </a:solidFill>
                <a:latin typeface="Arial"/>
                <a:cs typeface="Arial"/>
              </a:rPr>
              <a:t>long period of time, i.e. he/she </a:t>
            </a:r>
            <a:r>
              <a:rPr sz="1850" spc="5" dirty="0">
                <a:solidFill>
                  <a:srgbClr val="24292F"/>
                </a:solidFill>
                <a:latin typeface="Arial"/>
                <a:cs typeface="Arial"/>
              </a:rPr>
              <a:t>has </a:t>
            </a:r>
            <a:r>
              <a:rPr sz="1850" dirty="0">
                <a:solidFill>
                  <a:srgbClr val="24292F"/>
                </a:solidFill>
                <a:latin typeface="Arial"/>
                <a:cs typeface="Arial"/>
              </a:rPr>
              <a:t>defaulted </a:t>
            </a:r>
            <a:r>
              <a:rPr sz="1850" spc="5" dirty="0">
                <a:solidFill>
                  <a:srgbClr val="24292F"/>
                </a:solidFill>
                <a:latin typeface="Arial"/>
                <a:cs typeface="Arial"/>
              </a:rPr>
              <a:t>on </a:t>
            </a:r>
            <a:r>
              <a:rPr sz="1850" dirty="0">
                <a:solidFill>
                  <a:srgbClr val="24292F"/>
                </a:solidFill>
                <a:latin typeface="Arial"/>
                <a:cs typeface="Arial"/>
              </a:rPr>
              <a:t>the</a:t>
            </a:r>
            <a:r>
              <a:rPr sz="1850" spc="105" dirty="0">
                <a:solidFill>
                  <a:srgbClr val="24292F"/>
                </a:solidFill>
                <a:latin typeface="Arial"/>
                <a:cs typeface="Arial"/>
              </a:rPr>
              <a:t> </a:t>
            </a:r>
            <a:r>
              <a:rPr sz="1850" dirty="0">
                <a:solidFill>
                  <a:srgbClr val="24292F"/>
                </a:solidFill>
                <a:latin typeface="Arial"/>
                <a:cs typeface="Arial"/>
              </a:rPr>
              <a:t>loan</a:t>
            </a:r>
            <a:endParaRPr sz="1850">
              <a:latin typeface="Arial"/>
              <a:cs typeface="Arial"/>
            </a:endParaRPr>
          </a:p>
        </p:txBody>
      </p:sp>
      <p:sp>
        <p:nvSpPr>
          <p:cNvPr id="11" name="object 11"/>
          <p:cNvSpPr txBox="1"/>
          <p:nvPr/>
        </p:nvSpPr>
        <p:spPr>
          <a:xfrm>
            <a:off x="1463694" y="8956367"/>
            <a:ext cx="16243300" cy="678815"/>
          </a:xfrm>
          <a:prstGeom prst="rect">
            <a:avLst/>
          </a:prstGeom>
        </p:spPr>
        <p:txBody>
          <a:bodyPr vert="horz" wrap="square" lIns="0" tIns="12065" rIns="0" bIns="0" rtlCol="0">
            <a:spAutoFit/>
          </a:bodyPr>
          <a:lstStyle/>
          <a:p>
            <a:pPr marL="12700" marR="5080">
              <a:lnSpc>
                <a:spcPct val="115900"/>
              </a:lnSpc>
              <a:spcBef>
                <a:spcPts val="95"/>
              </a:spcBef>
            </a:pPr>
            <a:r>
              <a:rPr sz="1850" b="1" dirty="0">
                <a:latin typeface="Arial"/>
                <a:cs typeface="Arial"/>
              </a:rPr>
              <a:t>Loan rejected: </a:t>
            </a:r>
            <a:r>
              <a:rPr sz="1850" dirty="0">
                <a:latin typeface="Arial"/>
                <a:cs typeface="Arial"/>
              </a:rPr>
              <a:t>The </a:t>
            </a:r>
            <a:r>
              <a:rPr sz="1850" spc="5" dirty="0">
                <a:latin typeface="Arial"/>
                <a:cs typeface="Arial"/>
              </a:rPr>
              <a:t>company had </a:t>
            </a:r>
            <a:r>
              <a:rPr sz="1850" dirty="0">
                <a:latin typeface="Arial"/>
                <a:cs typeface="Arial"/>
              </a:rPr>
              <a:t>rejected the loan </a:t>
            </a:r>
            <a:r>
              <a:rPr sz="1850" spc="5" dirty="0">
                <a:latin typeface="Arial"/>
                <a:cs typeface="Arial"/>
              </a:rPr>
              <a:t>(because </a:t>
            </a:r>
            <a:r>
              <a:rPr sz="1850" dirty="0">
                <a:latin typeface="Arial"/>
                <a:cs typeface="Arial"/>
              </a:rPr>
              <a:t>the candidate </a:t>
            </a:r>
            <a:r>
              <a:rPr sz="1850" spc="5" dirty="0">
                <a:latin typeface="Arial"/>
                <a:cs typeface="Arial"/>
              </a:rPr>
              <a:t>does </a:t>
            </a:r>
            <a:r>
              <a:rPr sz="1850" dirty="0">
                <a:latin typeface="Arial"/>
                <a:cs typeface="Arial"/>
              </a:rPr>
              <a:t>not </a:t>
            </a:r>
            <a:r>
              <a:rPr sz="1850" spc="5" dirty="0">
                <a:latin typeface="Arial"/>
                <a:cs typeface="Arial"/>
              </a:rPr>
              <a:t>meet </a:t>
            </a:r>
            <a:r>
              <a:rPr sz="1850" dirty="0">
                <a:latin typeface="Arial"/>
                <a:cs typeface="Arial"/>
              </a:rPr>
              <a:t>their requirements etc.). </a:t>
            </a:r>
            <a:r>
              <a:rPr sz="1850" spc="5" dirty="0">
                <a:latin typeface="Arial"/>
                <a:cs typeface="Arial"/>
              </a:rPr>
              <a:t>Since </a:t>
            </a:r>
            <a:r>
              <a:rPr sz="1850" dirty="0">
                <a:latin typeface="Arial"/>
                <a:cs typeface="Arial"/>
              </a:rPr>
              <a:t>the loan </a:t>
            </a:r>
            <a:r>
              <a:rPr sz="1850" spc="5" dirty="0">
                <a:latin typeface="Arial"/>
                <a:cs typeface="Arial"/>
              </a:rPr>
              <a:t>was </a:t>
            </a:r>
            <a:r>
              <a:rPr sz="1850" dirty="0">
                <a:latin typeface="Arial"/>
                <a:cs typeface="Arial"/>
              </a:rPr>
              <a:t>rejected, there is </a:t>
            </a:r>
            <a:r>
              <a:rPr sz="1850" spc="5" dirty="0">
                <a:latin typeface="Arial"/>
                <a:cs typeface="Arial"/>
              </a:rPr>
              <a:t>no  </a:t>
            </a:r>
            <a:r>
              <a:rPr sz="1850" dirty="0">
                <a:latin typeface="Arial"/>
                <a:cs typeface="Arial"/>
              </a:rPr>
              <a:t>transactional history of those applicants with the </a:t>
            </a:r>
            <a:r>
              <a:rPr sz="1850" spc="5" dirty="0">
                <a:latin typeface="Arial"/>
                <a:cs typeface="Arial"/>
              </a:rPr>
              <a:t>company and so </a:t>
            </a:r>
            <a:r>
              <a:rPr sz="1850" dirty="0">
                <a:latin typeface="Arial"/>
                <a:cs typeface="Arial"/>
              </a:rPr>
              <a:t>this data is not available with the </a:t>
            </a:r>
            <a:r>
              <a:rPr sz="1850" spc="5" dirty="0">
                <a:latin typeface="Arial"/>
                <a:cs typeface="Arial"/>
              </a:rPr>
              <a:t>company (and </a:t>
            </a:r>
            <a:r>
              <a:rPr sz="1850" dirty="0">
                <a:latin typeface="Arial"/>
                <a:cs typeface="Arial"/>
              </a:rPr>
              <a:t>thus in this</a:t>
            </a:r>
            <a:r>
              <a:rPr sz="1850" spc="65" dirty="0">
                <a:latin typeface="Arial"/>
                <a:cs typeface="Arial"/>
              </a:rPr>
              <a:t> </a:t>
            </a:r>
            <a:r>
              <a:rPr sz="1850" dirty="0">
                <a:latin typeface="Arial"/>
                <a:cs typeface="Arial"/>
              </a:rPr>
              <a:t>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229891"/>
            <a:ext cx="7063105" cy="716915"/>
          </a:xfrm>
          <a:prstGeom prst="rect">
            <a:avLst/>
          </a:prstGeom>
        </p:spPr>
        <p:txBody>
          <a:bodyPr vert="horz" wrap="square" lIns="0" tIns="17145" rIns="0" bIns="0" rtlCol="0">
            <a:spAutoFit/>
          </a:bodyPr>
          <a:lstStyle/>
          <a:p>
            <a:pPr marL="12700">
              <a:lnSpc>
                <a:spcPct val="100000"/>
              </a:lnSpc>
              <a:spcBef>
                <a:spcPts val="135"/>
              </a:spcBef>
            </a:pPr>
            <a:r>
              <a:rPr sz="4500" spc="-45" dirty="0"/>
              <a:t>Business </a:t>
            </a:r>
            <a:r>
              <a:rPr sz="4500" spc="25" dirty="0"/>
              <a:t>Objective </a:t>
            </a:r>
            <a:r>
              <a:rPr sz="4500" spc="-145" dirty="0"/>
              <a:t>&amp;</a:t>
            </a:r>
            <a:r>
              <a:rPr sz="4500" spc="-35" dirty="0"/>
              <a:t> </a:t>
            </a:r>
            <a:r>
              <a:rPr sz="4500" spc="-40" dirty="0"/>
              <a:t>Aim</a:t>
            </a:r>
            <a:endParaRPr sz="4500"/>
          </a:p>
        </p:txBody>
      </p:sp>
      <p:sp>
        <p:nvSpPr>
          <p:cNvPr id="3" name="object 3"/>
          <p:cNvSpPr txBox="1"/>
          <p:nvPr/>
        </p:nvSpPr>
        <p:spPr>
          <a:xfrm>
            <a:off x="1019729" y="3424784"/>
            <a:ext cx="17793335" cy="5005858"/>
          </a:xfrm>
          <a:prstGeom prst="rect">
            <a:avLst/>
          </a:prstGeom>
        </p:spPr>
        <p:txBody>
          <a:bodyPr vert="horz" wrap="square" lIns="0" tIns="8255" rIns="0" bIns="0" rtlCol="0">
            <a:spAutoFit/>
          </a:bodyPr>
          <a:lstStyle/>
          <a:p>
            <a:pPr marL="12700" marR="123189">
              <a:lnSpc>
                <a:spcPct val="101600"/>
              </a:lnSpc>
              <a:spcBef>
                <a:spcPts val="65"/>
              </a:spcBef>
            </a:pPr>
            <a:r>
              <a:rPr sz="2300" dirty="0">
                <a:solidFill>
                  <a:srgbClr val="24292F"/>
                </a:solidFill>
                <a:latin typeface="Arial"/>
                <a:cs typeface="Arial"/>
              </a:rPr>
              <a:t>Like most other lending companies, lending loans to ‘risky’ applicants is the largest source of financial loss (called credit loss). The credit  loss is the amount of </a:t>
            </a:r>
            <a:r>
              <a:rPr sz="2300" spc="5" dirty="0">
                <a:solidFill>
                  <a:srgbClr val="24292F"/>
                </a:solidFill>
                <a:latin typeface="Arial"/>
                <a:cs typeface="Arial"/>
              </a:rPr>
              <a:t>money </a:t>
            </a:r>
            <a:r>
              <a:rPr sz="2300" dirty="0">
                <a:solidFill>
                  <a:srgbClr val="24292F"/>
                </a:solidFill>
                <a:latin typeface="Arial"/>
                <a:cs typeface="Arial"/>
              </a:rPr>
              <a:t>lost by the lender </a:t>
            </a:r>
            <a:r>
              <a:rPr sz="2300" spc="5" dirty="0">
                <a:solidFill>
                  <a:srgbClr val="24292F"/>
                </a:solidFill>
                <a:latin typeface="Arial"/>
                <a:cs typeface="Arial"/>
              </a:rPr>
              <a:t>when </a:t>
            </a:r>
            <a:r>
              <a:rPr sz="2300" dirty="0">
                <a:solidFill>
                  <a:srgbClr val="24292F"/>
                </a:solidFill>
                <a:latin typeface="Arial"/>
                <a:cs typeface="Arial"/>
              </a:rPr>
              <a:t>the borrower refuses to pay or runs </a:t>
            </a:r>
            <a:r>
              <a:rPr sz="2300" spc="5" dirty="0">
                <a:solidFill>
                  <a:srgbClr val="24292F"/>
                </a:solidFill>
                <a:latin typeface="Arial"/>
                <a:cs typeface="Arial"/>
              </a:rPr>
              <a:t>away </a:t>
            </a:r>
            <a:r>
              <a:rPr sz="2300" dirty="0">
                <a:solidFill>
                  <a:srgbClr val="24292F"/>
                </a:solidFill>
                <a:latin typeface="Arial"/>
                <a:cs typeface="Arial"/>
              </a:rPr>
              <a:t>with the </a:t>
            </a:r>
            <a:r>
              <a:rPr sz="2300" spc="5" dirty="0">
                <a:solidFill>
                  <a:srgbClr val="24292F"/>
                </a:solidFill>
                <a:latin typeface="Arial"/>
                <a:cs typeface="Arial"/>
              </a:rPr>
              <a:t>money </a:t>
            </a:r>
            <a:r>
              <a:rPr sz="2300" dirty="0">
                <a:solidFill>
                  <a:srgbClr val="24292F"/>
                </a:solidFill>
                <a:latin typeface="Arial"/>
                <a:cs typeface="Arial"/>
              </a:rPr>
              <a:t>owed. In other words,  borrowers </a:t>
            </a:r>
            <a:r>
              <a:rPr sz="2300" spc="5" dirty="0">
                <a:solidFill>
                  <a:srgbClr val="24292F"/>
                </a:solidFill>
                <a:latin typeface="Arial"/>
                <a:cs typeface="Arial"/>
              </a:rPr>
              <a:t>who </a:t>
            </a:r>
            <a:r>
              <a:rPr sz="2300" dirty="0">
                <a:solidFill>
                  <a:srgbClr val="24292F"/>
                </a:solidFill>
                <a:latin typeface="Arial"/>
                <a:cs typeface="Arial"/>
              </a:rPr>
              <a:t>default cause the largest amount of loss to the lenders. In this case, the customers labelled as </a:t>
            </a:r>
            <a:r>
              <a:rPr sz="2300" spc="-5" dirty="0">
                <a:solidFill>
                  <a:srgbClr val="24292F"/>
                </a:solidFill>
                <a:latin typeface="Arial"/>
                <a:cs typeface="Arial"/>
              </a:rPr>
              <a:t>'charged-off' </a:t>
            </a:r>
            <a:r>
              <a:rPr sz="2300" dirty="0">
                <a:solidFill>
                  <a:srgbClr val="24292F"/>
                </a:solidFill>
                <a:latin typeface="Arial"/>
                <a:cs typeface="Arial"/>
              </a:rPr>
              <a:t>are the  'defaulters'.</a:t>
            </a:r>
            <a:endParaRPr sz="2300" dirty="0">
              <a:latin typeface="Arial"/>
              <a:cs typeface="Arial"/>
            </a:endParaRPr>
          </a:p>
          <a:p>
            <a:pPr marL="389255" marR="804545" indent="-262255">
              <a:lnSpc>
                <a:spcPct val="101600"/>
              </a:lnSpc>
              <a:spcBef>
                <a:spcPts val="1315"/>
              </a:spcBef>
              <a:buSzPct val="121739"/>
              <a:buFont typeface="Times New Roman"/>
              <a:buChar char="•"/>
              <a:tabLst>
                <a:tab pos="389255" algn="l"/>
                <a:tab pos="389890" algn="l"/>
              </a:tabLst>
            </a:pPr>
            <a:r>
              <a:rPr sz="2300" dirty="0">
                <a:solidFill>
                  <a:srgbClr val="24292F"/>
                </a:solidFill>
                <a:latin typeface="Arial"/>
                <a:cs typeface="Arial"/>
              </a:rPr>
              <a:t>The company wants to understand the driving factors (or driver variables) behind loan default, </a:t>
            </a:r>
            <a:r>
              <a:rPr lang="en-IN" sz="2300" dirty="0">
                <a:solidFill>
                  <a:srgbClr val="24292F"/>
                </a:solidFill>
                <a:latin typeface="Arial"/>
                <a:cs typeface="Arial"/>
              </a:rPr>
              <a:t>that is, </a:t>
            </a:r>
            <a:r>
              <a:rPr sz="2300" dirty="0">
                <a:solidFill>
                  <a:srgbClr val="24292F"/>
                </a:solidFill>
                <a:latin typeface="Arial"/>
                <a:cs typeface="Arial"/>
              </a:rPr>
              <a:t>the variables which are strong  indicators of</a:t>
            </a:r>
            <a:r>
              <a:rPr sz="2300" spc="-5" dirty="0">
                <a:solidFill>
                  <a:srgbClr val="24292F"/>
                </a:solidFill>
                <a:latin typeface="Arial"/>
                <a:cs typeface="Arial"/>
              </a:rPr>
              <a:t> </a:t>
            </a:r>
            <a:r>
              <a:rPr sz="2300" dirty="0">
                <a:solidFill>
                  <a:srgbClr val="24292F"/>
                </a:solidFill>
                <a:latin typeface="Arial"/>
                <a:cs typeface="Arial"/>
              </a:rPr>
              <a:t>default</a:t>
            </a:r>
            <a:r>
              <a:rPr lang="en-IN" sz="2300" dirty="0">
                <a:solidFill>
                  <a:srgbClr val="24292F"/>
                </a:solidFill>
                <a:latin typeface="Arial"/>
                <a:cs typeface="Arial"/>
              </a:rPr>
              <a:t>ers.</a:t>
            </a:r>
            <a:endParaRPr sz="2300" dirty="0">
              <a:latin typeface="Arial"/>
              <a:cs typeface="Arial"/>
            </a:endParaRPr>
          </a:p>
          <a:p>
            <a:pPr marL="389255" indent="-262255">
              <a:lnSpc>
                <a:spcPct val="100000"/>
              </a:lnSpc>
              <a:spcBef>
                <a:spcPts val="1365"/>
              </a:spcBef>
              <a:buSzPct val="121739"/>
              <a:buFont typeface="Times New Roman"/>
              <a:buChar char="•"/>
              <a:tabLst>
                <a:tab pos="389255" algn="l"/>
                <a:tab pos="389890" algn="l"/>
              </a:tabLst>
            </a:pPr>
            <a:r>
              <a:rPr sz="2300" dirty="0">
                <a:solidFill>
                  <a:srgbClr val="24292F"/>
                </a:solidFill>
                <a:latin typeface="Arial"/>
                <a:cs typeface="Arial"/>
              </a:rPr>
              <a:t>The company </a:t>
            </a:r>
            <a:r>
              <a:rPr lang="en-IN" sz="2300" dirty="0">
                <a:solidFill>
                  <a:srgbClr val="24292F"/>
                </a:solidFill>
                <a:latin typeface="Arial"/>
                <a:cs typeface="Arial"/>
              </a:rPr>
              <a:t>would be able to</a:t>
            </a:r>
            <a:r>
              <a:rPr sz="2300" dirty="0">
                <a:solidFill>
                  <a:srgbClr val="24292F"/>
                </a:solidFill>
                <a:latin typeface="Arial"/>
                <a:cs typeface="Arial"/>
              </a:rPr>
              <a:t> utilise this knowledge for its risk</a:t>
            </a:r>
            <a:r>
              <a:rPr sz="2300" spc="10" dirty="0">
                <a:solidFill>
                  <a:srgbClr val="24292F"/>
                </a:solidFill>
                <a:latin typeface="Arial"/>
                <a:cs typeface="Arial"/>
              </a:rPr>
              <a:t> </a:t>
            </a:r>
            <a:r>
              <a:rPr sz="2300" dirty="0">
                <a:solidFill>
                  <a:srgbClr val="24292F"/>
                </a:solidFill>
                <a:latin typeface="Arial"/>
                <a:cs typeface="Arial"/>
              </a:rPr>
              <a:t>assessment</a:t>
            </a:r>
            <a:r>
              <a:rPr lang="en-IN" sz="2300" dirty="0">
                <a:solidFill>
                  <a:srgbClr val="24292F"/>
                </a:solidFill>
                <a:latin typeface="Arial"/>
                <a:cs typeface="Arial"/>
              </a:rPr>
              <a:t> and portfolio.</a:t>
            </a:r>
            <a:endParaRPr sz="2300" dirty="0">
              <a:latin typeface="Arial"/>
              <a:cs typeface="Arial"/>
            </a:endParaRPr>
          </a:p>
          <a:p>
            <a:pPr marL="389255" marR="412115" indent="-262255">
              <a:lnSpc>
                <a:spcPct val="101600"/>
              </a:lnSpc>
              <a:spcBef>
                <a:spcPts val="1315"/>
              </a:spcBef>
              <a:buSzPct val="121739"/>
              <a:buFont typeface="Times New Roman"/>
              <a:buChar char="•"/>
              <a:tabLst>
                <a:tab pos="389255" algn="l"/>
                <a:tab pos="389890" algn="l"/>
              </a:tabLst>
            </a:pPr>
            <a:r>
              <a:rPr sz="2300" spc="-5" dirty="0">
                <a:solidFill>
                  <a:srgbClr val="24292F"/>
                </a:solidFill>
                <a:latin typeface="Arial"/>
                <a:cs typeface="Arial"/>
              </a:rPr>
              <a:t>If </a:t>
            </a:r>
            <a:r>
              <a:rPr sz="2300" dirty="0">
                <a:solidFill>
                  <a:srgbClr val="24292F"/>
                </a:solidFill>
                <a:latin typeface="Arial"/>
                <a:cs typeface="Arial"/>
              </a:rPr>
              <a:t>one is able to identify these risky loan applicants, then such loans can be reduced thereby cutting </a:t>
            </a:r>
            <a:r>
              <a:rPr sz="2300" spc="5" dirty="0">
                <a:solidFill>
                  <a:srgbClr val="24292F"/>
                </a:solidFill>
                <a:latin typeface="Arial"/>
                <a:cs typeface="Arial"/>
              </a:rPr>
              <a:t>down </a:t>
            </a:r>
            <a:r>
              <a:rPr sz="2300" dirty="0">
                <a:solidFill>
                  <a:srgbClr val="24292F"/>
                </a:solidFill>
                <a:latin typeface="Arial"/>
                <a:cs typeface="Arial"/>
              </a:rPr>
              <a:t>the amount of credit loss.  Identification of such applicants using </a:t>
            </a:r>
            <a:r>
              <a:rPr sz="2300" spc="5" dirty="0">
                <a:solidFill>
                  <a:srgbClr val="24292F"/>
                </a:solidFill>
                <a:latin typeface="Arial"/>
                <a:cs typeface="Arial"/>
              </a:rPr>
              <a:t>EDA </a:t>
            </a:r>
            <a:r>
              <a:rPr sz="2300" dirty="0">
                <a:solidFill>
                  <a:srgbClr val="24292F"/>
                </a:solidFill>
                <a:latin typeface="Arial"/>
                <a:cs typeface="Arial"/>
              </a:rPr>
              <a:t>is the aim of this case</a:t>
            </a:r>
            <a:r>
              <a:rPr sz="2300" spc="-125" dirty="0">
                <a:solidFill>
                  <a:srgbClr val="24292F"/>
                </a:solidFill>
                <a:latin typeface="Arial"/>
                <a:cs typeface="Arial"/>
              </a:rPr>
              <a:t> </a:t>
            </a:r>
            <a:r>
              <a:rPr sz="2300" spc="-30" dirty="0">
                <a:solidFill>
                  <a:srgbClr val="24292F"/>
                </a:solidFill>
                <a:latin typeface="Arial"/>
                <a:cs typeface="Arial"/>
              </a:rPr>
              <a:t>study.</a:t>
            </a:r>
            <a:endParaRPr sz="2300" dirty="0">
              <a:latin typeface="Arial"/>
              <a:cs typeface="Arial"/>
            </a:endParaRPr>
          </a:p>
          <a:p>
            <a:pPr marL="389255" marR="5080" indent="-262255">
              <a:lnSpc>
                <a:spcPct val="101600"/>
              </a:lnSpc>
              <a:spcBef>
                <a:spcPts val="1320"/>
              </a:spcBef>
              <a:buSzPct val="121739"/>
              <a:buFont typeface="Times New Roman"/>
              <a:buChar char="•"/>
              <a:tabLst>
                <a:tab pos="389255" algn="l"/>
                <a:tab pos="389890" algn="l"/>
              </a:tabLst>
            </a:pPr>
            <a:r>
              <a:rPr sz="2300" dirty="0">
                <a:solidFill>
                  <a:srgbClr val="24292F"/>
                </a:solidFill>
                <a:latin typeface="Arial"/>
                <a:cs typeface="Arial"/>
              </a:rPr>
              <a:t>Our aim is to identify the loan application which can be defaulted or deliquanted which </a:t>
            </a:r>
            <a:r>
              <a:rPr sz="2300" spc="5" dirty="0">
                <a:solidFill>
                  <a:srgbClr val="24292F"/>
                </a:solidFill>
                <a:latin typeface="Arial"/>
                <a:cs typeface="Arial"/>
              </a:rPr>
              <a:t>may </a:t>
            </a:r>
            <a:r>
              <a:rPr sz="2300" dirty="0">
                <a:solidFill>
                  <a:srgbClr val="24292F"/>
                </a:solidFill>
                <a:latin typeface="Arial"/>
                <a:cs typeface="Arial"/>
              </a:rPr>
              <a:t>be used for taking actions such as denying  the loan, reducing the amount of loan, lending (to risky applicants) at a higher interest</a:t>
            </a:r>
            <a:r>
              <a:rPr sz="2300" spc="30" dirty="0">
                <a:solidFill>
                  <a:srgbClr val="24292F"/>
                </a:solidFill>
                <a:latin typeface="Arial"/>
                <a:cs typeface="Arial"/>
              </a:rPr>
              <a:t> </a:t>
            </a:r>
            <a:r>
              <a:rPr sz="2300" dirty="0">
                <a:solidFill>
                  <a:srgbClr val="24292F"/>
                </a:solidFill>
                <a:latin typeface="Arial"/>
                <a:cs typeface="Arial"/>
              </a:rPr>
              <a:t>rate</a:t>
            </a:r>
            <a:endParaRPr sz="2300" dirty="0">
              <a:latin typeface="Arial"/>
              <a:cs typeface="Arial"/>
            </a:endParaRPr>
          </a:p>
          <a:p>
            <a:pPr>
              <a:lnSpc>
                <a:spcPct val="100000"/>
              </a:lnSpc>
            </a:pPr>
            <a:endParaRPr sz="23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5250" y="978499"/>
            <a:ext cx="12032615" cy="716915"/>
          </a:xfrm>
          <a:prstGeom prst="rect">
            <a:avLst/>
          </a:prstGeom>
        </p:spPr>
        <p:txBody>
          <a:bodyPr vert="horz" wrap="square" lIns="0" tIns="17145" rIns="0" bIns="0" rtlCol="0">
            <a:spAutoFit/>
          </a:bodyPr>
          <a:lstStyle/>
          <a:p>
            <a:pPr marL="12700">
              <a:lnSpc>
                <a:spcPct val="100000"/>
              </a:lnSpc>
              <a:spcBef>
                <a:spcPts val="135"/>
              </a:spcBef>
            </a:pPr>
            <a:r>
              <a:rPr sz="4500" spc="-10" dirty="0"/>
              <a:t>Exploratory </a:t>
            </a:r>
            <a:r>
              <a:rPr sz="4500" spc="100" dirty="0"/>
              <a:t>Data </a:t>
            </a:r>
            <a:r>
              <a:rPr sz="4500" spc="-70" dirty="0"/>
              <a:t>Analysis </a:t>
            </a:r>
            <a:r>
              <a:rPr lang="en-US" sz="4500" spc="20" dirty="0"/>
              <a:t>Steps Followed</a:t>
            </a:r>
            <a:endParaRPr sz="4500" dirty="0"/>
          </a:p>
        </p:txBody>
      </p:sp>
      <p:sp>
        <p:nvSpPr>
          <p:cNvPr id="3" name="object 3"/>
          <p:cNvSpPr txBox="1"/>
          <p:nvPr/>
        </p:nvSpPr>
        <p:spPr>
          <a:xfrm>
            <a:off x="5198208" y="2930511"/>
            <a:ext cx="9829800" cy="4971874"/>
          </a:xfrm>
          <a:prstGeom prst="rect">
            <a:avLst/>
          </a:prstGeom>
        </p:spPr>
        <p:txBody>
          <a:bodyPr vert="horz" wrap="square" lIns="0" tIns="16510" rIns="0" bIns="0" rtlCol="0">
            <a:spAutoFit/>
          </a:bodyPr>
          <a:lstStyle/>
          <a:p>
            <a:pPr marL="298450" indent="-285750">
              <a:spcBef>
                <a:spcPts val="130"/>
              </a:spcBef>
              <a:buFont typeface="Arial" panose="020B0604020202020204" pitchFamily="34" charset="0"/>
              <a:buChar char="•"/>
            </a:pPr>
            <a:r>
              <a:rPr lang="en-IN" sz="2400" dirty="0">
                <a:latin typeface="Arial"/>
                <a:cs typeface="Arial"/>
              </a:rPr>
              <a:t>Data Overview</a:t>
            </a:r>
          </a:p>
          <a:p>
            <a:pPr marL="298450" indent="-285750">
              <a:lnSpc>
                <a:spcPct val="100000"/>
              </a:lnSpc>
              <a:spcBef>
                <a:spcPts val="130"/>
              </a:spcBef>
              <a:buFont typeface="Arial" panose="020B0604020202020204" pitchFamily="34" charset="0"/>
              <a:buChar char="•"/>
            </a:pPr>
            <a:r>
              <a:rPr lang="en-IN" sz="2400" dirty="0">
                <a:latin typeface="Arial"/>
                <a:cs typeface="Arial"/>
              </a:rPr>
              <a:t>Import Required Libraries</a:t>
            </a:r>
          </a:p>
          <a:p>
            <a:pPr marL="298450" indent="-285750">
              <a:lnSpc>
                <a:spcPct val="100000"/>
              </a:lnSpc>
              <a:spcBef>
                <a:spcPts val="130"/>
              </a:spcBef>
              <a:buFont typeface="Arial" panose="020B0604020202020204" pitchFamily="34" charset="0"/>
              <a:buChar char="•"/>
            </a:pPr>
            <a:r>
              <a:rPr lang="en-IN" sz="2400" dirty="0">
                <a:latin typeface="Arial"/>
                <a:cs typeface="Arial"/>
              </a:rPr>
              <a:t>Data Cleaning</a:t>
            </a:r>
          </a:p>
          <a:p>
            <a:pPr marL="12700">
              <a:lnSpc>
                <a:spcPct val="100000"/>
              </a:lnSpc>
              <a:spcBef>
                <a:spcPts val="130"/>
              </a:spcBef>
            </a:pPr>
            <a:r>
              <a:rPr lang="en-IN" sz="2400" dirty="0">
                <a:latin typeface="Arial"/>
                <a:cs typeface="Arial"/>
              </a:rPr>
              <a:t>	a. Missing Data Treatment</a:t>
            </a:r>
          </a:p>
          <a:p>
            <a:pPr marL="12700">
              <a:lnSpc>
                <a:spcPct val="100000"/>
              </a:lnSpc>
              <a:spcBef>
                <a:spcPts val="130"/>
              </a:spcBef>
            </a:pPr>
            <a:r>
              <a:rPr lang="en-IN" sz="2400" dirty="0">
                <a:latin typeface="Arial"/>
                <a:cs typeface="Arial"/>
              </a:rPr>
              <a:t>	b. Standardizing Values</a:t>
            </a:r>
          </a:p>
          <a:p>
            <a:pPr marL="12700">
              <a:lnSpc>
                <a:spcPct val="100000"/>
              </a:lnSpc>
              <a:spcBef>
                <a:spcPts val="130"/>
              </a:spcBef>
            </a:pPr>
            <a:r>
              <a:rPr lang="en-IN" sz="2400" dirty="0">
                <a:latin typeface="Arial"/>
                <a:cs typeface="Arial"/>
              </a:rPr>
              <a:t>	c. Remove Irrelevant Variables</a:t>
            </a:r>
          </a:p>
          <a:p>
            <a:pPr marL="12700">
              <a:lnSpc>
                <a:spcPct val="100000"/>
              </a:lnSpc>
              <a:spcBef>
                <a:spcPts val="130"/>
              </a:spcBef>
            </a:pPr>
            <a:r>
              <a:rPr lang="en-IN" sz="2400" dirty="0">
                <a:latin typeface="Arial"/>
                <a:cs typeface="Arial"/>
              </a:rPr>
              <a:t>	d. Outliers Analysis and Treatments</a:t>
            </a:r>
          </a:p>
          <a:p>
            <a:pPr marL="12700">
              <a:lnSpc>
                <a:spcPct val="100000"/>
              </a:lnSpc>
              <a:spcBef>
                <a:spcPts val="130"/>
              </a:spcBef>
            </a:pPr>
            <a:r>
              <a:rPr lang="en-IN" sz="2400" dirty="0">
                <a:latin typeface="Arial"/>
                <a:cs typeface="Arial"/>
              </a:rPr>
              <a:t>	e. Derived Metrics &amp; Binning</a:t>
            </a:r>
          </a:p>
          <a:p>
            <a:pPr marL="298450" indent="-285750">
              <a:lnSpc>
                <a:spcPct val="100000"/>
              </a:lnSpc>
              <a:spcBef>
                <a:spcPts val="130"/>
              </a:spcBef>
              <a:buFont typeface="Arial" panose="020B0604020202020204" pitchFamily="34" charset="0"/>
              <a:buChar char="•"/>
            </a:pPr>
            <a:r>
              <a:rPr lang="en-IN" sz="2400" dirty="0">
                <a:latin typeface="Arial"/>
                <a:cs typeface="Arial"/>
              </a:rPr>
              <a:t>Data Analysis</a:t>
            </a:r>
          </a:p>
          <a:p>
            <a:pPr marL="12700">
              <a:lnSpc>
                <a:spcPct val="100000"/>
              </a:lnSpc>
              <a:spcBef>
                <a:spcPts val="130"/>
              </a:spcBef>
            </a:pPr>
            <a:r>
              <a:rPr lang="en-IN" sz="2400" dirty="0">
                <a:latin typeface="Arial"/>
                <a:cs typeface="Arial"/>
              </a:rPr>
              <a:t>	a. Univariate Analysis</a:t>
            </a:r>
          </a:p>
          <a:p>
            <a:pPr marL="12700">
              <a:lnSpc>
                <a:spcPct val="100000"/>
              </a:lnSpc>
              <a:spcBef>
                <a:spcPts val="130"/>
              </a:spcBef>
            </a:pPr>
            <a:r>
              <a:rPr lang="en-IN" sz="2400" dirty="0">
                <a:latin typeface="Arial"/>
                <a:cs typeface="Arial"/>
              </a:rPr>
              <a:t>	b. Bivariate Analysis</a:t>
            </a:r>
          </a:p>
          <a:p>
            <a:pPr marL="12700">
              <a:lnSpc>
                <a:spcPct val="100000"/>
              </a:lnSpc>
              <a:spcBef>
                <a:spcPts val="130"/>
              </a:spcBef>
            </a:pPr>
            <a:r>
              <a:rPr lang="en-IN" sz="2400" dirty="0">
                <a:latin typeface="Arial"/>
                <a:cs typeface="Arial"/>
              </a:rPr>
              <a:t>	c. Multivariate Analysis</a:t>
            </a:r>
          </a:p>
          <a:p>
            <a:pPr marL="298450" indent="-285750">
              <a:lnSpc>
                <a:spcPct val="100000"/>
              </a:lnSpc>
              <a:spcBef>
                <a:spcPts val="130"/>
              </a:spcBef>
              <a:buFont typeface="Arial" panose="020B0604020202020204" pitchFamily="34" charset="0"/>
              <a:buChar char="•"/>
            </a:pPr>
            <a:r>
              <a:rPr lang="en-IN" sz="2400" dirty="0">
                <a:latin typeface="Arial"/>
                <a:cs typeface="Arial"/>
              </a:rPr>
              <a:t>Insights</a:t>
            </a:r>
          </a:p>
        </p:txBody>
      </p:sp>
      <p:sp>
        <p:nvSpPr>
          <p:cNvPr id="31" name="object 31"/>
          <p:cNvSpPr txBox="1"/>
          <p:nvPr/>
        </p:nvSpPr>
        <p:spPr>
          <a:xfrm>
            <a:off x="15984718" y="9519638"/>
            <a:ext cx="1664335" cy="452755"/>
          </a:xfrm>
          <a:prstGeom prst="rect">
            <a:avLst/>
          </a:prstGeom>
        </p:spPr>
        <p:txBody>
          <a:bodyPr vert="horz" wrap="square" lIns="0" tIns="12700" rIns="0" bIns="0" rtlCol="0">
            <a:spAutoFit/>
          </a:bodyPr>
          <a:lstStyle/>
          <a:p>
            <a:pPr marL="12700">
              <a:lnSpc>
                <a:spcPct val="100000"/>
              </a:lnSpc>
              <a:spcBef>
                <a:spcPts val="100"/>
              </a:spcBef>
              <a:tabLst>
                <a:tab pos="879475" algn="l"/>
              </a:tabLst>
            </a:pPr>
            <a:r>
              <a:rPr sz="2800" spc="10" dirty="0">
                <a:latin typeface="Arial"/>
                <a:cs typeface="Arial"/>
              </a:rPr>
              <a:t>	</a:t>
            </a:r>
            <a:endParaRPr sz="28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439679" y="553572"/>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08650" y="482198"/>
            <a:ext cx="13716000" cy="89447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r>
              <a:rPr lang="en-US" sz="4500" b="1" spc="-70" dirty="0">
                <a:latin typeface="Arial"/>
                <a:cs typeface="Arial"/>
              </a:rPr>
              <a:t> Results / Insights</a:t>
            </a:r>
            <a:br>
              <a:rPr lang="en-IN" sz="4500" b="1" spc="-70" dirty="0">
                <a:latin typeface="Arial"/>
                <a:cs typeface="Arial"/>
              </a:rPr>
            </a:br>
            <a:endParaRPr lang="en-IN" sz="1200" b="1" spc="-70" dirty="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347524" y="2015044"/>
            <a:ext cx="8866325" cy="2831544"/>
          </a:xfrm>
          <a:prstGeom prst="rect">
            <a:avLst/>
          </a:prstGeom>
          <a:noFill/>
        </p:spPr>
        <p:txBody>
          <a:bodyPr wrap="square" rtlCol="0">
            <a:spAutoFit/>
          </a:bodyPr>
          <a:lstStyle/>
          <a:p>
            <a:r>
              <a:rPr lang="en-IN" sz="2800" b="1" u="sng" dirty="0"/>
              <a:t>Annual income</a:t>
            </a:r>
          </a:p>
          <a:p>
            <a:endParaRPr lang="en-IN" dirty="0"/>
          </a:p>
          <a:p>
            <a:pPr marL="342900" indent="-342900">
              <a:buFont typeface="Wingdings" panose="05000000000000000000" pitchFamily="2" charset="2"/>
              <a:buChar char="Ø"/>
            </a:pPr>
            <a:r>
              <a:rPr lang="en-US" sz="2400" dirty="0"/>
              <a:t>Maximum number of loan applications are under the slab between $50000 and $60000.</a:t>
            </a:r>
          </a:p>
          <a:p>
            <a:pPr marL="342900" indent="-342900">
              <a:buFont typeface="Wingdings" panose="05000000000000000000" pitchFamily="2" charset="2"/>
              <a:buChar char="Ø"/>
            </a:pPr>
            <a:r>
              <a:rPr lang="en-US" sz="2400" dirty="0"/>
              <a:t>The clients with Charged Off Accounts whose annual income is in the range of $31K to $58K are having the highest defaulters.</a:t>
            </a:r>
          </a:p>
          <a:p>
            <a:endParaRPr lang="en-IN" dirty="0"/>
          </a:p>
          <a:p>
            <a:endParaRPr lang="en-IN" dirty="0"/>
          </a:p>
        </p:txBody>
      </p:sp>
      <p:pic>
        <p:nvPicPr>
          <p:cNvPr id="2052" name="Picture 4">
            <a:extLst>
              <a:ext uri="{FF2B5EF4-FFF2-40B4-BE49-F238E27FC236}">
                <a16:creationId xmlns:a16="http://schemas.microsoft.com/office/drawing/2014/main" id="{0566F612-1F6A-0646-8039-98A695974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850" y="4773082"/>
            <a:ext cx="6629400" cy="333947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2CA315C-B0C0-D526-8043-9E3E98CA5263}"/>
              </a:ext>
            </a:extLst>
          </p:cNvPr>
          <p:cNvSpPr txBox="1"/>
          <p:nvPr/>
        </p:nvSpPr>
        <p:spPr>
          <a:xfrm>
            <a:off x="9963638" y="2023598"/>
            <a:ext cx="9461012" cy="2554545"/>
          </a:xfrm>
          <a:prstGeom prst="rect">
            <a:avLst/>
          </a:prstGeom>
          <a:noFill/>
        </p:spPr>
        <p:txBody>
          <a:bodyPr wrap="square" rtlCol="0">
            <a:spAutoFit/>
          </a:bodyPr>
          <a:lstStyle/>
          <a:p>
            <a:r>
              <a:rPr lang="en-IN" sz="2800" b="1" u="sng" dirty="0"/>
              <a:t>Loan amount</a:t>
            </a:r>
          </a:p>
          <a:p>
            <a:endParaRPr lang="en-IN" dirty="0"/>
          </a:p>
          <a:p>
            <a:pPr marL="342900" indent="-342900">
              <a:buFont typeface="Wingdings" panose="05000000000000000000" pitchFamily="2" charset="2"/>
              <a:buChar char="Ø"/>
            </a:pPr>
            <a:r>
              <a:rPr lang="en-US" sz="2400" dirty="0"/>
              <a:t>Maximum loan applications are of the loan amount around $5000.</a:t>
            </a:r>
          </a:p>
          <a:p>
            <a:pPr marL="342900" indent="-342900">
              <a:buFont typeface="Wingdings" panose="05000000000000000000" pitchFamily="2" charset="2"/>
              <a:buChar char="Ø"/>
            </a:pPr>
            <a:r>
              <a:rPr lang="en-US" sz="2400" b="0" i="0" dirty="0">
                <a:effectLst/>
              </a:rPr>
              <a:t>Within charged-off accounts, the loan amount range between $0 and $7000 has highest number of defaulters, and the loan amount range between $7000 and $14000 are also having quite high defaulters</a:t>
            </a:r>
            <a:endParaRPr lang="en-IN" sz="2400" dirty="0"/>
          </a:p>
          <a:p>
            <a:endParaRPr lang="en-IN" dirty="0"/>
          </a:p>
        </p:txBody>
      </p:sp>
      <p:pic>
        <p:nvPicPr>
          <p:cNvPr id="2056" name="Picture 8">
            <a:extLst>
              <a:ext uri="{FF2B5EF4-FFF2-40B4-BE49-F238E27FC236}">
                <a16:creationId xmlns:a16="http://schemas.microsoft.com/office/drawing/2014/main" id="{90531BBE-76D4-7AF3-1318-1F071200A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0650" y="4701847"/>
            <a:ext cx="6934199" cy="33007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9CDAD94-43F5-4AC6-3E5E-CB40875C41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0650" y="8112554"/>
            <a:ext cx="6934199" cy="3169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8F2D3B8-5FA2-F645-DFEC-0494A4FA84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9484" y="7980832"/>
            <a:ext cx="6580604" cy="3300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98148" y="315544"/>
            <a:ext cx="3089140" cy="923444"/>
          </a:xfrm>
          <a:prstGeom prst="rect">
            <a:avLst/>
          </a:prstGeom>
          <a:blipFill>
            <a:blip r:embed="rId2" cstate="print"/>
            <a:stretch>
              <a:fillRect/>
            </a:stretch>
          </a:blipFill>
        </p:spPr>
        <p:txBody>
          <a:bodyPr wrap="square" lIns="0" tIns="0" rIns="0" bIns="0" rtlCol="0"/>
          <a:lstStyle/>
          <a:p>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450850" y="1740032"/>
            <a:ext cx="8839200" cy="2646878"/>
          </a:xfrm>
          <a:prstGeom prst="rect">
            <a:avLst/>
          </a:prstGeom>
          <a:noFill/>
        </p:spPr>
        <p:txBody>
          <a:bodyPr wrap="square" rtlCol="0">
            <a:spAutoFit/>
          </a:bodyPr>
          <a:lstStyle/>
          <a:p>
            <a:r>
              <a:rPr lang="en-IN" sz="2800" b="1" u="sng" dirty="0"/>
              <a:t>Funded amount investor</a:t>
            </a:r>
          </a:p>
          <a:p>
            <a:endParaRPr lang="en-IN" dirty="0"/>
          </a:p>
          <a:p>
            <a:pPr marL="342900" indent="-342900">
              <a:buFont typeface="Wingdings" panose="05000000000000000000" pitchFamily="2" charset="2"/>
              <a:buChar char="ü"/>
            </a:pPr>
            <a:r>
              <a:rPr lang="en-US" sz="2400" dirty="0"/>
              <a:t>Maximum loan applications are of the funded loan investor amount around $5000.</a:t>
            </a:r>
          </a:p>
          <a:p>
            <a:pPr marL="342900" indent="-342900">
              <a:buFont typeface="Wingdings" panose="05000000000000000000" pitchFamily="2" charset="2"/>
              <a:buChar char="ü"/>
            </a:pPr>
            <a:r>
              <a:rPr lang="en-US" sz="2400" dirty="0"/>
              <a:t>The clients whose funded amount by investor is in the range of $5K to $10K are having highest defaulters. Range of $0-$5K also have quite high defaulters</a:t>
            </a:r>
            <a:endParaRPr lang="en-IN" sz="2400"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022254" y="1740032"/>
            <a:ext cx="9448800" cy="2277547"/>
          </a:xfrm>
          <a:prstGeom prst="rect">
            <a:avLst/>
          </a:prstGeom>
          <a:noFill/>
        </p:spPr>
        <p:txBody>
          <a:bodyPr wrap="square" rtlCol="0">
            <a:spAutoFit/>
          </a:bodyPr>
          <a:lstStyle/>
          <a:p>
            <a:r>
              <a:rPr lang="en-IN" sz="2800" b="1" u="sng" dirty="0"/>
              <a:t>Term</a:t>
            </a:r>
          </a:p>
          <a:p>
            <a:endParaRPr lang="en-IN" dirty="0"/>
          </a:p>
          <a:p>
            <a:pPr marL="342900" indent="-342900">
              <a:buFont typeface="Wingdings" panose="05000000000000000000" pitchFamily="2" charset="2"/>
              <a:buChar char="ü"/>
            </a:pPr>
            <a:r>
              <a:rPr lang="en-US" sz="2400" dirty="0"/>
              <a:t>Here, we have only two terms of 36 months &amp; 60 months. </a:t>
            </a:r>
          </a:p>
          <a:p>
            <a:pPr marL="342900" indent="-342900">
              <a:buFont typeface="Wingdings" panose="05000000000000000000" pitchFamily="2" charset="2"/>
              <a:buChar char="ü"/>
            </a:pPr>
            <a:r>
              <a:rPr lang="en-US" sz="2400" dirty="0"/>
              <a:t>Maximum number of loan applications are in the term of 36 months, in case of both data set of charged-off accounts alone and charged-off + fully paid accounts. </a:t>
            </a:r>
            <a:endParaRPr lang="en-IN" sz="2400" dirty="0"/>
          </a:p>
        </p:txBody>
      </p:sp>
      <p:pic>
        <p:nvPicPr>
          <p:cNvPr id="3076" name="Picture 4">
            <a:extLst>
              <a:ext uri="{FF2B5EF4-FFF2-40B4-BE49-F238E27FC236}">
                <a16:creationId xmlns:a16="http://schemas.microsoft.com/office/drawing/2014/main" id="{0940D5C3-CE67-402A-AF54-22396F506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202" y="4386910"/>
            <a:ext cx="6883962" cy="33776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4B7D55B-3B08-BE88-A52C-C001E9D2F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2050" y="4203517"/>
            <a:ext cx="7612380" cy="374444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E1AD8E7-FA79-00B4-2D4E-09C35874E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50" y="7748587"/>
            <a:ext cx="6400800" cy="350188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BD175C9D-6728-35B1-583C-E029D0E66C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8504" y="7735154"/>
            <a:ext cx="7175722" cy="354733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F951024-4041-F0F6-CA50-569970C860F0}"/>
              </a:ext>
            </a:extLst>
          </p:cNvPr>
          <p:cNvSpPr txBox="1"/>
          <p:nvPr/>
        </p:nvSpPr>
        <p:spPr>
          <a:xfrm>
            <a:off x="7613650" y="744425"/>
            <a:ext cx="10050780" cy="369332"/>
          </a:xfrm>
          <a:prstGeom prst="rect">
            <a:avLst/>
          </a:prstGeom>
          <a:noFill/>
        </p:spPr>
        <p:txBody>
          <a:bodyPr wrap="square">
            <a:spAutoFit/>
          </a:bodyPr>
          <a:lstStyle/>
          <a:p>
            <a:pPr marL="285750" indent="-285750">
              <a:buFont typeface="Arial" panose="020B0604020202020204" pitchFamily="34" charset="0"/>
              <a:buChar char="•"/>
            </a:pPr>
            <a:endParaRPr lang="en-IN" dirty="0"/>
          </a:p>
        </p:txBody>
      </p:sp>
      <p:sp>
        <p:nvSpPr>
          <p:cNvPr id="14" name="object 4">
            <a:extLst>
              <a:ext uri="{FF2B5EF4-FFF2-40B4-BE49-F238E27FC236}">
                <a16:creationId xmlns:a16="http://schemas.microsoft.com/office/drawing/2014/main" id="{B363A648-4502-4B80-8784-EC43D3F25B90}"/>
              </a:ext>
            </a:extLst>
          </p:cNvPr>
          <p:cNvSpPr txBox="1"/>
          <p:nvPr/>
        </p:nvSpPr>
        <p:spPr>
          <a:xfrm>
            <a:off x="5403850" y="344512"/>
            <a:ext cx="13716000" cy="89447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r>
              <a:rPr lang="en-US" sz="4500" b="1" spc="-70" dirty="0">
                <a:latin typeface="Arial"/>
                <a:cs typeface="Arial"/>
              </a:rPr>
              <a:t> Results / Insights </a:t>
            </a:r>
            <a:r>
              <a:rPr lang="en-US" sz="2800" b="1" spc="-70" dirty="0" err="1">
                <a:latin typeface="Arial"/>
                <a:cs typeface="Arial"/>
              </a:rPr>
              <a:t>cont</a:t>
            </a:r>
            <a:r>
              <a:rPr lang="en-US" sz="2800" b="1" spc="-70" dirty="0">
                <a:latin typeface="Arial"/>
                <a:cs typeface="Arial"/>
              </a:rPr>
              <a:t>…</a:t>
            </a:r>
            <a:br>
              <a:rPr lang="en-IN" sz="4500" b="1" spc="-70" dirty="0">
                <a:latin typeface="Arial"/>
                <a:cs typeface="Arial"/>
              </a:rPr>
            </a:br>
            <a:endParaRPr lang="en-IN" sz="1200" b="1" spc="-70" dirty="0">
              <a:latin typeface="Arial"/>
              <a:cs typeface="Arial"/>
            </a:endParaRPr>
          </a:p>
        </p:txBody>
      </p:sp>
    </p:spTree>
    <p:extLst>
      <p:ext uri="{BB962C8B-B14F-4D97-AF65-F5344CB8AC3E}">
        <p14:creationId xmlns:p14="http://schemas.microsoft.com/office/powerpoint/2010/main" val="311967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92483" y="251005"/>
            <a:ext cx="3089140" cy="923444"/>
          </a:xfrm>
          <a:prstGeom prst="rect">
            <a:avLst/>
          </a:prstGeom>
          <a:blipFill>
            <a:blip r:embed="rId2" cstate="print"/>
            <a:stretch>
              <a:fillRect/>
            </a:stretch>
          </a:blipFill>
        </p:spPr>
        <p:txBody>
          <a:bodyPr wrap="square" lIns="0" tIns="0" rIns="0" bIns="0" rtlCol="0"/>
          <a:lstStyle/>
          <a:p>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235292" y="1769132"/>
            <a:ext cx="13528432" cy="1908215"/>
          </a:xfrm>
          <a:prstGeom prst="rect">
            <a:avLst/>
          </a:prstGeom>
          <a:noFill/>
        </p:spPr>
        <p:txBody>
          <a:bodyPr wrap="square" rtlCol="0">
            <a:spAutoFit/>
          </a:bodyPr>
          <a:lstStyle/>
          <a:p>
            <a:r>
              <a:rPr lang="en-IN" sz="2800" b="1" u="sng" dirty="0"/>
              <a:t>Instalment</a:t>
            </a:r>
          </a:p>
          <a:p>
            <a:endParaRPr lang="en-IN" dirty="0"/>
          </a:p>
          <a:p>
            <a:pPr marL="342900" indent="-342900">
              <a:buFont typeface="Arial" panose="020B0604020202020204" pitchFamily="34" charset="0"/>
              <a:buChar char="•"/>
            </a:pPr>
            <a:r>
              <a:rPr lang="en-US" sz="2400" dirty="0"/>
              <a:t>Maximum number of loan applications are roughly between 150 and 275 installments.</a:t>
            </a:r>
          </a:p>
          <a:p>
            <a:pPr marL="342900" indent="-342900">
              <a:buFont typeface="Arial" panose="020B0604020202020204" pitchFamily="34" charset="0"/>
              <a:buChar char="•"/>
            </a:pPr>
            <a:r>
              <a:rPr lang="en-US" sz="2400" dirty="0"/>
              <a:t>Within the charged-off accounts, the clients whose installments are between 131-262 are having the highest defaulters.</a:t>
            </a:r>
            <a:endParaRPr lang="en-IN" sz="2400"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235292" y="3756766"/>
            <a:ext cx="14007757" cy="2185214"/>
          </a:xfrm>
          <a:prstGeom prst="rect">
            <a:avLst/>
          </a:prstGeom>
          <a:noFill/>
        </p:spPr>
        <p:txBody>
          <a:bodyPr wrap="square" rtlCol="0">
            <a:spAutoFit/>
          </a:bodyPr>
          <a:lstStyle/>
          <a:p>
            <a:r>
              <a:rPr lang="en-IN" sz="2800" b="1" u="sng" dirty="0"/>
              <a:t>Interest Rate</a:t>
            </a:r>
          </a:p>
          <a:p>
            <a:endParaRPr lang="en-IN" dirty="0"/>
          </a:p>
          <a:p>
            <a:pPr marL="342900" indent="-342900">
              <a:buFont typeface="Arial" panose="020B0604020202020204" pitchFamily="34" charset="0"/>
              <a:buChar char="•"/>
            </a:pPr>
            <a:r>
              <a:rPr lang="en-US" sz="2400" dirty="0"/>
              <a:t>Maximum number of loan applications are in the range of roughly between 11.75 %and 14.25% interest rate.</a:t>
            </a:r>
            <a:endParaRPr lang="en-IN" sz="2400" b="1" u="sng" dirty="0"/>
          </a:p>
          <a:p>
            <a:pPr marL="342900" indent="-342900">
              <a:buFont typeface="Arial" panose="020B0604020202020204" pitchFamily="34" charset="0"/>
              <a:buChar char="•"/>
            </a:pPr>
            <a:r>
              <a:rPr lang="en-US" sz="2400" dirty="0"/>
              <a:t>The interest rate range between 10% and 15% has highest number of defaulters within the charged-off accounts.</a:t>
            </a:r>
          </a:p>
          <a:p>
            <a:endParaRPr lang="en-IN" dirty="0"/>
          </a:p>
        </p:txBody>
      </p:sp>
      <p:pic>
        <p:nvPicPr>
          <p:cNvPr id="4100" name="Picture 4">
            <a:extLst>
              <a:ext uri="{FF2B5EF4-FFF2-40B4-BE49-F238E27FC236}">
                <a16:creationId xmlns:a16="http://schemas.microsoft.com/office/drawing/2014/main" id="{8FCA4D8C-B2A3-2D23-60F4-3904F3884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0457" y="535383"/>
            <a:ext cx="5803030" cy="312853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7EC39B6-D23B-BA08-0866-AAB11A514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0457" y="3655939"/>
            <a:ext cx="6003643" cy="34893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FDA8635B-BED9-D749-703D-72B7D6F9C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2524" y="7299550"/>
            <a:ext cx="5791200" cy="400979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DF230BE3-799F-C586-0E80-683BC1313B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7" y="7299551"/>
            <a:ext cx="7899141" cy="38310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225FC23-4A1B-4461-8825-E48B9234A83F}"/>
              </a:ext>
            </a:extLst>
          </p:cNvPr>
          <p:cNvSpPr txBox="1"/>
          <p:nvPr/>
        </p:nvSpPr>
        <p:spPr>
          <a:xfrm>
            <a:off x="235292" y="5671034"/>
            <a:ext cx="13410010" cy="1538883"/>
          </a:xfrm>
          <a:prstGeom prst="rect">
            <a:avLst/>
          </a:prstGeom>
          <a:noFill/>
        </p:spPr>
        <p:txBody>
          <a:bodyPr wrap="square" rtlCol="0">
            <a:spAutoFit/>
          </a:bodyPr>
          <a:lstStyle/>
          <a:p>
            <a:r>
              <a:rPr lang="en-IN" sz="2800" b="1" u="sng" dirty="0"/>
              <a:t>Revolving Credit</a:t>
            </a:r>
          </a:p>
          <a:p>
            <a:endParaRPr lang="en-IN" dirty="0"/>
          </a:p>
          <a:p>
            <a:pPr marL="342900" indent="-342900">
              <a:buFont typeface="Arial" panose="020B0604020202020204" pitchFamily="34" charset="0"/>
              <a:buChar char="•"/>
            </a:pPr>
            <a:r>
              <a:rPr lang="en-US" sz="2400" dirty="0"/>
              <a:t>There is no major difference in the utilization of revolving credit , except for in the range of 0-4%.</a:t>
            </a:r>
          </a:p>
          <a:p>
            <a:pPr marL="342900" indent="-342900">
              <a:buFont typeface="Arial" panose="020B0604020202020204" pitchFamily="34" charset="0"/>
              <a:buChar char="•"/>
            </a:pPr>
            <a:r>
              <a:rPr lang="en-US" sz="2400" dirty="0"/>
              <a:t>At the same time there are good number of users utilizing the maximum credit which could be risky.</a:t>
            </a:r>
            <a:endParaRPr lang="en-IN" sz="2400" dirty="0"/>
          </a:p>
        </p:txBody>
      </p:sp>
      <p:pic>
        <p:nvPicPr>
          <p:cNvPr id="16" name="Picture 8">
            <a:extLst>
              <a:ext uri="{FF2B5EF4-FFF2-40B4-BE49-F238E27FC236}">
                <a16:creationId xmlns:a16="http://schemas.microsoft.com/office/drawing/2014/main" id="{70E69628-52B9-4E1B-B499-AD62742567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35138" y="7574419"/>
            <a:ext cx="5768349" cy="3460060"/>
          </a:xfrm>
          <a:prstGeom prst="rect">
            <a:avLst/>
          </a:prstGeom>
          <a:noFill/>
          <a:extLst>
            <a:ext uri="{909E8E84-426E-40DD-AFC4-6F175D3DCCD1}">
              <a14:hiddenFill xmlns:a14="http://schemas.microsoft.com/office/drawing/2010/main">
                <a:solidFill>
                  <a:srgbClr val="FFFFFF"/>
                </a:solidFill>
              </a14:hiddenFill>
            </a:ext>
          </a:extLst>
        </p:spPr>
      </p:pic>
      <p:sp>
        <p:nvSpPr>
          <p:cNvPr id="17" name="object 4">
            <a:extLst>
              <a:ext uri="{FF2B5EF4-FFF2-40B4-BE49-F238E27FC236}">
                <a16:creationId xmlns:a16="http://schemas.microsoft.com/office/drawing/2014/main" id="{39793A61-0AD4-4830-95E6-729E1AD1C905}"/>
              </a:ext>
            </a:extLst>
          </p:cNvPr>
          <p:cNvSpPr txBox="1"/>
          <p:nvPr/>
        </p:nvSpPr>
        <p:spPr>
          <a:xfrm>
            <a:off x="4641850" y="334334"/>
            <a:ext cx="13716000" cy="89447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r>
              <a:rPr lang="en-US" sz="4500" b="1" spc="-70" dirty="0">
                <a:latin typeface="Arial"/>
                <a:cs typeface="Arial"/>
              </a:rPr>
              <a:t> Results / Insights </a:t>
            </a:r>
            <a:r>
              <a:rPr lang="en-US" sz="2800" b="1" spc="-70" dirty="0" err="1">
                <a:latin typeface="Arial"/>
                <a:cs typeface="Arial"/>
              </a:rPr>
              <a:t>cont</a:t>
            </a:r>
            <a:r>
              <a:rPr lang="en-US" sz="2800" b="1" spc="-70" dirty="0">
                <a:latin typeface="Arial"/>
                <a:cs typeface="Arial"/>
              </a:rPr>
              <a:t>…</a:t>
            </a:r>
            <a:br>
              <a:rPr lang="en-IN" sz="4500" b="1" spc="-70" dirty="0">
                <a:latin typeface="Arial"/>
                <a:cs typeface="Arial"/>
              </a:rPr>
            </a:br>
            <a:endParaRPr lang="en-IN" sz="1200" b="1" spc="-70" dirty="0">
              <a:latin typeface="Arial"/>
              <a:cs typeface="Arial"/>
            </a:endParaRPr>
          </a:p>
        </p:txBody>
      </p:sp>
    </p:spTree>
    <p:extLst>
      <p:ext uri="{BB962C8B-B14F-4D97-AF65-F5344CB8AC3E}">
        <p14:creationId xmlns:p14="http://schemas.microsoft.com/office/powerpoint/2010/main" val="350832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00600" y="437815"/>
            <a:ext cx="3089140" cy="923444"/>
          </a:xfrm>
          <a:prstGeom prst="rect">
            <a:avLst/>
          </a:prstGeom>
          <a:blipFill>
            <a:blip r:embed="rId2" cstate="print"/>
            <a:stretch>
              <a:fillRect/>
            </a:stretch>
          </a:blipFill>
        </p:spPr>
        <p:txBody>
          <a:bodyPr wrap="square" lIns="0" tIns="0" rIns="0" bIns="0" rtlCol="0"/>
          <a:lstStyle/>
          <a:p>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316313" y="1726289"/>
            <a:ext cx="12808545" cy="1908215"/>
          </a:xfrm>
          <a:prstGeom prst="rect">
            <a:avLst/>
          </a:prstGeom>
          <a:noFill/>
        </p:spPr>
        <p:txBody>
          <a:bodyPr wrap="square" rtlCol="0">
            <a:spAutoFit/>
          </a:bodyPr>
          <a:lstStyle/>
          <a:p>
            <a:r>
              <a:rPr lang="en-IN" sz="2800" b="1" u="sng" dirty="0"/>
              <a:t>Debt-to-Income ratio (DTI)</a:t>
            </a:r>
          </a:p>
          <a:p>
            <a:endParaRPr lang="en-IN" b="1" u="sng" dirty="0"/>
          </a:p>
          <a:p>
            <a:pPr marL="342900" indent="-342900">
              <a:buFont typeface="Wingdings" panose="05000000000000000000" pitchFamily="2" charset="2"/>
              <a:buChar char="Ø"/>
            </a:pPr>
            <a:r>
              <a:rPr lang="en-US" sz="2400" dirty="0"/>
              <a:t>Maximum number of loan applicants have their DTI roughly between 12 to 18 and they are moderately risky clients.</a:t>
            </a:r>
          </a:p>
          <a:p>
            <a:pPr marL="342900" indent="-342900">
              <a:buFont typeface="Wingdings" panose="05000000000000000000" pitchFamily="2" charset="2"/>
              <a:buChar char="Ø"/>
            </a:pPr>
            <a:r>
              <a:rPr lang="en-US" sz="2400" dirty="0">
                <a:solidFill>
                  <a:srgbClr val="222222"/>
                </a:solidFill>
                <a:effectLst/>
                <a:ea typeface="Calibri" panose="020F0502020204030204" pitchFamily="34" charset="0"/>
                <a:cs typeface="Times New Roman" panose="02020603050405020304" pitchFamily="18" charset="0"/>
              </a:rPr>
              <a:t>Around 32% of loans approved for clients having DTI more than 18. This is more risky</a:t>
            </a:r>
            <a:endParaRPr lang="en-IN" sz="2400" dirty="0"/>
          </a:p>
        </p:txBody>
      </p:sp>
      <p:pic>
        <p:nvPicPr>
          <p:cNvPr id="5124" name="Picture 4">
            <a:extLst>
              <a:ext uri="{FF2B5EF4-FFF2-40B4-BE49-F238E27FC236}">
                <a16:creationId xmlns:a16="http://schemas.microsoft.com/office/drawing/2014/main" id="{5E439F29-63E2-E2B6-8C7D-CBE1B7089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1898" y="663344"/>
            <a:ext cx="6077803" cy="343416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87E78528-BDF7-2BA7-A399-65792C5DA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0" y="4169455"/>
            <a:ext cx="7086600" cy="32004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E75DB12-FB8B-4D0A-B8F1-B478209C6683}"/>
              </a:ext>
            </a:extLst>
          </p:cNvPr>
          <p:cNvSpPr txBox="1"/>
          <p:nvPr/>
        </p:nvSpPr>
        <p:spPr>
          <a:xfrm>
            <a:off x="316314" y="3731699"/>
            <a:ext cx="12808544" cy="1908215"/>
          </a:xfrm>
          <a:prstGeom prst="rect">
            <a:avLst/>
          </a:prstGeom>
          <a:noFill/>
        </p:spPr>
        <p:txBody>
          <a:bodyPr wrap="square" rtlCol="0">
            <a:spAutoFit/>
          </a:bodyPr>
          <a:lstStyle/>
          <a:p>
            <a:r>
              <a:rPr lang="en-IN" sz="2800" b="1" u="sng" dirty="0"/>
              <a:t>Derogatory Public Records</a:t>
            </a:r>
          </a:p>
          <a:p>
            <a:endParaRPr lang="en-IN" b="1" u="sng" dirty="0"/>
          </a:p>
          <a:p>
            <a:pPr marL="342900" marR="0" lvl="0" indent="-342900">
              <a:spcBef>
                <a:spcPts val="0"/>
              </a:spcBef>
              <a:spcAft>
                <a:spcPts val="0"/>
              </a:spcAft>
              <a:buFont typeface="Wingdings" panose="05000000000000000000" pitchFamily="2" charset="2"/>
              <a:buChar char="Ø"/>
              <a:tabLst>
                <a:tab pos="457200" algn="l"/>
              </a:tabLst>
            </a:pPr>
            <a:r>
              <a:rPr lang="en-US" sz="2400" dirty="0"/>
              <a:t>There are around 5.5% of loan applicants who has derogatory public record’s, and they are risky applicants</a:t>
            </a:r>
            <a:r>
              <a:rPr lang="en-US" sz="2400" dirty="0">
                <a:solidFill>
                  <a:srgbClr val="222222"/>
                </a:solidFill>
                <a:effectLst/>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Wingdings" panose="05000000000000000000" pitchFamily="2" charset="2"/>
              <a:buChar char="Ø"/>
              <a:tabLst>
                <a:tab pos="457200" algn="l"/>
              </a:tabLst>
            </a:pPr>
            <a:r>
              <a:rPr lang="en-US" sz="2400" dirty="0">
                <a:solidFill>
                  <a:srgbClr val="222222"/>
                </a:solidFill>
                <a:ea typeface="Calibri" panose="020F0502020204030204" pitchFamily="34" charset="0"/>
                <a:cs typeface="Times New Roman" panose="02020603050405020304" pitchFamily="18" charset="0"/>
              </a:rPr>
              <a:t>More number of defaulters exists in 0 number of derogatory public record</a:t>
            </a:r>
            <a:endParaRPr lang="en-US" sz="2400" dirty="0">
              <a:solidFill>
                <a:srgbClr val="222222"/>
              </a:solidFill>
              <a:effectLst/>
              <a:ea typeface="Calibri" panose="020F0502020204030204" pitchFamily="34" charset="0"/>
              <a:cs typeface="Times New Roman" panose="02020603050405020304" pitchFamily="18" charset="0"/>
            </a:endParaRPr>
          </a:p>
        </p:txBody>
      </p:sp>
      <p:pic>
        <p:nvPicPr>
          <p:cNvPr id="18" name="Picture 8">
            <a:extLst>
              <a:ext uri="{FF2B5EF4-FFF2-40B4-BE49-F238E27FC236}">
                <a16:creationId xmlns:a16="http://schemas.microsoft.com/office/drawing/2014/main" id="{21163199-19C0-4869-B735-EA82F6EC7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8" y="7121848"/>
            <a:ext cx="6134849" cy="40673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62791308-4E76-4AD9-92E8-46D497F852CD}"/>
              </a:ext>
            </a:extLst>
          </p:cNvPr>
          <p:cNvPicPr>
            <a:picLocks noChangeAspect="1"/>
          </p:cNvPicPr>
          <p:nvPr/>
        </p:nvPicPr>
        <p:blipFill>
          <a:blip r:embed="rId6"/>
          <a:stretch>
            <a:fillRect/>
          </a:stretch>
        </p:blipFill>
        <p:spPr>
          <a:xfrm>
            <a:off x="6853253" y="6976122"/>
            <a:ext cx="4895032" cy="4301694"/>
          </a:xfrm>
          <a:prstGeom prst="rect">
            <a:avLst/>
          </a:prstGeom>
        </p:spPr>
      </p:pic>
      <p:sp>
        <p:nvSpPr>
          <p:cNvPr id="23" name="object 4">
            <a:extLst>
              <a:ext uri="{FF2B5EF4-FFF2-40B4-BE49-F238E27FC236}">
                <a16:creationId xmlns:a16="http://schemas.microsoft.com/office/drawing/2014/main" id="{1C6C25FC-2D24-41AA-A434-F2CA8338DE5B}"/>
              </a:ext>
            </a:extLst>
          </p:cNvPr>
          <p:cNvSpPr txBox="1"/>
          <p:nvPr/>
        </p:nvSpPr>
        <p:spPr>
          <a:xfrm>
            <a:off x="4523605" y="367117"/>
            <a:ext cx="13716000" cy="89447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r>
              <a:rPr lang="en-US" sz="4500" b="1" spc="-70" dirty="0">
                <a:latin typeface="Arial"/>
                <a:cs typeface="Arial"/>
              </a:rPr>
              <a:t> Results / Insights </a:t>
            </a:r>
            <a:r>
              <a:rPr lang="en-US" sz="2800" b="1" spc="-70" dirty="0" err="1">
                <a:latin typeface="Arial"/>
                <a:cs typeface="Arial"/>
              </a:rPr>
              <a:t>cont</a:t>
            </a:r>
            <a:r>
              <a:rPr lang="en-US" sz="2800" b="1" spc="-70" dirty="0">
                <a:latin typeface="Arial"/>
                <a:cs typeface="Arial"/>
              </a:rPr>
              <a:t>…</a:t>
            </a:r>
            <a:br>
              <a:rPr lang="en-IN" sz="4500" b="1" spc="-70" dirty="0">
                <a:latin typeface="Arial"/>
                <a:cs typeface="Arial"/>
              </a:rPr>
            </a:br>
            <a:endParaRPr lang="en-IN" sz="1200" b="1" spc="-70" dirty="0">
              <a:latin typeface="Arial"/>
              <a:cs typeface="Arial"/>
            </a:endParaRPr>
          </a:p>
        </p:txBody>
      </p:sp>
      <p:sp>
        <p:nvSpPr>
          <p:cNvPr id="24" name="TextBox 23">
            <a:extLst>
              <a:ext uri="{FF2B5EF4-FFF2-40B4-BE49-F238E27FC236}">
                <a16:creationId xmlns:a16="http://schemas.microsoft.com/office/drawing/2014/main" id="{49C66404-FB8D-4E0B-A68D-AD7E347C6BDC}"/>
              </a:ext>
            </a:extLst>
          </p:cNvPr>
          <p:cNvSpPr txBox="1"/>
          <p:nvPr/>
        </p:nvSpPr>
        <p:spPr>
          <a:xfrm>
            <a:off x="383128" y="5582965"/>
            <a:ext cx="12940250" cy="1538883"/>
          </a:xfrm>
          <a:prstGeom prst="rect">
            <a:avLst/>
          </a:prstGeom>
          <a:noFill/>
        </p:spPr>
        <p:txBody>
          <a:bodyPr wrap="square" rtlCol="0">
            <a:spAutoFit/>
          </a:bodyPr>
          <a:lstStyle/>
          <a:p>
            <a:r>
              <a:rPr lang="en-IN" sz="2800" b="1" u="sng" dirty="0"/>
              <a:t>Home ownership</a:t>
            </a:r>
          </a:p>
          <a:p>
            <a:pPr marL="342900" indent="-342900">
              <a:buAutoNum type="arabicPeriod" startAt="8"/>
            </a:pPr>
            <a:endParaRPr lang="en-IN" b="1" u="sng" dirty="0"/>
          </a:p>
          <a:p>
            <a:pPr marL="342900" indent="-342900">
              <a:buFont typeface="Arial" panose="020B0604020202020204" pitchFamily="34" charset="0"/>
              <a:buChar char="•"/>
            </a:pPr>
            <a:r>
              <a:rPr lang="en-US" sz="2400" dirty="0"/>
              <a:t>Rent and Mortgage home ownership clients are riskier when compared to other categories. </a:t>
            </a:r>
          </a:p>
          <a:p>
            <a:pPr marL="342900" indent="-342900">
              <a:buFont typeface="Arial" panose="020B0604020202020204" pitchFamily="34" charset="0"/>
              <a:buChar char="•"/>
            </a:pPr>
            <a:r>
              <a:rPr lang="en-US" sz="2400" dirty="0"/>
              <a:t>Rented home clients are the riskiest of all.</a:t>
            </a:r>
          </a:p>
        </p:txBody>
      </p:sp>
      <p:pic>
        <p:nvPicPr>
          <p:cNvPr id="25" name="Picture 4">
            <a:extLst>
              <a:ext uri="{FF2B5EF4-FFF2-40B4-BE49-F238E27FC236}">
                <a16:creationId xmlns:a16="http://schemas.microsoft.com/office/drawing/2014/main" id="{889C761D-1BB8-46D6-A474-A517734F20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36659" y="7481404"/>
            <a:ext cx="5449869" cy="370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38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TotalTime>
  <Words>1750</Words>
  <Application>Microsoft Office PowerPoint</Application>
  <PresentationFormat>Custom</PresentationFormat>
  <Paragraphs>149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Lending Club Case Study</vt:lpstr>
      <vt:lpstr>Table of Contents</vt:lpstr>
      <vt:lpstr>Problem Statement</vt:lpstr>
      <vt:lpstr>Business Objective &amp; Aim</vt:lpstr>
      <vt:lpstr>Exploratory Data Analysis Steps Followed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MUDURAIS</dc:creator>
  <cp:lastModifiedBy>Munirathinam Duraisamy</cp:lastModifiedBy>
  <cp:revision>258</cp:revision>
  <dcterms:created xsi:type="dcterms:W3CDTF">2022-07-03T03:04:09Z</dcterms:created>
  <dcterms:modified xsi:type="dcterms:W3CDTF">2022-07-05T12:42:41Z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Keynote</vt:lpwstr>
  </property>
  <property fmtid="{D5CDD505-2E9C-101B-9397-08002B2CF9AE}" pid="4" name="LastSaved">
    <vt:filetime>2022-07-03T00:00:00Z</vt:filetime>
  </property>
</Properties>
</file>