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9" r:id="rId3"/>
    <p:sldId id="260" r:id="rId4"/>
    <p:sldId id="261" r:id="rId5"/>
    <p:sldId id="262" r:id="rId6"/>
    <p:sldId id="263"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4" r:id="rId25"/>
    <p:sldId id="285" r:id="rId26"/>
    <p:sldId id="289" r:id="rId27"/>
    <p:sldId id="290" r:id="rId28"/>
    <p:sldId id="292" r:id="rId29"/>
    <p:sldId id="293"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cef4a79e580db" providerId="LiveId" clId="{0FC1A818-9A77-4D60-A060-98FDA3626BD4}"/>
    <pc:docChg chg="custSel modSld">
      <pc:chgData name="" userId="0dfcef4a79e580db" providerId="LiveId" clId="{0FC1A818-9A77-4D60-A060-98FDA3626BD4}" dt="2021-03-09T13:48:20.354" v="1" actId="27636"/>
      <pc:docMkLst>
        <pc:docMk/>
      </pc:docMkLst>
      <pc:sldChg chg="modSp">
        <pc:chgData name="" userId="0dfcef4a79e580db" providerId="LiveId" clId="{0FC1A818-9A77-4D60-A060-98FDA3626BD4}" dt="2021-03-09T13:48:20.354" v="1" actId="27636"/>
        <pc:sldMkLst>
          <pc:docMk/>
          <pc:sldMk cId="3943282818" sldId="256"/>
        </pc:sldMkLst>
        <pc:spChg chg="mod">
          <ac:chgData name="" userId="0dfcef4a79e580db" providerId="LiveId" clId="{0FC1A818-9A77-4D60-A060-98FDA3626BD4}" dt="2021-03-09T13:48:20.354" v="1" actId="27636"/>
          <ac:spMkLst>
            <pc:docMk/>
            <pc:sldMk cId="3943282818"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136564-4D4F-491E-9653-EC28B74F5E7D}"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8BF8695D-2E8E-471D-9894-C81A1F8A5FE0}">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Gereksinimler Belirlenir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264D0BD7-7703-4137-AE6D-FA3C36378D3A}" type="parTrans" cxnId="{0D93329F-3B2D-451A-B4AA-EA2B2F46B101}">
      <dgm:prSet/>
      <dgm:spPr/>
      <dgm:t>
        <a:bodyPr/>
        <a:lstStyle/>
        <a:p>
          <a:endParaRPr lang="en-US" sz="2000" b="1" i="0">
            <a:solidFill>
              <a:srgbClr val="002060"/>
            </a:solidFill>
          </a:endParaRPr>
        </a:p>
      </dgm:t>
    </dgm:pt>
    <dgm:pt modelId="{315579D4-4066-4E32-A288-45A56F92225B}" type="sibTrans" cxnId="{0D93329F-3B2D-451A-B4AA-EA2B2F46B101}">
      <dgm:prSet custT="1"/>
      <dgm:spPr/>
      <dgm:t>
        <a:bodyPr/>
        <a:lstStyle/>
        <a:p>
          <a:endParaRPr lang="en-US" sz="600" b="1" i="0">
            <a:solidFill>
              <a:srgbClr val="002060"/>
            </a:solidFill>
          </a:endParaRPr>
        </a:p>
      </dgm:t>
    </dgm:pt>
    <dgm:pt modelId="{D8BCC474-2182-46C5-8B4A-699AF6D781B3}">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Gerekli Analizler Yapılır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32504B6D-F9DD-475B-A637-5B81D8A5FE7E}" type="parTrans" cxnId="{2D864044-857A-43EB-BA8E-CEE4996B27BF}">
      <dgm:prSet/>
      <dgm:spPr/>
      <dgm:t>
        <a:bodyPr/>
        <a:lstStyle/>
        <a:p>
          <a:endParaRPr lang="en-US" sz="2000" b="1" i="0">
            <a:solidFill>
              <a:srgbClr val="002060"/>
            </a:solidFill>
          </a:endParaRPr>
        </a:p>
      </dgm:t>
    </dgm:pt>
    <dgm:pt modelId="{84F83E81-1FC8-4DF1-B78A-B447D2D4D2A8}" type="sibTrans" cxnId="{2D864044-857A-43EB-BA8E-CEE4996B27BF}">
      <dgm:prSet custT="1"/>
      <dgm:spPr/>
      <dgm:t>
        <a:bodyPr/>
        <a:lstStyle/>
        <a:p>
          <a:endParaRPr lang="en-US" sz="600" b="1" i="0">
            <a:solidFill>
              <a:srgbClr val="002060"/>
            </a:solidFill>
          </a:endParaRPr>
        </a:p>
      </dgm:t>
    </dgm:pt>
    <dgm:pt modelId="{4DC24E88-4498-4033-9427-9D9A4CC2EC0F}">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Kontroller Yapılır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597DEEC8-B11F-46A9-A1F4-0C87C47E5774}" type="parTrans" cxnId="{CAC09DE1-D3E2-4C6A-8822-30977EBC6AD4}">
      <dgm:prSet/>
      <dgm:spPr/>
      <dgm:t>
        <a:bodyPr/>
        <a:lstStyle/>
        <a:p>
          <a:endParaRPr lang="tr-TR" sz="2000" b="1" i="0">
            <a:solidFill>
              <a:srgbClr val="002060"/>
            </a:solidFill>
          </a:endParaRPr>
        </a:p>
      </dgm:t>
    </dgm:pt>
    <dgm:pt modelId="{F9ADAE38-E353-441F-BFE5-717D531FAEC0}" type="sibTrans" cxnId="{CAC09DE1-D3E2-4C6A-8822-30977EBC6AD4}">
      <dgm:prSet custT="1"/>
      <dgm:spPr/>
      <dgm:t>
        <a:bodyPr/>
        <a:lstStyle/>
        <a:p>
          <a:endParaRPr lang="tr-TR" sz="600" b="1" i="0">
            <a:solidFill>
              <a:srgbClr val="002060"/>
            </a:solidFill>
          </a:endParaRPr>
        </a:p>
      </dgm:t>
    </dgm:pt>
    <dgm:pt modelId="{EFBCAF28-272B-4475-BCCC-EBA403724B4E}">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Proje Bitirilir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84C3E3C3-EDFC-4D3F-A37E-71EEBCFB53E0}" type="parTrans" cxnId="{F6863068-7C8C-493A-85ED-15C7E04A1234}">
      <dgm:prSet/>
      <dgm:spPr/>
      <dgm:t>
        <a:bodyPr/>
        <a:lstStyle/>
        <a:p>
          <a:endParaRPr lang="tr-TR" sz="2000" b="1" i="0">
            <a:solidFill>
              <a:srgbClr val="002060"/>
            </a:solidFill>
          </a:endParaRPr>
        </a:p>
      </dgm:t>
    </dgm:pt>
    <dgm:pt modelId="{2D8DFB66-309C-4DFE-A7CA-7B349E599A0C}" type="sibTrans" cxnId="{F6863068-7C8C-493A-85ED-15C7E04A1234}">
      <dgm:prSet/>
      <dgm:spPr/>
      <dgm:t>
        <a:bodyPr/>
        <a:lstStyle/>
        <a:p>
          <a:endParaRPr lang="tr-TR" sz="2000" b="1" i="0">
            <a:solidFill>
              <a:srgbClr val="002060"/>
            </a:solidFill>
          </a:endParaRPr>
        </a:p>
      </dgm:t>
    </dgm:pt>
    <dgm:pt modelId="{D969A135-F0A4-4617-AD8F-D7DDBA0A3416}">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Çiğ Süt İle Kalite Değerlendirilmesine Ait Litaratür Taraması Yapılır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E0DADA1E-E1F8-46FF-980A-888769156B05}" type="sibTrans" cxnId="{4D978DC7-C09E-4090-850B-74AE31B93C7E}">
      <dgm:prSet custT="1"/>
      <dgm:spPr/>
      <dgm:t>
        <a:bodyPr/>
        <a:lstStyle/>
        <a:p>
          <a:endParaRPr lang="en-US" sz="600" b="1" i="0">
            <a:solidFill>
              <a:srgbClr val="002060"/>
            </a:solidFill>
          </a:endParaRPr>
        </a:p>
      </dgm:t>
    </dgm:pt>
    <dgm:pt modelId="{9DBCDBBA-C9DD-40F4-9ACF-C363FBA7AF5F}" type="parTrans" cxnId="{4D978DC7-C09E-4090-850B-74AE31B93C7E}">
      <dgm:prSet/>
      <dgm:spPr/>
      <dgm:t>
        <a:bodyPr/>
        <a:lstStyle/>
        <a:p>
          <a:endParaRPr lang="en-US" sz="2000" b="1" i="0">
            <a:solidFill>
              <a:srgbClr val="002060"/>
            </a:solidFill>
          </a:endParaRPr>
        </a:p>
      </dgm:t>
    </dgm:pt>
    <dgm:pt modelId="{BD2BA3D4-AA61-44F1-9B5B-C29322A4717E}">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Veri Seti Oluşturturulur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1D2B6F7E-C4C3-416F-8A73-900AEC9A55D6}" type="parTrans" cxnId="{3099AD94-0E97-4841-A1A5-7D5AC4A7515A}">
      <dgm:prSet/>
      <dgm:spPr/>
      <dgm:t>
        <a:bodyPr/>
        <a:lstStyle/>
        <a:p>
          <a:endParaRPr lang="tr-TR">
            <a:solidFill>
              <a:srgbClr val="002060"/>
            </a:solidFill>
          </a:endParaRPr>
        </a:p>
      </dgm:t>
    </dgm:pt>
    <dgm:pt modelId="{1E436122-97F9-4C3D-A74A-2A9CDD7EB3FB}" type="sibTrans" cxnId="{3099AD94-0E97-4841-A1A5-7D5AC4A7515A}">
      <dgm:prSet/>
      <dgm:spPr/>
      <dgm:t>
        <a:bodyPr/>
        <a:lstStyle/>
        <a:p>
          <a:endParaRPr lang="tr-TR">
            <a:solidFill>
              <a:srgbClr val="002060"/>
            </a:solidFill>
          </a:endParaRPr>
        </a:p>
      </dgm:t>
    </dgm:pt>
    <dgm:pt modelId="{E83D7089-9571-4DD8-A3D7-7D9D07D2BF1D}">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Kural Seti Oluşturturulur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F997B3CF-033E-4688-9752-EEA6174F749C}" type="parTrans" cxnId="{3E4010A9-3407-4BA9-9E56-2D268939FEA1}">
      <dgm:prSet/>
      <dgm:spPr/>
      <dgm:t>
        <a:bodyPr/>
        <a:lstStyle/>
        <a:p>
          <a:endParaRPr lang="tr-TR">
            <a:solidFill>
              <a:srgbClr val="002060"/>
            </a:solidFill>
          </a:endParaRPr>
        </a:p>
      </dgm:t>
    </dgm:pt>
    <dgm:pt modelId="{A00CD2FB-C3CE-4508-9F20-1D1EF022AEFD}" type="sibTrans" cxnId="{3E4010A9-3407-4BA9-9E56-2D268939FEA1}">
      <dgm:prSet/>
      <dgm:spPr/>
      <dgm:t>
        <a:bodyPr/>
        <a:lstStyle/>
        <a:p>
          <a:endParaRPr lang="tr-TR">
            <a:solidFill>
              <a:srgbClr val="002060"/>
            </a:solidFill>
          </a:endParaRPr>
        </a:p>
      </dgm:t>
    </dgm:pt>
    <dgm:pt modelId="{2562DDAC-DEF1-44F2-8480-6D08634C447B}">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Belirlenen Dille Alakalı Gerekli Kurulumlar Yapılır (Jupyter Notebook, Python)</a:t>
          </a:r>
          <a:endParaRPr lang="en-US" sz="1200" b="1" i="0">
            <a:solidFill>
              <a:srgbClr val="002060"/>
            </a:solidFill>
            <a:latin typeface="Times New Roman" panose="02020603050405020304" pitchFamily="18" charset="0"/>
            <a:cs typeface="Times New Roman" panose="02020603050405020304" pitchFamily="18" charset="0"/>
          </a:endParaRPr>
        </a:p>
      </dgm:t>
    </dgm:pt>
    <dgm:pt modelId="{686BFAD7-9309-405F-A48C-442165BF2B43}" type="parTrans" cxnId="{8CDE96EE-B788-4F92-AAB3-C45D6D4760AB}">
      <dgm:prSet/>
      <dgm:spPr/>
      <dgm:t>
        <a:bodyPr/>
        <a:lstStyle/>
        <a:p>
          <a:endParaRPr lang="tr-TR">
            <a:solidFill>
              <a:srgbClr val="002060"/>
            </a:solidFill>
          </a:endParaRPr>
        </a:p>
      </dgm:t>
    </dgm:pt>
    <dgm:pt modelId="{30F3FF6F-C8C2-4F50-B95B-131AC96B7DBB}" type="sibTrans" cxnId="{8CDE96EE-B788-4F92-AAB3-C45D6D4760AB}">
      <dgm:prSet/>
      <dgm:spPr/>
      <dgm:t>
        <a:bodyPr/>
        <a:lstStyle/>
        <a:p>
          <a:endParaRPr lang="tr-TR">
            <a:solidFill>
              <a:srgbClr val="002060"/>
            </a:solidFill>
          </a:endParaRPr>
        </a:p>
      </dgm:t>
    </dgm:pt>
    <dgm:pt modelId="{DE88ECF8-F05E-42AF-A400-CC3C0F7A2F80}">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Veri Setleri İle Girdiler Oluşturulur Grafikler Çizdirilir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325A5ADD-4859-4660-AC53-F933056FBE6A}" type="sibTrans" cxnId="{171735A9-5093-43ED-AD96-D3BF90A4F554}">
      <dgm:prSet/>
      <dgm:spPr/>
      <dgm:t>
        <a:bodyPr/>
        <a:lstStyle/>
        <a:p>
          <a:endParaRPr lang="tr-TR">
            <a:solidFill>
              <a:srgbClr val="002060"/>
            </a:solidFill>
          </a:endParaRPr>
        </a:p>
      </dgm:t>
    </dgm:pt>
    <dgm:pt modelId="{D1965E8E-F6C9-4740-BA35-EEFF67D5E63D}" type="parTrans" cxnId="{171735A9-5093-43ED-AD96-D3BF90A4F554}">
      <dgm:prSet/>
      <dgm:spPr/>
      <dgm:t>
        <a:bodyPr/>
        <a:lstStyle/>
        <a:p>
          <a:endParaRPr lang="tr-TR">
            <a:solidFill>
              <a:srgbClr val="002060"/>
            </a:solidFill>
          </a:endParaRPr>
        </a:p>
      </dgm:t>
    </dgm:pt>
    <dgm:pt modelId="{C565E3CD-C3C9-477B-83CA-8CD52D27A9D9}">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Kural Seti Tablosu Programa Aktarılır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47FD85A5-1DA7-41DC-A760-F989976CDA4F}" type="parTrans" cxnId="{1CFD5DE4-396B-46E1-9F61-F9EC6E9F9F3B}">
      <dgm:prSet/>
      <dgm:spPr/>
      <dgm:t>
        <a:bodyPr/>
        <a:lstStyle/>
        <a:p>
          <a:endParaRPr lang="tr-TR">
            <a:solidFill>
              <a:srgbClr val="002060"/>
            </a:solidFill>
          </a:endParaRPr>
        </a:p>
      </dgm:t>
    </dgm:pt>
    <dgm:pt modelId="{09BF432C-6D9C-4032-91B5-0A7AEEFA2D97}" type="sibTrans" cxnId="{1CFD5DE4-396B-46E1-9F61-F9EC6E9F9F3B}">
      <dgm:prSet/>
      <dgm:spPr/>
      <dgm:t>
        <a:bodyPr/>
        <a:lstStyle/>
        <a:p>
          <a:endParaRPr lang="tr-TR">
            <a:solidFill>
              <a:srgbClr val="002060"/>
            </a:solidFill>
          </a:endParaRPr>
        </a:p>
      </dgm:t>
    </dgm:pt>
    <dgm:pt modelId="{6DFA1158-6414-4B89-A434-63F970DE60D5}">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Çiğ Süte Ait Veri Setleri İle Program Test Edilir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13096E7F-A310-46F0-A70A-B548A50BC370}" type="parTrans" cxnId="{0241A196-0024-4CAB-8F2C-4C69D969025C}">
      <dgm:prSet/>
      <dgm:spPr/>
      <dgm:t>
        <a:bodyPr/>
        <a:lstStyle/>
        <a:p>
          <a:endParaRPr lang="tr-TR">
            <a:solidFill>
              <a:srgbClr val="002060"/>
            </a:solidFill>
          </a:endParaRPr>
        </a:p>
      </dgm:t>
    </dgm:pt>
    <dgm:pt modelId="{0F5B4EF7-65E8-45B2-BDD1-DD77170D3ED8}" type="sibTrans" cxnId="{0241A196-0024-4CAB-8F2C-4C69D969025C}">
      <dgm:prSet/>
      <dgm:spPr/>
      <dgm:t>
        <a:bodyPr/>
        <a:lstStyle/>
        <a:p>
          <a:endParaRPr lang="tr-TR">
            <a:solidFill>
              <a:srgbClr val="002060"/>
            </a:solidFill>
          </a:endParaRPr>
        </a:p>
      </dgm:t>
    </dgm:pt>
    <dgm:pt modelId="{8D09CC25-DA44-4BA7-AC67-BA4995C5DB06}">
      <dgm:prSet phldrT="[Text]" custT="1"/>
      <dgm:spPr/>
      <dgm:t>
        <a:bodyPr/>
        <a:lstStyle/>
        <a:p>
          <a:r>
            <a:rPr lang="tr-TR" sz="1200" b="1" i="0">
              <a:solidFill>
                <a:srgbClr val="002060"/>
              </a:solidFill>
              <a:latin typeface="Times New Roman" panose="02020603050405020304" pitchFamily="18" charset="0"/>
              <a:cs typeface="Times New Roman" panose="02020603050405020304" pitchFamily="18" charset="0"/>
            </a:rPr>
            <a:t>Değerlerin Sırasıyla Yüksek, Düşük, Orta Çıkacağı Örnekler Oluşturulur</a:t>
          </a:r>
          <a:endParaRPr lang="en-US" sz="1200" b="1" i="0">
            <a:solidFill>
              <a:srgbClr val="002060"/>
            </a:solidFill>
            <a:latin typeface="Times New Roman" panose="02020603050405020304" pitchFamily="18" charset="0"/>
            <a:cs typeface="Times New Roman" panose="02020603050405020304" pitchFamily="18" charset="0"/>
          </a:endParaRPr>
        </a:p>
      </dgm:t>
    </dgm:pt>
    <dgm:pt modelId="{72D175D9-DDBF-4740-8820-4DC93745B242}" type="parTrans" cxnId="{8DBEF178-31C1-4ED1-BA63-B28E6EC4A02B}">
      <dgm:prSet/>
      <dgm:spPr/>
      <dgm:t>
        <a:bodyPr/>
        <a:lstStyle/>
        <a:p>
          <a:endParaRPr lang="tr-TR">
            <a:solidFill>
              <a:srgbClr val="002060"/>
            </a:solidFill>
          </a:endParaRPr>
        </a:p>
      </dgm:t>
    </dgm:pt>
    <dgm:pt modelId="{B24DB329-6750-4627-AC6A-126725C70274}" type="sibTrans" cxnId="{8DBEF178-31C1-4ED1-BA63-B28E6EC4A02B}">
      <dgm:prSet/>
      <dgm:spPr/>
      <dgm:t>
        <a:bodyPr/>
        <a:lstStyle/>
        <a:p>
          <a:endParaRPr lang="tr-TR">
            <a:solidFill>
              <a:srgbClr val="002060"/>
            </a:solidFill>
          </a:endParaRPr>
        </a:p>
      </dgm:t>
    </dgm:pt>
    <dgm:pt modelId="{8AA9EB61-FCF9-485A-8E50-E8E4B7A9531C}" type="pres">
      <dgm:prSet presAssocID="{20136564-4D4F-491E-9653-EC28B74F5E7D}" presName="Name0" presStyleCnt="0">
        <dgm:presLayoutVars>
          <dgm:dir/>
          <dgm:resizeHandles val="exact"/>
        </dgm:presLayoutVars>
      </dgm:prSet>
      <dgm:spPr/>
    </dgm:pt>
    <dgm:pt modelId="{C9142DCB-DC0F-4660-BE99-21BC31E83ED2}" type="pres">
      <dgm:prSet presAssocID="{8BF8695D-2E8E-471D-9894-C81A1F8A5FE0}" presName="node" presStyleLbl="node1" presStyleIdx="0" presStyleCnt="12">
        <dgm:presLayoutVars>
          <dgm:bulletEnabled val="1"/>
        </dgm:presLayoutVars>
      </dgm:prSet>
      <dgm:spPr/>
    </dgm:pt>
    <dgm:pt modelId="{5AF463B2-AD35-44C9-9F79-C6B54754BCAC}" type="pres">
      <dgm:prSet presAssocID="{315579D4-4066-4E32-A288-45A56F92225B}" presName="sibTrans" presStyleLbl="sibTrans1D1" presStyleIdx="0" presStyleCnt="11"/>
      <dgm:spPr/>
    </dgm:pt>
    <dgm:pt modelId="{6BD0464E-770B-4C33-BEDE-3420676803A6}" type="pres">
      <dgm:prSet presAssocID="{315579D4-4066-4E32-A288-45A56F92225B}" presName="connectorText" presStyleLbl="sibTrans1D1" presStyleIdx="0" presStyleCnt="11"/>
      <dgm:spPr/>
    </dgm:pt>
    <dgm:pt modelId="{2717DE50-8129-4D24-A102-F1A8C3977A07}" type="pres">
      <dgm:prSet presAssocID="{D8BCC474-2182-46C5-8B4A-699AF6D781B3}" presName="node" presStyleLbl="node1" presStyleIdx="1" presStyleCnt="12">
        <dgm:presLayoutVars>
          <dgm:bulletEnabled val="1"/>
        </dgm:presLayoutVars>
      </dgm:prSet>
      <dgm:spPr/>
    </dgm:pt>
    <dgm:pt modelId="{37434F56-BD74-48F3-8DBD-A66C290F2C20}" type="pres">
      <dgm:prSet presAssocID="{84F83E81-1FC8-4DF1-B78A-B447D2D4D2A8}" presName="sibTrans" presStyleLbl="sibTrans1D1" presStyleIdx="1" presStyleCnt="11"/>
      <dgm:spPr/>
    </dgm:pt>
    <dgm:pt modelId="{1F3A3C2C-0592-4278-BF7D-E35023E49A65}" type="pres">
      <dgm:prSet presAssocID="{84F83E81-1FC8-4DF1-B78A-B447D2D4D2A8}" presName="connectorText" presStyleLbl="sibTrans1D1" presStyleIdx="1" presStyleCnt="11"/>
      <dgm:spPr/>
    </dgm:pt>
    <dgm:pt modelId="{680C75AC-99B2-4625-82F3-3BDDB929E78D}" type="pres">
      <dgm:prSet presAssocID="{D969A135-F0A4-4617-AD8F-D7DDBA0A3416}" presName="node" presStyleLbl="node1" presStyleIdx="2" presStyleCnt="12">
        <dgm:presLayoutVars>
          <dgm:bulletEnabled val="1"/>
        </dgm:presLayoutVars>
      </dgm:prSet>
      <dgm:spPr/>
    </dgm:pt>
    <dgm:pt modelId="{4ED5C192-8319-4B1C-A190-2747983BE423}" type="pres">
      <dgm:prSet presAssocID="{E0DADA1E-E1F8-46FF-980A-888769156B05}" presName="sibTrans" presStyleLbl="sibTrans1D1" presStyleIdx="2" presStyleCnt="11"/>
      <dgm:spPr/>
    </dgm:pt>
    <dgm:pt modelId="{82B4B3F2-3DD6-4F1D-A377-53702C683948}" type="pres">
      <dgm:prSet presAssocID="{E0DADA1E-E1F8-46FF-980A-888769156B05}" presName="connectorText" presStyleLbl="sibTrans1D1" presStyleIdx="2" presStyleCnt="11"/>
      <dgm:spPr/>
    </dgm:pt>
    <dgm:pt modelId="{C259EB3F-47E7-45FE-8D87-6B3921FCA950}" type="pres">
      <dgm:prSet presAssocID="{BD2BA3D4-AA61-44F1-9B5B-C29322A4717E}" presName="node" presStyleLbl="node1" presStyleIdx="3" presStyleCnt="12">
        <dgm:presLayoutVars>
          <dgm:bulletEnabled val="1"/>
        </dgm:presLayoutVars>
      </dgm:prSet>
      <dgm:spPr/>
    </dgm:pt>
    <dgm:pt modelId="{B6A66D9B-E2B6-40EA-839F-5C2A9E2ACCE2}" type="pres">
      <dgm:prSet presAssocID="{1E436122-97F9-4C3D-A74A-2A9CDD7EB3FB}" presName="sibTrans" presStyleLbl="sibTrans1D1" presStyleIdx="3" presStyleCnt="11"/>
      <dgm:spPr/>
    </dgm:pt>
    <dgm:pt modelId="{CB0FCDF4-3629-47A0-98A9-26B1D2DA7FD8}" type="pres">
      <dgm:prSet presAssocID="{1E436122-97F9-4C3D-A74A-2A9CDD7EB3FB}" presName="connectorText" presStyleLbl="sibTrans1D1" presStyleIdx="3" presStyleCnt="11"/>
      <dgm:spPr/>
    </dgm:pt>
    <dgm:pt modelId="{9F7DBA47-B3B1-42B1-A50F-6B2BE58C1384}" type="pres">
      <dgm:prSet presAssocID="{E83D7089-9571-4DD8-A3D7-7D9D07D2BF1D}" presName="node" presStyleLbl="node1" presStyleIdx="4" presStyleCnt="12">
        <dgm:presLayoutVars>
          <dgm:bulletEnabled val="1"/>
        </dgm:presLayoutVars>
      </dgm:prSet>
      <dgm:spPr/>
    </dgm:pt>
    <dgm:pt modelId="{DCBAAA12-6C44-40A9-8B81-92CB1AEE2EFE}" type="pres">
      <dgm:prSet presAssocID="{A00CD2FB-C3CE-4508-9F20-1D1EF022AEFD}" presName="sibTrans" presStyleLbl="sibTrans1D1" presStyleIdx="4" presStyleCnt="11"/>
      <dgm:spPr/>
    </dgm:pt>
    <dgm:pt modelId="{D5759C8F-71D1-49AB-B975-EF0FBAFE4745}" type="pres">
      <dgm:prSet presAssocID="{A00CD2FB-C3CE-4508-9F20-1D1EF022AEFD}" presName="connectorText" presStyleLbl="sibTrans1D1" presStyleIdx="4" presStyleCnt="11"/>
      <dgm:spPr/>
    </dgm:pt>
    <dgm:pt modelId="{EDDD5638-3EBE-4D8B-B9B2-0FD37BF360C7}" type="pres">
      <dgm:prSet presAssocID="{2562DDAC-DEF1-44F2-8480-6D08634C447B}" presName="node" presStyleLbl="node1" presStyleIdx="5" presStyleCnt="12">
        <dgm:presLayoutVars>
          <dgm:bulletEnabled val="1"/>
        </dgm:presLayoutVars>
      </dgm:prSet>
      <dgm:spPr/>
    </dgm:pt>
    <dgm:pt modelId="{8B5345B2-A593-47D6-8DEC-617B8AC33334}" type="pres">
      <dgm:prSet presAssocID="{30F3FF6F-C8C2-4F50-B95B-131AC96B7DBB}" presName="sibTrans" presStyleLbl="sibTrans1D1" presStyleIdx="5" presStyleCnt="11"/>
      <dgm:spPr/>
    </dgm:pt>
    <dgm:pt modelId="{C0000780-C469-490C-BEAF-DF34BB9081E1}" type="pres">
      <dgm:prSet presAssocID="{30F3FF6F-C8C2-4F50-B95B-131AC96B7DBB}" presName="connectorText" presStyleLbl="sibTrans1D1" presStyleIdx="5" presStyleCnt="11"/>
      <dgm:spPr/>
    </dgm:pt>
    <dgm:pt modelId="{ECF53CE1-FDB0-4AD8-A181-842DBA29FD5A}" type="pres">
      <dgm:prSet presAssocID="{DE88ECF8-F05E-42AF-A400-CC3C0F7A2F80}" presName="node" presStyleLbl="node1" presStyleIdx="6" presStyleCnt="12">
        <dgm:presLayoutVars>
          <dgm:bulletEnabled val="1"/>
        </dgm:presLayoutVars>
      </dgm:prSet>
      <dgm:spPr/>
    </dgm:pt>
    <dgm:pt modelId="{EE79FA25-5CAC-4B3C-A81D-D615224B7162}" type="pres">
      <dgm:prSet presAssocID="{325A5ADD-4859-4660-AC53-F933056FBE6A}" presName="sibTrans" presStyleLbl="sibTrans1D1" presStyleIdx="6" presStyleCnt="11"/>
      <dgm:spPr/>
    </dgm:pt>
    <dgm:pt modelId="{CF134FEA-A560-43BD-8A42-EC180316CE05}" type="pres">
      <dgm:prSet presAssocID="{325A5ADD-4859-4660-AC53-F933056FBE6A}" presName="connectorText" presStyleLbl="sibTrans1D1" presStyleIdx="6" presStyleCnt="11"/>
      <dgm:spPr/>
    </dgm:pt>
    <dgm:pt modelId="{48DC0977-EF88-481F-B9D6-5014BE591626}" type="pres">
      <dgm:prSet presAssocID="{C565E3CD-C3C9-477B-83CA-8CD52D27A9D9}" presName="node" presStyleLbl="node1" presStyleIdx="7" presStyleCnt="12">
        <dgm:presLayoutVars>
          <dgm:bulletEnabled val="1"/>
        </dgm:presLayoutVars>
      </dgm:prSet>
      <dgm:spPr/>
    </dgm:pt>
    <dgm:pt modelId="{5F7A49A2-F348-45D5-A47C-C4B172D8EE31}" type="pres">
      <dgm:prSet presAssocID="{09BF432C-6D9C-4032-91B5-0A7AEEFA2D97}" presName="sibTrans" presStyleLbl="sibTrans1D1" presStyleIdx="7" presStyleCnt="11"/>
      <dgm:spPr/>
    </dgm:pt>
    <dgm:pt modelId="{9C1754C2-3FEB-4B6B-862E-31007B095C7D}" type="pres">
      <dgm:prSet presAssocID="{09BF432C-6D9C-4032-91B5-0A7AEEFA2D97}" presName="connectorText" presStyleLbl="sibTrans1D1" presStyleIdx="7" presStyleCnt="11"/>
      <dgm:spPr/>
    </dgm:pt>
    <dgm:pt modelId="{86428B33-7BC4-491F-96E3-E81F0454BC8F}" type="pres">
      <dgm:prSet presAssocID="{6DFA1158-6414-4B89-A434-63F970DE60D5}" presName="node" presStyleLbl="node1" presStyleIdx="8" presStyleCnt="12">
        <dgm:presLayoutVars>
          <dgm:bulletEnabled val="1"/>
        </dgm:presLayoutVars>
      </dgm:prSet>
      <dgm:spPr/>
    </dgm:pt>
    <dgm:pt modelId="{9158EA3C-D980-4178-A9AD-CA929337FEB9}" type="pres">
      <dgm:prSet presAssocID="{0F5B4EF7-65E8-45B2-BDD1-DD77170D3ED8}" presName="sibTrans" presStyleLbl="sibTrans1D1" presStyleIdx="8" presStyleCnt="11"/>
      <dgm:spPr/>
    </dgm:pt>
    <dgm:pt modelId="{9B9EAF04-F063-4144-9C82-201561C2C087}" type="pres">
      <dgm:prSet presAssocID="{0F5B4EF7-65E8-45B2-BDD1-DD77170D3ED8}" presName="connectorText" presStyleLbl="sibTrans1D1" presStyleIdx="8" presStyleCnt="11"/>
      <dgm:spPr/>
    </dgm:pt>
    <dgm:pt modelId="{2A6482C8-3B20-4D18-9DEB-A4735E87A8FD}" type="pres">
      <dgm:prSet presAssocID="{8D09CC25-DA44-4BA7-AC67-BA4995C5DB06}" presName="node" presStyleLbl="node1" presStyleIdx="9" presStyleCnt="12">
        <dgm:presLayoutVars>
          <dgm:bulletEnabled val="1"/>
        </dgm:presLayoutVars>
      </dgm:prSet>
      <dgm:spPr/>
    </dgm:pt>
    <dgm:pt modelId="{8D2BA421-62B2-47BF-916D-10CA31FBEED0}" type="pres">
      <dgm:prSet presAssocID="{B24DB329-6750-4627-AC6A-126725C70274}" presName="sibTrans" presStyleLbl="sibTrans1D1" presStyleIdx="9" presStyleCnt="11"/>
      <dgm:spPr/>
    </dgm:pt>
    <dgm:pt modelId="{CFB251ED-D4E5-4244-BBBE-D4306659E767}" type="pres">
      <dgm:prSet presAssocID="{B24DB329-6750-4627-AC6A-126725C70274}" presName="connectorText" presStyleLbl="sibTrans1D1" presStyleIdx="9" presStyleCnt="11"/>
      <dgm:spPr/>
    </dgm:pt>
    <dgm:pt modelId="{3C0FA637-0C95-43B1-9542-E496885150D9}" type="pres">
      <dgm:prSet presAssocID="{4DC24E88-4498-4033-9427-9D9A4CC2EC0F}" presName="node" presStyleLbl="node1" presStyleIdx="10" presStyleCnt="12">
        <dgm:presLayoutVars>
          <dgm:bulletEnabled val="1"/>
        </dgm:presLayoutVars>
      </dgm:prSet>
      <dgm:spPr/>
    </dgm:pt>
    <dgm:pt modelId="{1F3DDB89-5233-4989-B6BA-AE858ABF1438}" type="pres">
      <dgm:prSet presAssocID="{F9ADAE38-E353-441F-BFE5-717D531FAEC0}" presName="sibTrans" presStyleLbl="sibTrans1D1" presStyleIdx="10" presStyleCnt="11"/>
      <dgm:spPr/>
    </dgm:pt>
    <dgm:pt modelId="{35FEFA17-0879-48E0-9EB9-546C277A8897}" type="pres">
      <dgm:prSet presAssocID="{F9ADAE38-E353-441F-BFE5-717D531FAEC0}" presName="connectorText" presStyleLbl="sibTrans1D1" presStyleIdx="10" presStyleCnt="11"/>
      <dgm:spPr/>
    </dgm:pt>
    <dgm:pt modelId="{3879EB8F-CBA2-4F1B-8049-1B238D52B333}" type="pres">
      <dgm:prSet presAssocID="{EFBCAF28-272B-4475-BCCC-EBA403724B4E}" presName="node" presStyleLbl="node1" presStyleIdx="11" presStyleCnt="12">
        <dgm:presLayoutVars>
          <dgm:bulletEnabled val="1"/>
        </dgm:presLayoutVars>
      </dgm:prSet>
      <dgm:spPr/>
    </dgm:pt>
  </dgm:ptLst>
  <dgm:cxnLst>
    <dgm:cxn modelId="{31A7FD0A-D679-402B-AEA7-9C99469E9BC3}" type="presOf" srcId="{315579D4-4066-4E32-A288-45A56F92225B}" destId="{6BD0464E-770B-4C33-BEDE-3420676803A6}" srcOrd="1" destOrd="0" presId="urn:microsoft.com/office/officeart/2005/8/layout/bProcess3"/>
    <dgm:cxn modelId="{533D4D16-97DC-4DB6-9042-B3C1EE2FF3D5}" type="presOf" srcId="{F9ADAE38-E353-441F-BFE5-717D531FAEC0}" destId="{35FEFA17-0879-48E0-9EB9-546C277A8897}" srcOrd="1" destOrd="0" presId="urn:microsoft.com/office/officeart/2005/8/layout/bProcess3"/>
    <dgm:cxn modelId="{7C81951C-CCAE-4B0B-88E3-FFC6AA9D2A33}" type="presOf" srcId="{B24DB329-6750-4627-AC6A-126725C70274}" destId="{8D2BA421-62B2-47BF-916D-10CA31FBEED0}" srcOrd="0" destOrd="0" presId="urn:microsoft.com/office/officeart/2005/8/layout/bProcess3"/>
    <dgm:cxn modelId="{AFE19421-C527-4965-9A37-4E64FB6F0A87}" type="presOf" srcId="{1E436122-97F9-4C3D-A74A-2A9CDD7EB3FB}" destId="{CB0FCDF4-3629-47A0-98A9-26B1D2DA7FD8}" srcOrd="1" destOrd="0" presId="urn:microsoft.com/office/officeart/2005/8/layout/bProcess3"/>
    <dgm:cxn modelId="{46099725-4ACF-4B7E-93F0-081FF29FE534}" type="presOf" srcId="{09BF432C-6D9C-4032-91B5-0A7AEEFA2D97}" destId="{5F7A49A2-F348-45D5-A47C-C4B172D8EE31}" srcOrd="0" destOrd="0" presId="urn:microsoft.com/office/officeart/2005/8/layout/bProcess3"/>
    <dgm:cxn modelId="{BD14C42A-4646-4A24-9232-5BEF7B8FC97C}" type="presOf" srcId="{09BF432C-6D9C-4032-91B5-0A7AEEFA2D97}" destId="{9C1754C2-3FEB-4B6B-862E-31007B095C7D}" srcOrd="1" destOrd="0" presId="urn:microsoft.com/office/officeart/2005/8/layout/bProcess3"/>
    <dgm:cxn modelId="{8F108931-CCE0-4403-A617-F6223BE9E0CE}" type="presOf" srcId="{20136564-4D4F-491E-9653-EC28B74F5E7D}" destId="{8AA9EB61-FCF9-485A-8E50-E8E4B7A9531C}" srcOrd="0" destOrd="0" presId="urn:microsoft.com/office/officeart/2005/8/layout/bProcess3"/>
    <dgm:cxn modelId="{1CDBBD3E-1B88-4B40-8CBA-84CE5F19DE24}" type="presOf" srcId="{E83D7089-9571-4DD8-A3D7-7D9D07D2BF1D}" destId="{9F7DBA47-B3B1-42B1-A50F-6B2BE58C1384}" srcOrd="0" destOrd="0" presId="urn:microsoft.com/office/officeart/2005/8/layout/bProcess3"/>
    <dgm:cxn modelId="{90C9965B-3BC3-4FF5-8A45-334A7DB00DE7}" type="presOf" srcId="{C565E3CD-C3C9-477B-83CA-8CD52D27A9D9}" destId="{48DC0977-EF88-481F-B9D6-5014BE591626}" srcOrd="0" destOrd="0" presId="urn:microsoft.com/office/officeart/2005/8/layout/bProcess3"/>
    <dgm:cxn modelId="{A8B9BB5B-E1BD-48D6-9CE6-F9A0B1606CA3}" type="presOf" srcId="{30F3FF6F-C8C2-4F50-B95B-131AC96B7DBB}" destId="{C0000780-C469-490C-BEAF-DF34BB9081E1}" srcOrd="1" destOrd="0" presId="urn:microsoft.com/office/officeart/2005/8/layout/bProcess3"/>
    <dgm:cxn modelId="{49D7F241-0473-4814-B9B5-6FD6375DAD75}" type="presOf" srcId="{E0DADA1E-E1F8-46FF-980A-888769156B05}" destId="{4ED5C192-8319-4B1C-A190-2747983BE423}" srcOrd="0" destOrd="0" presId="urn:microsoft.com/office/officeart/2005/8/layout/bProcess3"/>
    <dgm:cxn modelId="{2D864044-857A-43EB-BA8E-CEE4996B27BF}" srcId="{20136564-4D4F-491E-9653-EC28B74F5E7D}" destId="{D8BCC474-2182-46C5-8B4A-699AF6D781B3}" srcOrd="1" destOrd="0" parTransId="{32504B6D-F9DD-475B-A637-5B81D8A5FE7E}" sibTransId="{84F83E81-1FC8-4DF1-B78A-B447D2D4D2A8}"/>
    <dgm:cxn modelId="{CFB0DF45-97DF-477D-B1BC-3CAC7B92266D}" type="presOf" srcId="{DE88ECF8-F05E-42AF-A400-CC3C0F7A2F80}" destId="{ECF53CE1-FDB0-4AD8-A181-842DBA29FD5A}" srcOrd="0" destOrd="0" presId="urn:microsoft.com/office/officeart/2005/8/layout/bProcess3"/>
    <dgm:cxn modelId="{F6863068-7C8C-493A-85ED-15C7E04A1234}" srcId="{20136564-4D4F-491E-9653-EC28B74F5E7D}" destId="{EFBCAF28-272B-4475-BCCC-EBA403724B4E}" srcOrd="11" destOrd="0" parTransId="{84C3E3C3-EDFC-4D3F-A37E-71EEBCFB53E0}" sibTransId="{2D8DFB66-309C-4DFE-A7CA-7B349E599A0C}"/>
    <dgm:cxn modelId="{81185568-5BB1-47A0-A077-1627E8398F30}" type="presOf" srcId="{4DC24E88-4498-4033-9427-9D9A4CC2EC0F}" destId="{3C0FA637-0C95-43B1-9542-E496885150D9}" srcOrd="0" destOrd="0" presId="urn:microsoft.com/office/officeart/2005/8/layout/bProcess3"/>
    <dgm:cxn modelId="{B8358669-87AC-43C3-B036-E49123219D57}" type="presOf" srcId="{D8BCC474-2182-46C5-8B4A-699AF6D781B3}" destId="{2717DE50-8129-4D24-A102-F1A8C3977A07}" srcOrd="0" destOrd="0" presId="urn:microsoft.com/office/officeart/2005/8/layout/bProcess3"/>
    <dgm:cxn modelId="{69BAF46D-00EA-4733-99FD-9A9805691532}" type="presOf" srcId="{EFBCAF28-272B-4475-BCCC-EBA403724B4E}" destId="{3879EB8F-CBA2-4F1B-8049-1B238D52B333}" srcOrd="0" destOrd="0" presId="urn:microsoft.com/office/officeart/2005/8/layout/bProcess3"/>
    <dgm:cxn modelId="{CEED6774-299E-43CB-B9AF-ADBCC52707F9}" type="presOf" srcId="{84F83E81-1FC8-4DF1-B78A-B447D2D4D2A8}" destId="{37434F56-BD74-48F3-8DBD-A66C290F2C20}" srcOrd="0" destOrd="0" presId="urn:microsoft.com/office/officeart/2005/8/layout/bProcess3"/>
    <dgm:cxn modelId="{B3BB8875-9FF3-430A-9E95-88F62BFDC71D}" type="presOf" srcId="{325A5ADD-4859-4660-AC53-F933056FBE6A}" destId="{CF134FEA-A560-43BD-8A42-EC180316CE05}" srcOrd="1" destOrd="0" presId="urn:microsoft.com/office/officeart/2005/8/layout/bProcess3"/>
    <dgm:cxn modelId="{40F4C456-5EA3-438B-A266-2FD119EE7A19}" type="presOf" srcId="{A00CD2FB-C3CE-4508-9F20-1D1EF022AEFD}" destId="{DCBAAA12-6C44-40A9-8B81-92CB1AEE2EFE}" srcOrd="0" destOrd="0" presId="urn:microsoft.com/office/officeart/2005/8/layout/bProcess3"/>
    <dgm:cxn modelId="{8DBEF178-31C1-4ED1-BA63-B28E6EC4A02B}" srcId="{20136564-4D4F-491E-9653-EC28B74F5E7D}" destId="{8D09CC25-DA44-4BA7-AC67-BA4995C5DB06}" srcOrd="9" destOrd="0" parTransId="{72D175D9-DDBF-4740-8820-4DC93745B242}" sibTransId="{B24DB329-6750-4627-AC6A-126725C70274}"/>
    <dgm:cxn modelId="{B77B5F59-3A93-4CD7-A6A5-6E5E5536C36A}" type="presOf" srcId="{8BF8695D-2E8E-471D-9894-C81A1F8A5FE0}" destId="{C9142DCB-DC0F-4660-BE99-21BC31E83ED2}" srcOrd="0" destOrd="0" presId="urn:microsoft.com/office/officeart/2005/8/layout/bProcess3"/>
    <dgm:cxn modelId="{B6EA7C5A-B9DD-49B7-B4FC-2304E72C6C86}" type="presOf" srcId="{8D09CC25-DA44-4BA7-AC67-BA4995C5DB06}" destId="{2A6482C8-3B20-4D18-9DEB-A4735E87A8FD}" srcOrd="0" destOrd="0" presId="urn:microsoft.com/office/officeart/2005/8/layout/bProcess3"/>
    <dgm:cxn modelId="{551B667D-279F-402B-BFB3-CC4668C170F0}" type="presOf" srcId="{2562DDAC-DEF1-44F2-8480-6D08634C447B}" destId="{EDDD5638-3EBE-4D8B-B9B2-0FD37BF360C7}" srcOrd="0" destOrd="0" presId="urn:microsoft.com/office/officeart/2005/8/layout/bProcess3"/>
    <dgm:cxn modelId="{E5B65790-C6C1-47A6-9579-5F79307BB78F}" type="presOf" srcId="{315579D4-4066-4E32-A288-45A56F92225B}" destId="{5AF463B2-AD35-44C9-9F79-C6B54754BCAC}" srcOrd="0" destOrd="0" presId="urn:microsoft.com/office/officeart/2005/8/layout/bProcess3"/>
    <dgm:cxn modelId="{3099AD94-0E97-4841-A1A5-7D5AC4A7515A}" srcId="{20136564-4D4F-491E-9653-EC28B74F5E7D}" destId="{BD2BA3D4-AA61-44F1-9B5B-C29322A4717E}" srcOrd="3" destOrd="0" parTransId="{1D2B6F7E-C4C3-416F-8A73-900AEC9A55D6}" sibTransId="{1E436122-97F9-4C3D-A74A-2A9CDD7EB3FB}"/>
    <dgm:cxn modelId="{0241A196-0024-4CAB-8F2C-4C69D969025C}" srcId="{20136564-4D4F-491E-9653-EC28B74F5E7D}" destId="{6DFA1158-6414-4B89-A434-63F970DE60D5}" srcOrd="8" destOrd="0" parTransId="{13096E7F-A310-46F0-A70A-B548A50BC370}" sibTransId="{0F5B4EF7-65E8-45B2-BDD1-DD77170D3ED8}"/>
    <dgm:cxn modelId="{0D93329F-3B2D-451A-B4AA-EA2B2F46B101}" srcId="{20136564-4D4F-491E-9653-EC28B74F5E7D}" destId="{8BF8695D-2E8E-471D-9894-C81A1F8A5FE0}" srcOrd="0" destOrd="0" parTransId="{264D0BD7-7703-4137-AE6D-FA3C36378D3A}" sibTransId="{315579D4-4066-4E32-A288-45A56F92225B}"/>
    <dgm:cxn modelId="{3E4010A9-3407-4BA9-9E56-2D268939FEA1}" srcId="{20136564-4D4F-491E-9653-EC28B74F5E7D}" destId="{E83D7089-9571-4DD8-A3D7-7D9D07D2BF1D}" srcOrd="4" destOrd="0" parTransId="{F997B3CF-033E-4688-9752-EEA6174F749C}" sibTransId="{A00CD2FB-C3CE-4508-9F20-1D1EF022AEFD}"/>
    <dgm:cxn modelId="{171735A9-5093-43ED-AD96-D3BF90A4F554}" srcId="{20136564-4D4F-491E-9653-EC28B74F5E7D}" destId="{DE88ECF8-F05E-42AF-A400-CC3C0F7A2F80}" srcOrd="6" destOrd="0" parTransId="{D1965E8E-F6C9-4740-BA35-EEFF67D5E63D}" sibTransId="{325A5ADD-4859-4660-AC53-F933056FBE6A}"/>
    <dgm:cxn modelId="{3F9E74C2-B8CB-4703-837A-D02FE167F163}" type="presOf" srcId="{BD2BA3D4-AA61-44F1-9B5B-C29322A4717E}" destId="{C259EB3F-47E7-45FE-8D87-6B3921FCA950}" srcOrd="0" destOrd="0" presId="urn:microsoft.com/office/officeart/2005/8/layout/bProcess3"/>
    <dgm:cxn modelId="{2D12EAC3-259C-4B89-A719-62926112444C}" type="presOf" srcId="{30F3FF6F-C8C2-4F50-B95B-131AC96B7DBB}" destId="{8B5345B2-A593-47D6-8DEC-617B8AC33334}" srcOrd="0" destOrd="0" presId="urn:microsoft.com/office/officeart/2005/8/layout/bProcess3"/>
    <dgm:cxn modelId="{8AC5B5C4-E5AA-452E-B99E-2D956983174E}" type="presOf" srcId="{D969A135-F0A4-4617-AD8F-D7DDBA0A3416}" destId="{680C75AC-99B2-4625-82F3-3BDDB929E78D}" srcOrd="0" destOrd="0" presId="urn:microsoft.com/office/officeart/2005/8/layout/bProcess3"/>
    <dgm:cxn modelId="{31FEE6C5-CB5F-4D5B-9404-45B8C191B381}" type="presOf" srcId="{0F5B4EF7-65E8-45B2-BDD1-DD77170D3ED8}" destId="{9B9EAF04-F063-4144-9C82-201561C2C087}" srcOrd="1" destOrd="0" presId="urn:microsoft.com/office/officeart/2005/8/layout/bProcess3"/>
    <dgm:cxn modelId="{4D978DC7-C09E-4090-850B-74AE31B93C7E}" srcId="{20136564-4D4F-491E-9653-EC28B74F5E7D}" destId="{D969A135-F0A4-4617-AD8F-D7DDBA0A3416}" srcOrd="2" destOrd="0" parTransId="{9DBCDBBA-C9DD-40F4-9ACF-C363FBA7AF5F}" sibTransId="{E0DADA1E-E1F8-46FF-980A-888769156B05}"/>
    <dgm:cxn modelId="{15C508C9-7C58-4954-A481-8913075C59F1}" type="presOf" srcId="{E0DADA1E-E1F8-46FF-980A-888769156B05}" destId="{82B4B3F2-3DD6-4F1D-A377-53702C683948}" srcOrd="1" destOrd="0" presId="urn:microsoft.com/office/officeart/2005/8/layout/bProcess3"/>
    <dgm:cxn modelId="{FCFD25CA-95BB-4B3B-B622-DE24920E9529}" type="presOf" srcId="{B24DB329-6750-4627-AC6A-126725C70274}" destId="{CFB251ED-D4E5-4244-BBBE-D4306659E767}" srcOrd="1" destOrd="0" presId="urn:microsoft.com/office/officeart/2005/8/layout/bProcess3"/>
    <dgm:cxn modelId="{958F83CA-03E3-4106-8B1A-26C4945C7743}" type="presOf" srcId="{A00CD2FB-C3CE-4508-9F20-1D1EF022AEFD}" destId="{D5759C8F-71D1-49AB-B975-EF0FBAFE4745}" srcOrd="1" destOrd="0" presId="urn:microsoft.com/office/officeart/2005/8/layout/bProcess3"/>
    <dgm:cxn modelId="{EC3D75D1-70FD-4063-8930-146866697812}" type="presOf" srcId="{325A5ADD-4859-4660-AC53-F933056FBE6A}" destId="{EE79FA25-5CAC-4B3C-A81D-D615224B7162}" srcOrd="0" destOrd="0" presId="urn:microsoft.com/office/officeart/2005/8/layout/bProcess3"/>
    <dgm:cxn modelId="{CAC09DE1-D3E2-4C6A-8822-30977EBC6AD4}" srcId="{20136564-4D4F-491E-9653-EC28B74F5E7D}" destId="{4DC24E88-4498-4033-9427-9D9A4CC2EC0F}" srcOrd="10" destOrd="0" parTransId="{597DEEC8-B11F-46A9-A1F4-0C87C47E5774}" sibTransId="{F9ADAE38-E353-441F-BFE5-717D531FAEC0}"/>
    <dgm:cxn modelId="{1CFD5DE4-396B-46E1-9F61-F9EC6E9F9F3B}" srcId="{20136564-4D4F-491E-9653-EC28B74F5E7D}" destId="{C565E3CD-C3C9-477B-83CA-8CD52D27A9D9}" srcOrd="7" destOrd="0" parTransId="{47FD85A5-1DA7-41DC-A760-F989976CDA4F}" sibTransId="{09BF432C-6D9C-4032-91B5-0A7AEEFA2D97}"/>
    <dgm:cxn modelId="{8CDE96EE-B788-4F92-AAB3-C45D6D4760AB}" srcId="{20136564-4D4F-491E-9653-EC28B74F5E7D}" destId="{2562DDAC-DEF1-44F2-8480-6D08634C447B}" srcOrd="5" destOrd="0" parTransId="{686BFAD7-9309-405F-A48C-442165BF2B43}" sibTransId="{30F3FF6F-C8C2-4F50-B95B-131AC96B7DBB}"/>
    <dgm:cxn modelId="{3CF23AEF-FB9A-4C35-A4C5-88B469DDA001}" type="presOf" srcId="{1E436122-97F9-4C3D-A74A-2A9CDD7EB3FB}" destId="{B6A66D9B-E2B6-40EA-839F-5C2A9E2ACCE2}" srcOrd="0" destOrd="0" presId="urn:microsoft.com/office/officeart/2005/8/layout/bProcess3"/>
    <dgm:cxn modelId="{083D14F1-D952-4FCC-BF95-B5EA1C343CB1}" type="presOf" srcId="{0F5B4EF7-65E8-45B2-BDD1-DD77170D3ED8}" destId="{9158EA3C-D980-4178-A9AD-CA929337FEB9}" srcOrd="0" destOrd="0" presId="urn:microsoft.com/office/officeart/2005/8/layout/bProcess3"/>
    <dgm:cxn modelId="{57FD58FA-697A-49C2-9FE5-D6E3D98F13C8}" type="presOf" srcId="{6DFA1158-6414-4B89-A434-63F970DE60D5}" destId="{86428B33-7BC4-491F-96E3-E81F0454BC8F}" srcOrd="0" destOrd="0" presId="urn:microsoft.com/office/officeart/2005/8/layout/bProcess3"/>
    <dgm:cxn modelId="{6E4F03FB-376C-4EAA-BF31-1215664883CE}" type="presOf" srcId="{F9ADAE38-E353-441F-BFE5-717D531FAEC0}" destId="{1F3DDB89-5233-4989-B6BA-AE858ABF1438}" srcOrd="0" destOrd="0" presId="urn:microsoft.com/office/officeart/2005/8/layout/bProcess3"/>
    <dgm:cxn modelId="{DA8BE0FD-8891-4D20-9635-CEF84715F882}" type="presOf" srcId="{84F83E81-1FC8-4DF1-B78A-B447D2D4D2A8}" destId="{1F3A3C2C-0592-4278-BF7D-E35023E49A65}" srcOrd="1" destOrd="0" presId="urn:microsoft.com/office/officeart/2005/8/layout/bProcess3"/>
    <dgm:cxn modelId="{6CD38A7C-0B89-463B-A31E-214FCEBA0C5D}" type="presParOf" srcId="{8AA9EB61-FCF9-485A-8E50-E8E4B7A9531C}" destId="{C9142DCB-DC0F-4660-BE99-21BC31E83ED2}" srcOrd="0" destOrd="0" presId="urn:microsoft.com/office/officeart/2005/8/layout/bProcess3"/>
    <dgm:cxn modelId="{AD0CB5E5-CBE6-4C67-8AAC-C8D8C0ED8EF6}" type="presParOf" srcId="{8AA9EB61-FCF9-485A-8E50-E8E4B7A9531C}" destId="{5AF463B2-AD35-44C9-9F79-C6B54754BCAC}" srcOrd="1" destOrd="0" presId="urn:microsoft.com/office/officeart/2005/8/layout/bProcess3"/>
    <dgm:cxn modelId="{860DF400-2EC1-4E2B-9C15-2A50F143B25F}" type="presParOf" srcId="{5AF463B2-AD35-44C9-9F79-C6B54754BCAC}" destId="{6BD0464E-770B-4C33-BEDE-3420676803A6}" srcOrd="0" destOrd="0" presId="urn:microsoft.com/office/officeart/2005/8/layout/bProcess3"/>
    <dgm:cxn modelId="{F5ECE9C5-2171-4DD7-B364-7823BBA612E2}" type="presParOf" srcId="{8AA9EB61-FCF9-485A-8E50-E8E4B7A9531C}" destId="{2717DE50-8129-4D24-A102-F1A8C3977A07}" srcOrd="2" destOrd="0" presId="urn:microsoft.com/office/officeart/2005/8/layout/bProcess3"/>
    <dgm:cxn modelId="{78F3442D-C4D4-44C7-BB48-7A6E8EB5B227}" type="presParOf" srcId="{8AA9EB61-FCF9-485A-8E50-E8E4B7A9531C}" destId="{37434F56-BD74-48F3-8DBD-A66C290F2C20}" srcOrd="3" destOrd="0" presId="urn:microsoft.com/office/officeart/2005/8/layout/bProcess3"/>
    <dgm:cxn modelId="{BA330F19-4854-438F-8B85-1627B2483418}" type="presParOf" srcId="{37434F56-BD74-48F3-8DBD-A66C290F2C20}" destId="{1F3A3C2C-0592-4278-BF7D-E35023E49A65}" srcOrd="0" destOrd="0" presId="urn:microsoft.com/office/officeart/2005/8/layout/bProcess3"/>
    <dgm:cxn modelId="{6E3179EF-E04D-4405-B991-A73E0FCC89B3}" type="presParOf" srcId="{8AA9EB61-FCF9-485A-8E50-E8E4B7A9531C}" destId="{680C75AC-99B2-4625-82F3-3BDDB929E78D}" srcOrd="4" destOrd="0" presId="urn:microsoft.com/office/officeart/2005/8/layout/bProcess3"/>
    <dgm:cxn modelId="{01E1B772-0D96-4BE1-9340-BE89F20F9F20}" type="presParOf" srcId="{8AA9EB61-FCF9-485A-8E50-E8E4B7A9531C}" destId="{4ED5C192-8319-4B1C-A190-2747983BE423}" srcOrd="5" destOrd="0" presId="urn:microsoft.com/office/officeart/2005/8/layout/bProcess3"/>
    <dgm:cxn modelId="{1957609B-A6AE-4873-B74E-57B1CE2E9CEE}" type="presParOf" srcId="{4ED5C192-8319-4B1C-A190-2747983BE423}" destId="{82B4B3F2-3DD6-4F1D-A377-53702C683948}" srcOrd="0" destOrd="0" presId="urn:microsoft.com/office/officeart/2005/8/layout/bProcess3"/>
    <dgm:cxn modelId="{37B27BE5-4924-48CA-832E-2CED32E61F18}" type="presParOf" srcId="{8AA9EB61-FCF9-485A-8E50-E8E4B7A9531C}" destId="{C259EB3F-47E7-45FE-8D87-6B3921FCA950}" srcOrd="6" destOrd="0" presId="urn:microsoft.com/office/officeart/2005/8/layout/bProcess3"/>
    <dgm:cxn modelId="{83FC0664-5724-41F2-BD3E-B5EC16A1A902}" type="presParOf" srcId="{8AA9EB61-FCF9-485A-8E50-E8E4B7A9531C}" destId="{B6A66D9B-E2B6-40EA-839F-5C2A9E2ACCE2}" srcOrd="7" destOrd="0" presId="urn:microsoft.com/office/officeart/2005/8/layout/bProcess3"/>
    <dgm:cxn modelId="{45BEE401-0F13-42D7-928B-FE7D47DF9ACA}" type="presParOf" srcId="{B6A66D9B-E2B6-40EA-839F-5C2A9E2ACCE2}" destId="{CB0FCDF4-3629-47A0-98A9-26B1D2DA7FD8}" srcOrd="0" destOrd="0" presId="urn:microsoft.com/office/officeart/2005/8/layout/bProcess3"/>
    <dgm:cxn modelId="{ACBCBCCC-A11E-4C10-A294-EB53499B4E54}" type="presParOf" srcId="{8AA9EB61-FCF9-485A-8E50-E8E4B7A9531C}" destId="{9F7DBA47-B3B1-42B1-A50F-6B2BE58C1384}" srcOrd="8" destOrd="0" presId="urn:microsoft.com/office/officeart/2005/8/layout/bProcess3"/>
    <dgm:cxn modelId="{40AB90E6-1247-46FF-B092-3A173CD62285}" type="presParOf" srcId="{8AA9EB61-FCF9-485A-8E50-E8E4B7A9531C}" destId="{DCBAAA12-6C44-40A9-8B81-92CB1AEE2EFE}" srcOrd="9" destOrd="0" presId="urn:microsoft.com/office/officeart/2005/8/layout/bProcess3"/>
    <dgm:cxn modelId="{562CB154-552A-413D-90F5-EE30EE6F8B09}" type="presParOf" srcId="{DCBAAA12-6C44-40A9-8B81-92CB1AEE2EFE}" destId="{D5759C8F-71D1-49AB-B975-EF0FBAFE4745}" srcOrd="0" destOrd="0" presId="urn:microsoft.com/office/officeart/2005/8/layout/bProcess3"/>
    <dgm:cxn modelId="{41CF873F-2750-4F35-933F-046FD4BF303B}" type="presParOf" srcId="{8AA9EB61-FCF9-485A-8E50-E8E4B7A9531C}" destId="{EDDD5638-3EBE-4D8B-B9B2-0FD37BF360C7}" srcOrd="10" destOrd="0" presId="urn:microsoft.com/office/officeart/2005/8/layout/bProcess3"/>
    <dgm:cxn modelId="{A97EB279-B969-4B51-B7E8-C6CF35537DAF}" type="presParOf" srcId="{8AA9EB61-FCF9-485A-8E50-E8E4B7A9531C}" destId="{8B5345B2-A593-47D6-8DEC-617B8AC33334}" srcOrd="11" destOrd="0" presId="urn:microsoft.com/office/officeart/2005/8/layout/bProcess3"/>
    <dgm:cxn modelId="{75F6B8B4-2730-45E3-93EE-A6142D07283D}" type="presParOf" srcId="{8B5345B2-A593-47D6-8DEC-617B8AC33334}" destId="{C0000780-C469-490C-BEAF-DF34BB9081E1}" srcOrd="0" destOrd="0" presId="urn:microsoft.com/office/officeart/2005/8/layout/bProcess3"/>
    <dgm:cxn modelId="{EA5C0277-960C-4529-8F00-5F5C77A36F75}" type="presParOf" srcId="{8AA9EB61-FCF9-485A-8E50-E8E4B7A9531C}" destId="{ECF53CE1-FDB0-4AD8-A181-842DBA29FD5A}" srcOrd="12" destOrd="0" presId="urn:microsoft.com/office/officeart/2005/8/layout/bProcess3"/>
    <dgm:cxn modelId="{432AADF8-C8A9-4625-B0CA-AA3219FB7057}" type="presParOf" srcId="{8AA9EB61-FCF9-485A-8E50-E8E4B7A9531C}" destId="{EE79FA25-5CAC-4B3C-A81D-D615224B7162}" srcOrd="13" destOrd="0" presId="urn:microsoft.com/office/officeart/2005/8/layout/bProcess3"/>
    <dgm:cxn modelId="{14BF0B27-1BC5-40E9-9BF4-0528523AE24E}" type="presParOf" srcId="{EE79FA25-5CAC-4B3C-A81D-D615224B7162}" destId="{CF134FEA-A560-43BD-8A42-EC180316CE05}" srcOrd="0" destOrd="0" presId="urn:microsoft.com/office/officeart/2005/8/layout/bProcess3"/>
    <dgm:cxn modelId="{F2D2B10A-4E51-4BCB-85D1-F552B2DA3A13}" type="presParOf" srcId="{8AA9EB61-FCF9-485A-8E50-E8E4B7A9531C}" destId="{48DC0977-EF88-481F-B9D6-5014BE591626}" srcOrd="14" destOrd="0" presId="urn:microsoft.com/office/officeart/2005/8/layout/bProcess3"/>
    <dgm:cxn modelId="{83800DD4-D4AA-4511-92C0-59FBB772A605}" type="presParOf" srcId="{8AA9EB61-FCF9-485A-8E50-E8E4B7A9531C}" destId="{5F7A49A2-F348-45D5-A47C-C4B172D8EE31}" srcOrd="15" destOrd="0" presId="urn:microsoft.com/office/officeart/2005/8/layout/bProcess3"/>
    <dgm:cxn modelId="{82EA4E61-3337-46FE-B0CC-3B4EED0266EC}" type="presParOf" srcId="{5F7A49A2-F348-45D5-A47C-C4B172D8EE31}" destId="{9C1754C2-3FEB-4B6B-862E-31007B095C7D}" srcOrd="0" destOrd="0" presId="urn:microsoft.com/office/officeart/2005/8/layout/bProcess3"/>
    <dgm:cxn modelId="{B9D31DFE-5812-4312-93D5-1CAAC007E77D}" type="presParOf" srcId="{8AA9EB61-FCF9-485A-8E50-E8E4B7A9531C}" destId="{86428B33-7BC4-491F-96E3-E81F0454BC8F}" srcOrd="16" destOrd="0" presId="urn:microsoft.com/office/officeart/2005/8/layout/bProcess3"/>
    <dgm:cxn modelId="{C6920C25-B4CF-4624-9352-F3AFE5C4629A}" type="presParOf" srcId="{8AA9EB61-FCF9-485A-8E50-E8E4B7A9531C}" destId="{9158EA3C-D980-4178-A9AD-CA929337FEB9}" srcOrd="17" destOrd="0" presId="urn:microsoft.com/office/officeart/2005/8/layout/bProcess3"/>
    <dgm:cxn modelId="{444FDCAF-07D1-44C1-8C94-A8A0227CB988}" type="presParOf" srcId="{9158EA3C-D980-4178-A9AD-CA929337FEB9}" destId="{9B9EAF04-F063-4144-9C82-201561C2C087}" srcOrd="0" destOrd="0" presId="urn:microsoft.com/office/officeart/2005/8/layout/bProcess3"/>
    <dgm:cxn modelId="{DB8AB394-28DF-4831-A156-F4B17FB14EB6}" type="presParOf" srcId="{8AA9EB61-FCF9-485A-8E50-E8E4B7A9531C}" destId="{2A6482C8-3B20-4D18-9DEB-A4735E87A8FD}" srcOrd="18" destOrd="0" presId="urn:microsoft.com/office/officeart/2005/8/layout/bProcess3"/>
    <dgm:cxn modelId="{7BF979FF-CF20-4193-B210-6BBC1C78109C}" type="presParOf" srcId="{8AA9EB61-FCF9-485A-8E50-E8E4B7A9531C}" destId="{8D2BA421-62B2-47BF-916D-10CA31FBEED0}" srcOrd="19" destOrd="0" presId="urn:microsoft.com/office/officeart/2005/8/layout/bProcess3"/>
    <dgm:cxn modelId="{86646506-E95A-42A6-9AA7-2FDB5A45D29E}" type="presParOf" srcId="{8D2BA421-62B2-47BF-916D-10CA31FBEED0}" destId="{CFB251ED-D4E5-4244-BBBE-D4306659E767}" srcOrd="0" destOrd="0" presId="urn:microsoft.com/office/officeart/2005/8/layout/bProcess3"/>
    <dgm:cxn modelId="{3B532570-3925-452A-B3C6-EB72ED411E5B}" type="presParOf" srcId="{8AA9EB61-FCF9-485A-8E50-E8E4B7A9531C}" destId="{3C0FA637-0C95-43B1-9542-E496885150D9}" srcOrd="20" destOrd="0" presId="urn:microsoft.com/office/officeart/2005/8/layout/bProcess3"/>
    <dgm:cxn modelId="{0F5AD47B-A2C5-4FA2-BE87-9399C74256BE}" type="presParOf" srcId="{8AA9EB61-FCF9-485A-8E50-E8E4B7A9531C}" destId="{1F3DDB89-5233-4989-B6BA-AE858ABF1438}" srcOrd="21" destOrd="0" presId="urn:microsoft.com/office/officeart/2005/8/layout/bProcess3"/>
    <dgm:cxn modelId="{CDF15EB0-ED26-4E85-9B75-C69358093FE5}" type="presParOf" srcId="{1F3DDB89-5233-4989-B6BA-AE858ABF1438}" destId="{35FEFA17-0879-48E0-9EB9-546C277A8897}" srcOrd="0" destOrd="0" presId="urn:microsoft.com/office/officeart/2005/8/layout/bProcess3"/>
    <dgm:cxn modelId="{4ABF6D24-F2FA-47D8-8BC9-18F106EE4769}" type="presParOf" srcId="{8AA9EB61-FCF9-485A-8E50-E8E4B7A9531C}" destId="{3879EB8F-CBA2-4F1B-8049-1B238D52B333}"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463B2-AD35-44C9-9F79-C6B54754BCAC}">
      <dsp:nvSpPr>
        <dsp:cNvPr id="0" name=""/>
        <dsp:cNvSpPr/>
      </dsp:nvSpPr>
      <dsp:spPr>
        <a:xfrm>
          <a:off x="1968005" y="507729"/>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i="0" kern="1200">
            <a:solidFill>
              <a:srgbClr val="002060"/>
            </a:solidFill>
          </a:endParaRPr>
        </a:p>
      </dsp:txBody>
      <dsp:txXfrm>
        <a:off x="2153894" y="551331"/>
        <a:ext cx="21177" cy="4235"/>
      </dsp:txXfrm>
    </dsp:sp>
    <dsp:sp modelId="{C9142DCB-DC0F-4660-BE99-21BC31E83ED2}">
      <dsp:nvSpPr>
        <dsp:cNvPr id="0" name=""/>
        <dsp:cNvSpPr/>
      </dsp:nvSpPr>
      <dsp:spPr>
        <a:xfrm>
          <a:off x="128260" y="986"/>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Gereksinimler Belirlenir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128260" y="986"/>
        <a:ext cx="1841544" cy="1104926"/>
      </dsp:txXfrm>
    </dsp:sp>
    <dsp:sp modelId="{37434F56-BD74-48F3-8DBD-A66C290F2C20}">
      <dsp:nvSpPr>
        <dsp:cNvPr id="0" name=""/>
        <dsp:cNvSpPr/>
      </dsp:nvSpPr>
      <dsp:spPr>
        <a:xfrm>
          <a:off x="4233105" y="507729"/>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i="0" kern="1200">
            <a:solidFill>
              <a:srgbClr val="002060"/>
            </a:solidFill>
          </a:endParaRPr>
        </a:p>
      </dsp:txBody>
      <dsp:txXfrm>
        <a:off x="4418994" y="551331"/>
        <a:ext cx="21177" cy="4235"/>
      </dsp:txXfrm>
    </dsp:sp>
    <dsp:sp modelId="{2717DE50-8129-4D24-A102-F1A8C3977A07}">
      <dsp:nvSpPr>
        <dsp:cNvPr id="0" name=""/>
        <dsp:cNvSpPr/>
      </dsp:nvSpPr>
      <dsp:spPr>
        <a:xfrm>
          <a:off x="2393361" y="986"/>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Gerekli Analizler Yapılır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2393361" y="986"/>
        <a:ext cx="1841544" cy="1104926"/>
      </dsp:txXfrm>
    </dsp:sp>
    <dsp:sp modelId="{4ED5C192-8319-4B1C-A190-2747983BE423}">
      <dsp:nvSpPr>
        <dsp:cNvPr id="0" name=""/>
        <dsp:cNvSpPr/>
      </dsp:nvSpPr>
      <dsp:spPr>
        <a:xfrm>
          <a:off x="1049033" y="1104113"/>
          <a:ext cx="4530200" cy="392955"/>
        </a:xfrm>
        <a:custGeom>
          <a:avLst/>
          <a:gdLst/>
          <a:ahLst/>
          <a:cxnLst/>
          <a:rect l="0" t="0" r="0" b="0"/>
          <a:pathLst>
            <a:path>
              <a:moveTo>
                <a:pt x="4530200" y="0"/>
              </a:moveTo>
              <a:lnTo>
                <a:pt x="4530200" y="213577"/>
              </a:lnTo>
              <a:lnTo>
                <a:pt x="0" y="213577"/>
              </a:lnTo>
              <a:lnTo>
                <a:pt x="0" y="39295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b="1" i="0" kern="1200">
            <a:solidFill>
              <a:srgbClr val="002060"/>
            </a:solidFill>
          </a:endParaRPr>
        </a:p>
      </dsp:txBody>
      <dsp:txXfrm>
        <a:off x="3200384" y="1298472"/>
        <a:ext cx="227497" cy="4235"/>
      </dsp:txXfrm>
    </dsp:sp>
    <dsp:sp modelId="{680C75AC-99B2-4625-82F3-3BDDB929E78D}">
      <dsp:nvSpPr>
        <dsp:cNvPr id="0" name=""/>
        <dsp:cNvSpPr/>
      </dsp:nvSpPr>
      <dsp:spPr>
        <a:xfrm>
          <a:off x="4658461" y="986"/>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Çiğ Süt İle Kalite Değerlendirilmesine Ait Litaratür Taraması Yapılır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4658461" y="986"/>
        <a:ext cx="1841544" cy="1104926"/>
      </dsp:txXfrm>
    </dsp:sp>
    <dsp:sp modelId="{B6A66D9B-E2B6-40EA-839F-5C2A9E2ACCE2}">
      <dsp:nvSpPr>
        <dsp:cNvPr id="0" name=""/>
        <dsp:cNvSpPr/>
      </dsp:nvSpPr>
      <dsp:spPr>
        <a:xfrm>
          <a:off x="1968005" y="2036211"/>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2153894" y="2079814"/>
        <a:ext cx="21177" cy="4235"/>
      </dsp:txXfrm>
    </dsp:sp>
    <dsp:sp modelId="{C259EB3F-47E7-45FE-8D87-6B3921FCA950}">
      <dsp:nvSpPr>
        <dsp:cNvPr id="0" name=""/>
        <dsp:cNvSpPr/>
      </dsp:nvSpPr>
      <dsp:spPr>
        <a:xfrm>
          <a:off x="128260" y="1529468"/>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Veri Seti Oluşturturulur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128260" y="1529468"/>
        <a:ext cx="1841544" cy="1104926"/>
      </dsp:txXfrm>
    </dsp:sp>
    <dsp:sp modelId="{DCBAAA12-6C44-40A9-8B81-92CB1AEE2EFE}">
      <dsp:nvSpPr>
        <dsp:cNvPr id="0" name=""/>
        <dsp:cNvSpPr/>
      </dsp:nvSpPr>
      <dsp:spPr>
        <a:xfrm>
          <a:off x="4233105" y="2036211"/>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4418994" y="2079814"/>
        <a:ext cx="21177" cy="4235"/>
      </dsp:txXfrm>
    </dsp:sp>
    <dsp:sp modelId="{9F7DBA47-B3B1-42B1-A50F-6B2BE58C1384}">
      <dsp:nvSpPr>
        <dsp:cNvPr id="0" name=""/>
        <dsp:cNvSpPr/>
      </dsp:nvSpPr>
      <dsp:spPr>
        <a:xfrm>
          <a:off x="2393361" y="1529468"/>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Kural Seti Oluşturturulur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2393361" y="1529468"/>
        <a:ext cx="1841544" cy="1104926"/>
      </dsp:txXfrm>
    </dsp:sp>
    <dsp:sp modelId="{8B5345B2-A593-47D6-8DEC-617B8AC33334}">
      <dsp:nvSpPr>
        <dsp:cNvPr id="0" name=""/>
        <dsp:cNvSpPr/>
      </dsp:nvSpPr>
      <dsp:spPr>
        <a:xfrm>
          <a:off x="1049033" y="2632595"/>
          <a:ext cx="4530200" cy="392955"/>
        </a:xfrm>
        <a:custGeom>
          <a:avLst/>
          <a:gdLst/>
          <a:ahLst/>
          <a:cxnLst/>
          <a:rect l="0" t="0" r="0" b="0"/>
          <a:pathLst>
            <a:path>
              <a:moveTo>
                <a:pt x="4530200" y="0"/>
              </a:moveTo>
              <a:lnTo>
                <a:pt x="4530200" y="213577"/>
              </a:lnTo>
              <a:lnTo>
                <a:pt x="0" y="213577"/>
              </a:lnTo>
              <a:lnTo>
                <a:pt x="0" y="39295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3200384" y="2826955"/>
        <a:ext cx="227497" cy="4235"/>
      </dsp:txXfrm>
    </dsp:sp>
    <dsp:sp modelId="{EDDD5638-3EBE-4D8B-B9B2-0FD37BF360C7}">
      <dsp:nvSpPr>
        <dsp:cNvPr id="0" name=""/>
        <dsp:cNvSpPr/>
      </dsp:nvSpPr>
      <dsp:spPr>
        <a:xfrm>
          <a:off x="4658461" y="1529468"/>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Belirlenen Dille Alakalı Gerekli Kurulumlar Yapılır (Jupyter Notebook, Python)</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4658461" y="1529468"/>
        <a:ext cx="1841544" cy="1104926"/>
      </dsp:txXfrm>
    </dsp:sp>
    <dsp:sp modelId="{EE79FA25-5CAC-4B3C-A81D-D615224B7162}">
      <dsp:nvSpPr>
        <dsp:cNvPr id="0" name=""/>
        <dsp:cNvSpPr/>
      </dsp:nvSpPr>
      <dsp:spPr>
        <a:xfrm>
          <a:off x="1968005" y="3564694"/>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2153894" y="3608296"/>
        <a:ext cx="21177" cy="4235"/>
      </dsp:txXfrm>
    </dsp:sp>
    <dsp:sp modelId="{ECF53CE1-FDB0-4AD8-A181-842DBA29FD5A}">
      <dsp:nvSpPr>
        <dsp:cNvPr id="0" name=""/>
        <dsp:cNvSpPr/>
      </dsp:nvSpPr>
      <dsp:spPr>
        <a:xfrm>
          <a:off x="128260" y="3057950"/>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Veri Setleri İle Girdiler Oluşturulur Grafikler Çizdirilir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128260" y="3057950"/>
        <a:ext cx="1841544" cy="1104926"/>
      </dsp:txXfrm>
    </dsp:sp>
    <dsp:sp modelId="{5F7A49A2-F348-45D5-A47C-C4B172D8EE31}">
      <dsp:nvSpPr>
        <dsp:cNvPr id="0" name=""/>
        <dsp:cNvSpPr/>
      </dsp:nvSpPr>
      <dsp:spPr>
        <a:xfrm>
          <a:off x="4233105" y="3564694"/>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4418994" y="3608296"/>
        <a:ext cx="21177" cy="4235"/>
      </dsp:txXfrm>
    </dsp:sp>
    <dsp:sp modelId="{48DC0977-EF88-481F-B9D6-5014BE591626}">
      <dsp:nvSpPr>
        <dsp:cNvPr id="0" name=""/>
        <dsp:cNvSpPr/>
      </dsp:nvSpPr>
      <dsp:spPr>
        <a:xfrm>
          <a:off x="2393361" y="3057950"/>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Kural Seti Tablosu Programa Aktarılır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2393361" y="3057950"/>
        <a:ext cx="1841544" cy="1104926"/>
      </dsp:txXfrm>
    </dsp:sp>
    <dsp:sp modelId="{9158EA3C-D980-4178-A9AD-CA929337FEB9}">
      <dsp:nvSpPr>
        <dsp:cNvPr id="0" name=""/>
        <dsp:cNvSpPr/>
      </dsp:nvSpPr>
      <dsp:spPr>
        <a:xfrm>
          <a:off x="1049033" y="4161077"/>
          <a:ext cx="4530200" cy="392955"/>
        </a:xfrm>
        <a:custGeom>
          <a:avLst/>
          <a:gdLst/>
          <a:ahLst/>
          <a:cxnLst/>
          <a:rect l="0" t="0" r="0" b="0"/>
          <a:pathLst>
            <a:path>
              <a:moveTo>
                <a:pt x="4530200" y="0"/>
              </a:moveTo>
              <a:lnTo>
                <a:pt x="4530200" y="213577"/>
              </a:lnTo>
              <a:lnTo>
                <a:pt x="0" y="213577"/>
              </a:lnTo>
              <a:lnTo>
                <a:pt x="0" y="39295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3200384" y="4355437"/>
        <a:ext cx="227497" cy="4235"/>
      </dsp:txXfrm>
    </dsp:sp>
    <dsp:sp modelId="{86428B33-7BC4-491F-96E3-E81F0454BC8F}">
      <dsp:nvSpPr>
        <dsp:cNvPr id="0" name=""/>
        <dsp:cNvSpPr/>
      </dsp:nvSpPr>
      <dsp:spPr>
        <a:xfrm>
          <a:off x="4658461" y="3057950"/>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Çiğ Süte Ait Veri Setleri İle Program Test Edilir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4658461" y="3057950"/>
        <a:ext cx="1841544" cy="1104926"/>
      </dsp:txXfrm>
    </dsp:sp>
    <dsp:sp modelId="{8D2BA421-62B2-47BF-916D-10CA31FBEED0}">
      <dsp:nvSpPr>
        <dsp:cNvPr id="0" name=""/>
        <dsp:cNvSpPr/>
      </dsp:nvSpPr>
      <dsp:spPr>
        <a:xfrm>
          <a:off x="1968005" y="5093176"/>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solidFill>
              <a:srgbClr val="002060"/>
            </a:solidFill>
          </a:endParaRPr>
        </a:p>
      </dsp:txBody>
      <dsp:txXfrm>
        <a:off x="2153894" y="5136778"/>
        <a:ext cx="21177" cy="4235"/>
      </dsp:txXfrm>
    </dsp:sp>
    <dsp:sp modelId="{2A6482C8-3B20-4D18-9DEB-A4735E87A8FD}">
      <dsp:nvSpPr>
        <dsp:cNvPr id="0" name=""/>
        <dsp:cNvSpPr/>
      </dsp:nvSpPr>
      <dsp:spPr>
        <a:xfrm>
          <a:off x="128260" y="4586432"/>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Değerlerin Sırasıyla Yüksek, Düşük, Orta Çıkacağı Örnekler Oluşturulur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128260" y="4586432"/>
        <a:ext cx="1841544" cy="1104926"/>
      </dsp:txXfrm>
    </dsp:sp>
    <dsp:sp modelId="{1F3DDB89-5233-4989-B6BA-AE858ABF1438}">
      <dsp:nvSpPr>
        <dsp:cNvPr id="0" name=""/>
        <dsp:cNvSpPr/>
      </dsp:nvSpPr>
      <dsp:spPr>
        <a:xfrm>
          <a:off x="4233105" y="5093176"/>
          <a:ext cx="392955" cy="91440"/>
        </a:xfrm>
        <a:custGeom>
          <a:avLst/>
          <a:gdLst/>
          <a:ahLst/>
          <a:cxnLst/>
          <a:rect l="0" t="0" r="0" b="0"/>
          <a:pathLst>
            <a:path>
              <a:moveTo>
                <a:pt x="0" y="45720"/>
              </a:moveTo>
              <a:lnTo>
                <a:pt x="39295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tr-TR" sz="600" b="1" i="0" kern="1200">
            <a:solidFill>
              <a:srgbClr val="002060"/>
            </a:solidFill>
          </a:endParaRPr>
        </a:p>
      </dsp:txBody>
      <dsp:txXfrm>
        <a:off x="4418994" y="5136778"/>
        <a:ext cx="21177" cy="4235"/>
      </dsp:txXfrm>
    </dsp:sp>
    <dsp:sp modelId="{3C0FA637-0C95-43B1-9542-E496885150D9}">
      <dsp:nvSpPr>
        <dsp:cNvPr id="0" name=""/>
        <dsp:cNvSpPr/>
      </dsp:nvSpPr>
      <dsp:spPr>
        <a:xfrm>
          <a:off x="2393361" y="4586432"/>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Kontroller Yapılır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2393361" y="4586432"/>
        <a:ext cx="1841544" cy="1104926"/>
      </dsp:txXfrm>
    </dsp:sp>
    <dsp:sp modelId="{3879EB8F-CBA2-4F1B-8049-1B238D52B333}">
      <dsp:nvSpPr>
        <dsp:cNvPr id="0" name=""/>
        <dsp:cNvSpPr/>
      </dsp:nvSpPr>
      <dsp:spPr>
        <a:xfrm>
          <a:off x="4658461" y="4586432"/>
          <a:ext cx="1841544" cy="110492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0" kern="1200">
              <a:solidFill>
                <a:srgbClr val="002060"/>
              </a:solidFill>
              <a:latin typeface="Times New Roman" panose="02020603050405020304" pitchFamily="18" charset="0"/>
              <a:cs typeface="Times New Roman" panose="02020603050405020304" pitchFamily="18" charset="0"/>
            </a:rPr>
            <a:t>Proje Bitirilir</a:t>
          </a:r>
          <a:endParaRPr lang="en-US" sz="1200" b="1" i="0" kern="1200">
            <a:solidFill>
              <a:srgbClr val="002060"/>
            </a:solidFill>
            <a:latin typeface="Times New Roman" panose="02020603050405020304" pitchFamily="18" charset="0"/>
            <a:cs typeface="Times New Roman" panose="02020603050405020304" pitchFamily="18" charset="0"/>
          </a:endParaRPr>
        </a:p>
      </dsp:txBody>
      <dsp:txXfrm>
        <a:off x="4658461" y="4586432"/>
        <a:ext cx="1841544" cy="110492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4A84C87-A853-45B6-9C9F-5EE848877919}" type="datetimeFigureOut">
              <a:rPr lang="tr-TR" smtClean="0"/>
              <a:t>9.03.2021</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106078953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373437979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58142081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75369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3368352001"/>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4A84C87-A853-45B6-9C9F-5EE848877919}" type="datetimeFigureOut">
              <a:rPr lang="tr-TR" smtClean="0"/>
              <a:t>9.03.2021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915291653"/>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4A84C87-A853-45B6-9C9F-5EE848877919}" type="datetimeFigureOut">
              <a:rPr lang="tr-TR" smtClean="0"/>
              <a:t>9.03.2021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175535476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84C87-A853-45B6-9C9F-5EE848877919}" type="datetimeFigureOut">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111636436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84C87-A853-45B6-9C9F-5EE848877919}" type="datetimeFigureOut">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126243265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84C87-A853-45B6-9C9F-5EE848877919}" type="datetimeFigureOut">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39862202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A84C87-A853-45B6-9C9F-5EE848877919}" type="datetimeFigureOut">
              <a:rPr lang="tr-TR" smtClean="0"/>
              <a:t>9.03.2021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344139589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231459006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84C87-A853-45B6-9C9F-5EE848877919}" type="datetimeFigureOut">
              <a:rPr lang="tr-TR" smtClean="0"/>
              <a:t>9.03.2021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8531282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84C87-A853-45B6-9C9F-5EE848877919}" type="datetimeFigureOut">
              <a:rPr lang="tr-TR" smtClean="0"/>
              <a:t>9.03.2021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38735996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84C87-A853-45B6-9C9F-5EE848877919}" type="datetimeFigureOut">
              <a:rPr lang="tr-TR" smtClean="0"/>
              <a:t>9.03.2021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124250888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259722791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A84C87-A853-45B6-9C9F-5EE848877919}" type="datetimeFigureOut">
              <a:rPr lang="tr-TR" smtClean="0"/>
              <a:t>9.03.2021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BD8E23E-45AE-4750-A0A5-A8E5D5EEF170}" type="slidenum">
              <a:rPr lang="tr-TR" smtClean="0"/>
              <a:t>‹#›</a:t>
            </a:fld>
            <a:endParaRPr lang="tr-TR"/>
          </a:p>
        </p:txBody>
      </p:sp>
    </p:spTree>
    <p:extLst>
      <p:ext uri="{BB962C8B-B14F-4D97-AF65-F5344CB8AC3E}">
        <p14:creationId xmlns:p14="http://schemas.microsoft.com/office/powerpoint/2010/main" val="280787049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A84C87-A853-45B6-9C9F-5EE848877919}" type="datetimeFigureOut">
              <a:rPr lang="tr-TR" smtClean="0"/>
              <a:t>9.03.2021</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D8E23E-45AE-4750-A0A5-A8E5D5EEF170}" type="slidenum">
              <a:rPr lang="tr-TR" smtClean="0"/>
              <a:t>‹#›</a:t>
            </a:fld>
            <a:endParaRPr lang="tr-TR"/>
          </a:p>
        </p:txBody>
      </p:sp>
    </p:spTree>
    <p:extLst>
      <p:ext uri="{BB962C8B-B14F-4D97-AF65-F5344CB8AC3E}">
        <p14:creationId xmlns:p14="http://schemas.microsoft.com/office/powerpoint/2010/main" val="203897865"/>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pythonhosted.org/scikit-fuzz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083260" y="657426"/>
            <a:ext cx="8915399" cy="2262781"/>
          </a:xfrm>
        </p:spPr>
        <p:txBody>
          <a:bodyPr>
            <a:normAutofit/>
          </a:bodyPr>
          <a:lstStyle/>
          <a:p>
            <a:r>
              <a:rPr lang="tr-TR" dirty="0"/>
              <a:t>BULANIK MANTIK YAKLAŞIMI İLE ÇİĞ SÜT KALİTESİNİN DEĞERLENDİRİLMESİ</a:t>
            </a:r>
          </a:p>
        </p:txBody>
      </p:sp>
      <p:sp>
        <p:nvSpPr>
          <p:cNvPr id="3" name="Alt Başlık 2"/>
          <p:cNvSpPr>
            <a:spLocks noGrp="1"/>
          </p:cNvSpPr>
          <p:nvPr>
            <p:ph type="subTitle" idx="1"/>
          </p:nvPr>
        </p:nvSpPr>
        <p:spPr>
          <a:xfrm>
            <a:off x="2148638" y="3937793"/>
            <a:ext cx="8915399" cy="1126283"/>
          </a:xfrm>
        </p:spPr>
        <p:txBody>
          <a:bodyPr>
            <a:normAutofit/>
          </a:bodyPr>
          <a:lstStyle/>
          <a:p>
            <a:endParaRPr lang="tr-TR" dirty="0"/>
          </a:p>
        </p:txBody>
      </p:sp>
      <p:sp>
        <p:nvSpPr>
          <p:cNvPr id="4" name="Rectangle 3">
            <a:extLst>
              <a:ext uri="{FF2B5EF4-FFF2-40B4-BE49-F238E27FC236}">
                <a16:creationId xmlns:a16="http://schemas.microsoft.com/office/drawing/2014/main" id="{BBCE831A-4635-4E6D-A876-8207CCDCE8F8}"/>
              </a:ext>
            </a:extLst>
          </p:cNvPr>
          <p:cNvSpPr/>
          <p:nvPr/>
        </p:nvSpPr>
        <p:spPr>
          <a:xfrm>
            <a:off x="2083260" y="5831242"/>
            <a:ext cx="4609082" cy="369332"/>
          </a:xfrm>
          <a:prstGeom prst="rect">
            <a:avLst/>
          </a:prstGeom>
        </p:spPr>
        <p:txBody>
          <a:bodyPr wrap="none">
            <a:spAutoFit/>
          </a:bodyPr>
          <a:lstStyle/>
          <a:p>
            <a:pPr marR="3810" algn="ctr">
              <a:spcAft>
                <a:spcPts val="0"/>
              </a:spcAft>
            </a:pPr>
            <a:r>
              <a:rPr lang="tr-TR" b="1" dirty="0">
                <a:latin typeface="Times New Roman" panose="02020603050405020304" pitchFamily="18" charset="0"/>
                <a:ea typeface="Segoe UI" panose="020B0502040204020203" pitchFamily="34" charset="0"/>
              </a:rPr>
              <a:t>Proje Danışmanı: </a:t>
            </a:r>
            <a:r>
              <a:rPr lang="tr-TR" dirty="0">
                <a:latin typeface="Times New Roman" panose="02020603050405020304" pitchFamily="18" charset="0"/>
                <a:ea typeface="Segoe UI" panose="020B0502040204020203" pitchFamily="34" charset="0"/>
              </a:rPr>
              <a:t>Prof. Dr. Yaşar BECERİKLİ</a:t>
            </a:r>
            <a:endParaRPr lang="tr-TR"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27515632-3A40-4FFA-91AC-0FC429C05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428" y="0"/>
            <a:ext cx="3234572" cy="6858000"/>
          </a:xfrm>
          <a:prstGeom prst="rect">
            <a:avLst/>
          </a:prstGeom>
        </p:spPr>
      </p:pic>
    </p:spTree>
    <p:extLst>
      <p:ext uri="{BB962C8B-B14F-4D97-AF65-F5344CB8AC3E}">
        <p14:creationId xmlns:p14="http://schemas.microsoft.com/office/powerpoint/2010/main" val="39432828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59033" y="840816"/>
            <a:ext cx="9905999" cy="3541714"/>
          </a:xfrm>
        </p:spPr>
        <p:txBody>
          <a:bodyPr>
            <a:normAutofit/>
          </a:bodyPr>
          <a:lstStyle/>
          <a:p>
            <a:pPr marL="0" indent="0">
              <a:buNone/>
            </a:pPr>
            <a:r>
              <a:rPr lang="tr-TR" sz="2000" dirty="0"/>
              <a:t>Aşağıdaki şekilde de çiğ süt kalite değişkenine ait çıktı fonksiyonlarının gösterimi yer almaktadır.</a:t>
            </a:r>
          </a:p>
        </p:txBody>
      </p:sp>
      <p:pic>
        <p:nvPicPr>
          <p:cNvPr id="4"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316456" y="1823723"/>
            <a:ext cx="5391151" cy="3210553"/>
          </a:xfrm>
          <a:prstGeom prst="rect">
            <a:avLst/>
          </a:prstGeom>
          <a:solidFill>
            <a:schemeClr val="tx1">
              <a:lumMod val="50000"/>
            </a:schemeClr>
          </a:solidFill>
          <a:ln>
            <a:solidFill>
              <a:schemeClr val="accent2">
                <a:lumMod val="60000"/>
                <a:lumOff val="40000"/>
              </a:schemeClr>
            </a:solidFill>
          </a:ln>
        </p:spPr>
      </p:pic>
      <p:sp>
        <p:nvSpPr>
          <p:cNvPr id="5" name="Rectangle 4">
            <a:extLst>
              <a:ext uri="{FF2B5EF4-FFF2-40B4-BE49-F238E27FC236}">
                <a16:creationId xmlns:a16="http://schemas.microsoft.com/office/drawing/2014/main" id="{A5402841-5438-4243-9052-4A344DB0CACC}"/>
              </a:ext>
            </a:extLst>
          </p:cNvPr>
          <p:cNvSpPr/>
          <p:nvPr/>
        </p:nvSpPr>
        <p:spPr>
          <a:xfrm>
            <a:off x="3978753" y="5034276"/>
            <a:ext cx="4234493" cy="369332"/>
          </a:xfrm>
          <a:prstGeom prst="rect">
            <a:avLst/>
          </a:prstGeom>
        </p:spPr>
        <p:txBody>
          <a:bodyPr wrap="none">
            <a:spAutoFit/>
          </a:bodyPr>
          <a:lstStyle/>
          <a:p>
            <a:pPr marR="3810">
              <a:spcAft>
                <a:spcPts val="0"/>
              </a:spcAft>
            </a:pPr>
            <a:r>
              <a:rPr lang="tr-TR" i="1" dirty="0">
                <a:latin typeface="Times New Roman" panose="02020603050405020304" pitchFamily="18" charset="0"/>
                <a:ea typeface="Times New Roman" panose="02020603050405020304" pitchFamily="18" charset="0"/>
              </a:rPr>
              <a:t>Çiğ süt kalite değişkeni üyelik fonksiyonları</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117652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Kural tablosu</a:t>
            </a:r>
          </a:p>
        </p:txBody>
      </p:sp>
      <p:sp>
        <p:nvSpPr>
          <p:cNvPr id="3" name="İçerik Yer Tutucusu 2"/>
          <p:cNvSpPr>
            <a:spLocks noGrp="1"/>
          </p:cNvSpPr>
          <p:nvPr>
            <p:ph idx="1"/>
          </p:nvPr>
        </p:nvSpPr>
        <p:spPr>
          <a:xfrm>
            <a:off x="1141412" y="2097088"/>
            <a:ext cx="9790199" cy="4142394"/>
          </a:xfrm>
        </p:spPr>
        <p:txBody>
          <a:bodyPr>
            <a:normAutofit/>
          </a:bodyPr>
          <a:lstStyle/>
          <a:p>
            <a:pPr marL="0" indent="0">
              <a:buNone/>
            </a:pPr>
            <a:r>
              <a:rPr lang="tr-TR" dirty="0"/>
              <a:t>Bulanıklaştırma kademesinde üyelik fonksiyonlarının alt küme sayıları ve grafikteki konumlarının bulunmasından sonra çıktı kademesine geçilir. Bu çalışma kapsamında Mamdani çıkarım yöntemi kullanılmaktadır.</a:t>
            </a:r>
          </a:p>
          <a:p>
            <a:pPr marL="0" indent="0">
              <a:buNone/>
            </a:pPr>
            <a:endParaRPr lang="tr-TR" dirty="0"/>
          </a:p>
          <a:p>
            <a:pPr marL="0" indent="0">
              <a:buNone/>
            </a:pPr>
            <a:r>
              <a:rPr lang="tr-TR" dirty="0"/>
              <a:t>Bulanık mantık da çıkarım kademesinde bilginin işlenmesi için kural tabanı oluşturulmaktadır. Bu tablo, girdi değişkenlerine yani tbs, shs ve protein için oluşturulan kural tablosudur. </a:t>
            </a:r>
          </a:p>
        </p:txBody>
      </p:sp>
    </p:spTree>
    <p:extLst>
      <p:ext uri="{BB962C8B-B14F-4D97-AF65-F5344CB8AC3E}">
        <p14:creationId xmlns:p14="http://schemas.microsoft.com/office/powerpoint/2010/main" val="17035801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5554" y="1120904"/>
            <a:ext cx="9946716" cy="4571442"/>
          </a:xfrm>
        </p:spPr>
        <p:txBody>
          <a:bodyPr>
            <a:normAutofit/>
          </a:bodyPr>
          <a:lstStyle/>
          <a:p>
            <a:pPr marL="0" indent="0">
              <a:buNone/>
            </a:pPr>
            <a:r>
              <a:rPr lang="tr-TR" dirty="0"/>
              <a:t>Bulanık mantık yönteminde bilginin sunumu için çıkarım aşamasında kural tabanı oluşturulmalıdır. Yapılan çalışmada çiğ süt örneklerinin kalite değerlendirilmesi için kullanılacak kural tablosu 27 adet “Eğer - O Halde” kuralı bulunmaktadır. Tabloda yer alan;</a:t>
            </a:r>
          </a:p>
          <a:p>
            <a:pPr lvl="1"/>
            <a:r>
              <a:rPr lang="tr-TR" dirty="0"/>
              <a:t>“Y” yüksek miktarda, </a:t>
            </a:r>
          </a:p>
          <a:p>
            <a:pPr lvl="1"/>
            <a:r>
              <a:rPr lang="tr-TR" dirty="0"/>
              <a:t>“D” düşük miktarda, </a:t>
            </a:r>
          </a:p>
          <a:p>
            <a:pPr lvl="1"/>
            <a:r>
              <a:rPr lang="tr-TR" dirty="0"/>
              <a:t>“O” orta miktarda anlamındadır.</a:t>
            </a:r>
          </a:p>
          <a:p>
            <a:pPr marL="457200" lvl="1" indent="0">
              <a:buNone/>
            </a:pPr>
            <a:endParaRPr lang="tr-TR" dirty="0"/>
          </a:p>
          <a:p>
            <a:pPr marL="0" indent="0">
              <a:buNone/>
            </a:pPr>
            <a:r>
              <a:rPr lang="tr-TR" dirty="0"/>
              <a:t>Tabloda girdi değişkenleri için oluşturulan kural tablosu yer almaktadır. </a:t>
            </a:r>
          </a:p>
        </p:txBody>
      </p:sp>
    </p:spTree>
    <p:extLst>
      <p:ext uri="{BB962C8B-B14F-4D97-AF65-F5344CB8AC3E}">
        <p14:creationId xmlns:p14="http://schemas.microsoft.com/office/powerpoint/2010/main" val="8135145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3001" y="41920"/>
            <a:ext cx="9905998" cy="1478570"/>
          </a:xfrm>
        </p:spPr>
        <p:txBody>
          <a:bodyPr>
            <a:normAutofit fontScale="90000"/>
          </a:bodyPr>
          <a:lstStyle/>
          <a:p>
            <a:pPr algn="ctr"/>
            <a:r>
              <a:rPr lang="tr-TR" dirty="0"/>
              <a:t>Girdi dEğişkenleri için oluşturulan kural tablosu</a:t>
            </a:r>
            <a:br>
              <a:rPr lang="tr-TR" dirty="0"/>
            </a:br>
            <a:endParaRPr lang="tr-TR" dirty="0"/>
          </a:p>
        </p:txBody>
      </p:sp>
      <p:pic>
        <p:nvPicPr>
          <p:cNvPr id="4" name="Resim 3" descr="C:\Users\emirh\AppData\Local\Microsoft\Windows\INetCache\Content.Word\kuraltabani(2).png"/>
          <p:cNvPicPr/>
          <p:nvPr/>
        </p:nvPicPr>
        <p:blipFill>
          <a:blip r:embed="rId2">
            <a:extLst>
              <a:ext uri="{28A0092B-C50C-407E-A947-70E740481C1C}">
                <a14:useLocalDpi xmlns:a14="http://schemas.microsoft.com/office/drawing/2010/main" val="0"/>
              </a:ext>
            </a:extLst>
          </a:blip>
          <a:srcRect/>
          <a:stretch>
            <a:fillRect/>
          </a:stretch>
        </p:blipFill>
        <p:spPr bwMode="auto">
          <a:xfrm>
            <a:off x="2999088" y="1005015"/>
            <a:ext cx="6193823" cy="5617237"/>
          </a:xfrm>
          <a:prstGeom prst="rect">
            <a:avLst/>
          </a:prstGeom>
          <a:noFill/>
          <a:ln>
            <a:noFill/>
          </a:ln>
        </p:spPr>
      </p:pic>
    </p:spTree>
    <p:extLst>
      <p:ext uri="{BB962C8B-B14F-4D97-AF65-F5344CB8AC3E}">
        <p14:creationId xmlns:p14="http://schemas.microsoft.com/office/powerpoint/2010/main" val="33214681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1" y="1658143"/>
            <a:ext cx="9905999" cy="3541714"/>
          </a:xfrm>
        </p:spPr>
        <p:txBody>
          <a:bodyPr/>
          <a:lstStyle/>
          <a:p>
            <a:pPr marL="0" indent="0">
              <a:buNone/>
            </a:pPr>
            <a:r>
              <a:rPr lang="tr-TR" sz="2400" dirty="0"/>
              <a:t>Sıradaki tabloda, 50 adet çiğ süt örneğinin kalite değerlendirmesi için bulanıklaştırma aşamasında oluşturulan üyelik fonksiyonları ile </a:t>
            </a:r>
            <a:r>
              <a:rPr lang="tr-TR" sz="2400" i="1" dirty="0">
                <a:solidFill>
                  <a:schemeClr val="accent2">
                    <a:lumMod val="60000"/>
                    <a:lumOff val="40000"/>
                  </a:schemeClr>
                </a:solidFill>
              </a:rPr>
              <a:t>bulanık “eğer-o halde” kuralları </a:t>
            </a:r>
            <a:r>
              <a:rPr lang="tr-TR" sz="2400" dirty="0"/>
              <a:t>kullanılarak tasarlanan karar destek sisteminin kararları yer almaktadır. Oluşturulan sistemde durulaştırma yöntemi olarak </a:t>
            </a:r>
            <a:r>
              <a:rPr lang="tr-TR" sz="2400" i="1" dirty="0">
                <a:solidFill>
                  <a:schemeClr val="accent2">
                    <a:lumMod val="60000"/>
                    <a:lumOff val="40000"/>
                  </a:schemeClr>
                </a:solidFill>
              </a:rPr>
              <a:t>ağırlık merkezi yöntemi (</a:t>
            </a:r>
            <a:r>
              <a:rPr lang="tr-TR" sz="2400" i="1" dirty="0" err="1">
                <a:solidFill>
                  <a:schemeClr val="accent2">
                    <a:lumMod val="60000"/>
                    <a:lumOff val="40000"/>
                  </a:schemeClr>
                </a:solidFill>
              </a:rPr>
              <a:t>Sentroid</a:t>
            </a:r>
            <a:r>
              <a:rPr lang="tr-TR" sz="2400" i="1" dirty="0">
                <a:solidFill>
                  <a:schemeClr val="accent2">
                    <a:lumMod val="60000"/>
                    <a:lumOff val="40000"/>
                  </a:schemeClr>
                </a:solidFill>
              </a:rPr>
              <a:t>)</a:t>
            </a:r>
            <a:r>
              <a:rPr lang="tr-TR" sz="2400" dirty="0"/>
              <a:t> kullanılmıştır.</a:t>
            </a:r>
            <a:r>
              <a:rPr lang="tr-TR" sz="2400" b="1" dirty="0"/>
              <a:t> </a:t>
            </a:r>
            <a:endParaRPr lang="tr-TR" sz="2400" dirty="0"/>
          </a:p>
          <a:p>
            <a:endParaRPr lang="tr-TR" dirty="0"/>
          </a:p>
        </p:txBody>
      </p:sp>
      <p:sp>
        <p:nvSpPr>
          <p:cNvPr id="4" name="Unvan 1">
            <a:extLst>
              <a:ext uri="{FF2B5EF4-FFF2-40B4-BE49-F238E27FC236}">
                <a16:creationId xmlns:a16="http://schemas.microsoft.com/office/drawing/2014/main" id="{117E5D0B-F4D7-4CF7-980D-DC49F919D393}"/>
              </a:ext>
            </a:extLst>
          </p:cNvPr>
          <p:cNvSpPr>
            <a:spLocks noGrp="1"/>
          </p:cNvSpPr>
          <p:nvPr>
            <p:ph type="title"/>
          </p:nvPr>
        </p:nvSpPr>
        <p:spPr>
          <a:xfrm>
            <a:off x="1143001" y="41920"/>
            <a:ext cx="9905998" cy="1478570"/>
          </a:xfrm>
        </p:spPr>
        <p:txBody>
          <a:bodyPr>
            <a:normAutofit/>
          </a:bodyPr>
          <a:lstStyle/>
          <a:p>
            <a:pPr algn="ctr"/>
            <a:r>
              <a:rPr lang="tr-TR" dirty="0"/>
              <a:t>Çiğ süt örneklerine ait veri seti ve karar destek sistemi kararlar</a:t>
            </a:r>
            <a:endParaRPr lang="tr-TR" b="1" dirty="0"/>
          </a:p>
        </p:txBody>
      </p:sp>
      <p:pic>
        <p:nvPicPr>
          <p:cNvPr id="3074" name="Picture 2" descr="https://www.pngonly.com/wp-content/uploads/2017/05/Milk-Splashes-PNG.png">
            <a:extLst>
              <a:ext uri="{FF2B5EF4-FFF2-40B4-BE49-F238E27FC236}">
                <a16:creationId xmlns:a16="http://schemas.microsoft.com/office/drawing/2014/main" id="{F37C265C-0497-4CC1-B54C-CFF82A6E9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944937"/>
            <a:ext cx="12192000" cy="291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7048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3001" y="0"/>
            <a:ext cx="9905998" cy="1478570"/>
          </a:xfrm>
        </p:spPr>
        <p:txBody>
          <a:bodyPr/>
          <a:lstStyle/>
          <a:p>
            <a:pPr algn="ctr"/>
            <a:r>
              <a:rPr lang="tr-TR" dirty="0"/>
              <a:t>Çiğ süt örneklerine ait veri seti ve karar destek sistemi kararlarI TABLOSU</a:t>
            </a: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908" y="1478570"/>
            <a:ext cx="3584099" cy="5150262"/>
          </a:xfrm>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78570"/>
            <a:ext cx="3513109" cy="5150262"/>
          </a:xfrm>
          <a:prstGeom prst="rect">
            <a:avLst/>
          </a:prstGeom>
        </p:spPr>
      </p:pic>
    </p:spTree>
    <p:extLst>
      <p:ext uri="{BB962C8B-B14F-4D97-AF65-F5344CB8AC3E}">
        <p14:creationId xmlns:p14="http://schemas.microsoft.com/office/powerpoint/2010/main" val="28854678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15553" y="48291"/>
            <a:ext cx="9905998" cy="1478570"/>
          </a:xfrm>
        </p:spPr>
        <p:txBody>
          <a:bodyPr/>
          <a:lstStyle/>
          <a:p>
            <a:r>
              <a:rPr lang="tr-TR" dirty="0"/>
              <a:t>3. YÖNTEM</a:t>
            </a:r>
            <a:br>
              <a:rPr lang="tr-TR" dirty="0"/>
            </a:br>
            <a:r>
              <a:rPr lang="tr-TR" dirty="0"/>
              <a:t>                                          </a:t>
            </a:r>
          </a:p>
        </p:txBody>
      </p:sp>
      <p:sp>
        <p:nvSpPr>
          <p:cNvPr id="3" name="İçerik Yer Tutucusu 2"/>
          <p:cNvSpPr>
            <a:spLocks noGrp="1"/>
          </p:cNvSpPr>
          <p:nvPr>
            <p:ph idx="1"/>
          </p:nvPr>
        </p:nvSpPr>
        <p:spPr>
          <a:xfrm>
            <a:off x="7905749" y="1723359"/>
            <a:ext cx="3598862" cy="3777622"/>
          </a:xfrm>
        </p:spPr>
        <p:txBody>
          <a:bodyPr>
            <a:normAutofit/>
          </a:bodyPr>
          <a:lstStyle/>
          <a:p>
            <a:pPr marL="0" indent="0">
              <a:buNone/>
            </a:pPr>
            <a:r>
              <a:rPr lang="tr-TR" sz="2800" b="1" i="1" dirty="0"/>
              <a:t>A. Yazılım Mimarisi</a:t>
            </a:r>
          </a:p>
          <a:p>
            <a:pPr marL="0" indent="0">
              <a:buNone/>
            </a:pPr>
            <a:r>
              <a:rPr lang="tr-TR" sz="2800" dirty="0"/>
              <a:t>Yandaki tabloda proje geliştirilirken kullanılan kod yapısı ve geliştirme aşamaları belirtilmiştir.</a:t>
            </a:r>
          </a:p>
        </p:txBody>
      </p:sp>
      <p:graphicFrame>
        <p:nvGraphicFramePr>
          <p:cNvPr id="5" name="Diagram 9"/>
          <p:cNvGraphicFramePr/>
          <p:nvPr>
            <p:extLst>
              <p:ext uri="{D42A27DB-BD31-4B8C-83A1-F6EECF244321}">
                <p14:modId xmlns:p14="http://schemas.microsoft.com/office/powerpoint/2010/main" val="1884748049"/>
              </p:ext>
            </p:extLst>
          </p:nvPr>
        </p:nvGraphicFramePr>
        <p:xfrm>
          <a:off x="1277482" y="906162"/>
          <a:ext cx="6628267" cy="5692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66860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479913"/>
            <a:ext cx="9905998" cy="1478570"/>
          </a:xfrm>
        </p:spPr>
        <p:txBody>
          <a:bodyPr/>
          <a:lstStyle/>
          <a:p>
            <a:r>
              <a:rPr lang="tr-TR" b="1" i="1" dirty="0"/>
              <a:t>b. Kod Bilgisi</a:t>
            </a:r>
            <a:endParaRPr lang="tr-TR" dirty="0"/>
          </a:p>
        </p:txBody>
      </p:sp>
      <p:sp>
        <p:nvSpPr>
          <p:cNvPr id="3" name="İçerik Yer Tutucusu 2"/>
          <p:cNvSpPr>
            <a:spLocks noGrp="1"/>
          </p:cNvSpPr>
          <p:nvPr>
            <p:ph idx="1"/>
          </p:nvPr>
        </p:nvSpPr>
        <p:spPr>
          <a:xfrm>
            <a:off x="1141413" y="1680519"/>
            <a:ext cx="10185614" cy="3958283"/>
          </a:xfrm>
        </p:spPr>
        <p:txBody>
          <a:bodyPr>
            <a:normAutofit fontScale="92500" lnSpcReduction="10000"/>
          </a:bodyPr>
          <a:lstStyle/>
          <a:p>
            <a:r>
              <a:rPr lang="tr-TR" b="1" dirty="0"/>
              <a:t>1.1. Kullanılan Kütüphaneler </a:t>
            </a:r>
            <a:endParaRPr lang="tr-TR" dirty="0"/>
          </a:p>
          <a:p>
            <a:pPr lvl="1"/>
            <a:r>
              <a:rPr lang="tr-TR" i="1" dirty="0" err="1"/>
              <a:t>Skfuzzy</a:t>
            </a:r>
            <a:endParaRPr lang="tr-TR" i="1" dirty="0"/>
          </a:p>
          <a:p>
            <a:pPr lvl="1"/>
            <a:r>
              <a:rPr lang="tr-TR" i="1" dirty="0"/>
              <a:t>Numpy</a:t>
            </a:r>
            <a:r>
              <a:rPr lang="tr-TR" b="1" i="1" dirty="0"/>
              <a:t> </a:t>
            </a:r>
          </a:p>
          <a:p>
            <a:pPr marL="457200" lvl="1" indent="0">
              <a:buNone/>
            </a:pPr>
            <a:endParaRPr lang="tr-TR" i="1" dirty="0"/>
          </a:p>
          <a:p>
            <a:r>
              <a:rPr lang="tr-TR" b="1" dirty="0"/>
              <a:t>1.2. Kod Bilgisi </a:t>
            </a:r>
            <a:endParaRPr lang="tr-TR" dirty="0"/>
          </a:p>
          <a:p>
            <a:pPr lvl="1"/>
            <a:r>
              <a:rPr lang="tr-TR" b="1" dirty="0"/>
              <a:t>1.2.1. Girdi ve Çıktı Değişkenlerinin Tanımlanması </a:t>
            </a:r>
            <a:endParaRPr lang="tr-TR" dirty="0"/>
          </a:p>
          <a:p>
            <a:pPr lvl="2"/>
            <a:r>
              <a:rPr lang="tr-TR" i="1" dirty="0" err="1"/>
              <a:t>shs</a:t>
            </a:r>
            <a:r>
              <a:rPr lang="tr-TR" i="1" dirty="0"/>
              <a:t> = </a:t>
            </a:r>
            <a:r>
              <a:rPr lang="tr-TR" i="1" dirty="0" err="1"/>
              <a:t>ctrl.Antecedent</a:t>
            </a:r>
            <a:r>
              <a:rPr lang="tr-TR" i="1" dirty="0"/>
              <a:t>(</a:t>
            </a:r>
            <a:r>
              <a:rPr lang="tr-TR" i="1" dirty="0" err="1"/>
              <a:t>np.arange</a:t>
            </a:r>
            <a:r>
              <a:rPr lang="tr-TR" i="1" dirty="0"/>
              <a:t>(4,7,0.1),'</a:t>
            </a:r>
            <a:r>
              <a:rPr lang="tr-TR" i="1" dirty="0" err="1"/>
              <a:t>shs</a:t>
            </a:r>
            <a:r>
              <a:rPr lang="tr-TR" i="1" dirty="0"/>
              <a:t>')</a:t>
            </a:r>
          </a:p>
          <a:p>
            <a:pPr lvl="2"/>
            <a:r>
              <a:rPr lang="tr-TR" i="1" dirty="0" err="1"/>
              <a:t>tbs</a:t>
            </a:r>
            <a:r>
              <a:rPr lang="tr-TR" i="1" dirty="0"/>
              <a:t> = </a:t>
            </a:r>
            <a:r>
              <a:rPr lang="tr-TR" i="1" dirty="0" err="1"/>
              <a:t>ctrl.Antecedent</a:t>
            </a:r>
            <a:r>
              <a:rPr lang="tr-TR" i="1" dirty="0"/>
              <a:t>(</a:t>
            </a:r>
            <a:r>
              <a:rPr lang="tr-TR" i="1" dirty="0" err="1"/>
              <a:t>np.arange</a:t>
            </a:r>
            <a:r>
              <a:rPr lang="tr-TR" i="1" dirty="0"/>
              <a:t>(3.5,8,0.1),'</a:t>
            </a:r>
            <a:r>
              <a:rPr lang="tr-TR" i="1" dirty="0" err="1"/>
              <a:t>tbs</a:t>
            </a:r>
            <a:r>
              <a:rPr lang="tr-TR" i="1" dirty="0"/>
              <a:t>')</a:t>
            </a:r>
          </a:p>
          <a:p>
            <a:pPr lvl="2"/>
            <a:r>
              <a:rPr lang="tr-TR" i="1" dirty="0" err="1"/>
              <a:t>prt</a:t>
            </a:r>
            <a:r>
              <a:rPr lang="tr-TR" i="1" dirty="0"/>
              <a:t> = </a:t>
            </a:r>
            <a:r>
              <a:rPr lang="tr-TR" i="1" dirty="0" err="1"/>
              <a:t>ctrl.Antecedent</a:t>
            </a:r>
            <a:r>
              <a:rPr lang="tr-TR" i="1" dirty="0"/>
              <a:t>(</a:t>
            </a:r>
            <a:r>
              <a:rPr lang="tr-TR" i="1" dirty="0" err="1"/>
              <a:t>np.arange</a:t>
            </a:r>
            <a:r>
              <a:rPr lang="tr-TR" i="1" dirty="0"/>
              <a:t>(2,5,0.1),'</a:t>
            </a:r>
            <a:r>
              <a:rPr lang="tr-TR" i="1" dirty="0" err="1"/>
              <a:t>prt</a:t>
            </a:r>
            <a:r>
              <a:rPr lang="tr-TR" i="1" dirty="0"/>
              <a:t>')</a:t>
            </a:r>
          </a:p>
          <a:p>
            <a:pPr lvl="2"/>
            <a:r>
              <a:rPr lang="tr-TR" i="1" dirty="0" err="1"/>
              <a:t>qua</a:t>
            </a:r>
            <a:r>
              <a:rPr lang="tr-TR" i="1" dirty="0"/>
              <a:t> = </a:t>
            </a:r>
            <a:r>
              <a:rPr lang="tr-TR" i="1" dirty="0" err="1"/>
              <a:t>ctrl.Consequent</a:t>
            </a:r>
            <a:r>
              <a:rPr lang="tr-TR" i="1" dirty="0"/>
              <a:t>(</a:t>
            </a:r>
            <a:r>
              <a:rPr lang="tr-TR" i="1" dirty="0" err="1"/>
              <a:t>np.arange</a:t>
            </a:r>
            <a:r>
              <a:rPr lang="tr-TR" i="1" dirty="0"/>
              <a:t>(0,1,0.05),'</a:t>
            </a:r>
            <a:r>
              <a:rPr lang="tr-TR" i="1" dirty="0" err="1"/>
              <a:t>qua</a:t>
            </a:r>
            <a:r>
              <a:rPr lang="tr-TR" i="1" dirty="0"/>
              <a:t>')</a:t>
            </a:r>
          </a:p>
          <a:p>
            <a:endParaRPr lang="tr-TR" dirty="0"/>
          </a:p>
        </p:txBody>
      </p:sp>
    </p:spTree>
    <p:extLst>
      <p:ext uri="{BB962C8B-B14F-4D97-AF65-F5344CB8AC3E}">
        <p14:creationId xmlns:p14="http://schemas.microsoft.com/office/powerpoint/2010/main" val="273642096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1408670"/>
            <a:ext cx="10020858" cy="4382531"/>
          </a:xfrm>
        </p:spPr>
        <p:txBody>
          <a:bodyPr>
            <a:normAutofit/>
          </a:bodyPr>
          <a:lstStyle/>
          <a:p>
            <a:r>
              <a:rPr lang="tr-TR" sz="2000" dirty="0"/>
              <a:t>Girdi değişkenleri , </a:t>
            </a:r>
            <a:r>
              <a:rPr lang="tr-TR" sz="2000" dirty="0" err="1"/>
              <a:t>numpy</a:t>
            </a:r>
            <a:r>
              <a:rPr lang="tr-TR" sz="2000" dirty="0"/>
              <a:t> kütüphanesinin </a:t>
            </a:r>
            <a:r>
              <a:rPr lang="tr-TR" sz="2000" dirty="0" err="1"/>
              <a:t>arange</a:t>
            </a:r>
            <a:r>
              <a:rPr lang="tr-TR" sz="2000" dirty="0"/>
              <a:t> </a:t>
            </a:r>
            <a:r>
              <a:rPr lang="tr-TR" sz="2000" dirty="0" err="1"/>
              <a:t>methodu</a:t>
            </a:r>
            <a:r>
              <a:rPr lang="tr-TR" sz="2000" dirty="0"/>
              <a:t> kullanılarak kalite sınıf aralık bilgisi ile oluşturulmuştur. Girdi değişkenleri aşağıda görüldüğü gibidir ; </a:t>
            </a:r>
          </a:p>
          <a:p>
            <a:pPr lvl="1"/>
            <a:r>
              <a:rPr lang="tr-TR" sz="2000" i="1" dirty="0" err="1"/>
              <a:t>shs</a:t>
            </a:r>
            <a:r>
              <a:rPr lang="tr-TR" sz="2000" i="1" dirty="0"/>
              <a:t> : Somatik Hücre Sayısı </a:t>
            </a:r>
          </a:p>
          <a:p>
            <a:pPr lvl="1"/>
            <a:r>
              <a:rPr lang="tr-TR" sz="2000" i="1" dirty="0" err="1"/>
              <a:t>tbs</a:t>
            </a:r>
            <a:r>
              <a:rPr lang="tr-TR" sz="2000" i="1" dirty="0"/>
              <a:t> : Toplam Bakteri Sayısı</a:t>
            </a:r>
          </a:p>
          <a:p>
            <a:pPr lvl="1"/>
            <a:r>
              <a:rPr lang="tr-TR" sz="2000" i="1" dirty="0"/>
              <a:t>prt : Protein Değeri</a:t>
            </a:r>
          </a:p>
          <a:p>
            <a:pPr marL="457200" lvl="1" indent="0">
              <a:buNone/>
            </a:pPr>
            <a:endParaRPr lang="tr-TR" sz="2000" i="1" dirty="0"/>
          </a:p>
          <a:p>
            <a:r>
              <a:rPr lang="tr-TR" sz="2000" dirty="0"/>
              <a:t>Çıktı değişkeni aşağıda görüldüğü gibidir;</a:t>
            </a:r>
          </a:p>
          <a:p>
            <a:pPr lvl="1"/>
            <a:r>
              <a:rPr lang="tr-TR" sz="2000" i="1" dirty="0" err="1"/>
              <a:t>qua</a:t>
            </a:r>
            <a:r>
              <a:rPr lang="tr-TR" sz="2000" i="1" dirty="0"/>
              <a:t> : Çiğ Süt Kalite Değişkeni</a:t>
            </a:r>
          </a:p>
          <a:p>
            <a:endParaRPr lang="tr-TR" sz="2000" dirty="0"/>
          </a:p>
        </p:txBody>
      </p:sp>
      <p:pic>
        <p:nvPicPr>
          <p:cNvPr id="5" name="Picture 2" descr="https://www.pngonly.com/wp-content/uploads/2017/05/Milk-Transparent-PNG.png">
            <a:extLst>
              <a:ext uri="{FF2B5EF4-FFF2-40B4-BE49-F238E27FC236}">
                <a16:creationId xmlns:a16="http://schemas.microsoft.com/office/drawing/2014/main" id="{22EEABC3-87BC-49A0-9577-671B1980D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545" y="1002042"/>
            <a:ext cx="10293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8701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1" y="1478570"/>
            <a:ext cx="10127950" cy="4885039"/>
          </a:xfrm>
        </p:spPr>
        <p:txBody>
          <a:bodyPr>
            <a:normAutofit/>
          </a:bodyPr>
          <a:lstStyle/>
          <a:p>
            <a:r>
              <a:rPr lang="tr-TR" sz="1800" b="1" dirty="0"/>
              <a:t>1.2.2.1. Somatik Hücre Sayısı </a:t>
            </a:r>
            <a:endParaRPr lang="tr-TR" sz="1800" i="1" dirty="0"/>
          </a:p>
          <a:p>
            <a:pPr lvl="2"/>
            <a:r>
              <a:rPr lang="tr-TR" i="1" dirty="0"/>
              <a:t>s</a:t>
            </a:r>
            <a:r>
              <a:rPr lang="tr-TR" sz="1800" i="1" dirty="0"/>
              <a:t>hs['yüksek'] = fuzzy.trapmf(shs.universe,[4,4,5.6,5.7])</a:t>
            </a:r>
          </a:p>
          <a:p>
            <a:pPr lvl="2"/>
            <a:r>
              <a:rPr lang="tr-TR" sz="1800" i="1" dirty="0" err="1"/>
              <a:t>shs</a:t>
            </a:r>
            <a:r>
              <a:rPr lang="tr-TR" sz="1800" i="1" dirty="0"/>
              <a:t>['orta'] = </a:t>
            </a:r>
            <a:r>
              <a:rPr lang="tr-TR" sz="1800" i="1" dirty="0" err="1"/>
              <a:t>fuzzy.trimf</a:t>
            </a:r>
            <a:r>
              <a:rPr lang="tr-TR" sz="1800" i="1" dirty="0"/>
              <a:t>(</a:t>
            </a:r>
            <a:r>
              <a:rPr lang="tr-TR" sz="1800" i="1" dirty="0" err="1"/>
              <a:t>shs.universe</a:t>
            </a:r>
            <a:r>
              <a:rPr lang="tr-TR" sz="1800" i="1" dirty="0"/>
              <a:t>,[5.6,5.7,6])</a:t>
            </a:r>
          </a:p>
          <a:p>
            <a:pPr lvl="2"/>
            <a:r>
              <a:rPr lang="tr-TR" sz="1800" i="1" dirty="0"/>
              <a:t>shs['düşük'] = fuzzy.trapmf(shs.universe,[5.7,6,7,7])</a:t>
            </a:r>
            <a:r>
              <a:rPr lang="tr-TR" sz="1800" b="1" i="1" dirty="0"/>
              <a:t> </a:t>
            </a:r>
          </a:p>
          <a:p>
            <a:pPr marL="914400" lvl="2" indent="0">
              <a:buNone/>
            </a:pPr>
            <a:endParaRPr lang="tr-TR" sz="1800" i="1" dirty="0"/>
          </a:p>
          <a:p>
            <a:r>
              <a:rPr lang="tr-TR" sz="2000" dirty="0"/>
              <a:t>Somatik Hücre Sayısının yüksek ve düşük  olduğu kalite sınıfları </a:t>
            </a:r>
            <a:r>
              <a:rPr lang="tr-TR" sz="2000" i="1" dirty="0"/>
              <a:t>skfuzzy</a:t>
            </a:r>
            <a:r>
              <a:rPr lang="tr-TR" sz="2000" dirty="0"/>
              <a:t> kütüphanesinin </a:t>
            </a:r>
            <a:r>
              <a:rPr lang="tr-TR" sz="2000" i="1" dirty="0"/>
              <a:t>trapmf</a:t>
            </a:r>
            <a:r>
              <a:rPr lang="tr-TR" sz="2000" dirty="0"/>
              <a:t>(yamuk üyelik fonksiyonu)  özelliği yardımıyla oluşturulmuştur.</a:t>
            </a:r>
          </a:p>
          <a:p>
            <a:pPr marL="0" indent="0">
              <a:buNone/>
            </a:pPr>
            <a:endParaRPr lang="tr-TR" sz="2000" dirty="0"/>
          </a:p>
          <a:p>
            <a:r>
              <a:rPr lang="tr-TR" sz="2000" dirty="0"/>
              <a:t>Somatik Hücre Sayısının orta olduğu kalite sınıfı için </a:t>
            </a:r>
            <a:r>
              <a:rPr lang="tr-TR" sz="2000" i="1" dirty="0"/>
              <a:t>skfuzzy</a:t>
            </a:r>
            <a:r>
              <a:rPr lang="tr-TR" sz="2000" dirty="0"/>
              <a:t> kütüphanesinin </a:t>
            </a:r>
            <a:r>
              <a:rPr lang="tr-TR" sz="2000" i="1" dirty="0"/>
              <a:t>trimf</a:t>
            </a:r>
            <a:r>
              <a:rPr lang="tr-TR" sz="2000" dirty="0"/>
              <a:t>( üçgen üyelik fonksiyonu ) özelliği yardımıyla oluşturulmuştur.</a:t>
            </a:r>
          </a:p>
          <a:p>
            <a:endParaRPr lang="tr-TR" dirty="0"/>
          </a:p>
        </p:txBody>
      </p:sp>
      <p:sp>
        <p:nvSpPr>
          <p:cNvPr id="4" name="Unvan 1">
            <a:extLst>
              <a:ext uri="{FF2B5EF4-FFF2-40B4-BE49-F238E27FC236}">
                <a16:creationId xmlns:a16="http://schemas.microsoft.com/office/drawing/2014/main" id="{EF2576BC-D60F-475A-B8D1-8D11B46FC4BE}"/>
              </a:ext>
            </a:extLst>
          </p:cNvPr>
          <p:cNvSpPr>
            <a:spLocks noGrp="1"/>
          </p:cNvSpPr>
          <p:nvPr>
            <p:ph type="title"/>
          </p:nvPr>
        </p:nvSpPr>
        <p:spPr>
          <a:xfrm>
            <a:off x="1143001" y="0"/>
            <a:ext cx="9905998" cy="1478570"/>
          </a:xfrm>
        </p:spPr>
        <p:txBody>
          <a:bodyPr/>
          <a:lstStyle/>
          <a:p>
            <a:r>
              <a:rPr lang="tr-TR" b="1" dirty="0"/>
              <a:t>1.2.2. Üyeliklerin Oluşturulması  </a:t>
            </a:r>
            <a:endParaRPr lang="tr-TR" dirty="0"/>
          </a:p>
        </p:txBody>
      </p:sp>
    </p:spTree>
    <p:extLst>
      <p:ext uri="{BB962C8B-B14F-4D97-AF65-F5344CB8AC3E}">
        <p14:creationId xmlns:p14="http://schemas.microsoft.com/office/powerpoint/2010/main" val="15935894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195449"/>
            <a:ext cx="9905998" cy="1478570"/>
          </a:xfrm>
        </p:spPr>
        <p:txBody>
          <a:bodyPr/>
          <a:lstStyle/>
          <a:p>
            <a:r>
              <a:rPr lang="tr-TR" dirty="0"/>
              <a:t>ÖZET</a:t>
            </a:r>
          </a:p>
        </p:txBody>
      </p:sp>
      <p:sp>
        <p:nvSpPr>
          <p:cNvPr id="3" name="İçerik Yer Tutucusu 2"/>
          <p:cNvSpPr>
            <a:spLocks noGrp="1"/>
          </p:cNvSpPr>
          <p:nvPr>
            <p:ph idx="1"/>
          </p:nvPr>
        </p:nvSpPr>
        <p:spPr>
          <a:xfrm>
            <a:off x="1141413" y="1336267"/>
            <a:ext cx="9905999" cy="3541714"/>
          </a:xfrm>
        </p:spPr>
        <p:txBody>
          <a:bodyPr/>
          <a:lstStyle/>
          <a:p>
            <a:r>
              <a:rPr lang="tr-TR" altLang="tr-TR" sz="2000" dirty="0">
                <a:solidFill>
                  <a:schemeClr val="tx1"/>
                </a:solidFill>
                <a:latin typeface="+mj-lt"/>
                <a:ea typeface="Calibri" panose="020F0502020204030204" pitchFamily="34" charset="0"/>
              </a:rPr>
              <a:t>Klasik mantık teorisine göre daha esnek bir yapıya sahip olan bulanık mantık teorisi olayları nesnelere “0” ve “1” arasında atadığı doğruluk dereceleri ile açıklamaktadır. Bulanık mantık tabanlı oluşturulacak karar destek sistemleri daha gerçekçi ve tarafsız bir bakış açısı</a:t>
            </a:r>
            <a:r>
              <a:rPr lang="tr-TR" altLang="tr-TR" sz="2000" dirty="0">
                <a:solidFill>
                  <a:schemeClr val="tx1"/>
                </a:solidFill>
                <a:latin typeface="+mj-lt"/>
                <a:ea typeface="Calibri" panose="020F0502020204030204" pitchFamily="34" charset="0"/>
                <a:cs typeface="Times New Roman" panose="02020603050405020304" pitchFamily="18" charset="0"/>
              </a:rPr>
              <a:t> sunmaktadır.</a:t>
            </a:r>
          </a:p>
          <a:p>
            <a:r>
              <a:rPr lang="tr-TR" sz="2000" dirty="0">
                <a:latin typeface="+mj-lt"/>
              </a:rPr>
              <a:t> Bulanık mantık teorisi birçok alanda olduğu gibi hayvancılık alanında da başarılı bir şekilde uygulanmaktadır</a:t>
            </a:r>
            <a:endParaRPr lang="tr-TR" altLang="tr-TR" sz="2000" dirty="0">
              <a:solidFill>
                <a:schemeClr val="tx1"/>
              </a:solidFill>
              <a:latin typeface="+mj-lt"/>
            </a:endParaRPr>
          </a:p>
          <a:p>
            <a:endParaRPr lang="tr-TR" dirty="0"/>
          </a:p>
          <a:p>
            <a:endParaRPr lang="tr-TR" dirty="0"/>
          </a:p>
        </p:txBody>
      </p:sp>
      <p:pic>
        <p:nvPicPr>
          <p:cNvPr id="4" name="Resim 2" descr="bulanikSi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740" y="3969187"/>
            <a:ext cx="7389341" cy="204961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53F9D6D-03E3-44CD-BE47-37CEC7D220AD}"/>
              </a:ext>
            </a:extLst>
          </p:cNvPr>
          <p:cNvSpPr/>
          <p:nvPr/>
        </p:nvSpPr>
        <p:spPr>
          <a:xfrm>
            <a:off x="5021040" y="6018799"/>
            <a:ext cx="2146742" cy="369332"/>
          </a:xfrm>
          <a:prstGeom prst="rect">
            <a:avLst/>
          </a:prstGeom>
        </p:spPr>
        <p:txBody>
          <a:bodyPr wrap="none">
            <a:spAutoFit/>
          </a:bodyPr>
          <a:lstStyle/>
          <a:p>
            <a:pPr algn="ctr"/>
            <a:r>
              <a:rPr lang="tr-TR" i="1" dirty="0">
                <a:latin typeface="Times New Roman" panose="02020603050405020304" pitchFamily="18" charset="0"/>
                <a:ea typeface="Times New Roman" panose="02020603050405020304" pitchFamily="18" charset="0"/>
              </a:rPr>
              <a:t>Bulanık sistem yapısı</a:t>
            </a:r>
            <a:endParaRPr lang="tr-TR" dirty="0"/>
          </a:p>
        </p:txBody>
      </p:sp>
    </p:spTree>
    <p:extLst>
      <p:ext uri="{BB962C8B-B14F-4D97-AF65-F5344CB8AC3E}">
        <p14:creationId xmlns:p14="http://schemas.microsoft.com/office/powerpoint/2010/main" val="26413834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7272" y="982361"/>
            <a:ext cx="10210329" cy="4893277"/>
          </a:xfrm>
        </p:spPr>
        <p:txBody>
          <a:bodyPr>
            <a:normAutofit/>
          </a:bodyPr>
          <a:lstStyle/>
          <a:p>
            <a:r>
              <a:rPr lang="tr-TR" sz="2000" b="1" dirty="0"/>
              <a:t>1.2.2.2. Toplam Bakteri Sayısı</a:t>
            </a:r>
            <a:endParaRPr lang="tr-TR" sz="2000" dirty="0"/>
          </a:p>
          <a:p>
            <a:pPr lvl="1"/>
            <a:r>
              <a:rPr lang="tr-TR" sz="2000" i="1" dirty="0" err="1"/>
              <a:t>tbs</a:t>
            </a:r>
            <a:r>
              <a:rPr lang="tr-TR" sz="2000" i="1" dirty="0"/>
              <a:t>['yüksek'] = </a:t>
            </a:r>
            <a:r>
              <a:rPr lang="tr-TR" sz="2000" i="1" dirty="0" err="1"/>
              <a:t>fuzzy.trapmf</a:t>
            </a:r>
            <a:r>
              <a:rPr lang="tr-TR" sz="2000" i="1" dirty="0"/>
              <a:t>(</a:t>
            </a:r>
            <a:r>
              <a:rPr lang="tr-TR" sz="2000" i="1" dirty="0" err="1"/>
              <a:t>tbs.universe</a:t>
            </a:r>
            <a:r>
              <a:rPr lang="tr-TR" sz="2000" i="1" dirty="0"/>
              <a:t>,[3.5,3.5,4.6,5])</a:t>
            </a:r>
          </a:p>
          <a:p>
            <a:pPr lvl="1"/>
            <a:r>
              <a:rPr lang="tr-TR" sz="2000" i="1" dirty="0" err="1"/>
              <a:t>tbs</a:t>
            </a:r>
            <a:r>
              <a:rPr lang="tr-TR" sz="2000" i="1" dirty="0"/>
              <a:t>['orta']   = </a:t>
            </a:r>
            <a:r>
              <a:rPr lang="tr-TR" sz="2000" i="1" dirty="0" err="1"/>
              <a:t>fuzzy.trimf</a:t>
            </a:r>
            <a:r>
              <a:rPr lang="tr-TR" sz="2000" i="1" dirty="0"/>
              <a:t>(  </a:t>
            </a:r>
            <a:r>
              <a:rPr lang="tr-TR" sz="2000" i="1" dirty="0" err="1"/>
              <a:t>tbs.universe</a:t>
            </a:r>
            <a:r>
              <a:rPr lang="tr-TR" sz="2000" i="1" dirty="0"/>
              <a:t>,[4.6,5,5.4])</a:t>
            </a:r>
          </a:p>
          <a:p>
            <a:pPr lvl="1"/>
            <a:r>
              <a:rPr lang="tr-TR" sz="2000" i="1" dirty="0"/>
              <a:t>tbs['düşük']  = fuzzy.trapmf( tbs.universe,[5,5.4,8,8])</a:t>
            </a:r>
          </a:p>
          <a:p>
            <a:pPr marL="457200" lvl="1" indent="0">
              <a:buNone/>
            </a:pPr>
            <a:endParaRPr lang="tr-TR" sz="2000" i="1" dirty="0"/>
          </a:p>
          <a:p>
            <a:r>
              <a:rPr lang="tr-TR" sz="2000" dirty="0"/>
              <a:t>Toplam Bakteri Sayısının  yüksek ve düşük  olduğu kalite sınıfları </a:t>
            </a:r>
            <a:r>
              <a:rPr lang="tr-TR" sz="2000" i="1" dirty="0"/>
              <a:t>skfuzzy</a:t>
            </a:r>
            <a:r>
              <a:rPr lang="tr-TR" sz="2000" dirty="0"/>
              <a:t> kütüphanesinin </a:t>
            </a:r>
            <a:r>
              <a:rPr lang="tr-TR" sz="2000" i="1" dirty="0"/>
              <a:t>trapmf</a:t>
            </a:r>
            <a:r>
              <a:rPr lang="tr-TR" sz="2000" dirty="0"/>
              <a:t>(yamuk üyelik fonksiyonu)  özelliği yardımıyla oluşturulmuştur.</a:t>
            </a:r>
          </a:p>
          <a:p>
            <a:pPr marL="0" indent="0">
              <a:buNone/>
            </a:pPr>
            <a:endParaRPr lang="tr-TR" sz="2000" dirty="0"/>
          </a:p>
          <a:p>
            <a:r>
              <a:rPr lang="tr-TR" sz="2000" dirty="0"/>
              <a:t>Toplam Bakteri Sayısının  orta olduğu kalite sınıfı için </a:t>
            </a:r>
            <a:r>
              <a:rPr lang="tr-TR" sz="2000" i="1" dirty="0"/>
              <a:t>skfuzzy</a:t>
            </a:r>
            <a:r>
              <a:rPr lang="tr-TR" sz="2000" dirty="0"/>
              <a:t> kütüphanesinin </a:t>
            </a:r>
            <a:r>
              <a:rPr lang="tr-TR" sz="2000" i="1" dirty="0"/>
              <a:t>trimf</a:t>
            </a:r>
            <a:r>
              <a:rPr lang="tr-TR" sz="2000" dirty="0"/>
              <a:t>( üçgen üyelik fonksiyonu ) özelliği yardımıyla oluşturulmuştur.</a:t>
            </a:r>
          </a:p>
        </p:txBody>
      </p:sp>
    </p:spTree>
    <p:extLst>
      <p:ext uri="{BB962C8B-B14F-4D97-AF65-F5344CB8AC3E}">
        <p14:creationId xmlns:p14="http://schemas.microsoft.com/office/powerpoint/2010/main" val="79706167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00665" y="842319"/>
            <a:ext cx="9969843" cy="5173362"/>
          </a:xfrm>
        </p:spPr>
        <p:txBody>
          <a:bodyPr>
            <a:normAutofit/>
          </a:bodyPr>
          <a:lstStyle/>
          <a:p>
            <a:r>
              <a:rPr lang="tr-TR" sz="2000" b="1" dirty="0"/>
              <a:t>1.2.2.3. Protein Değeri </a:t>
            </a:r>
            <a:endParaRPr lang="tr-TR" sz="2000" dirty="0"/>
          </a:p>
          <a:p>
            <a:pPr lvl="1"/>
            <a:r>
              <a:rPr lang="tr-TR" sz="2000" i="1" dirty="0" err="1"/>
              <a:t>prt</a:t>
            </a:r>
            <a:r>
              <a:rPr lang="tr-TR" sz="2000" i="1" dirty="0"/>
              <a:t>['düşük'] = </a:t>
            </a:r>
            <a:r>
              <a:rPr lang="tr-TR" sz="2000" i="1" dirty="0" err="1"/>
              <a:t>fuzzy.trapmf</a:t>
            </a:r>
            <a:r>
              <a:rPr lang="tr-TR" sz="2000" i="1" dirty="0"/>
              <a:t>(</a:t>
            </a:r>
            <a:r>
              <a:rPr lang="tr-TR" sz="2000" i="1" dirty="0" err="1"/>
              <a:t>prt.universe</a:t>
            </a:r>
            <a:r>
              <a:rPr lang="tr-TR" sz="2000" i="1" dirty="0"/>
              <a:t>,[2,2,2.5,2.7])</a:t>
            </a:r>
          </a:p>
          <a:p>
            <a:pPr lvl="1"/>
            <a:r>
              <a:rPr lang="tr-TR" sz="2000" i="1" dirty="0" err="1"/>
              <a:t>prt</a:t>
            </a:r>
            <a:r>
              <a:rPr lang="tr-TR" sz="2000" i="1" dirty="0"/>
              <a:t>['orta'] =  </a:t>
            </a:r>
            <a:r>
              <a:rPr lang="tr-TR" sz="2000" i="1" dirty="0" err="1"/>
              <a:t>fuzzy.trimf</a:t>
            </a:r>
            <a:r>
              <a:rPr lang="tr-TR" sz="2000" i="1" dirty="0"/>
              <a:t>( </a:t>
            </a:r>
            <a:r>
              <a:rPr lang="tr-TR" sz="2000" i="1" dirty="0" err="1"/>
              <a:t>prt.universe</a:t>
            </a:r>
            <a:r>
              <a:rPr lang="tr-TR" sz="2000" i="1" dirty="0"/>
              <a:t>,[2.5,2.7,4.5])</a:t>
            </a:r>
          </a:p>
          <a:p>
            <a:pPr lvl="1"/>
            <a:r>
              <a:rPr lang="tr-TR" sz="2000" i="1" dirty="0"/>
              <a:t>prt['yüksek'] = fuzzy.trapmf( prt.universe,[2.7,4.5,5,5])</a:t>
            </a:r>
            <a:r>
              <a:rPr lang="tr-TR" sz="2000" b="1" i="1" dirty="0"/>
              <a:t> </a:t>
            </a:r>
          </a:p>
          <a:p>
            <a:pPr lvl="1"/>
            <a:endParaRPr lang="tr-TR" sz="2000" dirty="0"/>
          </a:p>
          <a:p>
            <a:r>
              <a:rPr lang="tr-TR" sz="2000" dirty="0"/>
              <a:t>Protein Değerinin  yüksek ve düşük  olduğu kalite sınıfları </a:t>
            </a:r>
            <a:r>
              <a:rPr lang="tr-TR" sz="2000" i="1" dirty="0"/>
              <a:t>skfuzzy</a:t>
            </a:r>
            <a:r>
              <a:rPr lang="tr-TR" sz="2000" dirty="0"/>
              <a:t> kütüphanesinin </a:t>
            </a:r>
            <a:r>
              <a:rPr lang="tr-TR" sz="2000" i="1" dirty="0"/>
              <a:t>trapmf</a:t>
            </a:r>
            <a:r>
              <a:rPr lang="tr-TR" sz="2000" dirty="0"/>
              <a:t>   (yamuk üyelik fonksiyonu)  özelliği yardımıyla oluşturulmuştur.</a:t>
            </a:r>
          </a:p>
          <a:p>
            <a:endParaRPr lang="tr-TR" sz="2000" dirty="0"/>
          </a:p>
          <a:p>
            <a:r>
              <a:rPr lang="tr-TR" sz="2000" dirty="0"/>
              <a:t>Protein Değerinin  orta olduğu kalite sınıfı için </a:t>
            </a:r>
            <a:r>
              <a:rPr lang="tr-TR" sz="2000" i="1" dirty="0"/>
              <a:t>skfuzzy</a:t>
            </a:r>
            <a:r>
              <a:rPr lang="tr-TR" sz="2000" dirty="0"/>
              <a:t> kütüphanesinin </a:t>
            </a:r>
            <a:r>
              <a:rPr lang="tr-TR" sz="2000" i="1" dirty="0"/>
              <a:t>trimf</a:t>
            </a:r>
            <a:r>
              <a:rPr lang="tr-TR" sz="2000" dirty="0"/>
              <a:t>( üçgen üyelik fonksiyonu ) özelliği yardımıyla oluşturulmuştur.</a:t>
            </a:r>
          </a:p>
          <a:p>
            <a:endParaRPr lang="tr-TR" dirty="0"/>
          </a:p>
        </p:txBody>
      </p:sp>
    </p:spTree>
    <p:extLst>
      <p:ext uri="{BB962C8B-B14F-4D97-AF65-F5344CB8AC3E}">
        <p14:creationId xmlns:p14="http://schemas.microsoft.com/office/powerpoint/2010/main" val="3833839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84893" y="1311875"/>
            <a:ext cx="9864339" cy="4234250"/>
          </a:xfrm>
        </p:spPr>
        <p:txBody>
          <a:bodyPr>
            <a:normAutofit/>
          </a:bodyPr>
          <a:lstStyle/>
          <a:p>
            <a:r>
              <a:rPr lang="tr-TR" sz="2000" b="1" dirty="0"/>
              <a:t>1.2.2.4. Çiğ Süt Kalite Değişkeni </a:t>
            </a:r>
            <a:endParaRPr lang="tr-TR" sz="2000" dirty="0"/>
          </a:p>
          <a:p>
            <a:pPr lvl="1"/>
            <a:r>
              <a:rPr lang="tr-TR" sz="2000" i="1" dirty="0" err="1"/>
              <a:t>qua</a:t>
            </a:r>
            <a:r>
              <a:rPr lang="tr-TR" sz="2000" i="1" dirty="0"/>
              <a:t>['düşük'] =  </a:t>
            </a:r>
            <a:r>
              <a:rPr lang="tr-TR" sz="2000" i="1" dirty="0" err="1"/>
              <a:t>fuzzy.trapmf</a:t>
            </a:r>
            <a:r>
              <a:rPr lang="tr-TR" sz="2000" i="1" dirty="0"/>
              <a:t>(</a:t>
            </a:r>
            <a:r>
              <a:rPr lang="tr-TR" sz="2000" i="1" dirty="0" err="1"/>
              <a:t>qua.universe</a:t>
            </a:r>
            <a:r>
              <a:rPr lang="tr-TR" sz="2000" i="1" dirty="0"/>
              <a:t>,[0,0,0.25,0.4])</a:t>
            </a:r>
          </a:p>
          <a:p>
            <a:pPr lvl="1"/>
            <a:r>
              <a:rPr lang="tr-TR" sz="2000" i="1" dirty="0" err="1"/>
              <a:t>qua</a:t>
            </a:r>
            <a:r>
              <a:rPr lang="tr-TR" sz="2000" i="1" dirty="0"/>
              <a:t>['orta'] =   </a:t>
            </a:r>
            <a:r>
              <a:rPr lang="tr-TR" sz="2000" i="1" dirty="0" err="1"/>
              <a:t>fuzzy.trapmf</a:t>
            </a:r>
            <a:r>
              <a:rPr lang="tr-TR" sz="2000" i="1" dirty="0"/>
              <a:t>(</a:t>
            </a:r>
            <a:r>
              <a:rPr lang="tr-TR" sz="2000" i="1" dirty="0" err="1"/>
              <a:t>qua.universe</a:t>
            </a:r>
            <a:r>
              <a:rPr lang="tr-TR" sz="2000" i="1" dirty="0"/>
              <a:t>,[0.25,0.4,0.6,0.75])</a:t>
            </a:r>
          </a:p>
          <a:p>
            <a:pPr lvl="1"/>
            <a:r>
              <a:rPr lang="tr-TR" sz="2000" i="1" dirty="0"/>
              <a:t>qua['yüksek'] =  fuzzy.trapmf(qua.universe,[0.6,0.75,1,1])</a:t>
            </a:r>
          </a:p>
          <a:p>
            <a:pPr lvl="1"/>
            <a:endParaRPr lang="tr-TR" sz="2000" dirty="0"/>
          </a:p>
          <a:p>
            <a:r>
              <a:rPr lang="tr-TR" sz="2000" dirty="0"/>
              <a:t>Çiğ Süt Kalite Değişkenin  yüksek ,orta ve  düşük  olduğu kalite sınıfları </a:t>
            </a:r>
            <a:r>
              <a:rPr lang="tr-TR" sz="2000" i="1" dirty="0"/>
              <a:t>skfuzzy</a:t>
            </a:r>
            <a:r>
              <a:rPr lang="tr-TR" sz="2000" dirty="0"/>
              <a:t> kütüphanesinin </a:t>
            </a:r>
            <a:r>
              <a:rPr lang="tr-TR" sz="2000" i="1" dirty="0"/>
              <a:t>trapmf</a:t>
            </a:r>
            <a:r>
              <a:rPr lang="tr-TR" sz="2000" dirty="0"/>
              <a:t>(yamuk üyelik fonksiyonu)  özelliği yardımıyla oluşturulmuştur.</a:t>
            </a:r>
          </a:p>
        </p:txBody>
      </p:sp>
    </p:spTree>
    <p:extLst>
      <p:ext uri="{BB962C8B-B14F-4D97-AF65-F5344CB8AC3E}">
        <p14:creationId xmlns:p14="http://schemas.microsoft.com/office/powerpoint/2010/main" val="5440983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452669"/>
            <a:ext cx="9905998" cy="1478570"/>
          </a:xfrm>
        </p:spPr>
        <p:txBody>
          <a:bodyPr/>
          <a:lstStyle/>
          <a:p>
            <a:r>
              <a:rPr lang="tr-TR" b="1" dirty="0"/>
              <a:t>1.2.3. Grafik  </a:t>
            </a:r>
            <a:br>
              <a:rPr lang="tr-TR" dirty="0"/>
            </a:br>
            <a:endParaRPr lang="tr-TR" dirty="0"/>
          </a:p>
        </p:txBody>
      </p:sp>
      <p:sp>
        <p:nvSpPr>
          <p:cNvPr id="3" name="İçerik Yer Tutucusu 2"/>
          <p:cNvSpPr>
            <a:spLocks noGrp="1"/>
          </p:cNvSpPr>
          <p:nvPr>
            <p:ph idx="1"/>
          </p:nvPr>
        </p:nvSpPr>
        <p:spPr>
          <a:xfrm>
            <a:off x="1141413" y="1357803"/>
            <a:ext cx="9905999" cy="989981"/>
          </a:xfrm>
        </p:spPr>
        <p:txBody>
          <a:bodyPr/>
          <a:lstStyle/>
          <a:p>
            <a:r>
              <a:rPr lang="tr-TR" dirty="0"/>
              <a:t>Oluşturulan üyelik fonskiyonları view komutu kullanılarak görselleştirilmiştir. Üyelik fonksiyonlarının grafikleri aşağıdaki gibidir.</a:t>
            </a:r>
          </a:p>
        </p:txBody>
      </p:sp>
      <p:pic>
        <p:nvPicPr>
          <p:cNvPr id="4" name="Picture 1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2442" y="2404389"/>
            <a:ext cx="3105888" cy="2049221"/>
          </a:xfrm>
          <a:prstGeom prst="rect">
            <a:avLst/>
          </a:prstGeom>
          <a:noFill/>
          <a:ln>
            <a:noFill/>
          </a:ln>
        </p:spPr>
      </p:pic>
      <p:pic>
        <p:nvPicPr>
          <p:cNvPr id="5"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5561113" y="2392377"/>
            <a:ext cx="3291215" cy="2061233"/>
          </a:xfrm>
          <a:prstGeom prst="rect">
            <a:avLst/>
          </a:prstGeom>
          <a:noFill/>
          <a:ln>
            <a:noFill/>
          </a:ln>
        </p:spPr>
      </p:pic>
      <p:pic>
        <p:nvPicPr>
          <p:cNvPr id="6" name="Picture 12">
            <a:extLst>
              <a:ext uri="{FF2B5EF4-FFF2-40B4-BE49-F238E27FC236}">
                <a16:creationId xmlns:a16="http://schemas.microsoft.com/office/drawing/2014/main" id="{3CBE812D-2685-4298-B8F2-2DFD954DA43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2442" y="4619459"/>
            <a:ext cx="3105888" cy="1915615"/>
          </a:xfrm>
          <a:prstGeom prst="rect">
            <a:avLst/>
          </a:prstGeom>
          <a:noFill/>
          <a:ln>
            <a:noFill/>
          </a:ln>
        </p:spPr>
      </p:pic>
      <p:pic>
        <p:nvPicPr>
          <p:cNvPr id="7" name="Picture 14">
            <a:extLst>
              <a:ext uri="{FF2B5EF4-FFF2-40B4-BE49-F238E27FC236}">
                <a16:creationId xmlns:a16="http://schemas.microsoft.com/office/drawing/2014/main" id="{51FE15D1-86EA-491B-9D1A-FCD5A182CB6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561113" y="4619459"/>
            <a:ext cx="3291215" cy="1915615"/>
          </a:xfrm>
          <a:prstGeom prst="rect">
            <a:avLst/>
          </a:prstGeom>
          <a:noFill/>
          <a:ln>
            <a:noFill/>
          </a:ln>
        </p:spPr>
      </p:pic>
    </p:spTree>
    <p:extLst>
      <p:ext uri="{BB962C8B-B14F-4D97-AF65-F5344CB8AC3E}">
        <p14:creationId xmlns:p14="http://schemas.microsoft.com/office/powerpoint/2010/main" val="403831227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1.2.4. Kural Tabanı</a:t>
            </a:r>
            <a:br>
              <a:rPr lang="tr-TR" dirty="0"/>
            </a:br>
            <a:endParaRPr lang="tr-TR" dirty="0"/>
          </a:p>
        </p:txBody>
      </p:sp>
      <p:sp>
        <p:nvSpPr>
          <p:cNvPr id="3" name="İçerik Yer Tutucusu 2"/>
          <p:cNvSpPr>
            <a:spLocks noGrp="1"/>
          </p:cNvSpPr>
          <p:nvPr>
            <p:ph idx="1"/>
          </p:nvPr>
        </p:nvSpPr>
        <p:spPr>
          <a:xfrm>
            <a:off x="1141413" y="1680519"/>
            <a:ext cx="10094998" cy="4110682"/>
          </a:xfrm>
        </p:spPr>
        <p:txBody>
          <a:bodyPr>
            <a:normAutofit fontScale="92500" lnSpcReduction="20000"/>
          </a:bodyPr>
          <a:lstStyle/>
          <a:p>
            <a:r>
              <a:rPr lang="tr-TR" dirty="0"/>
              <a:t>Kurallar </a:t>
            </a:r>
            <a:r>
              <a:rPr lang="tr-TR" i="1" dirty="0"/>
              <a:t>skfuzzy</a:t>
            </a:r>
            <a:r>
              <a:rPr lang="tr-TR" dirty="0"/>
              <a:t> kütüphanesinin </a:t>
            </a:r>
            <a:r>
              <a:rPr lang="tr-TR" i="1" dirty="0"/>
              <a:t>control</a:t>
            </a:r>
            <a:r>
              <a:rPr lang="tr-TR" dirty="0"/>
              <a:t> özelliğinin </a:t>
            </a:r>
            <a:r>
              <a:rPr lang="tr-TR" i="1" dirty="0"/>
              <a:t>Rule</a:t>
            </a:r>
            <a:r>
              <a:rPr lang="tr-TR" dirty="0"/>
              <a:t> fonksiyonu ile gerçekleştirilerek, her bir kural </a:t>
            </a:r>
            <a:r>
              <a:rPr lang="tr-TR" i="1" dirty="0"/>
              <a:t>csr_list </a:t>
            </a:r>
            <a:r>
              <a:rPr lang="tr-TR" dirty="0"/>
              <a:t>adlı listeye eklenmiştir.</a:t>
            </a:r>
          </a:p>
          <a:p>
            <a:endParaRPr lang="tr-TR" dirty="0"/>
          </a:p>
          <a:p>
            <a:r>
              <a:rPr lang="tr-TR" i="1" dirty="0" err="1"/>
              <a:t>Skfuzzy.Control</a:t>
            </a:r>
            <a:r>
              <a:rPr lang="tr-TR" i="1" dirty="0"/>
              <a:t> </a:t>
            </a:r>
            <a:r>
              <a:rPr lang="tr-TR" dirty="0"/>
              <a:t>içindeki </a:t>
            </a:r>
            <a:r>
              <a:rPr lang="tr-TR" i="1" dirty="0" err="1"/>
              <a:t>ControlSystem</a:t>
            </a:r>
            <a:r>
              <a:rPr lang="tr-TR" dirty="0"/>
              <a:t> kullanılarak oluşturulan kural listesi Bulanık Kontrol Sistemine çevrilmiştir ve </a:t>
            </a:r>
            <a:r>
              <a:rPr lang="tr-TR" i="1" dirty="0" err="1"/>
              <a:t>qua_ctrl</a:t>
            </a:r>
            <a:r>
              <a:rPr lang="tr-TR" i="1" dirty="0"/>
              <a:t> </a:t>
            </a:r>
            <a:r>
              <a:rPr lang="tr-TR" dirty="0"/>
              <a:t>Bulanık Kontrol Objesinin  içine atılmıştır.</a:t>
            </a:r>
          </a:p>
          <a:p>
            <a:pPr lvl="1"/>
            <a:r>
              <a:rPr lang="tr-TR" i="1" dirty="0"/>
              <a:t>qua_ctrl = ctrl.ControlSystem(csr_list)</a:t>
            </a:r>
            <a:r>
              <a:rPr lang="tr-TR" dirty="0"/>
              <a:t> </a:t>
            </a:r>
          </a:p>
          <a:p>
            <a:pPr lvl="1"/>
            <a:endParaRPr lang="tr-TR" dirty="0"/>
          </a:p>
          <a:p>
            <a:r>
              <a:rPr lang="tr-TR" dirty="0"/>
              <a:t>Ve oluşturulan </a:t>
            </a:r>
            <a:r>
              <a:rPr lang="tr-TR" i="1" dirty="0" err="1"/>
              <a:t>qua_ctrl</a:t>
            </a:r>
            <a:r>
              <a:rPr lang="tr-TR" i="1" dirty="0"/>
              <a:t> </a:t>
            </a:r>
            <a:r>
              <a:rPr lang="tr-TR" dirty="0"/>
              <a:t>Bulanık Mantık Objesi </a:t>
            </a:r>
            <a:r>
              <a:rPr lang="tr-TR" i="1" dirty="0" err="1"/>
              <a:t>ControlSystemSimulation</a:t>
            </a:r>
            <a:r>
              <a:rPr lang="tr-TR" dirty="0"/>
              <a:t> </a:t>
            </a:r>
            <a:r>
              <a:rPr lang="tr-TR" dirty="0" err="1"/>
              <a:t>methodu</a:t>
            </a:r>
            <a:r>
              <a:rPr lang="tr-TR" dirty="0"/>
              <a:t> ile </a:t>
            </a:r>
            <a:r>
              <a:rPr lang="tr-TR" dirty="0" err="1"/>
              <a:t>hesaplanılarak</a:t>
            </a:r>
            <a:r>
              <a:rPr lang="tr-TR" dirty="0"/>
              <a:t> </a:t>
            </a:r>
            <a:r>
              <a:rPr lang="tr-TR" i="1" dirty="0" err="1"/>
              <a:t>qual</a:t>
            </a:r>
            <a:r>
              <a:rPr lang="tr-TR" dirty="0"/>
              <a:t> değişkenine atanır.</a:t>
            </a:r>
          </a:p>
          <a:p>
            <a:pPr lvl="1"/>
            <a:r>
              <a:rPr lang="tr-TR" i="1" dirty="0" err="1"/>
              <a:t>qual</a:t>
            </a:r>
            <a:r>
              <a:rPr lang="tr-TR" i="1" dirty="0"/>
              <a:t> = </a:t>
            </a:r>
            <a:r>
              <a:rPr lang="tr-TR" i="1" dirty="0" err="1"/>
              <a:t>ctrl.ControlSystemSimulation</a:t>
            </a:r>
            <a:r>
              <a:rPr lang="tr-TR" i="1" dirty="0"/>
              <a:t>(</a:t>
            </a:r>
            <a:r>
              <a:rPr lang="tr-TR" i="1" dirty="0" err="1"/>
              <a:t>qua_ctrl</a:t>
            </a:r>
            <a:r>
              <a:rPr lang="tr-TR" i="1" dirty="0"/>
              <a:t>)</a:t>
            </a:r>
          </a:p>
          <a:p>
            <a:endParaRPr lang="tr-TR" dirty="0"/>
          </a:p>
        </p:txBody>
      </p:sp>
    </p:spTree>
    <p:extLst>
      <p:ext uri="{BB962C8B-B14F-4D97-AF65-F5344CB8AC3E}">
        <p14:creationId xmlns:p14="http://schemas.microsoft.com/office/powerpoint/2010/main" val="175730863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1.2.5. Durulaştırma  </a:t>
            </a:r>
            <a:endParaRPr lang="tr-TR" dirty="0"/>
          </a:p>
        </p:txBody>
      </p:sp>
      <p:sp>
        <p:nvSpPr>
          <p:cNvPr id="3" name="İçerik Yer Tutucusu 2"/>
          <p:cNvSpPr>
            <a:spLocks noGrp="1"/>
          </p:cNvSpPr>
          <p:nvPr>
            <p:ph idx="1"/>
          </p:nvPr>
        </p:nvSpPr>
        <p:spPr>
          <a:xfrm>
            <a:off x="1141413" y="2129357"/>
            <a:ext cx="4682739" cy="3541714"/>
          </a:xfrm>
        </p:spPr>
        <p:txBody>
          <a:bodyPr>
            <a:normAutofit fontScale="92500"/>
          </a:bodyPr>
          <a:lstStyle/>
          <a:p>
            <a:r>
              <a:rPr lang="tr-TR" sz="2400" dirty="0"/>
              <a:t>Mandami Çıkarım Yöntemi kullanılarak , </a:t>
            </a:r>
            <a:r>
              <a:rPr lang="tr-TR" sz="2400" i="1" dirty="0"/>
              <a:t>get_linguist </a:t>
            </a:r>
            <a:r>
              <a:rPr lang="tr-TR" sz="2400" dirty="0"/>
              <a:t>fonksiyonu ile durulaştırma gerçekleştirilmiştir.</a:t>
            </a:r>
          </a:p>
          <a:p>
            <a:endParaRPr lang="tr-TR" sz="2400" dirty="0"/>
          </a:p>
          <a:p>
            <a:r>
              <a:rPr lang="tr-TR" sz="2400" dirty="0"/>
              <a:t>Oluşturulan sistemde durulaştırma yöntemi olarak </a:t>
            </a:r>
            <a:r>
              <a:rPr lang="tr-TR" sz="2400" i="1" dirty="0">
                <a:solidFill>
                  <a:schemeClr val="accent2">
                    <a:lumMod val="60000"/>
                    <a:lumOff val="40000"/>
                  </a:schemeClr>
                </a:solidFill>
              </a:rPr>
              <a:t>Ağırlık Merkezi Yöntemi (</a:t>
            </a:r>
            <a:r>
              <a:rPr lang="tr-TR" sz="2400" i="1" dirty="0" err="1">
                <a:solidFill>
                  <a:schemeClr val="accent2">
                    <a:lumMod val="60000"/>
                    <a:lumOff val="40000"/>
                  </a:schemeClr>
                </a:solidFill>
              </a:rPr>
              <a:t>Sentroid</a:t>
            </a:r>
            <a:r>
              <a:rPr lang="tr-TR" sz="2400" i="1" dirty="0">
                <a:solidFill>
                  <a:schemeClr val="accent2">
                    <a:lumMod val="60000"/>
                    <a:lumOff val="40000"/>
                  </a:schemeClr>
                </a:solidFill>
              </a:rPr>
              <a:t>) </a:t>
            </a:r>
            <a:r>
              <a:rPr lang="tr-TR" sz="2400" dirty="0"/>
              <a:t>kullanılmıştır.</a:t>
            </a:r>
          </a:p>
          <a:p>
            <a:pPr marL="0" indent="0">
              <a:buNone/>
            </a:pPr>
            <a:endParaRPr lang="tr-TR" dirty="0"/>
          </a:p>
        </p:txBody>
      </p:sp>
      <p:sp>
        <p:nvSpPr>
          <p:cNvPr id="4" name="İçerik Yer Tutucusu 2">
            <a:extLst>
              <a:ext uri="{FF2B5EF4-FFF2-40B4-BE49-F238E27FC236}">
                <a16:creationId xmlns:a16="http://schemas.microsoft.com/office/drawing/2014/main" id="{1761D4F1-C780-4733-9EE2-373C53D63D34}"/>
              </a:ext>
            </a:extLst>
          </p:cNvPr>
          <p:cNvSpPr txBox="1">
            <a:spLocks/>
          </p:cNvSpPr>
          <p:nvPr/>
        </p:nvSpPr>
        <p:spPr>
          <a:xfrm>
            <a:off x="6095999" y="1560948"/>
            <a:ext cx="6096001" cy="44856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sz="1400" i="1" dirty="0">
                <a:solidFill>
                  <a:schemeClr val="accent2">
                    <a:lumMod val="60000"/>
                    <a:lumOff val="40000"/>
                  </a:schemeClr>
                </a:solidFill>
              </a:rPr>
              <a:t>def get_linguist(valmf,val,val_range):</a:t>
            </a:r>
          </a:p>
          <a:p>
            <a:pPr marL="0" indent="0">
              <a:buFont typeface="Arial" panose="020B0604020202020204" pitchFamily="34" charset="0"/>
              <a:buNone/>
            </a:pPr>
            <a:r>
              <a:rPr lang="tr-TR" sz="1400" i="1" dirty="0">
                <a:solidFill>
                  <a:schemeClr val="accent2">
                    <a:lumMod val="60000"/>
                    <a:lumOff val="40000"/>
                  </a:schemeClr>
                </a:solidFill>
              </a:rPr>
              <a:t>    mf_keys = list(valmf.terms.keys())</a:t>
            </a:r>
          </a:p>
          <a:p>
            <a:pPr marL="0" indent="0">
              <a:buFont typeface="Arial" panose="020B0604020202020204" pitchFamily="34" charset="0"/>
              <a:buNone/>
            </a:pPr>
            <a:r>
              <a:rPr lang="tr-TR" sz="1400" i="1" dirty="0">
                <a:solidFill>
                  <a:schemeClr val="accent2">
                    <a:lumMod val="60000"/>
                    <a:lumOff val="40000"/>
                  </a:schemeClr>
                </a:solidFill>
              </a:rPr>
              <a:t>    mf_value_list = []</a:t>
            </a:r>
          </a:p>
          <a:p>
            <a:pPr marL="0" indent="0">
              <a:buFont typeface="Arial" panose="020B0604020202020204" pitchFamily="34" charset="0"/>
              <a:buNone/>
            </a:pPr>
            <a:r>
              <a:rPr lang="tr-TR" sz="1400" i="1" dirty="0">
                <a:solidFill>
                  <a:schemeClr val="accent2">
                    <a:lumMod val="60000"/>
                    <a:lumOff val="40000"/>
                  </a:schemeClr>
                </a:solidFill>
              </a:rPr>
              <a:t>    for i in range(len(mf_keys)):</a:t>
            </a:r>
          </a:p>
          <a:p>
            <a:pPr marL="0" indent="0">
              <a:buFont typeface="Arial" panose="020B0604020202020204" pitchFamily="34" charset="0"/>
              <a:buNone/>
            </a:pPr>
            <a:r>
              <a:rPr lang="tr-TR" sz="1400" i="1" dirty="0">
                <a:solidFill>
                  <a:schemeClr val="accent2">
                    <a:lumMod val="60000"/>
                    <a:lumOff val="40000"/>
                  </a:schemeClr>
                </a:solidFill>
              </a:rPr>
              <a:t>        mf_value_list.append(skfuzzy.interp_membership(val_range,valmf[mf_keys[i]].mf,val))</a:t>
            </a:r>
          </a:p>
          <a:p>
            <a:pPr marL="0" indent="0">
              <a:buFont typeface="Arial" panose="020B0604020202020204" pitchFamily="34" charset="0"/>
              <a:buNone/>
            </a:pPr>
            <a:r>
              <a:rPr lang="tr-TR" sz="1400" i="1" dirty="0">
                <a:solidFill>
                  <a:schemeClr val="accent2">
                    <a:lumMod val="60000"/>
                    <a:lumOff val="40000"/>
                  </a:schemeClr>
                </a:solidFill>
              </a:rPr>
              <a:t>    max_mf = max(mf_value_list)</a:t>
            </a:r>
          </a:p>
          <a:p>
            <a:pPr marL="0" indent="0">
              <a:buFont typeface="Arial" panose="020B0604020202020204" pitchFamily="34" charset="0"/>
              <a:buNone/>
            </a:pPr>
            <a:r>
              <a:rPr lang="tr-TR" sz="1400" i="1" dirty="0">
                <a:solidFill>
                  <a:schemeClr val="accent2">
                    <a:lumMod val="60000"/>
                    <a:lumOff val="40000"/>
                  </a:schemeClr>
                </a:solidFill>
              </a:rPr>
              <a:t>    ling_key = ''</a:t>
            </a:r>
          </a:p>
          <a:p>
            <a:pPr marL="0" indent="0">
              <a:buFont typeface="Arial" panose="020B0604020202020204" pitchFamily="34" charset="0"/>
              <a:buNone/>
            </a:pPr>
            <a:r>
              <a:rPr lang="tr-TR" sz="1400" i="1" dirty="0">
                <a:solidFill>
                  <a:schemeClr val="accent2">
                    <a:lumMod val="60000"/>
                    <a:lumOff val="40000"/>
                  </a:schemeClr>
                </a:solidFill>
              </a:rPr>
              <a:t>    for i in range(len(mf_keys)):</a:t>
            </a:r>
          </a:p>
          <a:p>
            <a:pPr marL="0" indent="0">
              <a:buFont typeface="Arial" panose="020B0604020202020204" pitchFamily="34" charset="0"/>
              <a:buNone/>
            </a:pPr>
            <a:r>
              <a:rPr lang="tr-TR" sz="1400" i="1" dirty="0">
                <a:solidFill>
                  <a:schemeClr val="accent2">
                    <a:lumMod val="60000"/>
                    <a:lumOff val="40000"/>
                  </a:schemeClr>
                </a:solidFill>
              </a:rPr>
              <a:t>        if max_mf == mf_value_list[i]:</a:t>
            </a:r>
          </a:p>
          <a:p>
            <a:pPr marL="0" indent="0">
              <a:buFont typeface="Arial" panose="020B0604020202020204" pitchFamily="34" charset="0"/>
              <a:buNone/>
            </a:pPr>
            <a:r>
              <a:rPr lang="tr-TR" sz="1400" i="1" dirty="0">
                <a:solidFill>
                  <a:schemeClr val="accent2">
                    <a:lumMod val="60000"/>
                    <a:lumOff val="40000"/>
                  </a:schemeClr>
                </a:solidFill>
              </a:rPr>
              <a:t>            ling_key = mf_keys[i]</a:t>
            </a:r>
          </a:p>
          <a:p>
            <a:pPr marL="0" indent="0">
              <a:buFont typeface="Arial" panose="020B0604020202020204" pitchFamily="34" charset="0"/>
              <a:buNone/>
            </a:pPr>
            <a:r>
              <a:rPr lang="tr-TR" sz="1400" i="1" dirty="0">
                <a:solidFill>
                  <a:schemeClr val="accent2">
                    <a:lumMod val="60000"/>
                    <a:lumOff val="40000"/>
                  </a:schemeClr>
                </a:solidFill>
              </a:rPr>
              <a:t>            break</a:t>
            </a:r>
          </a:p>
          <a:p>
            <a:pPr marL="0" indent="0">
              <a:buFont typeface="Arial" panose="020B0604020202020204" pitchFamily="34" charset="0"/>
              <a:buNone/>
            </a:pPr>
            <a:r>
              <a:rPr lang="tr-TR" sz="1400" i="1" dirty="0">
                <a:solidFill>
                  <a:schemeClr val="accent2">
                    <a:lumMod val="60000"/>
                    <a:lumOff val="40000"/>
                  </a:schemeClr>
                </a:solidFill>
              </a:rPr>
              <a:t>    return ling_key   </a:t>
            </a:r>
          </a:p>
        </p:txBody>
      </p:sp>
    </p:spTree>
    <p:extLst>
      <p:ext uri="{BB962C8B-B14F-4D97-AF65-F5344CB8AC3E}">
        <p14:creationId xmlns:p14="http://schemas.microsoft.com/office/powerpoint/2010/main" val="424863341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1.2.6. Kullanılan Fonksiyonlar</a:t>
            </a:r>
            <a:br>
              <a:rPr lang="tr-TR" dirty="0"/>
            </a:br>
            <a:endParaRPr lang="tr-TR" dirty="0"/>
          </a:p>
        </p:txBody>
      </p:sp>
      <p:sp>
        <p:nvSpPr>
          <p:cNvPr id="3" name="İçerik Yer Tutucusu 2"/>
          <p:cNvSpPr>
            <a:spLocks noGrp="1"/>
          </p:cNvSpPr>
          <p:nvPr>
            <p:ph idx="1"/>
          </p:nvPr>
        </p:nvSpPr>
        <p:spPr>
          <a:xfrm>
            <a:off x="1141413" y="2002352"/>
            <a:ext cx="6587689" cy="4793864"/>
          </a:xfrm>
        </p:spPr>
        <p:txBody>
          <a:bodyPr>
            <a:normAutofit lnSpcReduction="10000"/>
          </a:bodyPr>
          <a:lstStyle/>
          <a:p>
            <a:r>
              <a:rPr lang="tr-TR" sz="2400" dirty="0"/>
              <a:t>Test fonksiyonu kullanılarak oluşturulmuş Bulanık Mantık Objesine test edilecek değerler eklenerek kalite değeri hesaplanır.</a:t>
            </a:r>
          </a:p>
          <a:p>
            <a:endParaRPr lang="tr-TR" dirty="0"/>
          </a:p>
          <a:p>
            <a:r>
              <a:rPr lang="tr-TR" i="1" dirty="0"/>
              <a:t>    def test(qual,tbs,shs,prt):</a:t>
            </a:r>
          </a:p>
          <a:p>
            <a:r>
              <a:rPr lang="tr-TR" i="1" dirty="0"/>
              <a:t>    qual.input['tbs']  = tbs</a:t>
            </a:r>
          </a:p>
          <a:p>
            <a:r>
              <a:rPr lang="tr-TR" i="1" dirty="0"/>
              <a:t>    qual.input['shs']  = shs</a:t>
            </a:r>
          </a:p>
          <a:p>
            <a:r>
              <a:rPr lang="tr-TR" i="1" dirty="0"/>
              <a:t>    qual.input['prt']  = prt</a:t>
            </a:r>
          </a:p>
          <a:p>
            <a:r>
              <a:rPr lang="tr-TR" i="1" dirty="0"/>
              <a:t>    qual.compute() </a:t>
            </a:r>
          </a:p>
          <a:p>
            <a:endParaRPr lang="tr-TR" sz="2400" dirty="0"/>
          </a:p>
        </p:txBody>
      </p:sp>
      <p:pic>
        <p:nvPicPr>
          <p:cNvPr id="4" name="Picture 3">
            <a:extLst>
              <a:ext uri="{FF2B5EF4-FFF2-40B4-BE49-F238E27FC236}">
                <a16:creationId xmlns:a16="http://schemas.microsoft.com/office/drawing/2014/main" id="{E0F5194D-4FB2-4BBE-BBF2-A8865A1B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102" y="-4001"/>
            <a:ext cx="4462898" cy="6862001"/>
          </a:xfrm>
          <a:prstGeom prst="rect">
            <a:avLst/>
          </a:prstGeom>
        </p:spPr>
      </p:pic>
    </p:spTree>
    <p:extLst>
      <p:ext uri="{BB962C8B-B14F-4D97-AF65-F5344CB8AC3E}">
        <p14:creationId xmlns:p14="http://schemas.microsoft.com/office/powerpoint/2010/main" val="250629173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34762" y="401873"/>
            <a:ext cx="10348784" cy="6054254"/>
          </a:xfrm>
        </p:spPr>
        <p:txBody>
          <a:bodyPr>
            <a:normAutofit/>
          </a:bodyPr>
          <a:lstStyle/>
          <a:p>
            <a:pPr>
              <a:buFont typeface="Wingdings" panose="05000000000000000000" pitchFamily="2" charset="2"/>
              <a:buChar char="§"/>
            </a:pPr>
            <a:r>
              <a:rPr lang="tr-TR" sz="2400" dirty="0"/>
              <a:t>Draw  fonksiyonu kullanılarak girilen test edilecek değerlerin üyelik fonskiyon grafiklerini çizdirir ve girilen değeri gösterir.</a:t>
            </a:r>
            <a:endParaRPr lang="tr-TR" dirty="0"/>
          </a:p>
          <a:p>
            <a:r>
              <a:rPr lang="tr-TR" sz="1700" i="1" dirty="0"/>
              <a:t>    def draw(qual):</a:t>
            </a:r>
          </a:p>
          <a:p>
            <a:r>
              <a:rPr lang="tr-TR" sz="1700" i="1" dirty="0"/>
              <a:t>    tbs.view(sim = qual)</a:t>
            </a:r>
          </a:p>
          <a:p>
            <a:r>
              <a:rPr lang="tr-TR" sz="1700" i="1" dirty="0"/>
              <a:t>    shs.view(sim = qual)</a:t>
            </a:r>
          </a:p>
          <a:p>
            <a:r>
              <a:rPr lang="tr-TR" sz="1700" i="1" dirty="0"/>
              <a:t>    prt.view(sim = qual) </a:t>
            </a:r>
          </a:p>
          <a:p>
            <a:endParaRPr lang="tr-TR" i="1" dirty="0"/>
          </a:p>
          <a:p>
            <a:pPr>
              <a:buFont typeface="Wingdings" panose="05000000000000000000" pitchFamily="2" charset="2"/>
              <a:buChar char="§"/>
            </a:pPr>
            <a:r>
              <a:rPr lang="tr-TR" dirty="0"/>
              <a:t>Write fonksiyonu kullanılarak girdi değişkenlerinin kalite sınıflarını ekrana yazdırır.</a:t>
            </a:r>
            <a:r>
              <a:rPr lang="tr-TR" b="1" dirty="0"/>
              <a:t> </a:t>
            </a:r>
            <a:endParaRPr lang="tr-TR" i="1" dirty="0"/>
          </a:p>
          <a:p>
            <a:r>
              <a:rPr lang="tr-TR" sz="1700" i="1" dirty="0"/>
              <a:t>    def write(tbs_value,shs_value,prt_value):</a:t>
            </a:r>
          </a:p>
          <a:p>
            <a:r>
              <a:rPr lang="tr-TR" sz="1700" i="1" dirty="0"/>
              <a:t>    print("Toplam Bakteri Sayısı :",get_linguist(tbs,tbs_value,tbs_range))</a:t>
            </a:r>
          </a:p>
          <a:p>
            <a:r>
              <a:rPr lang="tr-TR" sz="1700" i="1" dirty="0"/>
              <a:t>    print("Somatik Hücre Sayısı  :",get_linguist(shs,shs_value,shs_range))</a:t>
            </a:r>
          </a:p>
          <a:p>
            <a:r>
              <a:rPr lang="tr-TR" sz="1700" i="1" dirty="0"/>
              <a:t>    print("Protein               :",get_linguist(prt,prt_value,prt_range))    </a:t>
            </a:r>
          </a:p>
          <a:p>
            <a:endParaRPr lang="tr-TR" sz="2400" dirty="0"/>
          </a:p>
        </p:txBody>
      </p:sp>
    </p:spTree>
    <p:extLst>
      <p:ext uri="{BB962C8B-B14F-4D97-AF65-F5344CB8AC3E}">
        <p14:creationId xmlns:p14="http://schemas.microsoft.com/office/powerpoint/2010/main" val="231446101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SONUÇ / örnek girdiler VE çıktı</a:t>
            </a:r>
          </a:p>
        </p:txBody>
      </p:sp>
      <p:sp>
        <p:nvSpPr>
          <p:cNvPr id="3" name="İçerik Yer Tutucusu 2"/>
          <p:cNvSpPr>
            <a:spLocks noGrp="1"/>
          </p:cNvSpPr>
          <p:nvPr>
            <p:ph idx="1"/>
          </p:nvPr>
        </p:nvSpPr>
        <p:spPr/>
        <p:txBody>
          <a:bodyPr>
            <a:normAutofit/>
          </a:bodyPr>
          <a:lstStyle/>
          <a:p>
            <a:pPr marL="0" indent="0">
              <a:buNone/>
            </a:pPr>
            <a:r>
              <a:rPr lang="tr-TR" sz="3200" dirty="0"/>
              <a:t>Bu projede tasarlanan bulanık mantık tabanlı çiğ süt kalitesinin değerlendirilmesi sistemi başarıyla çalışmaktadır. Sistem bütün testlerde kural tabanıyla uyumlu bir şekilde sonuç vermiştir. Sistemin çalışma şeklini gösteren test diğer slayt da gösterilmiştir.</a:t>
            </a:r>
          </a:p>
        </p:txBody>
      </p:sp>
    </p:spTree>
    <p:extLst>
      <p:ext uri="{BB962C8B-B14F-4D97-AF65-F5344CB8AC3E}">
        <p14:creationId xmlns:p14="http://schemas.microsoft.com/office/powerpoint/2010/main" val="65802128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17787" y="538176"/>
            <a:ext cx="10001003" cy="284515"/>
          </a:xfrm>
        </p:spPr>
        <p:txBody>
          <a:bodyPr>
            <a:normAutofit fontScale="25000" lnSpcReduction="20000"/>
          </a:bodyPr>
          <a:lstStyle/>
          <a:p>
            <a:pPr marL="0" indent="0">
              <a:buNone/>
            </a:pPr>
            <a:r>
              <a:rPr lang="tr-TR" sz="9600" i="1" dirty="0"/>
              <a:t>Somatik Hücre Sayısı : 6.6 ( Düşük )              Toplam Bakteri Sayısı : 6.5 ( Düşük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     </a:t>
            </a:r>
          </a:p>
        </p:txBody>
      </p:sp>
      <p:pic>
        <p:nvPicPr>
          <p:cNvPr id="4" name="Resim 3" descr="C:\Users\emirh\AppData\Local\Microsoft\Windows\INetCache\Content.Word\shstest1.png"/>
          <p:cNvPicPr/>
          <p:nvPr/>
        </p:nvPicPr>
        <p:blipFill>
          <a:blip r:embed="rId2">
            <a:extLst>
              <a:ext uri="{28A0092B-C50C-407E-A947-70E740481C1C}">
                <a14:useLocalDpi xmlns:a14="http://schemas.microsoft.com/office/drawing/2010/main" val="0"/>
              </a:ext>
            </a:extLst>
          </a:blip>
          <a:srcRect/>
          <a:stretch>
            <a:fillRect/>
          </a:stretch>
        </p:blipFill>
        <p:spPr bwMode="auto">
          <a:xfrm>
            <a:off x="1456304" y="1033528"/>
            <a:ext cx="3766486" cy="2359368"/>
          </a:xfrm>
          <a:prstGeom prst="rect">
            <a:avLst/>
          </a:prstGeom>
          <a:solidFill>
            <a:schemeClr val="accent2"/>
          </a:solidFill>
          <a:ln>
            <a:solidFill>
              <a:schemeClr val="accent2">
                <a:lumMod val="60000"/>
                <a:lumOff val="40000"/>
              </a:schemeClr>
            </a:solidFill>
          </a:ln>
        </p:spPr>
      </p:pic>
      <p:pic>
        <p:nvPicPr>
          <p:cNvPr id="5" name="Resim 4" descr="C:\Users\emirh\AppData\Local\Microsoft\Windows\INetCache\Content.Word\tbstest1.png"/>
          <p:cNvPicPr/>
          <p:nvPr/>
        </p:nvPicPr>
        <p:blipFill>
          <a:blip r:embed="rId3">
            <a:extLst>
              <a:ext uri="{28A0092B-C50C-407E-A947-70E740481C1C}">
                <a14:useLocalDpi xmlns:a14="http://schemas.microsoft.com/office/drawing/2010/main" val="0"/>
              </a:ext>
            </a:extLst>
          </a:blip>
          <a:srcRect/>
          <a:stretch>
            <a:fillRect/>
          </a:stretch>
        </p:blipFill>
        <p:spPr bwMode="auto">
          <a:xfrm>
            <a:off x="7002162" y="1033528"/>
            <a:ext cx="3766486" cy="2359368"/>
          </a:xfrm>
          <a:prstGeom prst="rect">
            <a:avLst/>
          </a:prstGeom>
          <a:solidFill>
            <a:schemeClr val="accent2"/>
          </a:solidFill>
          <a:ln>
            <a:solidFill>
              <a:schemeClr val="accent2">
                <a:lumMod val="60000"/>
                <a:lumOff val="40000"/>
              </a:schemeClr>
            </a:solidFill>
          </a:ln>
        </p:spPr>
      </p:pic>
      <p:pic>
        <p:nvPicPr>
          <p:cNvPr id="6" name="Resim 5" descr="C:\Users\emirh\AppData\Local\Microsoft\Windows\INetCache\Content.Word\prttest1.png"/>
          <p:cNvPicPr/>
          <p:nvPr/>
        </p:nvPicPr>
        <p:blipFill>
          <a:blip r:embed="rId4">
            <a:extLst>
              <a:ext uri="{28A0092B-C50C-407E-A947-70E740481C1C}">
                <a14:useLocalDpi xmlns:a14="http://schemas.microsoft.com/office/drawing/2010/main" val="0"/>
              </a:ext>
            </a:extLst>
          </a:blip>
          <a:srcRect/>
          <a:stretch>
            <a:fillRect/>
          </a:stretch>
        </p:blipFill>
        <p:spPr bwMode="auto">
          <a:xfrm>
            <a:off x="4178083" y="3880845"/>
            <a:ext cx="4247458" cy="2753363"/>
          </a:xfrm>
          <a:prstGeom prst="rect">
            <a:avLst/>
          </a:prstGeom>
          <a:solidFill>
            <a:schemeClr val="accent2"/>
          </a:solidFill>
          <a:ln>
            <a:solidFill>
              <a:schemeClr val="accent2">
                <a:lumMod val="60000"/>
                <a:lumOff val="40000"/>
              </a:schemeClr>
            </a:solidFill>
          </a:ln>
        </p:spPr>
      </p:pic>
      <p:sp>
        <p:nvSpPr>
          <p:cNvPr id="7" name="Rectangle 6">
            <a:extLst>
              <a:ext uri="{FF2B5EF4-FFF2-40B4-BE49-F238E27FC236}">
                <a16:creationId xmlns:a16="http://schemas.microsoft.com/office/drawing/2014/main" id="{2B89AB03-1869-4C85-9F4B-225777472E6A}"/>
              </a:ext>
            </a:extLst>
          </p:cNvPr>
          <p:cNvSpPr/>
          <p:nvPr/>
        </p:nvSpPr>
        <p:spPr>
          <a:xfrm>
            <a:off x="4289658" y="3429000"/>
            <a:ext cx="4024307" cy="461665"/>
          </a:xfrm>
          <a:prstGeom prst="rect">
            <a:avLst/>
          </a:prstGeom>
        </p:spPr>
        <p:txBody>
          <a:bodyPr wrap="none">
            <a:spAutoFit/>
          </a:bodyPr>
          <a:lstStyle/>
          <a:p>
            <a:r>
              <a:rPr lang="tr-TR" sz="2400" i="1" dirty="0"/>
              <a:t> Protein Yüzdesi : 4.8 ( Yüksek )</a:t>
            </a:r>
          </a:p>
        </p:txBody>
      </p:sp>
      <p:sp>
        <p:nvSpPr>
          <p:cNvPr id="8" name="TextBox 7">
            <a:extLst>
              <a:ext uri="{FF2B5EF4-FFF2-40B4-BE49-F238E27FC236}">
                <a16:creationId xmlns:a16="http://schemas.microsoft.com/office/drawing/2014/main" id="{273F36B4-C774-407B-9EA5-B22274942E2E}"/>
              </a:ext>
            </a:extLst>
          </p:cNvPr>
          <p:cNvSpPr txBox="1"/>
          <p:nvPr/>
        </p:nvSpPr>
        <p:spPr>
          <a:xfrm>
            <a:off x="4585810" y="19866"/>
            <a:ext cx="3020379" cy="584775"/>
          </a:xfrm>
          <a:prstGeom prst="rect">
            <a:avLst/>
          </a:prstGeom>
          <a:noFill/>
        </p:spPr>
        <p:txBody>
          <a:bodyPr wrap="none" rtlCol="0">
            <a:spAutoFit/>
          </a:bodyPr>
          <a:lstStyle/>
          <a:p>
            <a:pPr algn="ctr"/>
            <a:r>
              <a:rPr lang="tr-TR" sz="3200" dirty="0">
                <a:solidFill>
                  <a:schemeClr val="accent2">
                    <a:lumMod val="60000"/>
                    <a:lumOff val="40000"/>
                  </a:schemeClr>
                </a:solidFill>
              </a:rPr>
              <a:t>ÖRNEK GİRDİLER</a:t>
            </a:r>
          </a:p>
        </p:txBody>
      </p:sp>
    </p:spTree>
    <p:extLst>
      <p:ext uri="{BB962C8B-B14F-4D97-AF65-F5344CB8AC3E}">
        <p14:creationId xmlns:p14="http://schemas.microsoft.com/office/powerpoint/2010/main" val="18926648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1413" y="111551"/>
            <a:ext cx="9905998" cy="1478570"/>
          </a:xfrm>
        </p:spPr>
        <p:txBody>
          <a:bodyPr/>
          <a:lstStyle/>
          <a:p>
            <a:r>
              <a:rPr lang="tr-TR" dirty="0"/>
              <a:t>1. GİRİŞ</a:t>
            </a:r>
          </a:p>
        </p:txBody>
      </p:sp>
      <p:sp>
        <p:nvSpPr>
          <p:cNvPr id="3" name="İçerik Yer Tutucusu 2"/>
          <p:cNvSpPr>
            <a:spLocks noGrp="1"/>
          </p:cNvSpPr>
          <p:nvPr>
            <p:ph idx="1"/>
          </p:nvPr>
        </p:nvSpPr>
        <p:spPr>
          <a:xfrm>
            <a:off x="1141413" y="1252151"/>
            <a:ext cx="5819560" cy="5210433"/>
          </a:xfrm>
        </p:spPr>
        <p:txBody>
          <a:bodyPr>
            <a:normAutofit fontScale="92500" lnSpcReduction="20000"/>
          </a:bodyPr>
          <a:lstStyle/>
          <a:p>
            <a:pPr marL="0" indent="0">
              <a:buNone/>
            </a:pPr>
            <a:r>
              <a:rPr lang="tr-TR" dirty="0"/>
              <a:t>Üreticiler ve tüketiciler için çiğ süt kalitesi : </a:t>
            </a:r>
          </a:p>
          <a:p>
            <a:pPr lvl="1"/>
            <a:r>
              <a:rPr lang="tr-TR" dirty="0"/>
              <a:t>Raf ömrü uzunluğu,</a:t>
            </a:r>
          </a:p>
          <a:p>
            <a:pPr lvl="1"/>
            <a:r>
              <a:rPr lang="tr-TR" dirty="0"/>
              <a:t>İşlenen süt ürünlerinin kalitesi,</a:t>
            </a:r>
          </a:p>
          <a:p>
            <a:pPr lvl="1"/>
            <a:r>
              <a:rPr lang="tr-TR" dirty="0"/>
              <a:t>Hayvan sağlığı  </a:t>
            </a:r>
          </a:p>
          <a:p>
            <a:pPr marL="0" indent="0">
              <a:buNone/>
            </a:pPr>
            <a:r>
              <a:rPr lang="tr-TR" dirty="0"/>
              <a:t>gibi konularda çok önemlidir.</a:t>
            </a:r>
          </a:p>
          <a:p>
            <a:pPr marL="0" indent="0">
              <a:buNone/>
            </a:pPr>
            <a:r>
              <a:rPr lang="tr-TR" dirty="0"/>
              <a:t>Bu projede girdi değişkenleri olarak “Somatik Hücre Sayısı”, “Toplam Bakteri Sayısı” ve “Protein(%)” kullanılmaktadır. </a:t>
            </a:r>
          </a:p>
          <a:p>
            <a:pPr marL="0" indent="0">
              <a:buNone/>
            </a:pPr>
            <a:r>
              <a:rPr lang="tr-TR" dirty="0"/>
              <a:t>Çalışmada oluşturulan sınıflar örtüşmeli şekilde hazırlanmıştır. Bu sınıf aralıkları uzman bilgisi ve Türk Kodeksi Çiğ Süt ve Isıl İşlem Görmüş Sütler Tebliğinde yer alan kesin değerlerden yararlanılarak oluşturulmuştur.</a:t>
            </a:r>
          </a:p>
          <a:p>
            <a:endParaRPr lang="tr-TR" dirty="0"/>
          </a:p>
        </p:txBody>
      </p:sp>
      <p:pic>
        <p:nvPicPr>
          <p:cNvPr id="5" name="Picture 4">
            <a:extLst>
              <a:ext uri="{FF2B5EF4-FFF2-40B4-BE49-F238E27FC236}">
                <a16:creationId xmlns:a16="http://schemas.microsoft.com/office/drawing/2014/main" id="{9E8BA9BA-F4A1-4A98-BAF4-4B4A54120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82" y="0"/>
            <a:ext cx="5541818" cy="6858000"/>
          </a:xfrm>
          <a:prstGeom prst="rect">
            <a:avLst/>
          </a:prstGeom>
        </p:spPr>
      </p:pic>
    </p:spTree>
    <p:extLst>
      <p:ext uri="{BB962C8B-B14F-4D97-AF65-F5344CB8AC3E}">
        <p14:creationId xmlns:p14="http://schemas.microsoft.com/office/powerpoint/2010/main" val="229332126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2996" y="710241"/>
            <a:ext cx="9905999" cy="1754917"/>
          </a:xfrm>
        </p:spPr>
        <p:txBody>
          <a:bodyPr/>
          <a:lstStyle/>
          <a:p>
            <a:r>
              <a:rPr lang="tr-TR" sz="2000" dirty="0"/>
              <a:t>Girilen değerlere göre çiğ süt kalite değişkenine ait çıktı fonksiyonlarını aşağıdaki gibidir.</a:t>
            </a:r>
          </a:p>
          <a:p>
            <a:r>
              <a:rPr lang="tr-TR" sz="2000" i="1" dirty="0"/>
              <a:t>Kalite Değeri : 0.8090909090909089</a:t>
            </a:r>
          </a:p>
          <a:p>
            <a:r>
              <a:rPr lang="tr-TR" sz="2000" i="1" dirty="0"/>
              <a:t>Çıktısı : Yüksek</a:t>
            </a:r>
          </a:p>
          <a:p>
            <a:endParaRPr lang="tr-TR" dirty="0"/>
          </a:p>
          <a:p>
            <a:endParaRPr lang="tr-TR" dirty="0"/>
          </a:p>
        </p:txBody>
      </p:sp>
      <p:pic>
        <p:nvPicPr>
          <p:cNvPr id="4" name="Resim 3" descr="C:\Users\emirh\AppData\Local\Microsoft\Windows\INetCache\Content.Word\quatest1.png"/>
          <p:cNvPicPr/>
          <p:nvPr/>
        </p:nvPicPr>
        <p:blipFill>
          <a:blip r:embed="rId2">
            <a:extLst>
              <a:ext uri="{28A0092B-C50C-407E-A947-70E740481C1C}">
                <a14:useLocalDpi xmlns:a14="http://schemas.microsoft.com/office/drawing/2010/main" val="0"/>
              </a:ext>
            </a:extLst>
          </a:blip>
          <a:srcRect/>
          <a:stretch>
            <a:fillRect/>
          </a:stretch>
        </p:blipFill>
        <p:spPr bwMode="auto">
          <a:xfrm>
            <a:off x="3739977" y="2175614"/>
            <a:ext cx="4712043" cy="2915369"/>
          </a:xfrm>
          <a:prstGeom prst="rect">
            <a:avLst/>
          </a:prstGeom>
          <a:solidFill>
            <a:schemeClr val="accent2"/>
          </a:solidFill>
          <a:ln>
            <a:solidFill>
              <a:schemeClr val="accent2">
                <a:lumMod val="60000"/>
                <a:lumOff val="40000"/>
              </a:schemeClr>
            </a:solidFill>
          </a:ln>
        </p:spPr>
      </p:pic>
      <p:sp>
        <p:nvSpPr>
          <p:cNvPr id="5" name="TextBox 4">
            <a:extLst>
              <a:ext uri="{FF2B5EF4-FFF2-40B4-BE49-F238E27FC236}">
                <a16:creationId xmlns:a16="http://schemas.microsoft.com/office/drawing/2014/main" id="{227E754E-D8C3-4E6F-9D94-37A730558219}"/>
              </a:ext>
            </a:extLst>
          </p:cNvPr>
          <p:cNvSpPr txBox="1"/>
          <p:nvPr/>
        </p:nvSpPr>
        <p:spPr>
          <a:xfrm>
            <a:off x="3838809" y="5090983"/>
            <a:ext cx="4514377" cy="400110"/>
          </a:xfrm>
          <a:prstGeom prst="rect">
            <a:avLst/>
          </a:prstGeom>
          <a:noFill/>
        </p:spPr>
        <p:txBody>
          <a:bodyPr wrap="none" rtlCol="0">
            <a:spAutoFit/>
          </a:bodyPr>
          <a:lstStyle/>
          <a:p>
            <a:r>
              <a:rPr lang="tr-TR" sz="2000" i="1" dirty="0"/>
              <a:t>ÇİĞ SÜT KALİTE DEĞİŞKENİ ÇIKTI GRAFİĞİ</a:t>
            </a:r>
          </a:p>
        </p:txBody>
      </p:sp>
      <p:sp>
        <p:nvSpPr>
          <p:cNvPr id="8" name="Rectangle 7">
            <a:extLst>
              <a:ext uri="{FF2B5EF4-FFF2-40B4-BE49-F238E27FC236}">
                <a16:creationId xmlns:a16="http://schemas.microsoft.com/office/drawing/2014/main" id="{3796A8B4-6AAB-4747-BB85-635780492F0B}"/>
              </a:ext>
            </a:extLst>
          </p:cNvPr>
          <p:cNvSpPr/>
          <p:nvPr/>
        </p:nvSpPr>
        <p:spPr>
          <a:xfrm>
            <a:off x="4929651" y="83492"/>
            <a:ext cx="2332691" cy="584775"/>
          </a:xfrm>
          <a:prstGeom prst="rect">
            <a:avLst/>
          </a:prstGeom>
        </p:spPr>
        <p:txBody>
          <a:bodyPr wrap="none">
            <a:spAutoFit/>
          </a:bodyPr>
          <a:lstStyle/>
          <a:p>
            <a:pPr algn="ctr"/>
            <a:r>
              <a:rPr lang="tr-TR" sz="3200" dirty="0">
                <a:solidFill>
                  <a:schemeClr val="accent2">
                    <a:lumMod val="60000"/>
                    <a:lumOff val="40000"/>
                  </a:schemeClr>
                </a:solidFill>
              </a:rPr>
              <a:t>ÖRNEK ÇIKTI</a:t>
            </a:r>
          </a:p>
        </p:txBody>
      </p:sp>
    </p:spTree>
    <p:extLst>
      <p:ext uri="{BB962C8B-B14F-4D97-AF65-F5344CB8AC3E}">
        <p14:creationId xmlns:p14="http://schemas.microsoft.com/office/powerpoint/2010/main" val="391066312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 KAYNAKÇA</a:t>
            </a:r>
          </a:p>
        </p:txBody>
      </p:sp>
      <p:sp>
        <p:nvSpPr>
          <p:cNvPr id="3" name="İçerik Yer Tutucusu 2"/>
          <p:cNvSpPr>
            <a:spLocks noGrp="1"/>
          </p:cNvSpPr>
          <p:nvPr>
            <p:ph idx="1"/>
          </p:nvPr>
        </p:nvSpPr>
        <p:spPr>
          <a:xfrm>
            <a:off x="1141412" y="1952368"/>
            <a:ext cx="9971431" cy="4287113"/>
          </a:xfrm>
        </p:spPr>
        <p:txBody>
          <a:bodyPr>
            <a:normAutofit fontScale="70000" lnSpcReduction="20000"/>
          </a:bodyPr>
          <a:lstStyle/>
          <a:p>
            <a:pPr marL="457200" lvl="0" indent="-457200">
              <a:buFont typeface="+mj-lt"/>
              <a:buAutoNum type="arabicPeriod"/>
            </a:pPr>
            <a:r>
              <a:rPr lang="tr-TR" dirty="0"/>
              <a:t>Akkaptan A. : Hayvancılıkta Bulanık Mantık Tabanlı Karar Sistemi. Yüksek Lisans Tezi, Ege Üniv. Fen Bil. Enst., 2012.</a:t>
            </a:r>
          </a:p>
          <a:p>
            <a:pPr marL="457200" lvl="0" indent="-457200">
              <a:buFont typeface="+mj-lt"/>
              <a:buAutoNum type="arabicPeriod"/>
            </a:pPr>
            <a:r>
              <a:rPr lang="tr-TR" dirty="0"/>
              <a:t>Atil H. : Çiğ Süt Kalite Değerlendirmesinde Bulanık Mantık Yaklaşımı. Makale, Kafkas Üniversitesi Veterinerlik Fakültesi Dergisi, Ocak 2014.</a:t>
            </a:r>
          </a:p>
          <a:p>
            <a:pPr marL="457200" lvl="0" indent="-457200">
              <a:buFont typeface="+mj-lt"/>
              <a:buAutoNum type="arabicPeriod"/>
            </a:pPr>
            <a:r>
              <a:rPr lang="tr-TR" dirty="0"/>
              <a:t>Kazan R. : Bulaşık Makinasının Bulanık Mantık ile Modellenmesi. Makale, Sakarya Üniversitesi Mühendislik Fakültesi Makina Mühendisliği Bölümü, Mühendis ve Makina Cilt : 48 Sayı : 565.</a:t>
            </a:r>
          </a:p>
          <a:p>
            <a:pPr marL="457200" lvl="0" indent="-457200">
              <a:buFont typeface="+mj-lt"/>
              <a:buAutoNum type="arabicPeriod"/>
            </a:pPr>
            <a:r>
              <a:rPr lang="tr-TR" dirty="0"/>
              <a:t>Altaş İ. : Bulanık Mantık : Bulanık Denetim. Makale, Karadeniz Teknik Üniversitesi Mühendislik-Mimarlık Fakültesi, Enerji, Elektrik, Elektromekanik-3e, Eylül 1999, Sayı 64, Sayfalar:76-81.</a:t>
            </a:r>
          </a:p>
          <a:p>
            <a:pPr marL="457200" lvl="0" indent="-457200">
              <a:buFont typeface="+mj-lt"/>
              <a:buAutoNum type="arabicPeriod"/>
            </a:pPr>
            <a:r>
              <a:rPr lang="tr-TR" dirty="0"/>
              <a:t>Scikit-Fuzzy is a collection of fuzzy logic algorithms intended for use in the SciPy Stack, written in the Python computing language. </a:t>
            </a:r>
            <a:r>
              <a:rPr lang="tr-TR" u="sng" dirty="0">
                <a:hlinkClick r:id="rId2"/>
              </a:rPr>
              <a:t>https://pythonhosted.org/scikit-fuzzy/</a:t>
            </a:r>
            <a:r>
              <a:rPr lang="tr-TR" dirty="0"/>
              <a:t> (Erişim tarihi: 21.12.2020)</a:t>
            </a:r>
          </a:p>
          <a:p>
            <a:pPr marL="457200" lvl="0" indent="-457200">
              <a:buFont typeface="+mj-lt"/>
              <a:buAutoNum type="arabicPeriod"/>
            </a:pPr>
            <a:r>
              <a:rPr lang="tr-TR" dirty="0"/>
              <a:t>Ünal, B. 2009, Bulanık Fonksiyonlar ile Bulanık Sistem Modelleme, Yüksek</a:t>
            </a:r>
          </a:p>
          <a:p>
            <a:pPr marL="457200" lvl="0" indent="-457200">
              <a:buFont typeface="+mj-lt"/>
              <a:buAutoNum type="arabicPeriod"/>
            </a:pPr>
            <a:r>
              <a:rPr lang="tr-TR" dirty="0"/>
              <a:t>Lisans Tezi, TOBB Ekonomi ve Teknoloji Üniversitesi, 140s.</a:t>
            </a:r>
          </a:p>
        </p:txBody>
      </p:sp>
    </p:spTree>
    <p:extLst>
      <p:ext uri="{BB962C8B-B14F-4D97-AF65-F5344CB8AC3E}">
        <p14:creationId xmlns:p14="http://schemas.microsoft.com/office/powerpoint/2010/main" val="157150231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6CE4-E93C-4C38-92D8-164C8395FB2C}"/>
              </a:ext>
            </a:extLst>
          </p:cNvPr>
          <p:cNvSpPr>
            <a:spLocks noGrp="1"/>
          </p:cNvSpPr>
          <p:nvPr>
            <p:ph type="title"/>
          </p:nvPr>
        </p:nvSpPr>
        <p:spPr/>
        <p:txBody>
          <a:bodyPr/>
          <a:lstStyle/>
          <a:p>
            <a:pPr algn="ctr"/>
            <a:r>
              <a:rPr lang="tr-TR" dirty="0"/>
              <a:t>Sunumumuzu izlediğiniz için teşekkürler</a:t>
            </a:r>
          </a:p>
        </p:txBody>
      </p:sp>
      <p:sp>
        <p:nvSpPr>
          <p:cNvPr id="4" name="Alt Başlık 2">
            <a:extLst>
              <a:ext uri="{FF2B5EF4-FFF2-40B4-BE49-F238E27FC236}">
                <a16:creationId xmlns:a16="http://schemas.microsoft.com/office/drawing/2014/main" id="{09378CEA-72F4-42B8-81C9-6EE2DBE25423}"/>
              </a:ext>
            </a:extLst>
          </p:cNvPr>
          <p:cNvSpPr>
            <a:spLocks noGrp="1"/>
          </p:cNvSpPr>
          <p:nvPr>
            <p:ph idx="1"/>
          </p:nvPr>
        </p:nvSpPr>
        <p:spPr>
          <a:xfrm>
            <a:off x="3583459" y="5321644"/>
            <a:ext cx="7825947" cy="1478570"/>
          </a:xfrm>
        </p:spPr>
        <p:txBody>
          <a:bodyPr>
            <a:normAutofit lnSpcReduction="10000"/>
          </a:bodyPr>
          <a:lstStyle/>
          <a:p>
            <a:pPr marL="0" indent="0" algn="r">
              <a:buNone/>
            </a:pPr>
            <a:r>
              <a:rPr lang="tr-TR" sz="1400" dirty="0">
                <a:solidFill>
                  <a:schemeClr val="accent2">
                    <a:lumMod val="60000"/>
                    <a:lumOff val="40000"/>
                  </a:schemeClr>
                </a:solidFill>
                <a:latin typeface="Arial Black" panose="020B0A04020102020204" pitchFamily="34" charset="0"/>
              </a:rPr>
              <a:t>EMİRHAN UYGUÇ – 170202067</a:t>
            </a:r>
          </a:p>
          <a:p>
            <a:pPr marL="0" indent="0" algn="r">
              <a:buNone/>
            </a:pPr>
            <a:r>
              <a:rPr lang="tr-TR" sz="1400" dirty="0">
                <a:solidFill>
                  <a:schemeClr val="accent2">
                    <a:lumMod val="60000"/>
                    <a:lumOff val="40000"/>
                  </a:schemeClr>
                </a:solidFill>
                <a:latin typeface="Arial Black" panose="020B0A04020102020204" pitchFamily="34" charset="0"/>
              </a:rPr>
              <a:t>REZZAN IŞIK – 170202043</a:t>
            </a:r>
          </a:p>
          <a:p>
            <a:pPr marL="0" indent="0" algn="r">
              <a:buNone/>
            </a:pPr>
            <a:r>
              <a:rPr lang="tr-TR" sz="1400" dirty="0">
                <a:solidFill>
                  <a:schemeClr val="accent2">
                    <a:lumMod val="60000"/>
                    <a:lumOff val="40000"/>
                  </a:schemeClr>
                </a:solidFill>
                <a:latin typeface="Arial Black" panose="020B0A04020102020204" pitchFamily="34" charset="0"/>
              </a:rPr>
              <a:t>MÜNİR CAN CİVELEK - 170202030</a:t>
            </a:r>
          </a:p>
          <a:p>
            <a:pPr marL="0" indent="0" algn="r">
              <a:buNone/>
            </a:pPr>
            <a:r>
              <a:rPr lang="tr-TR" sz="1400" dirty="0">
                <a:solidFill>
                  <a:schemeClr val="accent2">
                    <a:lumMod val="60000"/>
                    <a:lumOff val="40000"/>
                  </a:schemeClr>
                </a:solidFill>
                <a:latin typeface="Arial Black" panose="020B0A04020102020204" pitchFamily="34" charset="0"/>
              </a:rPr>
              <a:t>OĞUZHAN BALKAN - 170202035</a:t>
            </a:r>
          </a:p>
          <a:p>
            <a:endParaRPr lang="tr-TR" sz="1400" dirty="0"/>
          </a:p>
        </p:txBody>
      </p:sp>
      <p:pic>
        <p:nvPicPr>
          <p:cNvPr id="1026" name="Picture 2" descr="Fuzzy Logic Icon of Line style - Available in SVG, PNG, EPS, AI &amp; Icon fonts">
            <a:extLst>
              <a:ext uri="{FF2B5EF4-FFF2-40B4-BE49-F238E27FC236}">
                <a16:creationId xmlns:a16="http://schemas.microsoft.com/office/drawing/2014/main" id="{34D39096-B8E2-4956-B671-B2400738D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8055" y="1892643"/>
            <a:ext cx="3072714" cy="3072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8169080-EBFF-426E-8310-7D7F27DAE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934939" cy="6858000"/>
          </a:xfrm>
          <a:prstGeom prst="rect">
            <a:avLst/>
          </a:prstGeom>
        </p:spPr>
      </p:pic>
    </p:spTree>
    <p:extLst>
      <p:ext uri="{BB962C8B-B14F-4D97-AF65-F5344CB8AC3E}">
        <p14:creationId xmlns:p14="http://schemas.microsoft.com/office/powerpoint/2010/main" val="9447648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8198D4-0E90-46E6-9E60-26B6148F4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5787"/>
            <a:ext cx="12192000" cy="5432213"/>
          </a:xfrm>
          <a:prstGeom prst="rect">
            <a:avLst/>
          </a:prstGeom>
        </p:spPr>
      </p:pic>
      <p:sp>
        <p:nvSpPr>
          <p:cNvPr id="2" name="Unvan 1"/>
          <p:cNvSpPr>
            <a:spLocks noGrp="1"/>
          </p:cNvSpPr>
          <p:nvPr>
            <p:ph type="title"/>
          </p:nvPr>
        </p:nvSpPr>
        <p:spPr>
          <a:xfrm>
            <a:off x="1143001" y="327514"/>
            <a:ext cx="9905998" cy="1478570"/>
          </a:xfrm>
        </p:spPr>
        <p:txBody>
          <a:bodyPr/>
          <a:lstStyle/>
          <a:p>
            <a:r>
              <a:rPr lang="tr-TR" dirty="0"/>
              <a:t>2. BULGULAR</a:t>
            </a:r>
          </a:p>
        </p:txBody>
      </p:sp>
      <p:sp>
        <p:nvSpPr>
          <p:cNvPr id="3" name="İçerik Yer Tutucusu 2"/>
          <p:cNvSpPr>
            <a:spLocks noGrp="1"/>
          </p:cNvSpPr>
          <p:nvPr>
            <p:ph idx="1"/>
          </p:nvPr>
        </p:nvSpPr>
        <p:spPr>
          <a:xfrm>
            <a:off x="1143001" y="1658143"/>
            <a:ext cx="9549714" cy="3541714"/>
          </a:xfrm>
        </p:spPr>
        <p:txBody>
          <a:bodyPr>
            <a:normAutofit/>
          </a:bodyPr>
          <a:lstStyle/>
          <a:p>
            <a:pPr marL="0" indent="0">
              <a:buNone/>
            </a:pPr>
            <a:r>
              <a:rPr lang="tr-TR" sz="2400" dirty="0"/>
              <a:t>Geliştirilen bu uygulamada somatik hücre sayısı(SHS), toplam bakteri sayısı(TBS) ve protein girdi olarak kullanılmıştır. Şekil-2’de somatik hücre sayısı(SHS), toplam bakteri sayısı(TBS) ve protein girdilerinin kalite sınıfı olarak karşılıkları oran cinsinden verilmiştir. Bu tabloda yer alan kalite sınıflarının belirli oranlarda iç içe girmelerine izin verilmiştir. Bu sınıf aralıkları Türk Kodeksi Çiğ Süt ve Isıl İşlem Görmüş Sütler Tebliğinde yer alan bilgiler ile oluşturulmuştur.</a:t>
            </a:r>
          </a:p>
        </p:txBody>
      </p:sp>
    </p:spTree>
    <p:extLst>
      <p:ext uri="{BB962C8B-B14F-4D97-AF65-F5344CB8AC3E}">
        <p14:creationId xmlns:p14="http://schemas.microsoft.com/office/powerpoint/2010/main" val="40097237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dirty="0"/>
              <a:t>Girdi değişkenlerine ait kalite sınıf aralıkları</a:t>
            </a:r>
            <a:br>
              <a:rPr lang="tr-TR" dirty="0"/>
            </a:br>
            <a:endParaRPr lang="tr-TR" dirty="0"/>
          </a:p>
        </p:txBody>
      </p:sp>
      <p:sp>
        <p:nvSpPr>
          <p:cNvPr id="3" name="İçerik Yer Tutucusu 2"/>
          <p:cNvSpPr>
            <a:spLocks noGrp="1"/>
          </p:cNvSpPr>
          <p:nvPr>
            <p:ph idx="1"/>
          </p:nvPr>
        </p:nvSpPr>
        <p:spPr/>
        <p:txBody>
          <a:bodyPr/>
          <a:lstStyle/>
          <a:p>
            <a:pPr marL="0" indent="0" algn="ctr">
              <a:buNone/>
            </a:pPr>
            <a:endParaRPr lang="tr-TR" dirty="0"/>
          </a:p>
        </p:txBody>
      </p:sp>
      <p:pic>
        <p:nvPicPr>
          <p:cNvPr id="4" name="Picture 4"/>
          <p:cNvPicPr/>
          <p:nvPr/>
        </p:nvPicPr>
        <p:blipFill>
          <a:blip r:embed="rId2">
            <a:extLst>
              <a:ext uri="{28A0092B-C50C-407E-A947-70E740481C1C}">
                <a14:useLocalDpi xmlns:a14="http://schemas.microsoft.com/office/drawing/2010/main" val="0"/>
              </a:ext>
            </a:extLst>
          </a:blip>
          <a:stretch>
            <a:fillRect/>
          </a:stretch>
        </p:blipFill>
        <p:spPr>
          <a:xfrm>
            <a:off x="1769388" y="2249487"/>
            <a:ext cx="8650046" cy="2949147"/>
          </a:xfrm>
          <a:prstGeom prst="rect">
            <a:avLst/>
          </a:prstGeom>
          <a:ln>
            <a:noFill/>
          </a:ln>
          <a:effectLst>
            <a:softEdge rad="112500"/>
          </a:effectLst>
        </p:spPr>
      </p:pic>
      <p:sp>
        <p:nvSpPr>
          <p:cNvPr id="5" name="Rectangle 4">
            <a:extLst>
              <a:ext uri="{FF2B5EF4-FFF2-40B4-BE49-F238E27FC236}">
                <a16:creationId xmlns:a16="http://schemas.microsoft.com/office/drawing/2014/main" id="{29A2D7A9-8900-487F-BB44-99AF84810C29}"/>
              </a:ext>
            </a:extLst>
          </p:cNvPr>
          <p:cNvSpPr/>
          <p:nvPr/>
        </p:nvSpPr>
        <p:spPr>
          <a:xfrm>
            <a:off x="3919264" y="5310251"/>
            <a:ext cx="4350293" cy="369332"/>
          </a:xfrm>
          <a:prstGeom prst="rect">
            <a:avLst/>
          </a:prstGeom>
        </p:spPr>
        <p:txBody>
          <a:bodyPr wrap="none">
            <a:spAutoFit/>
          </a:bodyPr>
          <a:lstStyle/>
          <a:p>
            <a:r>
              <a:rPr lang="tr-TR" i="1" dirty="0">
                <a:latin typeface="Times New Roman" panose="02020603050405020304" pitchFamily="18" charset="0"/>
                <a:ea typeface="Times New Roman" panose="02020603050405020304" pitchFamily="18" charset="0"/>
              </a:rPr>
              <a:t>Girdi değişkenlerine ait kalite sınıf aralıkları</a:t>
            </a:r>
            <a:endParaRPr lang="tr-TR" dirty="0"/>
          </a:p>
        </p:txBody>
      </p:sp>
    </p:spTree>
    <p:extLst>
      <p:ext uri="{BB962C8B-B14F-4D97-AF65-F5344CB8AC3E}">
        <p14:creationId xmlns:p14="http://schemas.microsoft.com/office/powerpoint/2010/main" val="17179663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a:t>Girdi değişkenlerine ait kalite sınıf aralıkları</a:t>
            </a:r>
            <a:br>
              <a:rPr lang="tr-TR" dirty="0"/>
            </a:br>
            <a:endParaRPr lang="tr-TR" dirty="0"/>
          </a:p>
        </p:txBody>
      </p:sp>
      <p:sp>
        <p:nvSpPr>
          <p:cNvPr id="3" name="İçerik Yer Tutucusu 2"/>
          <p:cNvSpPr>
            <a:spLocks noGrp="1"/>
          </p:cNvSpPr>
          <p:nvPr>
            <p:ph idx="1"/>
          </p:nvPr>
        </p:nvSpPr>
        <p:spPr>
          <a:xfrm>
            <a:off x="1141413" y="1581665"/>
            <a:ext cx="9905998" cy="4642581"/>
          </a:xfrm>
        </p:spPr>
        <p:txBody>
          <a:bodyPr>
            <a:normAutofit fontScale="55000" lnSpcReduction="20000"/>
          </a:bodyPr>
          <a:lstStyle/>
          <a:p>
            <a:pPr>
              <a:buFont typeface="Wingdings" panose="05000000000000000000" pitchFamily="2" charset="2"/>
              <a:buChar char="§"/>
            </a:pPr>
            <a:r>
              <a:rPr lang="tr-TR" sz="2900" dirty="0"/>
              <a:t>SHS(Somatik Hücre Sayısı) için bulanıklaştırma aşamasında tasarlanan kalite sınıflarına ait dilsel ifadeler;</a:t>
            </a:r>
          </a:p>
          <a:p>
            <a:pPr lvl="1"/>
            <a:r>
              <a:rPr lang="tr-TR" sz="2900" dirty="0"/>
              <a:t>500,000’den büyük ise düşük kaliteli</a:t>
            </a:r>
          </a:p>
          <a:p>
            <a:pPr lvl="1"/>
            <a:r>
              <a:rPr lang="tr-TR" sz="2900" dirty="0"/>
              <a:t>400,000 ile 1,000,000 arasında ise orta kaliteli</a:t>
            </a:r>
          </a:p>
          <a:p>
            <a:pPr lvl="1"/>
            <a:r>
              <a:rPr lang="tr-TR" sz="2900" dirty="0"/>
              <a:t>500,000’den küçük ise yüksek kalitelidir.</a:t>
            </a:r>
          </a:p>
          <a:p>
            <a:pPr lvl="1"/>
            <a:endParaRPr lang="tr-TR" sz="2900" dirty="0"/>
          </a:p>
          <a:p>
            <a:pPr>
              <a:buFont typeface="Wingdings" panose="05000000000000000000" pitchFamily="2" charset="2"/>
              <a:buChar char="§"/>
            </a:pPr>
            <a:r>
              <a:rPr lang="tr-TR" sz="2900" dirty="0"/>
              <a:t>TBS(Toplam Bakteri Sayısı) için bulanıklaştırma aşamasında tasarlanan kalite sınıflarına ailt dilsel ifadeler;</a:t>
            </a:r>
          </a:p>
          <a:p>
            <a:pPr lvl="1"/>
            <a:r>
              <a:rPr lang="tr-TR" sz="2900" dirty="0"/>
              <a:t>100,000’den büyük ise düşük kaliteli</a:t>
            </a:r>
          </a:p>
          <a:p>
            <a:pPr lvl="1"/>
            <a:r>
              <a:rPr lang="tr-TR" sz="2900" dirty="0"/>
              <a:t>50,000 ile 250,000 arasında ise orta kaliteli</a:t>
            </a:r>
          </a:p>
          <a:p>
            <a:pPr lvl="1"/>
            <a:endParaRPr lang="tr-TR" sz="2900" dirty="0"/>
          </a:p>
          <a:p>
            <a:pPr>
              <a:buFont typeface="Wingdings" panose="05000000000000000000" pitchFamily="2" charset="2"/>
              <a:buChar char="§"/>
            </a:pPr>
            <a:r>
              <a:rPr lang="tr-TR" sz="2900" dirty="0"/>
              <a:t>100,000’den küçük ise yüksek kalitelidir. Protein için bulanıklaştırma aşamasında tasarlanan kalite sınıflarına ailt dilsel ifadeler;</a:t>
            </a:r>
          </a:p>
          <a:p>
            <a:pPr lvl="1"/>
            <a:r>
              <a:rPr lang="tr-TR" sz="2900" dirty="0"/>
              <a:t>%2.8’den küçük ise düşük kaliteli</a:t>
            </a:r>
          </a:p>
          <a:p>
            <a:pPr lvl="1"/>
            <a:r>
              <a:rPr lang="tr-TR" sz="2900" dirty="0"/>
              <a:t>%2.5 ile %4.5 arasında ise orta kaliteli</a:t>
            </a:r>
          </a:p>
          <a:p>
            <a:pPr lvl="1"/>
            <a:r>
              <a:rPr lang="tr-TR" sz="2900" dirty="0"/>
              <a:t>%2.8’den büyük ise yüksek kalitelidir.</a:t>
            </a:r>
            <a:r>
              <a:rPr lang="tr-TR" sz="2900" b="1" dirty="0"/>
              <a:t> </a:t>
            </a:r>
            <a:endParaRPr lang="tr-TR" sz="2900" dirty="0"/>
          </a:p>
          <a:p>
            <a:pPr lvl="1"/>
            <a:endParaRPr lang="tr-TR" sz="2600" dirty="0"/>
          </a:p>
          <a:p>
            <a:endParaRPr lang="tr-TR" sz="2800" dirty="0"/>
          </a:p>
        </p:txBody>
      </p:sp>
    </p:spTree>
    <p:extLst>
      <p:ext uri="{BB962C8B-B14F-4D97-AF65-F5344CB8AC3E}">
        <p14:creationId xmlns:p14="http://schemas.microsoft.com/office/powerpoint/2010/main" val="6456488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1600406"/>
            <a:ext cx="9905999" cy="1749982"/>
          </a:xfrm>
        </p:spPr>
        <p:txBody>
          <a:bodyPr>
            <a:normAutofit/>
          </a:bodyPr>
          <a:lstStyle/>
          <a:p>
            <a:pPr marL="0" indent="0">
              <a:buNone/>
            </a:pPr>
            <a:r>
              <a:rPr lang="tr-TR" dirty="0"/>
              <a:t>Yapılan proje de üçgen ve yamuk üyelik fonksiyonları kullanılmıştır. </a:t>
            </a:r>
          </a:p>
          <a:p>
            <a:pPr marL="0" indent="0">
              <a:buNone/>
            </a:pPr>
            <a:r>
              <a:rPr lang="tr-TR" dirty="0"/>
              <a:t>Aşağıdaki şekilde somatik hücre sayısına ait girdi değişkenlerine ait üyelik fonksiyonlarının gösterimi yer almaktadır.</a:t>
            </a:r>
          </a:p>
        </p:txBody>
      </p:sp>
      <p:pic>
        <p:nvPicPr>
          <p:cNvPr id="4"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422807" y="3256902"/>
            <a:ext cx="5346383" cy="3025140"/>
          </a:xfrm>
          <a:prstGeom prst="rect">
            <a:avLst/>
          </a:prstGeom>
          <a:solidFill>
            <a:schemeClr val="tx1">
              <a:lumMod val="50000"/>
            </a:schemeClr>
          </a:solidFill>
          <a:ln>
            <a:solidFill>
              <a:schemeClr val="accent2">
                <a:lumMod val="60000"/>
                <a:lumOff val="40000"/>
              </a:schemeClr>
            </a:solidFill>
          </a:ln>
        </p:spPr>
      </p:pic>
      <p:sp>
        <p:nvSpPr>
          <p:cNvPr id="5" name="Unvan 1">
            <a:extLst>
              <a:ext uri="{FF2B5EF4-FFF2-40B4-BE49-F238E27FC236}">
                <a16:creationId xmlns:a16="http://schemas.microsoft.com/office/drawing/2014/main" id="{DBC517A7-35D7-4306-8E14-4CE07BC5D04A}"/>
              </a:ext>
            </a:extLst>
          </p:cNvPr>
          <p:cNvSpPr>
            <a:spLocks noGrp="1"/>
          </p:cNvSpPr>
          <p:nvPr>
            <p:ph type="title"/>
          </p:nvPr>
        </p:nvSpPr>
        <p:spPr>
          <a:xfrm>
            <a:off x="1143000" y="206626"/>
            <a:ext cx="9905998" cy="1478570"/>
          </a:xfrm>
        </p:spPr>
        <p:txBody>
          <a:bodyPr/>
          <a:lstStyle/>
          <a:p>
            <a:pPr algn="ctr"/>
            <a:r>
              <a:rPr lang="tr-TR" dirty="0"/>
              <a:t>girdi değişkenlerine ait üyelik fonksiyonlarının gösterimi</a:t>
            </a:r>
          </a:p>
        </p:txBody>
      </p:sp>
      <p:sp>
        <p:nvSpPr>
          <p:cNvPr id="6" name="Rectangle 5">
            <a:extLst>
              <a:ext uri="{FF2B5EF4-FFF2-40B4-BE49-F238E27FC236}">
                <a16:creationId xmlns:a16="http://schemas.microsoft.com/office/drawing/2014/main" id="{EA551A4B-2387-463F-B3E1-917E08C2BD0C}"/>
              </a:ext>
            </a:extLst>
          </p:cNvPr>
          <p:cNvSpPr/>
          <p:nvPr/>
        </p:nvSpPr>
        <p:spPr>
          <a:xfrm>
            <a:off x="4069610" y="6282042"/>
            <a:ext cx="4052776" cy="369332"/>
          </a:xfrm>
          <a:prstGeom prst="rect">
            <a:avLst/>
          </a:prstGeom>
        </p:spPr>
        <p:txBody>
          <a:bodyPr wrap="none">
            <a:spAutoFit/>
          </a:bodyPr>
          <a:lstStyle/>
          <a:p>
            <a:pPr marR="3810">
              <a:spcAft>
                <a:spcPts val="0"/>
              </a:spcAft>
            </a:pPr>
            <a:r>
              <a:rPr lang="tr-TR" i="1" dirty="0">
                <a:latin typeface="Times New Roman" panose="02020603050405020304" pitchFamily="18" charset="0"/>
                <a:ea typeface="Times New Roman" panose="02020603050405020304" pitchFamily="18" charset="0"/>
              </a:rPr>
              <a:t>Somatik Hücre Sayısı üyelik fonksiyonları</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294776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718178"/>
            <a:ext cx="9905999" cy="3541714"/>
          </a:xfrm>
        </p:spPr>
        <p:txBody>
          <a:bodyPr>
            <a:normAutofit/>
          </a:bodyPr>
          <a:lstStyle/>
          <a:p>
            <a:pPr marL="0" indent="0">
              <a:buNone/>
            </a:pPr>
            <a:r>
              <a:rPr lang="tr-TR" sz="2000" dirty="0"/>
              <a:t>Aşağıdaki şekilde toplam bakteri sayısına ait girdi değişkenlerine ait üyelik fonksiyonlarının gösterimi yer almaktadır.</a:t>
            </a:r>
          </a:p>
        </p:txBody>
      </p:sp>
      <p:pic>
        <p:nvPicPr>
          <p:cNvPr id="4"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311206" y="2099027"/>
            <a:ext cx="5569585" cy="3236595"/>
          </a:xfrm>
          <a:prstGeom prst="rect">
            <a:avLst/>
          </a:prstGeom>
          <a:solidFill>
            <a:schemeClr val="tx1">
              <a:lumMod val="50000"/>
            </a:schemeClr>
          </a:solidFill>
          <a:ln>
            <a:solidFill>
              <a:schemeClr val="accent2">
                <a:lumMod val="60000"/>
                <a:lumOff val="40000"/>
              </a:schemeClr>
            </a:solidFill>
          </a:ln>
        </p:spPr>
      </p:pic>
      <p:sp>
        <p:nvSpPr>
          <p:cNvPr id="5" name="Rectangle 4">
            <a:extLst>
              <a:ext uri="{FF2B5EF4-FFF2-40B4-BE49-F238E27FC236}">
                <a16:creationId xmlns:a16="http://schemas.microsoft.com/office/drawing/2014/main" id="{64031041-FF4E-4FDC-81A7-B8276DE0DDD5}"/>
              </a:ext>
            </a:extLst>
          </p:cNvPr>
          <p:cNvSpPr/>
          <p:nvPr/>
        </p:nvSpPr>
        <p:spPr>
          <a:xfrm>
            <a:off x="4043833" y="5335622"/>
            <a:ext cx="4104329" cy="369332"/>
          </a:xfrm>
          <a:prstGeom prst="rect">
            <a:avLst/>
          </a:prstGeom>
        </p:spPr>
        <p:txBody>
          <a:bodyPr wrap="none">
            <a:spAutoFit/>
          </a:bodyPr>
          <a:lstStyle/>
          <a:p>
            <a:pPr marR="3810">
              <a:spcAft>
                <a:spcPts val="0"/>
              </a:spcAft>
            </a:pPr>
            <a:r>
              <a:rPr lang="tr-TR" i="1" dirty="0">
                <a:latin typeface="Times New Roman" panose="02020603050405020304" pitchFamily="18" charset="0"/>
                <a:ea typeface="Times New Roman" panose="02020603050405020304" pitchFamily="18" charset="0"/>
              </a:rPr>
              <a:t>Toplam Bakteri Sayısı üyelik fonksiyonları</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71811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7271" y="634870"/>
            <a:ext cx="9905999" cy="3541714"/>
          </a:xfrm>
        </p:spPr>
        <p:txBody>
          <a:bodyPr/>
          <a:lstStyle/>
          <a:p>
            <a:pPr marL="0" indent="0">
              <a:buNone/>
            </a:pPr>
            <a:r>
              <a:rPr lang="tr-TR" sz="2000" dirty="0"/>
              <a:t>Aşağıdaki şekilde protein yüzdesine ait girdi değişkenlerine ait üyelik fonksiyonlarının gösterimi yer almaktadır.</a:t>
            </a:r>
          </a:p>
          <a:p>
            <a:endParaRPr lang="tr-TR" dirty="0"/>
          </a:p>
        </p:txBody>
      </p:sp>
      <p:pic>
        <p:nvPicPr>
          <p:cNvPr id="4"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140674" y="1828324"/>
            <a:ext cx="5334000" cy="3201352"/>
          </a:xfrm>
          <a:prstGeom prst="rect">
            <a:avLst/>
          </a:prstGeom>
          <a:solidFill>
            <a:schemeClr val="tx1">
              <a:lumMod val="50000"/>
            </a:schemeClr>
          </a:solidFill>
          <a:ln>
            <a:solidFill>
              <a:schemeClr val="accent2">
                <a:lumMod val="60000"/>
                <a:lumOff val="40000"/>
              </a:schemeClr>
            </a:solidFill>
          </a:ln>
        </p:spPr>
      </p:pic>
      <p:sp>
        <p:nvSpPr>
          <p:cNvPr id="5" name="Rectangle 4">
            <a:extLst>
              <a:ext uri="{FF2B5EF4-FFF2-40B4-BE49-F238E27FC236}">
                <a16:creationId xmlns:a16="http://schemas.microsoft.com/office/drawing/2014/main" id="{E5CAAB03-5962-4925-9190-3454E5DE1452}"/>
              </a:ext>
            </a:extLst>
          </p:cNvPr>
          <p:cNvSpPr/>
          <p:nvPr/>
        </p:nvSpPr>
        <p:spPr>
          <a:xfrm>
            <a:off x="4228844" y="5029676"/>
            <a:ext cx="3157659" cy="369332"/>
          </a:xfrm>
          <a:prstGeom prst="rect">
            <a:avLst/>
          </a:prstGeom>
        </p:spPr>
        <p:txBody>
          <a:bodyPr wrap="none">
            <a:spAutoFit/>
          </a:bodyPr>
          <a:lstStyle/>
          <a:p>
            <a:r>
              <a:rPr lang="tr-TR" i="1" dirty="0">
                <a:latin typeface="Times New Roman" panose="02020603050405020304" pitchFamily="18" charset="0"/>
                <a:ea typeface="Times New Roman" panose="02020603050405020304" pitchFamily="18" charset="0"/>
              </a:rPr>
              <a:t>Protein (%) üyelik fonksiyonları</a:t>
            </a:r>
            <a:endParaRPr lang="tr-TR" dirty="0"/>
          </a:p>
        </p:txBody>
      </p:sp>
    </p:spTree>
    <p:extLst>
      <p:ext uri="{BB962C8B-B14F-4D97-AF65-F5344CB8AC3E}">
        <p14:creationId xmlns:p14="http://schemas.microsoft.com/office/powerpoint/2010/main" val="264708367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133</TotalTime>
  <Words>2201</Words>
  <Application>Microsoft Office PowerPoint</Application>
  <PresentationFormat>Widescreen</PresentationFormat>
  <Paragraphs>194</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Calibri</vt:lpstr>
      <vt:lpstr>Segoe UI</vt:lpstr>
      <vt:lpstr>Times New Roman</vt:lpstr>
      <vt:lpstr>Trebuchet MS</vt:lpstr>
      <vt:lpstr>Tw Cen MT</vt:lpstr>
      <vt:lpstr>Wingdings</vt:lpstr>
      <vt:lpstr>Circuit</vt:lpstr>
      <vt:lpstr>BULANIK MANTIK YAKLAŞIMI İLE ÇİĞ SÜT KALİTESİNİN DEĞERLENDİRİLMESİ</vt:lpstr>
      <vt:lpstr>ÖZET</vt:lpstr>
      <vt:lpstr>1. GİRİŞ</vt:lpstr>
      <vt:lpstr>2. BULGULAR</vt:lpstr>
      <vt:lpstr>Girdi değişkenlerine ait kalite sınıf aralıkları </vt:lpstr>
      <vt:lpstr>Girdi değişkenlerine ait kalite sınıf aralıkları </vt:lpstr>
      <vt:lpstr>girdi değişkenlerine ait üyelik fonksiyonlarının gösterimi</vt:lpstr>
      <vt:lpstr>PowerPoint Presentation</vt:lpstr>
      <vt:lpstr>PowerPoint Presentation</vt:lpstr>
      <vt:lpstr>PowerPoint Presentation</vt:lpstr>
      <vt:lpstr>Kural tablosu</vt:lpstr>
      <vt:lpstr>PowerPoint Presentation</vt:lpstr>
      <vt:lpstr>Girdi dEğişkenleri için oluşturulan kural tablosu </vt:lpstr>
      <vt:lpstr>Çiğ süt örneklerine ait veri seti ve karar destek sistemi kararlar</vt:lpstr>
      <vt:lpstr>Çiğ süt örneklerine ait veri seti ve karar destek sistemi kararlarI TABLOSU</vt:lpstr>
      <vt:lpstr>3. YÖNTEM                                           </vt:lpstr>
      <vt:lpstr>b. Kod Bilgisi</vt:lpstr>
      <vt:lpstr>PowerPoint Presentation</vt:lpstr>
      <vt:lpstr>1.2.2. Üyeliklerin Oluşturulması  </vt:lpstr>
      <vt:lpstr>PowerPoint Presentation</vt:lpstr>
      <vt:lpstr>PowerPoint Presentation</vt:lpstr>
      <vt:lpstr>PowerPoint Presentation</vt:lpstr>
      <vt:lpstr>1.2.3. Grafik   </vt:lpstr>
      <vt:lpstr>1.2.4. Kural Tabanı </vt:lpstr>
      <vt:lpstr>1.2.5. Durulaştırma  </vt:lpstr>
      <vt:lpstr>1.2.6. Kullanılan Fonksiyonlar </vt:lpstr>
      <vt:lpstr>PowerPoint Presentation</vt:lpstr>
      <vt:lpstr>4. SONUÇ / örnek girdiler VE çıktı</vt:lpstr>
      <vt:lpstr>PowerPoint Presentation</vt:lpstr>
      <vt:lpstr>PowerPoint Presentation</vt:lpstr>
      <vt:lpstr>5. KAYNAKÇA</vt:lpstr>
      <vt:lpstr>Sunumumuzu izlediğiniz için teşekkürler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BULANIK MANTIK YAKLAŞIMI İLE ÇİĞ SÜT KALİTESİNİN DEĞERLENDİRİLMESİ</dc:title>
  <dc:creator>dacic1010@outlook.com</dc:creator>
  <cp:lastModifiedBy>Münir Can</cp:lastModifiedBy>
  <cp:revision>16</cp:revision>
  <dcterms:created xsi:type="dcterms:W3CDTF">2020-12-21T02:03:49Z</dcterms:created>
  <dcterms:modified xsi:type="dcterms:W3CDTF">2021-03-09T13:48:21Z</dcterms:modified>
</cp:coreProperties>
</file>