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Android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Android Reverse Engineering: A Deep Dive</a:t>
            </a:r>
          </a:p>
          <a:p/>
          <a:p>
            <a:r>
              <a:rPr sz="1400"/>
              <a:t>This </a:t>
            </a:r>
            <a:r>
              <a:rPr sz="1400"/>
              <a:t>course, </a:t>
            </a:r>
            <a:r>
              <a:rPr sz="1400"/>
              <a:t>ICT </a:t>
            </a:r>
            <a:r>
              <a:rPr sz="1400"/>
              <a:t>2215 </a:t>
            </a:r>
            <a:r>
              <a:rPr sz="1400"/>
              <a:t>Mobile </a:t>
            </a:r>
            <a:r>
              <a:rPr sz="1400"/>
              <a:t>Security, </a:t>
            </a:r>
            <a:r>
              <a:rPr sz="1400"/>
              <a:t>delves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intricate </a:t>
            </a:r>
            <a:r>
              <a:rPr sz="1400"/>
              <a:t>world </a:t>
            </a:r>
            <a:r>
              <a:rPr sz="1400"/>
              <a:t>of </a:t>
            </a:r>
            <a:r>
              <a:rPr sz="1400"/>
              <a:t>Android </a:t>
            </a:r>
            <a:r>
              <a:rPr sz="1400"/>
              <a:t>app </a:t>
            </a:r>
            <a:r>
              <a:rPr sz="1400"/>
              <a:t>analysis. </a:t>
            </a:r>
            <a:r>
              <a:rPr sz="1400"/>
              <a:t>Led </a:t>
            </a:r>
            <a:r>
              <a:rPr sz="1400"/>
              <a:t>by </a:t>
            </a:r>
            <a:r>
              <a:rPr sz="1400"/>
              <a:t>A/Prof. </a:t>
            </a:r>
            <a:r>
              <a:rPr sz="1400"/>
              <a:t>Vivek </a:t>
            </a:r>
            <a:r>
              <a:rPr sz="1400"/>
              <a:t>Balachandran </a:t>
            </a:r>
            <a:r>
              <a:rPr sz="1400"/>
              <a:t>(Vivek.b@singaporetech.edu.sg), </a:t>
            </a:r>
            <a:r>
              <a:rPr sz="1400"/>
              <a:t>we </a:t>
            </a:r>
            <a:r>
              <a:rPr sz="1400"/>
              <a:t>will </a:t>
            </a:r>
            <a:r>
              <a:rPr sz="1400"/>
              <a:t>explore </a:t>
            </a:r>
            <a:r>
              <a:rPr sz="1400"/>
              <a:t>techniques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app </a:t>
            </a:r>
            <a:r>
              <a:rPr sz="1400"/>
              <a:t>functionality, </a:t>
            </a:r>
            <a:r>
              <a:rPr sz="1400"/>
              <a:t>identify </a:t>
            </a:r>
            <a:r>
              <a:rPr sz="1400"/>
              <a:t>vulnerabilities, </a:t>
            </a:r>
            <a:r>
              <a:rPr sz="1400"/>
              <a:t>and </a:t>
            </a:r>
            <a:r>
              <a:rPr sz="1400"/>
              <a:t>potentially </a:t>
            </a:r>
            <a:r>
              <a:rPr sz="1400"/>
              <a:t>modify </a:t>
            </a:r>
            <a:r>
              <a:rPr sz="1400"/>
              <a:t>their </a:t>
            </a:r>
            <a:r>
              <a:rPr sz="1400"/>
              <a:t>behavior. </a:t>
            </a:r>
            <a:r>
              <a:rPr sz="1400"/>
              <a:t>Get </a:t>
            </a:r>
            <a:r>
              <a:rPr sz="1400"/>
              <a:t>ready </a:t>
            </a:r>
            <a:r>
              <a:rPr sz="1400"/>
              <a:t>to </a:t>
            </a:r>
            <a:r>
              <a:rPr sz="1400"/>
              <a:t>unravel </a:t>
            </a:r>
            <a:r>
              <a:rPr sz="1400"/>
              <a:t>the </a:t>
            </a:r>
            <a:r>
              <a:rPr sz="1400"/>
              <a:t>secrets </a:t>
            </a:r>
            <a:r>
              <a:rPr sz="1400"/>
              <a:t>behind </a:t>
            </a:r>
            <a:r>
              <a:rPr sz="1400"/>
              <a:t>Android </a:t>
            </a:r>
            <a:r>
              <a:rPr sz="1400"/>
              <a:t>applications!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What to look for?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Exported Activities: A Potential Entry Point</a:t>
            </a:r>
          </a:p>
          <a:p/>
          <a:p>
            <a:r>
              <a:rPr sz="1400"/>
              <a:t>Pay </a:t>
            </a:r>
            <a:r>
              <a:rPr sz="1400"/>
              <a:t>close </a:t>
            </a:r>
            <a:r>
              <a:rPr sz="1400"/>
              <a:t>attention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`android:exported` </a:t>
            </a:r>
            <a:r>
              <a:rPr sz="1400"/>
              <a:t>attribute </a:t>
            </a:r>
            <a:r>
              <a:rPr sz="1400"/>
              <a:t>within </a:t>
            </a:r>
            <a:r>
              <a:rPr sz="1400"/>
              <a:t>activity </a:t>
            </a:r>
            <a:r>
              <a:rPr sz="1400"/>
              <a:t>declarations. </a:t>
            </a:r>
            <a:r>
              <a:rPr sz="1400"/>
              <a:t>If </a:t>
            </a:r>
            <a:r>
              <a:rPr sz="1400"/>
              <a:t>set </a:t>
            </a:r>
            <a:r>
              <a:rPr sz="1400"/>
              <a:t>to </a:t>
            </a:r>
            <a:r>
              <a:rPr sz="1400"/>
              <a:t>`true`, </a:t>
            </a:r>
            <a:r>
              <a:rPr sz="1400"/>
              <a:t>the </a:t>
            </a:r>
            <a:r>
              <a:rPr sz="1400"/>
              <a:t>activity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from </a:t>
            </a:r>
            <a:r>
              <a:rPr sz="1400"/>
              <a:t>outside </a:t>
            </a:r>
            <a:r>
              <a:rPr sz="1400"/>
              <a:t>the </a:t>
            </a:r>
            <a:r>
              <a:rPr sz="1400"/>
              <a:t>app, </a:t>
            </a:r>
            <a:r>
              <a:rPr sz="1400"/>
              <a:t>potentially </a:t>
            </a:r>
            <a:r>
              <a:rPr sz="1400"/>
              <a:t>exposing </a:t>
            </a:r>
            <a:r>
              <a:rPr sz="1400"/>
              <a:t>sensitive </a:t>
            </a:r>
            <a:r>
              <a:rPr sz="1400"/>
              <a:t>functionality. </a:t>
            </a:r>
            <a:r>
              <a:rPr sz="1400"/>
              <a:t>Use </a:t>
            </a:r>
            <a:r>
              <a:rPr sz="1400"/>
              <a:t>tools </a:t>
            </a:r>
            <a:r>
              <a:rPr sz="1400"/>
              <a:t>like </a:t>
            </a:r>
            <a:r>
              <a:rPr sz="1400"/>
              <a:t>`adb </a:t>
            </a:r>
            <a:r>
              <a:rPr sz="1400"/>
              <a:t>shell` </a:t>
            </a:r>
            <a:r>
              <a:rPr sz="1400"/>
              <a:t>to </a:t>
            </a:r>
            <a:r>
              <a:rPr sz="1400"/>
              <a:t>explore </a:t>
            </a:r>
            <a:r>
              <a:rPr sz="1400"/>
              <a:t>and </a:t>
            </a:r>
            <a:r>
              <a:rPr sz="1400"/>
              <a:t>interact </a:t>
            </a:r>
            <a:r>
              <a:rPr sz="1400"/>
              <a:t>with </a:t>
            </a:r>
            <a:r>
              <a:rPr sz="1400"/>
              <a:t>such </a:t>
            </a:r>
            <a:r>
              <a:rPr sz="1400"/>
              <a:t>activities.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Decoding the Code</a:t>
            </a:r>
          </a:p>
          <a:p/>
          <a:p>
            <a:r>
              <a:rPr sz="1400"/>
              <a:t>Android </a:t>
            </a:r>
            <a:r>
              <a:rPr sz="1400"/>
              <a:t>apps </a:t>
            </a:r>
            <a:r>
              <a:rPr sz="1400"/>
              <a:t>typically </a:t>
            </a:r>
            <a:r>
              <a:rPr sz="1400"/>
              <a:t>use </a:t>
            </a:r>
            <a:r>
              <a:rPr sz="1400"/>
              <a:t>Java </a:t>
            </a:r>
            <a:r>
              <a:rPr sz="1400"/>
              <a:t>or </a:t>
            </a:r>
            <a:r>
              <a:rPr sz="1400"/>
              <a:t>Kotlin, </a:t>
            </a:r>
            <a:r>
              <a:rPr sz="1400"/>
              <a:t>which </a:t>
            </a:r>
            <a:r>
              <a:rPr sz="1400"/>
              <a:t>are </a:t>
            </a:r>
            <a:r>
              <a:rPr sz="1400"/>
              <a:t>compiled </a:t>
            </a:r>
            <a:r>
              <a:rPr sz="1400"/>
              <a:t>into </a:t>
            </a:r>
            <a:r>
              <a:rPr sz="1400"/>
              <a:t>DEX </a:t>
            </a:r>
            <a:r>
              <a:rPr sz="1400"/>
              <a:t>(Dalvik </a:t>
            </a:r>
            <a:r>
              <a:rPr sz="1400"/>
              <a:t>Executable) </a:t>
            </a:r>
            <a:r>
              <a:rPr sz="1400"/>
              <a:t>bytecode.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involves: </a:t>
            </a:r>
          </a:p>
          <a:p/>
          <a:p>
            <a:r>
              <a:rPr sz="1400"/>
              <a:t>• </a:t>
            </a:r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Smali:</a:t>
            </a:r>
            <a:r>
              <a:rPr sz="1400"/>
              <a:t>Converting </a:t>
            </a:r>
            <a:r>
              <a:rPr sz="1400"/>
              <a:t>DEX </a:t>
            </a:r>
            <a:r>
              <a:rPr sz="1400"/>
              <a:t>into </a:t>
            </a:r>
            <a:r>
              <a:rPr sz="1400"/>
              <a:t>Smali,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intermediate </a:t>
            </a:r>
            <a:r>
              <a:rPr sz="1400"/>
              <a:t>language, </a:t>
            </a:r>
            <a:r>
              <a:rPr sz="1400"/>
              <a:t>using </a:t>
            </a:r>
            <a:r>
              <a:rPr sz="1400"/>
              <a:t>tools </a:t>
            </a:r>
            <a:r>
              <a:rPr sz="1400"/>
              <a:t>like </a:t>
            </a:r>
            <a:r>
              <a:rPr sz="1400"/>
              <a:t>apktool. </a:t>
            </a:r>
          </a:p>
          <a:p>
            <a:r>
              <a:rPr sz="1400"/>
              <a:t>• </a:t>
            </a:r>
            <a:r>
              <a:rPr b="1" sz="1400"/>
              <a:t>Native </a:t>
            </a:r>
            <a:r>
              <a:rPr b="1" sz="1400"/>
              <a:t>Code </a:t>
            </a:r>
            <a:r>
              <a:rPr b="1" sz="1400"/>
              <a:t>Analysis:</a:t>
            </a:r>
            <a:r>
              <a:rPr sz="1400"/>
              <a:t>If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contains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(C/C++), </a:t>
            </a:r>
            <a:r>
              <a:rPr sz="1400"/>
              <a:t>it </a:t>
            </a:r>
            <a:r>
              <a:rPr sz="1400"/>
              <a:t>needs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analyzed </a:t>
            </a:r>
            <a:r>
              <a:rPr sz="1400"/>
              <a:t>at </a:t>
            </a:r>
            <a:r>
              <a:rPr sz="1400"/>
              <a:t>the </a:t>
            </a:r>
            <a:r>
              <a:rPr sz="1400"/>
              <a:t>assembly </a:t>
            </a:r>
            <a:r>
              <a:rPr sz="1400"/>
              <a:t>level </a:t>
            </a:r>
            <a:r>
              <a:rPr sz="1400"/>
              <a:t>using </a:t>
            </a:r>
            <a:r>
              <a:rPr sz="1400"/>
              <a:t>disassemblers </a:t>
            </a:r>
            <a:r>
              <a:rPr sz="1400"/>
              <a:t>and </a:t>
            </a:r>
            <a:r>
              <a:rPr sz="1400"/>
              <a:t>debuggers.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Native Code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Bridging the Gap</a:t>
            </a:r>
          </a:p>
          <a:p/>
          <a:p>
            <a:r>
              <a:rPr sz="1400"/>
              <a:t>Native </a:t>
            </a:r>
            <a:r>
              <a:rPr sz="1400"/>
              <a:t>code </a:t>
            </a:r>
            <a:r>
              <a:rPr sz="1400"/>
              <a:t>is </a:t>
            </a:r>
            <a:r>
              <a:rPr sz="1400"/>
              <a:t>often </a:t>
            </a:r>
            <a:r>
              <a:rPr sz="1400"/>
              <a:t>found </a:t>
            </a:r>
            <a:r>
              <a:rPr sz="1400"/>
              <a:t>in </a:t>
            </a:r>
            <a:r>
              <a:rPr sz="1400"/>
              <a:t>libraries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resources </a:t>
            </a:r>
            <a:r>
              <a:rPr sz="1400"/>
              <a:t>directory.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its </a:t>
            </a:r>
            <a:r>
              <a:rPr sz="1400"/>
              <a:t>interaction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Java/Kotlin </a:t>
            </a:r>
            <a:r>
              <a:rPr sz="1400"/>
              <a:t>code, </a:t>
            </a:r>
            <a:r>
              <a:rPr sz="1400"/>
              <a:t>look </a:t>
            </a:r>
            <a:r>
              <a:rPr sz="1400"/>
              <a:t>for </a:t>
            </a:r>
            <a:r>
              <a:rPr sz="1400"/>
              <a:t>methods </a:t>
            </a:r>
            <a:r>
              <a:rPr sz="1400"/>
              <a:t>like </a:t>
            </a:r>
            <a:r>
              <a:rPr sz="1400"/>
              <a:t>`loadLibrary` </a:t>
            </a:r>
            <a:r>
              <a:rPr sz="1400"/>
              <a:t>or </a:t>
            </a:r>
            <a:r>
              <a:rPr sz="1400"/>
              <a:t>`load` </a:t>
            </a:r>
            <a:r>
              <a:rPr sz="1400"/>
              <a:t>that </a:t>
            </a:r>
            <a:r>
              <a:rPr sz="1400"/>
              <a:t>indicate </a:t>
            </a:r>
            <a:r>
              <a:rPr sz="1400"/>
              <a:t>native </a:t>
            </a:r>
            <a:r>
              <a:rPr sz="1400"/>
              <a:t>function </a:t>
            </a:r>
            <a:r>
              <a:rPr sz="1400"/>
              <a:t>calls. </a:t>
            </a:r>
            <a:r>
              <a:rPr sz="1400"/>
              <a:t>While </a:t>
            </a:r>
            <a:r>
              <a:rPr sz="1400"/>
              <a:t>the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itself </a:t>
            </a:r>
            <a:r>
              <a:rPr sz="1400"/>
              <a:t>requires </a:t>
            </a:r>
            <a:r>
              <a:rPr sz="1400"/>
              <a:t>separate </a:t>
            </a:r>
            <a:r>
              <a:rPr sz="1400"/>
              <a:t>analysis, </a:t>
            </a:r>
            <a:r>
              <a:rPr sz="1400"/>
              <a:t>identifying </a:t>
            </a:r>
            <a:r>
              <a:rPr sz="1400"/>
              <a:t>these </a:t>
            </a:r>
            <a:r>
              <a:rPr sz="1400"/>
              <a:t>calls </a:t>
            </a:r>
            <a:r>
              <a:rPr sz="1400"/>
              <a:t>provides </a:t>
            </a:r>
            <a:r>
              <a:rPr sz="1400"/>
              <a:t>valuable </a:t>
            </a:r>
            <a:r>
              <a:rPr sz="1400"/>
              <a:t>insights.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Understanding code logic (Dex to Java)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Recreating the Source</a:t>
            </a:r>
          </a:p>
          <a:p/>
          <a:p>
            <a:r>
              <a:rPr sz="1400"/>
              <a:t>Tools </a:t>
            </a:r>
            <a:r>
              <a:rPr sz="1400"/>
              <a:t>like </a:t>
            </a:r>
            <a:r>
              <a:rPr sz="1400"/>
              <a:t>JADX, </a:t>
            </a:r>
            <a:r>
              <a:rPr sz="1400"/>
              <a:t>dex2jar, </a:t>
            </a:r>
            <a:r>
              <a:rPr sz="1400"/>
              <a:t>and </a:t>
            </a:r>
            <a:r>
              <a:rPr sz="1400"/>
              <a:t>online </a:t>
            </a:r>
            <a:r>
              <a:rPr sz="1400"/>
              <a:t>services </a:t>
            </a:r>
            <a:r>
              <a:rPr sz="1400"/>
              <a:t>like </a:t>
            </a:r>
            <a:r>
              <a:rPr sz="1400"/>
              <a:t>https://decompiler.com </a:t>
            </a:r>
            <a:r>
              <a:rPr sz="1400"/>
              <a:t>can </a:t>
            </a:r>
            <a:r>
              <a:rPr sz="1400"/>
              <a:t>attempt </a:t>
            </a:r>
            <a:r>
              <a:rPr sz="1400"/>
              <a:t>to </a:t>
            </a:r>
            <a:r>
              <a:rPr sz="1400"/>
              <a:t>convert </a:t>
            </a:r>
            <a:r>
              <a:rPr sz="1400"/>
              <a:t>DEX </a:t>
            </a:r>
            <a:r>
              <a:rPr sz="1400"/>
              <a:t>bytecode </a:t>
            </a:r>
            <a:r>
              <a:rPr sz="1400"/>
              <a:t>back </a:t>
            </a:r>
            <a:r>
              <a:rPr sz="1400"/>
              <a:t>into </a:t>
            </a:r>
            <a:r>
              <a:rPr sz="1400"/>
              <a:t>Java </a:t>
            </a:r>
            <a:r>
              <a:rPr sz="1400"/>
              <a:t>source </a:t>
            </a:r>
            <a:r>
              <a:rPr sz="1400"/>
              <a:t>code. </a:t>
            </a:r>
            <a:r>
              <a:rPr sz="1400"/>
              <a:t>However, </a:t>
            </a:r>
            <a:r>
              <a:rPr sz="1400"/>
              <a:t>the </a:t>
            </a:r>
            <a:r>
              <a:rPr sz="1400"/>
              <a:t>process </a:t>
            </a:r>
            <a:r>
              <a:rPr sz="1400"/>
              <a:t>isn't </a:t>
            </a:r>
            <a:r>
              <a:rPr sz="1400"/>
              <a:t>perfect </a:t>
            </a:r>
            <a:r>
              <a:rPr sz="1400"/>
              <a:t>and </a:t>
            </a:r>
            <a:r>
              <a:rPr sz="1400"/>
              <a:t>may </a:t>
            </a:r>
            <a:r>
              <a:rPr sz="1400"/>
              <a:t>not </a:t>
            </a:r>
            <a:r>
              <a:rPr sz="1400"/>
              <a:t>always </a:t>
            </a:r>
            <a:r>
              <a:rPr sz="1400"/>
              <a:t>produce </a:t>
            </a:r>
            <a:r>
              <a:rPr sz="1400"/>
              <a:t>compilable </a:t>
            </a:r>
            <a:r>
              <a:rPr sz="1400"/>
              <a:t>code. </a:t>
            </a:r>
            <a:r>
              <a:rPr sz="1400"/>
              <a:t>Despite </a:t>
            </a:r>
            <a:r>
              <a:rPr sz="1400"/>
              <a:t>limitations, </a:t>
            </a:r>
            <a:r>
              <a:rPr sz="1400"/>
              <a:t>decompilation </a:t>
            </a:r>
            <a:r>
              <a:rPr sz="1400"/>
              <a:t>can </a:t>
            </a:r>
            <a:r>
              <a:rPr sz="1400"/>
              <a:t>provide </a:t>
            </a:r>
            <a:r>
              <a:rPr sz="1400"/>
              <a:t>valuable </a:t>
            </a:r>
            <a:r>
              <a:rPr sz="1400"/>
              <a:t>insights </a:t>
            </a:r>
            <a:r>
              <a:rPr sz="1400"/>
              <a:t>into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logic </a:t>
            </a:r>
            <a:r>
              <a:rPr sz="1400"/>
              <a:t>and </a:t>
            </a:r>
            <a:r>
              <a:rPr sz="1400"/>
              <a:t>algorithms. </a:t>
            </a:r>
          </a:p>
          <a:p/>
          <a:p>
            <a:r>
              <a:rPr sz="1400"/>
              <a:t>For </a:t>
            </a:r>
            <a:r>
              <a:rPr sz="1400"/>
              <a:t>Kotlin-based </a:t>
            </a:r>
            <a:r>
              <a:rPr sz="1400"/>
              <a:t>apps, </a:t>
            </a:r>
            <a:r>
              <a:rPr sz="1400"/>
              <a:t>consider </a:t>
            </a:r>
            <a:r>
              <a:rPr sz="1400"/>
              <a:t>using </a:t>
            </a:r>
            <a:r>
              <a:rPr sz="1400"/>
              <a:t>Fernflower </a:t>
            </a:r>
            <a:r>
              <a:rPr sz="1400"/>
              <a:t>for </a:t>
            </a:r>
            <a:r>
              <a:rPr sz="1400"/>
              <a:t>decompilation.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Modifying and Patching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App Modification: Tread Carefully</a:t>
            </a:r>
          </a:p>
          <a:p/>
          <a:p>
            <a:r>
              <a:rPr sz="1400"/>
              <a:t>Modifying </a:t>
            </a:r>
            <a:r>
              <a:rPr sz="1400"/>
              <a:t>an </a:t>
            </a:r>
            <a:r>
              <a:rPr sz="1400"/>
              <a:t>app </a:t>
            </a:r>
            <a:r>
              <a:rPr sz="1400"/>
              <a:t>involves </a:t>
            </a:r>
            <a:r>
              <a:rPr sz="1400"/>
              <a:t>several </a:t>
            </a:r>
            <a:r>
              <a:rPr sz="1400"/>
              <a:t>steps: </a:t>
            </a:r>
          </a:p>
          <a:p/>
          <a:p>
            <a:r>
              <a:rPr sz="1400"/>
              <a:t>1. </a:t>
            </a:r>
            <a:r>
              <a:rPr b="1" sz="1400"/>
              <a:t>Reverse </a:t>
            </a:r>
            <a:r>
              <a:rPr sz="1400"/>
              <a:t>to </a:t>
            </a:r>
            <a:r>
              <a:rPr sz="1400"/>
              <a:t>Smali:** </a:t>
            </a:r>
            <a:r>
              <a:rPr sz="1400"/>
              <a:t>Convert </a:t>
            </a:r>
            <a:r>
              <a:rPr sz="1400"/>
              <a:t>the </a:t>
            </a:r>
            <a:r>
              <a:rPr sz="1400"/>
              <a:t>DEX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Smali </a:t>
            </a:r>
            <a:r>
              <a:rPr sz="1400"/>
              <a:t>format. </a:t>
            </a:r>
          </a:p>
          <a:p>
            <a:r>
              <a:rPr sz="1400"/>
              <a:t>2. </a:t>
            </a:r>
            <a:r>
              <a:rPr b="1" sz="1400"/>
              <a:t>Edit </a:t>
            </a:r>
            <a:r>
              <a:rPr sz="1400"/>
              <a:t>Smali </a:t>
            </a:r>
            <a:r>
              <a:rPr sz="1400"/>
              <a:t>Code:** </a:t>
            </a:r>
            <a:r>
              <a:rPr sz="1400"/>
              <a:t>Make </a:t>
            </a:r>
            <a:r>
              <a:rPr sz="1400"/>
              <a:t>the </a:t>
            </a:r>
            <a:r>
              <a:rPr sz="1400"/>
              <a:t>desired </a:t>
            </a:r>
            <a:r>
              <a:rPr sz="1400"/>
              <a:t>changes </a:t>
            </a:r>
            <a:r>
              <a:rPr sz="1400"/>
              <a:t>directly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Smali </a:t>
            </a:r>
            <a:r>
              <a:rPr sz="1400"/>
              <a:t>files. </a:t>
            </a:r>
          </a:p>
          <a:p>
            <a:r>
              <a:rPr sz="1400"/>
              <a:t>3. </a:t>
            </a:r>
            <a:r>
              <a:rPr b="1" sz="1400"/>
              <a:t>Modify </a:t>
            </a:r>
            <a:r>
              <a:rPr sz="1400"/>
              <a:t>Resources </a:t>
            </a:r>
            <a:r>
              <a:rPr sz="1400"/>
              <a:t>(Optional):** </a:t>
            </a:r>
            <a:r>
              <a:rPr sz="1400"/>
              <a:t>Alter </a:t>
            </a:r>
            <a:r>
              <a:rPr sz="1400"/>
              <a:t>resources </a:t>
            </a:r>
            <a:r>
              <a:rPr sz="1400"/>
              <a:t>like </a:t>
            </a:r>
            <a:r>
              <a:rPr sz="1400"/>
              <a:t>images </a:t>
            </a:r>
            <a:r>
              <a:rPr sz="1400"/>
              <a:t>or </a:t>
            </a:r>
            <a:r>
              <a:rPr sz="1400"/>
              <a:t>layouts </a:t>
            </a:r>
            <a:r>
              <a:rPr sz="1400"/>
              <a:t>as </a:t>
            </a:r>
            <a:r>
              <a:rPr sz="1400"/>
              <a:t>needed. </a:t>
            </a:r>
          </a:p>
          <a:p>
            <a:r>
              <a:rPr sz="1400"/>
              <a:t>4. </a:t>
            </a:r>
            <a:r>
              <a:rPr b="1" sz="1400"/>
              <a:t>Recompile </a:t>
            </a:r>
            <a:r>
              <a:rPr sz="1400"/>
              <a:t>and </a:t>
            </a:r>
            <a:r>
              <a:rPr sz="1400"/>
              <a:t>Re-sign:** </a:t>
            </a:r>
            <a:r>
              <a:rPr sz="1400"/>
              <a:t>Rebuild </a:t>
            </a:r>
            <a:r>
              <a:rPr sz="1400"/>
              <a:t>the </a:t>
            </a:r>
            <a:r>
              <a:rPr sz="1400"/>
              <a:t>APK </a:t>
            </a:r>
            <a:r>
              <a:rPr sz="1400"/>
              <a:t>and </a:t>
            </a:r>
            <a:r>
              <a:rPr sz="1400"/>
              <a:t>sign </a:t>
            </a:r>
            <a:r>
              <a:rPr sz="1400"/>
              <a:t>it </a:t>
            </a:r>
            <a:r>
              <a:rPr sz="1400"/>
              <a:t>with </a:t>
            </a:r>
            <a:r>
              <a:rPr sz="1400"/>
              <a:t>a </a:t>
            </a:r>
            <a:r>
              <a:rPr sz="1400"/>
              <a:t>valid </a:t>
            </a:r>
            <a:r>
              <a:rPr sz="1400"/>
              <a:t>certificate. </a:t>
            </a:r>
          </a:p>
          <a:p/>
          <a:p>
            <a:r>
              <a:rPr b="1" sz="1400"/>
              <a:t>Important: </a:t>
            </a:r>
            <a:r>
              <a:rPr sz="1400"/>
              <a:t>Always </a:t>
            </a:r>
            <a:r>
              <a:rPr sz="1400"/>
              <a:t>respect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End </a:t>
            </a:r>
            <a:r>
              <a:rPr sz="1400"/>
              <a:t>User </a:t>
            </a:r>
            <a:r>
              <a:rPr sz="1400"/>
              <a:t>License </a:t>
            </a:r>
            <a:r>
              <a:rPr sz="1400"/>
              <a:t>Agreement </a:t>
            </a:r>
            <a:r>
              <a:rPr sz="1400"/>
              <a:t>(EULA) </a:t>
            </a:r>
            <a:r>
              <a:rPr sz="1400"/>
              <a:t>and </a:t>
            </a:r>
            <a:r>
              <a:rPr sz="1400"/>
              <a:t>copyright </a:t>
            </a:r>
            <a:r>
              <a:rPr sz="1400"/>
              <a:t>laws. </a:t>
            </a:r>
            <a:r>
              <a:rPr sz="1400"/>
              <a:t>Modifying </a:t>
            </a:r>
            <a:r>
              <a:rPr sz="1400"/>
              <a:t>apps </a:t>
            </a:r>
            <a:r>
              <a:rPr sz="1400"/>
              <a:t>without </a:t>
            </a:r>
            <a:r>
              <a:rPr sz="1400"/>
              <a:t>permission </a:t>
            </a:r>
            <a:r>
              <a:rPr sz="1400"/>
              <a:t>can </a:t>
            </a:r>
            <a:r>
              <a:rPr sz="1400"/>
              <a:t>have </a:t>
            </a:r>
            <a:r>
              <a:rPr sz="1400"/>
              <a:t>legal </a:t>
            </a:r>
            <a:r>
              <a:rPr sz="1400"/>
              <a:t>consequences.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Crash Course on Programming 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Building Blocks of Code</a:t>
            </a:r>
          </a:p>
          <a:p/>
          <a:p>
            <a:r>
              <a:rPr sz="1400"/>
              <a:t>To </a:t>
            </a:r>
            <a:r>
              <a:rPr sz="1400"/>
              <a:t>solidify </a:t>
            </a:r>
            <a:r>
              <a:rPr sz="1400"/>
              <a:t>your </a:t>
            </a:r>
            <a:r>
              <a:rPr sz="1400"/>
              <a:t>understanding </a:t>
            </a:r>
            <a:r>
              <a:rPr sz="1400"/>
              <a:t>of </a:t>
            </a:r>
            <a:r>
              <a:rPr sz="1400"/>
              <a:t>low-level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assembly </a:t>
            </a:r>
            <a:r>
              <a:rPr sz="1400"/>
              <a:t>language, </a:t>
            </a:r>
            <a:r>
              <a:rPr sz="1400"/>
              <a:t>we'll </a:t>
            </a:r>
            <a:r>
              <a:rPr sz="1400"/>
              <a:t>embark </a:t>
            </a:r>
            <a:r>
              <a:rPr sz="1400"/>
              <a:t>on </a:t>
            </a:r>
            <a:r>
              <a:rPr sz="1400"/>
              <a:t>a </a:t>
            </a:r>
            <a:r>
              <a:rPr sz="1400"/>
              <a:t>practical </a:t>
            </a:r>
            <a:r>
              <a:rPr sz="1400"/>
              <a:t>journey: </a:t>
            </a:r>
          </a:p>
          <a:p/>
          <a:p>
            <a:r>
              <a:rPr sz="1400"/>
              <a:t>• </a:t>
            </a:r>
            <a:r>
              <a:rPr b="1" sz="1400"/>
              <a:t>Designing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Assembly </a:t>
            </a:r>
            <a:r>
              <a:rPr b="1" sz="1400"/>
              <a:t>Language:</a:t>
            </a:r>
            <a:r>
              <a:rPr sz="1400"/>
              <a:t>We'll </a:t>
            </a:r>
            <a:r>
              <a:rPr sz="1400"/>
              <a:t>create </a:t>
            </a:r>
            <a:r>
              <a:rPr sz="1400"/>
              <a:t>a </a:t>
            </a:r>
            <a:r>
              <a:rPr sz="1400"/>
              <a:t>simplified </a:t>
            </a:r>
            <a:r>
              <a:rPr sz="1400"/>
              <a:t>assembly </a:t>
            </a:r>
            <a:r>
              <a:rPr sz="1400"/>
              <a:t>language </a:t>
            </a:r>
            <a:r>
              <a:rPr sz="1400"/>
              <a:t>with </a:t>
            </a:r>
            <a:r>
              <a:rPr sz="1400"/>
              <a:t>its </a:t>
            </a:r>
            <a:r>
              <a:rPr sz="1400"/>
              <a:t>own </a:t>
            </a:r>
            <a:r>
              <a:rPr sz="1400"/>
              <a:t>set </a:t>
            </a:r>
            <a:r>
              <a:rPr sz="1400"/>
              <a:t>of </a:t>
            </a:r>
            <a:r>
              <a:rPr sz="1400"/>
              <a:t>instructions. </a:t>
            </a:r>
          </a:p>
          <a:p>
            <a:r>
              <a:rPr sz="1400"/>
              <a:t>• </a:t>
            </a:r>
            <a:r>
              <a:rPr b="1" sz="1400"/>
              <a:t>Binary </a:t>
            </a:r>
            <a:r>
              <a:rPr b="1" sz="1400"/>
              <a:t>Code </a:t>
            </a:r>
            <a:r>
              <a:rPr b="1" sz="1400"/>
              <a:t>Representation:</a:t>
            </a:r>
            <a:r>
              <a:rPr sz="1400"/>
              <a:t>We'll </a:t>
            </a:r>
            <a:r>
              <a:rPr sz="1400"/>
              <a:t>define </a:t>
            </a:r>
            <a:r>
              <a:rPr sz="1400"/>
              <a:t>how </a:t>
            </a:r>
            <a:r>
              <a:rPr sz="1400"/>
              <a:t>these </a:t>
            </a:r>
            <a:r>
              <a:rPr sz="1400"/>
              <a:t>instructions </a:t>
            </a:r>
            <a:r>
              <a:rPr sz="1400"/>
              <a:t>are </a:t>
            </a:r>
            <a:r>
              <a:rPr sz="1400"/>
              <a:t>represented </a:t>
            </a:r>
            <a:r>
              <a:rPr sz="1400"/>
              <a:t>in </a:t>
            </a:r>
            <a:r>
              <a:rPr sz="1400"/>
              <a:t>binary </a:t>
            </a:r>
            <a:r>
              <a:rPr sz="1400"/>
              <a:t>form. </a:t>
            </a:r>
          </a:p>
          <a:p>
            <a:r>
              <a:rPr sz="1400"/>
              <a:t>• </a:t>
            </a:r>
            <a:r>
              <a:rPr b="1" sz="1400"/>
              <a:t>Assembly </a:t>
            </a:r>
            <a:r>
              <a:rPr b="1" sz="1400"/>
              <a:t>to </a:t>
            </a:r>
            <a:r>
              <a:rPr b="1" sz="1400"/>
              <a:t>Binary </a:t>
            </a:r>
            <a:r>
              <a:rPr b="1" sz="1400"/>
              <a:t>Conversion:</a:t>
            </a:r>
            <a:r>
              <a:rPr sz="1400"/>
              <a:t>Learn </a:t>
            </a:r>
            <a:r>
              <a:rPr sz="1400"/>
              <a:t>how </a:t>
            </a:r>
            <a:r>
              <a:rPr sz="1400"/>
              <a:t>to </a:t>
            </a:r>
            <a:r>
              <a:rPr sz="1400"/>
              <a:t>convert </a:t>
            </a:r>
            <a:r>
              <a:rPr sz="1400"/>
              <a:t>assembly </a:t>
            </a:r>
            <a:r>
              <a:rPr sz="1400"/>
              <a:t>code </a:t>
            </a:r>
            <a:r>
              <a:rPr sz="1400"/>
              <a:t>into </a:t>
            </a:r>
            <a:r>
              <a:rPr sz="1400"/>
              <a:t>its </a:t>
            </a:r>
            <a:r>
              <a:rPr sz="1400"/>
              <a:t>corresponding </a:t>
            </a:r>
            <a:r>
              <a:rPr sz="1400"/>
              <a:t>binary </a:t>
            </a:r>
            <a:r>
              <a:rPr sz="1400"/>
              <a:t>representation.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Course Roadmap</a:t>
            </a:r>
          </a:p>
          <a:p/>
          <a:p>
            <a:r>
              <a:rPr sz="1400"/>
              <a:t>• </a:t>
            </a:r>
            <a:r>
              <a:rPr b="1" sz="1400"/>
              <a:t>Android </a:t>
            </a:r>
            <a:r>
              <a:rPr b="1" sz="1400"/>
              <a:t>Reverse </a:t>
            </a:r>
            <a:r>
              <a:rPr b="1" sz="1400"/>
              <a:t>Engineering:</a:t>
            </a:r>
            <a:r>
              <a:rPr sz="1400"/>
              <a:t>Understanding </a:t>
            </a:r>
            <a:r>
              <a:rPr sz="1400"/>
              <a:t>the </a:t>
            </a:r>
            <a:r>
              <a:rPr sz="1400"/>
              <a:t>core </a:t>
            </a:r>
            <a:r>
              <a:rPr sz="1400"/>
              <a:t>principles </a:t>
            </a:r>
            <a:r>
              <a:rPr sz="1400"/>
              <a:t>and </a:t>
            </a:r>
            <a:r>
              <a:rPr sz="1400"/>
              <a:t>methodologies. </a:t>
            </a:r>
          </a:p>
          <a:p>
            <a:r>
              <a:rPr sz="1400"/>
              <a:t>• </a:t>
            </a:r>
            <a:r>
              <a:rPr b="1" sz="1400"/>
              <a:t>Android </a:t>
            </a:r>
            <a:r>
              <a:rPr b="1" sz="1400"/>
              <a:t>Code </a:t>
            </a:r>
            <a:r>
              <a:rPr b="1" sz="1400"/>
              <a:t>Structure:</a:t>
            </a:r>
            <a:r>
              <a:rPr sz="1400"/>
              <a:t>Exploring </a:t>
            </a:r>
            <a:r>
              <a:rPr sz="1400"/>
              <a:t>the </a:t>
            </a:r>
            <a:r>
              <a:rPr sz="1400"/>
              <a:t>organization </a:t>
            </a:r>
            <a:r>
              <a:rPr sz="1400"/>
              <a:t>of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app's </a:t>
            </a:r>
            <a:r>
              <a:rPr sz="1400"/>
              <a:t>codebase. </a:t>
            </a:r>
          </a:p>
          <a:p>
            <a:r>
              <a:rPr sz="1400"/>
              <a:t>• </a:t>
            </a:r>
            <a:r>
              <a:rPr b="1" sz="1400"/>
              <a:t>Components </a:t>
            </a:r>
            <a:r>
              <a:rPr b="1" sz="1400"/>
              <a:t>in </a:t>
            </a:r>
            <a:r>
              <a:rPr b="1" sz="1400"/>
              <a:t>Manifest </a:t>
            </a:r>
            <a:r>
              <a:rPr b="1" sz="1400"/>
              <a:t>file:</a:t>
            </a:r>
            <a:r>
              <a:rPr sz="1400"/>
              <a:t>Decoding </a:t>
            </a:r>
            <a:r>
              <a:rPr sz="1400"/>
              <a:t>the </a:t>
            </a:r>
            <a:r>
              <a:rPr sz="1400"/>
              <a:t>essential </a:t>
            </a:r>
            <a:r>
              <a:rPr sz="1400"/>
              <a:t>app </a:t>
            </a:r>
            <a:r>
              <a:rPr sz="1400"/>
              <a:t>metadata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manifest. </a:t>
            </a:r>
          </a:p>
          <a:p>
            <a:r>
              <a:rPr sz="1400"/>
              <a:t>• </a:t>
            </a:r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Smali:</a:t>
            </a:r>
            <a:r>
              <a:rPr sz="1400"/>
              <a:t>Disassembling </a:t>
            </a:r>
            <a:r>
              <a:rPr sz="1400"/>
              <a:t>DEX </a:t>
            </a:r>
            <a:r>
              <a:rPr sz="1400"/>
              <a:t>bytecode </a:t>
            </a:r>
            <a:r>
              <a:rPr sz="1400"/>
              <a:t>into </a:t>
            </a:r>
            <a:r>
              <a:rPr sz="1400"/>
              <a:t>human-readable </a:t>
            </a:r>
            <a:r>
              <a:rPr sz="1400"/>
              <a:t>Smali </a:t>
            </a:r>
            <a:r>
              <a:rPr sz="1400"/>
              <a:t>code. </a:t>
            </a:r>
          </a:p>
          <a:p>
            <a:r>
              <a:rPr sz="1400"/>
              <a:t>• </a:t>
            </a:r>
            <a:r>
              <a:rPr b="1" sz="1400"/>
              <a:t>Dex </a:t>
            </a:r>
            <a:r>
              <a:rPr b="1" sz="1400"/>
              <a:t>to </a:t>
            </a:r>
            <a:r>
              <a:rPr b="1" sz="1400"/>
              <a:t>Source </a:t>
            </a:r>
            <a:r>
              <a:rPr b="1" sz="1400"/>
              <a:t>code:</a:t>
            </a:r>
            <a:r>
              <a:rPr sz="1400"/>
              <a:t>Converting </a:t>
            </a:r>
            <a:r>
              <a:rPr sz="1400"/>
              <a:t>DEX </a:t>
            </a:r>
            <a:r>
              <a:rPr sz="1400"/>
              <a:t>bytecode </a:t>
            </a:r>
            <a:r>
              <a:rPr sz="1400"/>
              <a:t>back </a:t>
            </a:r>
            <a:r>
              <a:rPr sz="1400"/>
              <a:t>into </a:t>
            </a:r>
            <a:r>
              <a:rPr sz="1400"/>
              <a:t>Java </a:t>
            </a:r>
            <a:r>
              <a:rPr sz="1400"/>
              <a:t>or </a:t>
            </a:r>
            <a:r>
              <a:rPr sz="1400"/>
              <a:t>Kotlin </a:t>
            </a:r>
            <a:r>
              <a:rPr sz="1400"/>
              <a:t>source </a:t>
            </a:r>
            <a:r>
              <a:rPr sz="1400"/>
              <a:t>code. </a:t>
            </a:r>
          </a:p>
          <a:p>
            <a:r>
              <a:rPr sz="1400"/>
              <a:t>• </a:t>
            </a:r>
            <a:r>
              <a:rPr b="1" sz="1400"/>
              <a:t>Native </a:t>
            </a:r>
            <a:r>
              <a:rPr b="1" sz="1400"/>
              <a:t>code </a:t>
            </a:r>
            <a:r>
              <a:rPr b="1" sz="1400"/>
              <a:t>analysis:</a:t>
            </a:r>
            <a:r>
              <a:rPr sz="1400"/>
              <a:t>Examining </a:t>
            </a:r>
            <a:r>
              <a:rPr sz="1400"/>
              <a:t>native </a:t>
            </a:r>
            <a:r>
              <a:rPr sz="1400"/>
              <a:t>code </a:t>
            </a:r>
            <a:r>
              <a:rPr sz="1400"/>
              <a:t>components </a:t>
            </a:r>
            <a:r>
              <a:rPr sz="1400"/>
              <a:t>written </a:t>
            </a:r>
            <a:r>
              <a:rPr sz="1400"/>
              <a:t>in </a:t>
            </a:r>
            <a:r>
              <a:rPr sz="1400"/>
              <a:t>languages </a:t>
            </a:r>
            <a:r>
              <a:rPr sz="1400"/>
              <a:t>like </a:t>
            </a:r>
            <a:r>
              <a:rPr sz="1400"/>
              <a:t>C. </a:t>
            </a:r>
          </a:p>
          <a:p>
            <a:r>
              <a:rPr sz="1400"/>
              <a:t>• </a:t>
            </a:r>
            <a:r>
              <a:rPr b="1" sz="1400"/>
              <a:t>Design </a:t>
            </a:r>
            <a:r>
              <a:rPr b="1" sz="1400"/>
              <a:t>a </a:t>
            </a:r>
            <a:r>
              <a:rPr b="1" sz="1400"/>
              <a:t>dummy </a:t>
            </a:r>
            <a:r>
              <a:rPr b="1" sz="1400"/>
              <a:t>machine </a:t>
            </a:r>
            <a:r>
              <a:rPr b="1" sz="1400"/>
              <a:t>language:</a:t>
            </a:r>
            <a:r>
              <a:rPr sz="1400"/>
              <a:t>A </a:t>
            </a:r>
            <a:r>
              <a:rPr sz="1400"/>
              <a:t>practical </a:t>
            </a:r>
            <a:r>
              <a:rPr sz="1400"/>
              <a:t>exercise </a:t>
            </a:r>
            <a:r>
              <a:rPr sz="1400"/>
              <a:t>to </a:t>
            </a:r>
            <a:r>
              <a:rPr sz="1400"/>
              <a:t>solidify </a:t>
            </a:r>
            <a:r>
              <a:rPr sz="1400"/>
              <a:t>your </a:t>
            </a:r>
            <a:r>
              <a:rPr sz="1400"/>
              <a:t>understanding </a:t>
            </a:r>
            <a:r>
              <a:rPr sz="1400"/>
              <a:t>of </a:t>
            </a:r>
            <a:r>
              <a:rPr sz="1400"/>
              <a:t>low-level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assembly </a:t>
            </a:r>
            <a:r>
              <a:rPr sz="1400"/>
              <a:t>language.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Administrative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Mark Your Calendars!</a:t>
            </a:r>
          </a:p>
          <a:p/>
          <a:p>
            <a:r>
              <a:rPr sz="1400"/>
              <a:t>• </a:t>
            </a:r>
            <a:r>
              <a:rPr b="1" sz="1400"/>
              <a:t>Guest </a:t>
            </a:r>
            <a:r>
              <a:rPr b="1" sz="1400"/>
              <a:t>Lecture:</a:t>
            </a:r>
            <a:r>
              <a:rPr sz="1400"/>
              <a:t>We'll </a:t>
            </a:r>
            <a:r>
              <a:rPr sz="1400"/>
              <a:t>have </a:t>
            </a:r>
            <a:r>
              <a:rPr sz="1400"/>
              <a:t>a </a:t>
            </a:r>
            <a:r>
              <a:rPr sz="1400"/>
              <a:t>special </a:t>
            </a:r>
            <a:r>
              <a:rPr sz="1400"/>
              <a:t>session </a:t>
            </a:r>
            <a:r>
              <a:rPr sz="1400"/>
              <a:t>led </a:t>
            </a:r>
            <a:r>
              <a:rPr sz="1400"/>
              <a:t>by </a:t>
            </a:r>
            <a:r>
              <a:rPr sz="1400"/>
              <a:t>DarkNavy, </a:t>
            </a:r>
            <a:r>
              <a:rPr sz="1400"/>
              <a:t>a </a:t>
            </a:r>
            <a:r>
              <a:rPr sz="1400"/>
              <a:t>renowned </a:t>
            </a:r>
            <a:r>
              <a:rPr sz="1400"/>
              <a:t>security </a:t>
            </a:r>
            <a:r>
              <a:rPr sz="1400"/>
              <a:t>expert </a:t>
            </a:r>
            <a:r>
              <a:rPr sz="1400"/>
              <a:t>from </a:t>
            </a:r>
            <a:r>
              <a:rPr sz="1400"/>
              <a:t>China. </a:t>
            </a:r>
          </a:p>
          <a:p>
            <a:r>
              <a:rPr sz="1400"/>
              <a:t>• </a:t>
            </a:r>
            <a:r>
              <a:rPr b="1" sz="1400"/>
              <a:t>Date </a:t>
            </a:r>
            <a:r>
              <a:rPr b="1" sz="1400"/>
              <a:t>&amp; </a:t>
            </a:r>
            <a:r>
              <a:rPr b="1" sz="1400"/>
              <a:t>Time:</a:t>
            </a:r>
            <a:r>
              <a:rPr sz="1400"/>
              <a:t>19th </a:t>
            </a:r>
            <a:r>
              <a:rPr sz="1400"/>
              <a:t>March </a:t>
            </a:r>
            <a:r>
              <a:rPr sz="1400"/>
              <a:t>2024, </a:t>
            </a:r>
            <a:r>
              <a:rPr sz="1400"/>
              <a:t>9 </a:t>
            </a:r>
            <a:r>
              <a:rPr sz="1400"/>
              <a:t>AM </a:t>
            </a:r>
            <a:r>
              <a:rPr sz="1400"/>
              <a:t>– </a:t>
            </a:r>
            <a:r>
              <a:rPr sz="1400"/>
              <a:t>11 </a:t>
            </a:r>
            <a:r>
              <a:rPr sz="1400"/>
              <a:t>AM </a:t>
            </a:r>
          </a:p>
          <a:p>
            <a:r>
              <a:rPr sz="1400"/>
              <a:t>• </a:t>
            </a:r>
            <a:r>
              <a:rPr b="1" sz="1400"/>
              <a:t>Format: </a:t>
            </a:r>
            <a:r>
              <a:rPr sz="1400"/>
              <a:t>Hybrid </a:t>
            </a:r>
            <a:r>
              <a:rPr sz="1400"/>
              <a:t>- </a:t>
            </a:r>
            <a:r>
              <a:rPr sz="1400"/>
              <a:t>Attend </a:t>
            </a:r>
            <a:r>
              <a:rPr sz="1400"/>
              <a:t>in </a:t>
            </a:r>
            <a:r>
              <a:rPr sz="1400"/>
              <a:t>person </a:t>
            </a:r>
            <a:r>
              <a:rPr sz="1400"/>
              <a:t>or </a:t>
            </a:r>
            <a:r>
              <a:rPr sz="1400"/>
              <a:t>join </a:t>
            </a:r>
            <a:r>
              <a:rPr sz="1400"/>
              <a:t>via </a:t>
            </a:r>
            <a:r>
              <a:rPr sz="1400"/>
              <a:t>Zoom </a:t>
            </a:r>
            <a:r>
              <a:rPr sz="1400"/>
              <a:t>(classroom </a:t>
            </a:r>
            <a:r>
              <a:rPr sz="1400"/>
              <a:t>details </a:t>
            </a:r>
            <a:r>
              <a:rPr sz="1400"/>
              <a:t>will </a:t>
            </a:r>
            <a:r>
              <a:rPr sz="1400"/>
              <a:t>be </a:t>
            </a:r>
            <a:r>
              <a:rPr sz="1400"/>
              <a:t>on </a:t>
            </a:r>
            <a:r>
              <a:rPr sz="1400"/>
              <a:t>LMS). </a:t>
            </a:r>
          </a:p>
          <a:p>
            <a:r>
              <a:rPr sz="1400"/>
              <a:t>• </a:t>
            </a:r>
            <a:r>
              <a:rPr b="1" sz="1400"/>
              <a:t>CTF </a:t>
            </a:r>
            <a:r>
              <a:rPr b="1" sz="1400"/>
              <a:t>Session:</a:t>
            </a:r>
            <a:r>
              <a:rPr sz="1400"/>
              <a:t>Get </a:t>
            </a:r>
            <a:r>
              <a:rPr sz="1400"/>
              <a:t>hands-on </a:t>
            </a:r>
            <a:r>
              <a:rPr sz="1400"/>
              <a:t>experience </a:t>
            </a:r>
            <a:r>
              <a:rPr sz="1400"/>
              <a:t>with </a:t>
            </a:r>
            <a:r>
              <a:rPr sz="1400"/>
              <a:t>a </a:t>
            </a:r>
            <a:r>
              <a:rPr sz="1400"/>
              <a:t>Capture </a:t>
            </a:r>
            <a:r>
              <a:rPr sz="1400"/>
              <a:t>the </a:t>
            </a:r>
            <a:r>
              <a:rPr sz="1400"/>
              <a:t>Flag </a:t>
            </a:r>
            <a:r>
              <a:rPr sz="1400"/>
              <a:t>challenge </a:t>
            </a:r>
            <a:r>
              <a:rPr sz="1400"/>
              <a:t>to </a:t>
            </a:r>
            <a:r>
              <a:rPr sz="1400"/>
              <a:t>hone </a:t>
            </a:r>
            <a:r>
              <a:rPr sz="1400"/>
              <a:t>your </a:t>
            </a:r>
            <a:r>
              <a:rPr sz="1400"/>
              <a:t>skills </a:t>
            </a:r>
            <a:r>
              <a:rPr sz="1400"/>
              <a:t>and </a:t>
            </a:r>
            <a:r>
              <a:rPr sz="1400"/>
              <a:t>identify </a:t>
            </a:r>
            <a:r>
              <a:rPr sz="1400"/>
              <a:t>your </a:t>
            </a:r>
            <a:r>
              <a:rPr sz="1400"/>
              <a:t>strengths.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Introduction to Android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Demystifying Android Apps</a:t>
            </a:r>
          </a:p>
          <a:p/>
          <a:p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is </a:t>
            </a:r>
            <a:r>
              <a:rPr sz="1400"/>
              <a:t>like </a:t>
            </a:r>
            <a:r>
              <a:rPr sz="1400"/>
              <a:t>taking </a:t>
            </a:r>
            <a:r>
              <a:rPr sz="1400"/>
              <a:t>apart </a:t>
            </a:r>
            <a:r>
              <a:rPr sz="1400"/>
              <a:t>a </a:t>
            </a:r>
            <a:r>
              <a:rPr sz="1400"/>
              <a:t>complex </a:t>
            </a:r>
            <a:r>
              <a:rPr sz="1400"/>
              <a:t>machine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its </a:t>
            </a:r>
            <a:r>
              <a:rPr sz="1400"/>
              <a:t>inner </a:t>
            </a:r>
            <a:r>
              <a:rPr sz="1400"/>
              <a:t>workings.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context </a:t>
            </a:r>
            <a:r>
              <a:rPr sz="1400"/>
              <a:t>of </a:t>
            </a:r>
            <a:r>
              <a:rPr sz="1400"/>
              <a:t>Android </a:t>
            </a:r>
            <a:r>
              <a:rPr sz="1400"/>
              <a:t>apps, </a:t>
            </a:r>
            <a:r>
              <a:rPr sz="1400"/>
              <a:t>it </a:t>
            </a:r>
            <a:r>
              <a:rPr sz="1400"/>
              <a:t>involves </a:t>
            </a:r>
            <a:r>
              <a:rPr sz="1400"/>
              <a:t>analyzing </a:t>
            </a:r>
            <a:r>
              <a:rPr sz="1400"/>
              <a:t>the </a:t>
            </a:r>
            <a:r>
              <a:rPr sz="1400"/>
              <a:t>compiled </a:t>
            </a:r>
            <a:r>
              <a:rPr sz="1400"/>
              <a:t>code </a:t>
            </a:r>
            <a:r>
              <a:rPr sz="1400"/>
              <a:t>and </a:t>
            </a:r>
            <a:r>
              <a:rPr sz="1400"/>
              <a:t>resources </a:t>
            </a:r>
            <a:r>
              <a:rPr sz="1400"/>
              <a:t>to: </a:t>
            </a:r>
          </a:p>
          <a:p/>
          <a:p>
            <a:r>
              <a:rPr sz="1400"/>
              <a:t>• </a:t>
            </a:r>
            <a:r>
              <a:rPr b="1" sz="1400"/>
              <a:t>Comprehend </a:t>
            </a:r>
            <a:r>
              <a:rPr b="1" sz="1400"/>
              <a:t>App </a:t>
            </a:r>
            <a:r>
              <a:rPr b="1" sz="1400"/>
              <a:t>Behavior:</a:t>
            </a:r>
            <a:r>
              <a:rPr sz="1400"/>
              <a:t>Discover </a:t>
            </a:r>
            <a:r>
              <a:rPr sz="1400"/>
              <a:t>how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functions </a:t>
            </a:r>
            <a:r>
              <a:rPr sz="1400"/>
              <a:t>at </a:t>
            </a:r>
            <a:r>
              <a:rPr sz="1400"/>
              <a:t>a </a:t>
            </a:r>
            <a:r>
              <a:rPr sz="1400"/>
              <a:t>deeper </a:t>
            </a:r>
            <a:r>
              <a:rPr sz="1400"/>
              <a:t>level. </a:t>
            </a:r>
          </a:p>
          <a:p>
            <a:r>
              <a:rPr sz="1400"/>
              <a:t>• </a:t>
            </a:r>
            <a:r>
              <a:rPr b="1" sz="1400"/>
              <a:t>Identify </a:t>
            </a:r>
            <a:r>
              <a:rPr b="1" sz="1400"/>
              <a:t>Security </a:t>
            </a:r>
            <a:r>
              <a:rPr b="1" sz="1400"/>
              <a:t>Flaws:</a:t>
            </a:r>
            <a:r>
              <a:rPr sz="1400"/>
              <a:t>Uncover </a:t>
            </a:r>
            <a:r>
              <a:rPr sz="1400"/>
              <a:t>vulnerabilities </a:t>
            </a:r>
            <a:r>
              <a:rPr sz="1400"/>
              <a:t>that </a:t>
            </a:r>
            <a:r>
              <a:rPr sz="1400"/>
              <a:t>could </a:t>
            </a:r>
            <a:r>
              <a:rPr sz="1400"/>
              <a:t>be </a:t>
            </a:r>
            <a:r>
              <a:rPr sz="1400"/>
              <a:t>exploited </a:t>
            </a:r>
            <a:r>
              <a:rPr sz="1400"/>
              <a:t>by </a:t>
            </a:r>
            <a:r>
              <a:rPr sz="1400"/>
              <a:t>malicious </a:t>
            </a:r>
            <a:r>
              <a:rPr sz="1400"/>
              <a:t>actors. </a:t>
            </a:r>
          </a:p>
          <a:p>
            <a:r>
              <a:rPr sz="1400"/>
              <a:t>• </a:t>
            </a:r>
            <a:r>
              <a:rPr b="1" sz="1400"/>
              <a:t>Customize </a:t>
            </a:r>
            <a:r>
              <a:rPr b="1" sz="1400"/>
              <a:t>and </a:t>
            </a:r>
            <a:r>
              <a:rPr b="1" sz="1400"/>
              <a:t>Modify:</a:t>
            </a:r>
            <a:r>
              <a:rPr sz="1400"/>
              <a:t>Potentially </a:t>
            </a:r>
            <a:r>
              <a:rPr sz="1400"/>
              <a:t>create </a:t>
            </a:r>
            <a:r>
              <a:rPr sz="1400"/>
              <a:t>modifications </a:t>
            </a:r>
            <a:r>
              <a:rPr sz="1400"/>
              <a:t>or </a:t>
            </a:r>
            <a:r>
              <a:rPr sz="1400"/>
              <a:t>enhancements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(always </a:t>
            </a:r>
            <a:r>
              <a:rPr sz="1400"/>
              <a:t>respecting </a:t>
            </a:r>
            <a:r>
              <a:rPr sz="1400"/>
              <a:t>ethical </a:t>
            </a:r>
            <a:r>
              <a:rPr sz="1400"/>
              <a:t>and </a:t>
            </a:r>
            <a:r>
              <a:rPr sz="1400"/>
              <a:t>legal </a:t>
            </a:r>
            <a:r>
              <a:rPr sz="1400"/>
              <a:t>boundaries).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Android App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Inside the APK</a:t>
            </a:r>
          </a:p>
          <a:p/>
          <a:p>
            <a:r>
              <a:rPr sz="1400"/>
              <a:t>Android </a:t>
            </a:r>
            <a:r>
              <a:rPr sz="1400"/>
              <a:t>apps </a:t>
            </a:r>
            <a:r>
              <a:rPr sz="1400"/>
              <a:t>are </a:t>
            </a:r>
            <a:r>
              <a:rPr sz="1400"/>
              <a:t>packaged </a:t>
            </a:r>
            <a:r>
              <a:rPr sz="1400"/>
              <a:t>as </a:t>
            </a:r>
            <a:r>
              <a:rPr sz="1400"/>
              <a:t>APK </a:t>
            </a:r>
            <a:r>
              <a:rPr sz="1400"/>
              <a:t>(Android </a:t>
            </a:r>
            <a:r>
              <a:rPr sz="1400"/>
              <a:t>Package) </a:t>
            </a:r>
            <a:r>
              <a:rPr sz="1400"/>
              <a:t>files, </a:t>
            </a:r>
            <a:r>
              <a:rPr sz="1400"/>
              <a:t>which </a:t>
            </a:r>
            <a:r>
              <a:rPr sz="1400"/>
              <a:t>are </a:t>
            </a:r>
            <a:r>
              <a:rPr sz="1400"/>
              <a:t>essentially </a:t>
            </a:r>
            <a:r>
              <a:rPr sz="1400"/>
              <a:t>zip </a:t>
            </a:r>
            <a:r>
              <a:rPr sz="1400"/>
              <a:t>archives </a:t>
            </a:r>
            <a:r>
              <a:rPr sz="1400"/>
              <a:t>containing </a:t>
            </a:r>
            <a:r>
              <a:rPr sz="1400"/>
              <a:t>everything </a:t>
            </a:r>
            <a:r>
              <a:rPr sz="1400"/>
              <a:t>needed </a:t>
            </a:r>
            <a:r>
              <a:rPr sz="1400"/>
              <a:t>to </a:t>
            </a:r>
            <a:r>
              <a:rPr sz="1400"/>
              <a:t>run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Key </a:t>
            </a:r>
            <a:r>
              <a:rPr sz="1400"/>
              <a:t>components </a:t>
            </a:r>
            <a:r>
              <a:rPr sz="1400"/>
              <a:t>include: </a:t>
            </a:r>
          </a:p>
          <a:p/>
          <a:p>
            <a:r>
              <a:rPr sz="1400"/>
              <a:t>• </a:t>
            </a:r>
            <a:r>
              <a:rPr b="1" sz="1400"/>
              <a:t>AndroidManifest.xml: </a:t>
            </a:r>
            <a:r>
              <a:rPr sz="1400"/>
              <a:t>Defines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structure, </a:t>
            </a:r>
            <a:r>
              <a:rPr sz="1400"/>
              <a:t>components, </a:t>
            </a:r>
            <a:r>
              <a:rPr sz="1400"/>
              <a:t>permissions,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essential </a:t>
            </a:r>
            <a:r>
              <a:rPr sz="1400"/>
              <a:t>information. </a:t>
            </a:r>
          </a:p>
          <a:p>
            <a:r>
              <a:rPr sz="1400"/>
              <a:t>• </a:t>
            </a:r>
            <a:r>
              <a:rPr b="1" sz="1400"/>
              <a:t>res/ </a:t>
            </a:r>
            <a:r>
              <a:rPr b="1" sz="1400"/>
              <a:t>(Resources):</a:t>
            </a:r>
            <a:r>
              <a:rPr sz="1400"/>
              <a:t>Stores </a:t>
            </a:r>
            <a:r>
              <a:rPr sz="1400"/>
              <a:t>images, </a:t>
            </a:r>
            <a:r>
              <a:rPr sz="1400"/>
              <a:t>layouts, </a:t>
            </a:r>
            <a:r>
              <a:rPr sz="1400"/>
              <a:t>strings, </a:t>
            </a:r>
            <a:r>
              <a:rPr sz="1400"/>
              <a:t>and </a:t>
            </a:r>
            <a:r>
              <a:rPr sz="1400"/>
              <a:t>other </a:t>
            </a:r>
            <a:r>
              <a:rPr sz="1400"/>
              <a:t>resources </a:t>
            </a:r>
            <a:r>
              <a:rPr sz="1400"/>
              <a:t>used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app. </a:t>
            </a:r>
          </a:p>
          <a:p>
            <a:r>
              <a:rPr sz="1400"/>
              <a:t>• </a:t>
            </a:r>
            <a:r>
              <a:rPr b="1" sz="1400"/>
              <a:t>assets/ </a:t>
            </a:r>
            <a:r>
              <a:rPr b="1" sz="1400"/>
              <a:t>(Assets):</a:t>
            </a:r>
            <a:r>
              <a:rPr sz="1400"/>
              <a:t>Contains </a:t>
            </a:r>
            <a:r>
              <a:rPr sz="1400"/>
              <a:t>raw </a:t>
            </a:r>
            <a:r>
              <a:rPr sz="1400"/>
              <a:t>asset </a:t>
            </a:r>
            <a:r>
              <a:rPr sz="1400"/>
              <a:t>files,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fonts </a:t>
            </a:r>
            <a:r>
              <a:rPr sz="1400"/>
              <a:t>or </a:t>
            </a:r>
            <a:r>
              <a:rPr sz="1400"/>
              <a:t>game </a:t>
            </a:r>
            <a:r>
              <a:rPr sz="1400"/>
              <a:t>data. </a:t>
            </a:r>
          </a:p>
          <a:p>
            <a:r>
              <a:rPr sz="1400"/>
              <a:t>• </a:t>
            </a:r>
            <a:r>
              <a:rPr b="1" sz="1400"/>
              <a:t>DEX </a:t>
            </a:r>
            <a:r>
              <a:rPr b="1" sz="1400"/>
              <a:t>files:</a:t>
            </a:r>
            <a:r>
              <a:rPr sz="1400"/>
              <a:t>Holds </a:t>
            </a:r>
            <a:r>
              <a:rPr sz="1400"/>
              <a:t>the </a:t>
            </a:r>
            <a:r>
              <a:rPr sz="1400"/>
              <a:t>compiled </a:t>
            </a:r>
            <a:r>
              <a:rPr sz="1400"/>
              <a:t>Java/Kotlin </a:t>
            </a:r>
            <a:r>
              <a:rPr sz="1400"/>
              <a:t>code </a:t>
            </a:r>
            <a:r>
              <a:rPr sz="1400"/>
              <a:t>(Dalvik </a:t>
            </a:r>
            <a:r>
              <a:rPr sz="1400"/>
              <a:t>Executable </a:t>
            </a:r>
            <a:r>
              <a:rPr sz="1400"/>
              <a:t>format).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Android Manifest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The App Blueprint</a:t>
            </a:r>
          </a:p>
          <a:p/>
          <a:p>
            <a:r>
              <a:rPr sz="1400"/>
              <a:t>The </a:t>
            </a:r>
            <a:r>
              <a:rPr sz="1400"/>
              <a:t>AndroidManifest.xml </a:t>
            </a:r>
            <a:r>
              <a:rPr sz="1400"/>
              <a:t>file </a:t>
            </a:r>
            <a:r>
              <a:rPr sz="1400"/>
              <a:t>serves </a:t>
            </a:r>
            <a:r>
              <a:rPr sz="1400"/>
              <a:t>as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blueprint, </a:t>
            </a:r>
            <a:r>
              <a:rPr sz="1400"/>
              <a:t>declaring </a:t>
            </a:r>
            <a:r>
              <a:rPr sz="1400"/>
              <a:t>its </a:t>
            </a:r>
            <a:r>
              <a:rPr sz="1400"/>
              <a:t>core </a:t>
            </a:r>
            <a:r>
              <a:rPr sz="1400"/>
              <a:t>components </a:t>
            </a:r>
            <a:r>
              <a:rPr sz="1400"/>
              <a:t>and </a:t>
            </a:r>
            <a:r>
              <a:rPr sz="1400"/>
              <a:t>capabilities: </a:t>
            </a:r>
          </a:p>
          <a:p/>
          <a:p>
            <a:r>
              <a:rPr sz="1400"/>
              <a:t>• </a:t>
            </a:r>
            <a:r>
              <a:rPr b="1" sz="1400"/>
              <a:t>Activities: </a:t>
            </a:r>
            <a:r>
              <a:rPr sz="1400"/>
              <a:t>The </a:t>
            </a:r>
            <a:r>
              <a:rPr sz="1400"/>
              <a:t>building </a:t>
            </a:r>
            <a:r>
              <a:rPr sz="1400"/>
              <a:t>blocks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user </a:t>
            </a:r>
            <a:r>
              <a:rPr sz="1400"/>
              <a:t>interface, </a:t>
            </a:r>
            <a:r>
              <a:rPr sz="1400"/>
              <a:t>representing </a:t>
            </a:r>
            <a:r>
              <a:rPr sz="1400"/>
              <a:t>individual </a:t>
            </a:r>
            <a:r>
              <a:rPr sz="1400"/>
              <a:t>screens. </a:t>
            </a:r>
          </a:p>
          <a:p>
            <a:r>
              <a:rPr sz="1400"/>
              <a:t>• </a:t>
            </a:r>
            <a:r>
              <a:rPr b="1" sz="1400"/>
              <a:t>Services: </a:t>
            </a:r>
            <a:r>
              <a:rPr sz="1400"/>
              <a:t>Background </a:t>
            </a:r>
            <a:r>
              <a:rPr sz="1400"/>
              <a:t>processes </a:t>
            </a:r>
            <a:r>
              <a:rPr sz="1400"/>
              <a:t>that </a:t>
            </a:r>
            <a:r>
              <a:rPr sz="1400"/>
              <a:t>perform </a:t>
            </a:r>
            <a:r>
              <a:rPr sz="1400"/>
              <a:t>long-running </a:t>
            </a:r>
            <a:r>
              <a:rPr sz="1400"/>
              <a:t>operations. </a:t>
            </a:r>
          </a:p>
          <a:p>
            <a:r>
              <a:rPr sz="1400"/>
              <a:t>• </a:t>
            </a:r>
            <a:r>
              <a:rPr b="1" sz="1400"/>
              <a:t>Content </a:t>
            </a:r>
            <a:r>
              <a:rPr b="1" sz="1400"/>
              <a:t>Providers:</a:t>
            </a:r>
            <a:r>
              <a:rPr sz="1400"/>
              <a:t>Manage </a:t>
            </a:r>
            <a:r>
              <a:rPr sz="1400"/>
              <a:t>shared </a:t>
            </a:r>
            <a:r>
              <a:rPr sz="1400"/>
              <a:t>data </a:t>
            </a:r>
            <a:r>
              <a:rPr sz="1400"/>
              <a:t>and </a:t>
            </a:r>
            <a:r>
              <a:rPr sz="1400"/>
              <a:t>facilitate </a:t>
            </a:r>
            <a:r>
              <a:rPr sz="1400"/>
              <a:t>data </a:t>
            </a:r>
            <a:r>
              <a:rPr sz="1400"/>
              <a:t>access </a:t>
            </a:r>
            <a:r>
              <a:rPr sz="1400"/>
              <a:t>between </a:t>
            </a:r>
            <a:r>
              <a:rPr sz="1400"/>
              <a:t>apps. </a:t>
            </a:r>
          </a:p>
          <a:p>
            <a:r>
              <a:rPr sz="1400"/>
              <a:t>• </a:t>
            </a:r>
            <a:r>
              <a:rPr b="1" sz="1400"/>
              <a:t>Broadcast </a:t>
            </a:r>
            <a:r>
              <a:rPr b="1" sz="1400"/>
              <a:t>Receivers:</a:t>
            </a:r>
            <a:r>
              <a:rPr sz="1400"/>
              <a:t>Respond </a:t>
            </a:r>
            <a:r>
              <a:rPr sz="1400"/>
              <a:t>to </a:t>
            </a:r>
            <a:r>
              <a:rPr sz="1400"/>
              <a:t>system-wide </a:t>
            </a:r>
            <a:r>
              <a:rPr sz="1400"/>
              <a:t>events </a:t>
            </a:r>
            <a:r>
              <a:rPr sz="1400"/>
              <a:t>or </a:t>
            </a:r>
            <a:r>
              <a:rPr sz="1400"/>
              <a:t>broadcasts. </a:t>
            </a:r>
          </a:p>
          <a:p>
            <a:r>
              <a:rPr sz="1400"/>
              <a:t>• </a:t>
            </a:r>
            <a:r>
              <a:rPr b="1" sz="1400"/>
              <a:t>Intent </a:t>
            </a:r>
            <a:r>
              <a:rPr b="1" sz="1400"/>
              <a:t>Filters:</a:t>
            </a:r>
            <a:r>
              <a:rPr sz="1400"/>
              <a:t>Define </a:t>
            </a:r>
            <a:r>
              <a:rPr sz="1400"/>
              <a:t>how </a:t>
            </a:r>
            <a:r>
              <a:rPr sz="1400"/>
              <a:t>activities, </a:t>
            </a:r>
            <a:r>
              <a:rPr sz="1400"/>
              <a:t>services, </a:t>
            </a:r>
            <a:r>
              <a:rPr sz="1400"/>
              <a:t>and </a:t>
            </a:r>
            <a:r>
              <a:rPr sz="1400"/>
              <a:t>receivers </a:t>
            </a:r>
            <a:r>
              <a:rPr sz="1400"/>
              <a:t>handle </a:t>
            </a:r>
            <a:r>
              <a:rPr sz="1400"/>
              <a:t>specific </a:t>
            </a:r>
            <a:r>
              <a:rPr sz="1400"/>
              <a:t>intents. </a:t>
            </a:r>
          </a:p>
          <a:p>
            <a:r>
              <a:rPr sz="1400"/>
              <a:t>• </a:t>
            </a:r>
            <a:r>
              <a:rPr b="1" sz="1400"/>
              <a:t>Permissions: </a:t>
            </a:r>
            <a:r>
              <a:rPr sz="1400"/>
              <a:t>Specify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access </a:t>
            </a:r>
            <a:r>
              <a:rPr sz="1400"/>
              <a:t>to </a:t>
            </a:r>
            <a:r>
              <a:rPr sz="1400"/>
              <a:t>system </a:t>
            </a:r>
            <a:r>
              <a:rPr sz="1400"/>
              <a:t>resources </a:t>
            </a:r>
            <a:r>
              <a:rPr sz="1400"/>
              <a:t>and </a:t>
            </a:r>
            <a:r>
              <a:rPr sz="1400"/>
              <a:t>user </a:t>
            </a:r>
            <a:r>
              <a:rPr sz="1400"/>
              <a:t>data.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Android Manifest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Manifest Essentials</a:t>
            </a:r>
          </a:p>
          <a:p/>
          <a:p>
            <a:r>
              <a:rPr sz="1400"/>
              <a:t>Here's </a:t>
            </a:r>
            <a:r>
              <a:rPr sz="1400"/>
              <a:t>a </a:t>
            </a:r>
            <a:r>
              <a:rPr sz="1400"/>
              <a:t>breakdown </a:t>
            </a:r>
            <a:r>
              <a:rPr sz="1400"/>
              <a:t>of </a:t>
            </a:r>
            <a:r>
              <a:rPr sz="1400"/>
              <a:t>key </a:t>
            </a:r>
            <a:r>
              <a:rPr sz="1400"/>
              <a:t>elements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manifest: </a:t>
            </a:r>
          </a:p>
          <a:p/>
          <a:p>
            <a:r>
              <a:rPr sz="1400"/>
              <a:t>• </a:t>
            </a:r>
            <a:r>
              <a:rPr b="1" sz="1400"/>
              <a:t>manifest: </a:t>
            </a:r>
            <a:r>
              <a:rPr sz="1400"/>
              <a:t>The </a:t>
            </a:r>
            <a:r>
              <a:rPr sz="1400"/>
              <a:t>root </a:t>
            </a:r>
            <a:r>
              <a:rPr sz="1400"/>
              <a:t>element, </a:t>
            </a:r>
            <a:r>
              <a:rPr sz="1400"/>
              <a:t>defining </a:t>
            </a:r>
            <a:r>
              <a:rPr sz="1400"/>
              <a:t>the </a:t>
            </a:r>
            <a:r>
              <a:rPr sz="1400"/>
              <a:t>package </a:t>
            </a:r>
            <a:r>
              <a:rPr sz="1400"/>
              <a:t>name </a:t>
            </a:r>
            <a:r>
              <a:rPr sz="1400"/>
              <a:t>and </a:t>
            </a:r>
            <a:r>
              <a:rPr sz="1400"/>
              <a:t>namespace </a:t>
            </a:r>
            <a:r>
              <a:rPr sz="1400"/>
              <a:t>declarations. </a:t>
            </a:r>
          </a:p>
          <a:p>
            <a:r>
              <a:rPr sz="1400"/>
              <a:t>• </a:t>
            </a:r>
            <a:r>
              <a:rPr b="1" sz="1400"/>
              <a:t>uses-sdk: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minimum </a:t>
            </a:r>
            <a:r>
              <a:rPr sz="1400"/>
              <a:t>and </a:t>
            </a:r>
            <a:r>
              <a:rPr sz="1400"/>
              <a:t>target </a:t>
            </a:r>
            <a:r>
              <a:rPr sz="1400"/>
              <a:t>SDK </a:t>
            </a:r>
            <a:r>
              <a:rPr sz="1400"/>
              <a:t>versions </a:t>
            </a:r>
            <a:r>
              <a:rPr sz="1400"/>
              <a:t>supported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app. </a:t>
            </a:r>
          </a:p>
          <a:p>
            <a:r>
              <a:rPr sz="1400"/>
              <a:t>• </a:t>
            </a:r>
            <a:r>
              <a:rPr b="1" sz="1400"/>
              <a:t>uses-permission: </a:t>
            </a:r>
            <a:r>
              <a:rPr sz="1400"/>
              <a:t>Declares </a:t>
            </a:r>
            <a:r>
              <a:rPr sz="1400"/>
              <a:t>the </a:t>
            </a:r>
            <a:r>
              <a:rPr sz="1400"/>
              <a:t>permissions </a:t>
            </a:r>
            <a:r>
              <a:rPr sz="1400"/>
              <a:t>required </a:t>
            </a:r>
            <a:r>
              <a:rPr sz="1400"/>
              <a:t>by </a:t>
            </a:r>
            <a:r>
              <a:rPr sz="1400"/>
              <a:t>the </a:t>
            </a:r>
            <a:r>
              <a:rPr sz="1400"/>
              <a:t>app,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access </a:t>
            </a:r>
            <a:r>
              <a:rPr sz="1400"/>
              <a:t>to </a:t>
            </a:r>
            <a:r>
              <a:rPr sz="1400"/>
              <a:t>the </a:t>
            </a:r>
            <a:r>
              <a:rPr sz="1400"/>
              <a:t>camera </a:t>
            </a:r>
            <a:r>
              <a:rPr sz="1400"/>
              <a:t>or </a:t>
            </a:r>
            <a:r>
              <a:rPr sz="1400"/>
              <a:t>internet.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Android Manifest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Application Attributes</a:t>
            </a:r>
          </a:p>
          <a:p/>
          <a:p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element </a:t>
            </a:r>
            <a:r>
              <a:rPr sz="1400"/>
              <a:t>houses </a:t>
            </a:r>
            <a:r>
              <a:rPr sz="1400"/>
              <a:t>app-level </a:t>
            </a:r>
            <a:r>
              <a:rPr sz="1400"/>
              <a:t>settings: </a:t>
            </a:r>
          </a:p>
          <a:p/>
          <a:p>
            <a:r>
              <a:rPr sz="1400"/>
              <a:t>• </a:t>
            </a:r>
            <a:r>
              <a:rPr b="1" sz="1400"/>
              <a:t>android:name: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application </a:t>
            </a:r>
            <a:r>
              <a:rPr sz="1400"/>
              <a:t>class </a:t>
            </a:r>
            <a:r>
              <a:rPr sz="1400"/>
              <a:t>name. </a:t>
            </a:r>
          </a:p>
          <a:p>
            <a:r>
              <a:rPr sz="1400"/>
              <a:t>• </a:t>
            </a:r>
            <a:r>
              <a:rPr b="1" sz="1400"/>
              <a:t>android:allowBackup: </a:t>
            </a:r>
            <a:r>
              <a:rPr sz="1400"/>
              <a:t>Controls </a:t>
            </a:r>
            <a:r>
              <a:rPr sz="1400"/>
              <a:t>whether </a:t>
            </a:r>
            <a:r>
              <a:rPr sz="1400"/>
              <a:t>backups </a:t>
            </a:r>
            <a:r>
              <a:rPr sz="1400"/>
              <a:t>are </a:t>
            </a:r>
            <a:r>
              <a:rPr sz="1400"/>
              <a:t>allowed. </a:t>
            </a:r>
          </a:p>
          <a:p>
            <a:r>
              <a:rPr sz="1400"/>
              <a:t>• </a:t>
            </a:r>
            <a:r>
              <a:rPr b="1" sz="1400"/>
              <a:t>android:icon </a:t>
            </a:r>
            <a:r>
              <a:rPr b="1" sz="1400"/>
              <a:t>and </a:t>
            </a:r>
            <a:r>
              <a:rPr b="1" sz="1400"/>
              <a:t>android:label:</a:t>
            </a:r>
            <a:r>
              <a:rPr sz="1400"/>
              <a:t>Define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icon </a:t>
            </a:r>
            <a:r>
              <a:rPr sz="1400"/>
              <a:t>and </a:t>
            </a:r>
            <a:r>
              <a:rPr sz="1400"/>
              <a:t>name. </a:t>
            </a:r>
          </a:p>
          <a:p>
            <a:r>
              <a:rPr sz="1400"/>
              <a:t>• </a:t>
            </a:r>
            <a:r>
              <a:rPr b="1" sz="1400"/>
              <a:t>android:debuggable: </a:t>
            </a:r>
            <a:r>
              <a:rPr sz="1400"/>
              <a:t>Enables </a:t>
            </a:r>
            <a:r>
              <a:rPr sz="1400"/>
              <a:t>debugging </a:t>
            </a:r>
            <a:r>
              <a:rPr sz="1400"/>
              <a:t>during </a:t>
            </a:r>
            <a:r>
              <a:rPr sz="1400"/>
              <a:t>development.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228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Android Manifest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 b="1"/>
            </a:pPr>
            <a:r>
              <a:rPr sz="1400"/>
              <a:t>Activities and Intents</a:t>
            </a:r>
          </a:p>
          <a:p/>
          <a:p>
            <a:r>
              <a:rPr sz="1400"/>
              <a:t>• </a:t>
            </a:r>
            <a:r>
              <a:rPr b="1" sz="1400"/>
              <a:t>activity: </a:t>
            </a:r>
            <a:r>
              <a:rPr sz="1400"/>
              <a:t>Declares </a:t>
            </a:r>
            <a:r>
              <a:rPr sz="1400"/>
              <a:t>an </a:t>
            </a:r>
            <a:r>
              <a:rPr sz="1400"/>
              <a:t>activity </a:t>
            </a:r>
            <a:r>
              <a:rPr sz="1400"/>
              <a:t>within </a:t>
            </a:r>
            <a:r>
              <a:rPr sz="1400"/>
              <a:t>the </a:t>
            </a:r>
            <a:r>
              <a:rPr sz="1400"/>
              <a:t>app. </a:t>
            </a:r>
            <a:r>
              <a:rPr sz="1400"/>
              <a:t>Activities </a:t>
            </a:r>
            <a:r>
              <a:rPr sz="1400"/>
              <a:t>must </a:t>
            </a:r>
            <a:r>
              <a:rPr sz="1400"/>
              <a:t>be </a:t>
            </a:r>
            <a:r>
              <a:rPr sz="1400"/>
              <a:t>declared </a:t>
            </a:r>
            <a:r>
              <a:rPr sz="1400"/>
              <a:t>to </a:t>
            </a:r>
            <a:r>
              <a:rPr sz="1400"/>
              <a:t>be </a:t>
            </a:r>
            <a:r>
              <a:rPr sz="1400"/>
              <a:t>functional. </a:t>
            </a:r>
          </a:p>
          <a:p>
            <a:r>
              <a:rPr sz="1400"/>
              <a:t>• </a:t>
            </a:r>
            <a:r>
              <a:rPr b="1" sz="1400"/>
              <a:t>intent-filter: </a:t>
            </a:r>
            <a:r>
              <a:rPr sz="1400"/>
              <a:t>Specifies </a:t>
            </a:r>
            <a:r>
              <a:rPr sz="1400"/>
              <a:t>the </a:t>
            </a:r>
            <a:r>
              <a:rPr sz="1400"/>
              <a:t>type </a:t>
            </a:r>
            <a:r>
              <a:rPr sz="1400"/>
              <a:t>of </a:t>
            </a:r>
            <a:r>
              <a:rPr sz="1400"/>
              <a:t>intents </a:t>
            </a:r>
            <a:r>
              <a:rPr sz="1400"/>
              <a:t>the </a:t>
            </a:r>
            <a:r>
              <a:rPr sz="1400"/>
              <a:t>component </a:t>
            </a:r>
            <a:r>
              <a:rPr sz="1400"/>
              <a:t>can </a:t>
            </a:r>
            <a:r>
              <a:rPr sz="1400"/>
              <a:t>respond </a:t>
            </a:r>
            <a:r>
              <a:rPr sz="1400"/>
              <a:t>to. </a:t>
            </a:r>
            <a:r>
              <a:rPr sz="1400"/>
              <a:t>The </a:t>
            </a:r>
            <a:r>
              <a:rPr sz="1400"/>
              <a:t>`MAIN` </a:t>
            </a:r>
            <a:r>
              <a:rPr sz="1400"/>
              <a:t>action </a:t>
            </a:r>
            <a:r>
              <a:rPr sz="1400"/>
              <a:t>and </a:t>
            </a:r>
            <a:r>
              <a:rPr sz="1400"/>
              <a:t>`LAUNCHER` </a:t>
            </a:r>
            <a:r>
              <a:rPr sz="1400"/>
              <a:t>category </a:t>
            </a:r>
            <a:r>
              <a:rPr sz="1400"/>
              <a:t>designate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entry </a:t>
            </a:r>
            <a:r>
              <a:rPr sz="1400"/>
              <a:t>point.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