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Android Reverse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400"/>
              <a:t>This </a:t>
            </a:r>
            <a:r>
              <a:rPr sz="1400"/>
              <a:t>slide </a:t>
            </a:r>
            <a:r>
              <a:rPr sz="1400"/>
              <a:t>appears </a:t>
            </a:r>
            <a:r>
              <a:rPr sz="1400"/>
              <a:t>to </a:t>
            </a:r>
            <a:r>
              <a:rPr sz="1400"/>
              <a:t>be </a:t>
            </a:r>
            <a:r>
              <a:rPr sz="1400"/>
              <a:t>a </a:t>
            </a:r>
            <a:r>
              <a:rPr sz="1400"/>
              <a:t>title </a:t>
            </a:r>
            <a:r>
              <a:rPr sz="1400"/>
              <a:t>slide </a:t>
            </a:r>
            <a:r>
              <a:rPr sz="1400"/>
              <a:t>for </a:t>
            </a:r>
            <a:r>
              <a:rPr sz="1400"/>
              <a:t>a </a:t>
            </a:r>
            <a:r>
              <a:rPr sz="1400"/>
              <a:t>course </a:t>
            </a:r>
            <a:r>
              <a:rPr sz="1400"/>
              <a:t>on </a:t>
            </a:r>
            <a:r>
              <a:rPr sz="1400"/>
              <a:t>Mobile </a:t>
            </a:r>
            <a:r>
              <a:rPr sz="1400"/>
              <a:t>Security, </a:t>
            </a:r>
            <a:r>
              <a:rPr sz="1400"/>
              <a:t>specifically </a:t>
            </a:r>
            <a:r>
              <a:rPr sz="1400"/>
              <a:t>focusing </a:t>
            </a:r>
            <a:r>
              <a:rPr sz="1400"/>
              <a:t>on </a:t>
            </a:r>
            <a:r>
              <a:rPr sz="1400"/>
              <a:t>Android </a:t>
            </a:r>
            <a:r>
              <a:rPr sz="1400"/>
              <a:t>Reverse </a:t>
            </a:r>
            <a:r>
              <a:rPr sz="1400"/>
              <a:t>Engineering. </a:t>
            </a:r>
            <a:r>
              <a:rPr sz="1400"/>
              <a:t>It </a:t>
            </a:r>
            <a:r>
              <a:rPr sz="1400"/>
              <a:t>provides </a:t>
            </a:r>
            <a:r>
              <a:rPr sz="1400"/>
              <a:t>the </a:t>
            </a:r>
            <a:r>
              <a:rPr sz="1400"/>
              <a:t>course </a:t>
            </a:r>
            <a:r>
              <a:rPr sz="1400"/>
              <a:t>code </a:t>
            </a:r>
            <a:r>
              <a:rPr sz="1400"/>
              <a:t>(ICT </a:t>
            </a:r>
            <a:r>
              <a:rPr sz="1400"/>
              <a:t>2215), </a:t>
            </a:r>
            <a:r>
              <a:rPr sz="1400"/>
              <a:t>the </a:t>
            </a:r>
            <a:r>
              <a:rPr sz="1400"/>
              <a:t>instructor's </a:t>
            </a:r>
            <a:r>
              <a:rPr sz="1400"/>
              <a:t>name </a:t>
            </a:r>
            <a:r>
              <a:rPr sz="1400"/>
              <a:t>and </a:t>
            </a:r>
            <a:r>
              <a:rPr sz="1400"/>
              <a:t>contact </a:t>
            </a:r>
            <a:r>
              <a:rPr sz="1400"/>
              <a:t>information, </a:t>
            </a:r>
            <a:r>
              <a:rPr sz="1400"/>
              <a:t>indicating </a:t>
            </a:r>
            <a:r>
              <a:rPr sz="1400"/>
              <a:t>the </a:t>
            </a:r>
            <a:r>
              <a:rPr sz="1400"/>
              <a:t>context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subsequent </a:t>
            </a:r>
            <a:r>
              <a:rPr sz="1400"/>
              <a:t>slides.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to look for?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400"/>
              <a:t>This </a:t>
            </a:r>
            <a:r>
              <a:rPr sz="1400"/>
              <a:t>slide </a:t>
            </a:r>
            <a:r>
              <a:rPr sz="1400"/>
              <a:t>highlights </a:t>
            </a:r>
            <a:r>
              <a:rPr sz="1400"/>
              <a:t>the </a:t>
            </a:r>
            <a:r>
              <a:rPr sz="1400"/>
              <a:t>importance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`exported` </a:t>
            </a:r>
            <a:r>
              <a:rPr sz="1400"/>
              <a:t>attribute </a:t>
            </a:r>
            <a:r>
              <a:rPr sz="1400"/>
              <a:t>within </a:t>
            </a:r>
            <a:r>
              <a:rPr sz="1400"/>
              <a:t>an </a:t>
            </a:r>
            <a:r>
              <a:rPr sz="1400"/>
              <a:t>activity </a:t>
            </a:r>
            <a:r>
              <a:rPr sz="1400"/>
              <a:t>declaration. </a:t>
            </a:r>
            <a:r>
              <a:rPr sz="1400"/>
              <a:t>When </a:t>
            </a:r>
            <a:r>
              <a:rPr sz="1400"/>
              <a:t>set </a:t>
            </a:r>
            <a:r>
              <a:rPr sz="1400"/>
              <a:t>to </a:t>
            </a:r>
            <a:r>
              <a:rPr sz="1400"/>
              <a:t>`true`, </a:t>
            </a:r>
            <a:r>
              <a:rPr sz="1400"/>
              <a:t>it </a:t>
            </a:r>
            <a:r>
              <a:rPr sz="1400"/>
              <a:t>means </a:t>
            </a:r>
            <a:r>
              <a:rPr sz="1400"/>
              <a:t>the </a:t>
            </a:r>
            <a:r>
              <a:rPr sz="1400"/>
              <a:t>activity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accessed </a:t>
            </a:r>
            <a:r>
              <a:rPr sz="1400"/>
              <a:t>and </a:t>
            </a:r>
            <a:r>
              <a:rPr sz="1400"/>
              <a:t>initiated </a:t>
            </a:r>
            <a:r>
              <a:rPr sz="1400"/>
              <a:t>from </a:t>
            </a:r>
            <a:r>
              <a:rPr sz="1400"/>
              <a:t>outside </a:t>
            </a:r>
            <a:r>
              <a:rPr sz="1400"/>
              <a:t>the </a:t>
            </a:r>
            <a:r>
              <a:rPr sz="1400"/>
              <a:t>app, </a:t>
            </a:r>
            <a:r>
              <a:rPr sz="1400"/>
              <a:t>potentially </a:t>
            </a:r>
            <a:r>
              <a:rPr sz="1400"/>
              <a:t>posing </a:t>
            </a:r>
            <a:r>
              <a:rPr sz="1400"/>
              <a:t>a </a:t>
            </a:r>
            <a:r>
              <a:rPr sz="1400"/>
              <a:t>security </a:t>
            </a:r>
            <a:r>
              <a:rPr sz="1400"/>
              <a:t>risk. </a:t>
            </a:r>
            <a:r>
              <a:rPr sz="1400"/>
              <a:t>Reverse </a:t>
            </a:r>
            <a:r>
              <a:rPr sz="1400"/>
              <a:t>engineers </a:t>
            </a:r>
            <a:r>
              <a:rPr sz="1400"/>
              <a:t>often </a:t>
            </a:r>
            <a:r>
              <a:rPr sz="1400"/>
              <a:t>look </a:t>
            </a:r>
            <a:r>
              <a:rPr sz="1400"/>
              <a:t>for </a:t>
            </a:r>
            <a:r>
              <a:rPr sz="1400"/>
              <a:t>such </a:t>
            </a:r>
            <a:r>
              <a:rPr sz="1400"/>
              <a:t>exported </a:t>
            </a:r>
            <a:r>
              <a:rPr sz="1400"/>
              <a:t>activities </a:t>
            </a:r>
            <a:r>
              <a:rPr sz="1400"/>
              <a:t>as </a:t>
            </a:r>
            <a:r>
              <a:rPr sz="1400"/>
              <a:t>entry </a:t>
            </a:r>
            <a:r>
              <a:rPr sz="1400"/>
              <a:t>points </a:t>
            </a:r>
            <a:r>
              <a:rPr sz="1400"/>
              <a:t>to </a:t>
            </a:r>
            <a:r>
              <a:rPr sz="1400"/>
              <a:t>understand </a:t>
            </a:r>
            <a:r>
              <a:rPr sz="1400"/>
              <a:t>or </a:t>
            </a:r>
            <a:r>
              <a:rPr sz="1400"/>
              <a:t>manipulate </a:t>
            </a:r>
            <a:r>
              <a:rPr sz="1400"/>
              <a:t>the </a:t>
            </a:r>
            <a:r>
              <a:rPr sz="1400"/>
              <a:t>app's </a:t>
            </a:r>
            <a:r>
              <a:rPr sz="1400"/>
              <a:t>behavior. </a:t>
            </a:r>
            <a:r>
              <a:rPr sz="1400"/>
              <a:t>The </a:t>
            </a:r>
            <a:r>
              <a:rPr sz="1400"/>
              <a:t>slide </a:t>
            </a:r>
            <a:r>
              <a:rPr sz="1400"/>
              <a:t>also </a:t>
            </a:r>
            <a:r>
              <a:rPr sz="1400"/>
              <a:t>provides </a:t>
            </a:r>
            <a:r>
              <a:rPr sz="1400"/>
              <a:t>an </a:t>
            </a:r>
            <a:r>
              <a:rPr sz="1400"/>
              <a:t>example </a:t>
            </a:r>
            <a:r>
              <a:rPr sz="1400"/>
              <a:t>of </a:t>
            </a:r>
            <a:r>
              <a:rPr sz="1400"/>
              <a:t>using </a:t>
            </a:r>
            <a:r>
              <a:rPr sz="1400"/>
              <a:t>the </a:t>
            </a:r>
            <a:r>
              <a:rPr sz="1400"/>
              <a:t>`adb </a:t>
            </a:r>
            <a:r>
              <a:rPr sz="1400"/>
              <a:t>shell` </a:t>
            </a:r>
            <a:r>
              <a:rPr sz="1400"/>
              <a:t>command </a:t>
            </a:r>
            <a:r>
              <a:rPr sz="1400"/>
              <a:t>to </a:t>
            </a:r>
            <a:r>
              <a:rPr sz="1400"/>
              <a:t>launch </a:t>
            </a:r>
            <a:r>
              <a:rPr sz="1400"/>
              <a:t>an </a:t>
            </a:r>
            <a:r>
              <a:rPr sz="1400"/>
              <a:t>exported </a:t>
            </a:r>
            <a:r>
              <a:rPr sz="1400"/>
              <a:t>activity </a:t>
            </a:r>
            <a:r>
              <a:rPr sz="1400"/>
              <a:t>from </a:t>
            </a:r>
            <a:r>
              <a:rPr sz="1400"/>
              <a:t>the </a:t>
            </a:r>
            <a:r>
              <a:rPr sz="1400"/>
              <a:t>command </a:t>
            </a:r>
            <a:r>
              <a:rPr sz="1400"/>
              <a:t>line.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Reverse Engineering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400"/>
              <a:t>This </a:t>
            </a:r>
            <a:r>
              <a:rPr sz="1400"/>
              <a:t>slide </a:t>
            </a:r>
            <a:r>
              <a:rPr sz="1400"/>
              <a:t>provides </a:t>
            </a:r>
            <a:r>
              <a:rPr sz="1400"/>
              <a:t>an </a:t>
            </a:r>
            <a:r>
              <a:rPr sz="1400"/>
              <a:t>overview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process </a:t>
            </a:r>
            <a:r>
              <a:rPr sz="1400"/>
              <a:t>for </a:t>
            </a:r>
            <a:r>
              <a:rPr sz="1400"/>
              <a:t>Android </a:t>
            </a:r>
            <a:r>
              <a:rPr sz="1400"/>
              <a:t>apps. </a:t>
            </a:r>
            <a:r>
              <a:rPr sz="1400"/>
              <a:t>It </a:t>
            </a:r>
            <a:r>
              <a:rPr sz="1400"/>
              <a:t>explains </a:t>
            </a:r>
            <a:r>
              <a:rPr sz="1400"/>
              <a:t>that </a:t>
            </a:r>
            <a:r>
              <a:rPr sz="1400"/>
              <a:t>code </a:t>
            </a:r>
            <a:r>
              <a:rPr sz="1400"/>
              <a:t>written </a:t>
            </a:r>
            <a:r>
              <a:rPr sz="1400"/>
              <a:t>in </a:t>
            </a:r>
            <a:r>
              <a:rPr sz="1400"/>
              <a:t>Java </a:t>
            </a:r>
            <a:r>
              <a:rPr sz="1400"/>
              <a:t>or </a:t>
            </a:r>
            <a:r>
              <a:rPr sz="1400"/>
              <a:t>Kotlin </a:t>
            </a:r>
            <a:r>
              <a:rPr sz="1400"/>
              <a:t>is </a:t>
            </a:r>
            <a:r>
              <a:rPr sz="1400"/>
              <a:t>compiled </a:t>
            </a:r>
            <a:r>
              <a:rPr sz="1400"/>
              <a:t>into </a:t>
            </a:r>
            <a:r>
              <a:rPr sz="1400"/>
              <a:t>bytecode </a:t>
            </a:r>
            <a:r>
              <a:rPr sz="1400"/>
              <a:t>and </a:t>
            </a:r>
            <a:r>
              <a:rPr sz="1400"/>
              <a:t>then </a:t>
            </a:r>
            <a:r>
              <a:rPr sz="1400"/>
              <a:t>converted </a:t>
            </a:r>
            <a:r>
              <a:rPr sz="1400"/>
              <a:t>into </a:t>
            </a:r>
            <a:r>
              <a:rPr sz="1400"/>
              <a:t>DEX </a:t>
            </a:r>
            <a:r>
              <a:rPr sz="1400"/>
              <a:t>(Dalvik </a:t>
            </a:r>
            <a:r>
              <a:rPr sz="1400"/>
              <a:t>Executable) </a:t>
            </a:r>
            <a:r>
              <a:rPr sz="1400"/>
              <a:t>format. </a:t>
            </a:r>
            <a:r>
              <a:rPr sz="1400"/>
              <a:t>Tools </a:t>
            </a:r>
            <a:r>
              <a:rPr sz="1400"/>
              <a:t>like </a:t>
            </a:r>
            <a:r>
              <a:rPr sz="1400"/>
              <a:t>`apktool`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disassemble </a:t>
            </a:r>
            <a:r>
              <a:rPr sz="1400"/>
              <a:t>DEX </a:t>
            </a:r>
            <a:r>
              <a:rPr sz="1400"/>
              <a:t>code </a:t>
            </a:r>
            <a:r>
              <a:rPr sz="1400"/>
              <a:t>into </a:t>
            </a:r>
            <a:r>
              <a:rPr sz="1400"/>
              <a:t>Smali, </a:t>
            </a:r>
            <a:r>
              <a:rPr sz="1400"/>
              <a:t>a </a:t>
            </a:r>
            <a:r>
              <a:rPr sz="1400"/>
              <a:t>human-readable </a:t>
            </a:r>
            <a:r>
              <a:rPr sz="1400"/>
              <a:t>intermediate </a:t>
            </a:r>
            <a:r>
              <a:rPr sz="1400"/>
              <a:t>representation. </a:t>
            </a:r>
            <a:r>
              <a:rPr sz="1400"/>
              <a:t>This </a:t>
            </a:r>
            <a:r>
              <a:rPr sz="1400"/>
              <a:t>allows </a:t>
            </a:r>
            <a:r>
              <a:rPr sz="1400"/>
              <a:t>for </a:t>
            </a:r>
            <a:r>
              <a:rPr sz="1400"/>
              <a:t>analysis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app's </a:t>
            </a:r>
            <a:r>
              <a:rPr sz="1400"/>
              <a:t>logic </a:t>
            </a:r>
            <a:r>
              <a:rPr sz="1400"/>
              <a:t>and </a:t>
            </a:r>
            <a:r>
              <a:rPr sz="1400"/>
              <a:t>functionality. </a:t>
            </a:r>
            <a:r>
              <a:rPr sz="1400"/>
              <a:t>The </a:t>
            </a:r>
            <a:r>
              <a:rPr sz="1400"/>
              <a:t>slide </a:t>
            </a:r>
            <a:r>
              <a:rPr sz="1400"/>
              <a:t>also </a:t>
            </a:r>
            <a:r>
              <a:rPr sz="1400"/>
              <a:t>mentions </a:t>
            </a:r>
            <a:r>
              <a:rPr sz="1400"/>
              <a:t>native </a:t>
            </a:r>
            <a:r>
              <a:rPr sz="1400"/>
              <a:t>code </a:t>
            </a:r>
            <a:r>
              <a:rPr sz="1400"/>
              <a:t>(written </a:t>
            </a:r>
            <a:r>
              <a:rPr sz="1400"/>
              <a:t>in </a:t>
            </a:r>
            <a:r>
              <a:rPr sz="1400"/>
              <a:t>languages </a:t>
            </a:r>
            <a:r>
              <a:rPr sz="1400"/>
              <a:t>like </a:t>
            </a:r>
            <a:r>
              <a:rPr sz="1400"/>
              <a:t>C/C++), </a:t>
            </a:r>
            <a:r>
              <a:rPr sz="1400"/>
              <a:t>which </a:t>
            </a:r>
            <a:r>
              <a:rPr sz="1400"/>
              <a:t>requires </a:t>
            </a:r>
            <a:r>
              <a:rPr sz="1400"/>
              <a:t>different </a:t>
            </a:r>
            <a:r>
              <a:rPr sz="1400"/>
              <a:t>techniques </a:t>
            </a:r>
            <a:r>
              <a:rPr sz="1400"/>
              <a:t>for </a:t>
            </a:r>
            <a:r>
              <a:rPr sz="1400"/>
              <a:t>analysis, </a:t>
            </a:r>
            <a:r>
              <a:rPr sz="1400"/>
              <a:t>typically </a:t>
            </a:r>
            <a:r>
              <a:rPr sz="1400"/>
              <a:t>involving </a:t>
            </a:r>
            <a:r>
              <a:rPr sz="1400"/>
              <a:t>disassembly </a:t>
            </a:r>
            <a:r>
              <a:rPr sz="1400"/>
              <a:t>into </a:t>
            </a:r>
            <a:r>
              <a:rPr sz="1400"/>
              <a:t>assembly </a:t>
            </a:r>
            <a:r>
              <a:rPr sz="1400"/>
              <a:t>language.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Native Code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400"/>
              <a:t>This </a:t>
            </a:r>
            <a:r>
              <a:rPr sz="1400"/>
              <a:t>slide </a:t>
            </a:r>
            <a:r>
              <a:rPr sz="1400"/>
              <a:t>focuses </a:t>
            </a:r>
            <a:r>
              <a:rPr sz="1400"/>
              <a:t>on </a:t>
            </a:r>
            <a:r>
              <a:rPr sz="1400"/>
              <a:t>analyzing </a:t>
            </a:r>
            <a:r>
              <a:rPr sz="1400"/>
              <a:t>native </a:t>
            </a:r>
            <a:r>
              <a:rPr sz="1400"/>
              <a:t>code </a:t>
            </a:r>
            <a:r>
              <a:rPr sz="1400"/>
              <a:t>within </a:t>
            </a:r>
            <a:r>
              <a:rPr sz="1400"/>
              <a:t>Android </a:t>
            </a:r>
            <a:r>
              <a:rPr sz="1400"/>
              <a:t>apps. </a:t>
            </a:r>
            <a:r>
              <a:rPr sz="1400"/>
              <a:t>Native </a:t>
            </a:r>
            <a:r>
              <a:rPr sz="1400"/>
              <a:t>code </a:t>
            </a:r>
            <a:r>
              <a:rPr sz="1400"/>
              <a:t>libraries </a:t>
            </a:r>
            <a:r>
              <a:rPr sz="1400"/>
              <a:t>are </a:t>
            </a:r>
            <a:r>
              <a:rPr sz="1400"/>
              <a:t>often </a:t>
            </a:r>
            <a:r>
              <a:rPr sz="1400"/>
              <a:t>found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`/lib` </a:t>
            </a:r>
            <a:r>
              <a:rPr sz="1400"/>
              <a:t>folder </a:t>
            </a:r>
            <a:r>
              <a:rPr sz="1400"/>
              <a:t>within </a:t>
            </a:r>
            <a:r>
              <a:rPr sz="1400"/>
              <a:t>the </a:t>
            </a:r>
            <a:r>
              <a:rPr sz="1400"/>
              <a:t>APK. </a:t>
            </a:r>
            <a:r>
              <a:rPr sz="1400"/>
              <a:t>To </a:t>
            </a:r>
            <a:r>
              <a:rPr sz="1400"/>
              <a:t>understand </a:t>
            </a:r>
            <a:r>
              <a:rPr sz="1400"/>
              <a:t>how </a:t>
            </a:r>
            <a:r>
              <a:rPr sz="1400"/>
              <a:t>the </a:t>
            </a:r>
            <a:r>
              <a:rPr sz="1400"/>
              <a:t>Java/Kotlin </a:t>
            </a:r>
            <a:r>
              <a:rPr sz="1400"/>
              <a:t>code </a:t>
            </a:r>
            <a:r>
              <a:rPr sz="1400"/>
              <a:t>interacts </a:t>
            </a:r>
            <a:r>
              <a:rPr sz="1400"/>
              <a:t>with </a:t>
            </a:r>
            <a:r>
              <a:rPr sz="1400"/>
              <a:t>the </a:t>
            </a:r>
            <a:r>
              <a:rPr sz="1400"/>
              <a:t>native </a:t>
            </a:r>
            <a:r>
              <a:rPr sz="1400"/>
              <a:t>code, </a:t>
            </a:r>
            <a:r>
              <a:rPr sz="1400"/>
              <a:t>reverse </a:t>
            </a:r>
            <a:r>
              <a:rPr sz="1400"/>
              <a:t>engineers </a:t>
            </a:r>
            <a:r>
              <a:rPr sz="1400"/>
              <a:t>look </a:t>
            </a:r>
            <a:r>
              <a:rPr sz="1400"/>
              <a:t>for </a:t>
            </a:r>
            <a:r>
              <a:rPr sz="1400"/>
              <a:t>API </a:t>
            </a:r>
            <a:r>
              <a:rPr sz="1400"/>
              <a:t>calls </a:t>
            </a:r>
            <a:r>
              <a:rPr sz="1400"/>
              <a:t>like </a:t>
            </a:r>
            <a:r>
              <a:rPr sz="1400"/>
              <a:t>`loadLibrary` </a:t>
            </a:r>
            <a:r>
              <a:rPr sz="1400"/>
              <a:t>or </a:t>
            </a:r>
            <a:r>
              <a:rPr sz="1400"/>
              <a:t>`load`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decompiled </a:t>
            </a:r>
            <a:r>
              <a:rPr sz="1400"/>
              <a:t>Java </a:t>
            </a:r>
            <a:r>
              <a:rPr sz="1400"/>
              <a:t>code. </a:t>
            </a:r>
            <a:r>
              <a:rPr sz="1400"/>
              <a:t>Since </a:t>
            </a:r>
            <a:r>
              <a:rPr sz="1400"/>
              <a:t>native </a:t>
            </a:r>
            <a:r>
              <a:rPr sz="1400"/>
              <a:t>functions </a:t>
            </a:r>
            <a:r>
              <a:rPr sz="1400"/>
              <a:t>are </a:t>
            </a:r>
            <a:r>
              <a:rPr sz="1400"/>
              <a:t>not </a:t>
            </a:r>
            <a:r>
              <a:rPr sz="1400"/>
              <a:t>implemented </a:t>
            </a:r>
            <a:r>
              <a:rPr sz="1400"/>
              <a:t>in </a:t>
            </a:r>
            <a:r>
              <a:rPr sz="1400"/>
              <a:t>Java/Kotlin, </a:t>
            </a:r>
            <a:r>
              <a:rPr sz="1400"/>
              <a:t>they </a:t>
            </a:r>
            <a:r>
              <a:rPr sz="1400"/>
              <a:t>will </a:t>
            </a:r>
            <a:r>
              <a:rPr sz="1400"/>
              <a:t>appear </a:t>
            </a:r>
            <a:r>
              <a:rPr sz="1400"/>
              <a:t>with </a:t>
            </a:r>
            <a:r>
              <a:rPr sz="1400"/>
              <a:t>the </a:t>
            </a:r>
            <a:r>
              <a:rPr sz="1400"/>
              <a:t>`native` </a:t>
            </a:r>
            <a:r>
              <a:rPr sz="1400"/>
              <a:t>keyword, </a:t>
            </a:r>
            <a:r>
              <a:rPr sz="1400"/>
              <a:t>indicating </a:t>
            </a:r>
            <a:r>
              <a:rPr sz="1400"/>
              <a:t>the </a:t>
            </a:r>
            <a:r>
              <a:rPr sz="1400"/>
              <a:t>need </a:t>
            </a:r>
            <a:r>
              <a:rPr sz="1400"/>
              <a:t>for </a:t>
            </a:r>
            <a:r>
              <a:rPr sz="1400"/>
              <a:t>further </a:t>
            </a:r>
            <a:r>
              <a:rPr sz="1400"/>
              <a:t>analysis </a:t>
            </a:r>
            <a:r>
              <a:rPr sz="1400"/>
              <a:t>at </a:t>
            </a:r>
            <a:r>
              <a:rPr sz="1400"/>
              <a:t>the </a:t>
            </a:r>
            <a:r>
              <a:rPr sz="1400"/>
              <a:t>native </a:t>
            </a:r>
            <a:r>
              <a:rPr sz="1400"/>
              <a:t>level </a:t>
            </a:r>
            <a:r>
              <a:rPr sz="1400"/>
              <a:t>(typically </a:t>
            </a:r>
            <a:r>
              <a:rPr sz="1400"/>
              <a:t>using </a:t>
            </a:r>
            <a:r>
              <a:rPr sz="1400"/>
              <a:t>disassemblers </a:t>
            </a:r>
            <a:r>
              <a:rPr sz="1400"/>
              <a:t>and </a:t>
            </a:r>
            <a:r>
              <a:rPr sz="1400"/>
              <a:t>debuggers).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code logic (Dex to Java)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400"/>
              <a:t>This </a:t>
            </a:r>
            <a:r>
              <a:rPr sz="1400"/>
              <a:t>slide </a:t>
            </a:r>
            <a:r>
              <a:rPr sz="1400"/>
              <a:t>delves </a:t>
            </a:r>
            <a:r>
              <a:rPr sz="1400"/>
              <a:t>into </a:t>
            </a:r>
            <a:r>
              <a:rPr sz="1400"/>
              <a:t>techniques </a:t>
            </a:r>
            <a:r>
              <a:rPr sz="1400"/>
              <a:t>for </a:t>
            </a:r>
            <a:r>
              <a:rPr sz="1400"/>
              <a:t>converting </a:t>
            </a:r>
            <a:r>
              <a:rPr sz="1400"/>
              <a:t>DEX </a:t>
            </a:r>
            <a:r>
              <a:rPr sz="1400"/>
              <a:t>bytecode </a:t>
            </a:r>
            <a:r>
              <a:rPr sz="1400"/>
              <a:t>back </a:t>
            </a:r>
            <a:r>
              <a:rPr sz="1400"/>
              <a:t>into </a:t>
            </a:r>
            <a:r>
              <a:rPr sz="1400"/>
              <a:t>more </a:t>
            </a:r>
            <a:r>
              <a:rPr sz="1400"/>
              <a:t>understandable </a:t>
            </a:r>
            <a:r>
              <a:rPr sz="1400"/>
              <a:t>source </a:t>
            </a:r>
            <a:r>
              <a:rPr sz="1400"/>
              <a:t>code,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Java. </a:t>
            </a:r>
            <a:r>
              <a:rPr sz="1400"/>
              <a:t>Tools </a:t>
            </a:r>
            <a:r>
              <a:rPr sz="1400"/>
              <a:t>like </a:t>
            </a:r>
            <a:r>
              <a:rPr sz="1400"/>
              <a:t>JADX </a:t>
            </a:r>
            <a:r>
              <a:rPr sz="1400"/>
              <a:t>and </a:t>
            </a:r>
            <a:r>
              <a:rPr sz="1400"/>
              <a:t>dex2jar </a:t>
            </a:r>
            <a:r>
              <a:rPr sz="1400"/>
              <a:t>can </a:t>
            </a:r>
            <a:r>
              <a:rPr sz="1400"/>
              <a:t>facilitate </a:t>
            </a:r>
            <a:r>
              <a:rPr sz="1400"/>
              <a:t>this </a:t>
            </a:r>
            <a:r>
              <a:rPr sz="1400"/>
              <a:t>process, </a:t>
            </a:r>
            <a:r>
              <a:rPr sz="1400"/>
              <a:t>and </a:t>
            </a:r>
            <a:r>
              <a:rPr sz="1400"/>
              <a:t>online </a:t>
            </a:r>
            <a:r>
              <a:rPr sz="1400"/>
              <a:t>platforms </a:t>
            </a:r>
            <a:r>
              <a:rPr sz="1400"/>
              <a:t>like </a:t>
            </a:r>
            <a:r>
              <a:rPr sz="1400"/>
              <a:t>https://decompiler.com </a:t>
            </a:r>
            <a:r>
              <a:rPr sz="1400"/>
              <a:t>also </a:t>
            </a:r>
            <a:r>
              <a:rPr sz="1400"/>
              <a:t>offer </a:t>
            </a:r>
            <a:r>
              <a:rPr sz="1400"/>
              <a:t>decompilation </a:t>
            </a:r>
            <a:r>
              <a:rPr sz="1400"/>
              <a:t>services. </a:t>
            </a:r>
            <a:r>
              <a:rPr sz="1400"/>
              <a:t>However, </a:t>
            </a:r>
            <a:r>
              <a:rPr sz="1400"/>
              <a:t>it's </a:t>
            </a:r>
            <a:r>
              <a:rPr sz="1400"/>
              <a:t>important </a:t>
            </a:r>
            <a:r>
              <a:rPr sz="1400"/>
              <a:t>to </a:t>
            </a:r>
            <a:r>
              <a:rPr sz="1400"/>
              <a:t>note </a:t>
            </a:r>
            <a:r>
              <a:rPr sz="1400"/>
              <a:t>that </a:t>
            </a:r>
            <a:r>
              <a:rPr sz="1400"/>
              <a:t>the </a:t>
            </a:r>
            <a:r>
              <a:rPr sz="1400"/>
              <a:t>decompiled </a:t>
            </a:r>
            <a:r>
              <a:rPr sz="1400"/>
              <a:t>code </a:t>
            </a:r>
            <a:r>
              <a:rPr sz="1400"/>
              <a:t>may </a:t>
            </a:r>
            <a:r>
              <a:rPr sz="1400"/>
              <a:t>not </a:t>
            </a:r>
            <a:r>
              <a:rPr sz="1400"/>
              <a:t>be </a:t>
            </a:r>
            <a:r>
              <a:rPr sz="1400"/>
              <a:t>perfect </a:t>
            </a:r>
            <a:r>
              <a:rPr sz="1400"/>
              <a:t>and </a:t>
            </a:r>
            <a:r>
              <a:rPr sz="1400"/>
              <a:t>might </a:t>
            </a:r>
            <a:r>
              <a:rPr sz="1400"/>
              <a:t>not </a:t>
            </a:r>
            <a:r>
              <a:rPr sz="1400"/>
              <a:t>be </a:t>
            </a:r>
            <a:r>
              <a:rPr sz="1400"/>
              <a:t>directly </a:t>
            </a:r>
            <a:r>
              <a:rPr sz="1400"/>
              <a:t>recompilable. </a:t>
            </a:r>
            <a:r>
              <a:rPr sz="1400"/>
              <a:t>Despite </a:t>
            </a:r>
            <a:r>
              <a:rPr sz="1400"/>
              <a:t>these </a:t>
            </a:r>
            <a:r>
              <a:rPr sz="1400"/>
              <a:t>limitations, </a:t>
            </a:r>
            <a:r>
              <a:rPr sz="1400"/>
              <a:t>decompilation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valuable </a:t>
            </a:r>
            <a:r>
              <a:rPr sz="1400"/>
              <a:t>for </a:t>
            </a:r>
            <a:r>
              <a:rPr sz="1400"/>
              <a:t>understanding </a:t>
            </a:r>
            <a:r>
              <a:rPr sz="1400"/>
              <a:t>the </a:t>
            </a:r>
            <a:r>
              <a:rPr sz="1400"/>
              <a:t>app's </a:t>
            </a:r>
            <a:r>
              <a:rPr sz="1400"/>
              <a:t>logic </a:t>
            </a:r>
            <a:r>
              <a:rPr sz="1400"/>
              <a:t>and </a:t>
            </a:r>
            <a:r>
              <a:rPr sz="1400"/>
              <a:t>algorithms. </a:t>
            </a:r>
            <a:r>
              <a:rPr sz="1400"/>
              <a:t>The </a:t>
            </a:r>
            <a:r>
              <a:rPr sz="1400"/>
              <a:t>slide </a:t>
            </a:r>
            <a:r>
              <a:rPr sz="1400"/>
              <a:t>also </a:t>
            </a:r>
            <a:r>
              <a:rPr sz="1400"/>
              <a:t>mentions </a:t>
            </a:r>
            <a:r>
              <a:rPr sz="1400"/>
              <a:t>Fernflower, </a:t>
            </a:r>
            <a:r>
              <a:rPr sz="1400"/>
              <a:t>a </a:t>
            </a:r>
            <a:r>
              <a:rPr sz="1400"/>
              <a:t>tool </a:t>
            </a:r>
            <a:r>
              <a:rPr sz="1400"/>
              <a:t>specifically </a:t>
            </a:r>
            <a:r>
              <a:rPr sz="1400"/>
              <a:t>designed </a:t>
            </a:r>
            <a:r>
              <a:rPr sz="1400"/>
              <a:t>for </a:t>
            </a:r>
            <a:r>
              <a:rPr sz="1400"/>
              <a:t>decompiling </a:t>
            </a:r>
            <a:r>
              <a:rPr sz="1400"/>
              <a:t>Kotlin </a:t>
            </a:r>
            <a:r>
              <a:rPr sz="1400"/>
              <a:t>code.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Modifying and Patching App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400"/>
              <a:t>This </a:t>
            </a:r>
            <a:r>
              <a:rPr sz="1400"/>
              <a:t>slide </a:t>
            </a:r>
            <a:r>
              <a:rPr sz="1400"/>
              <a:t>explores </a:t>
            </a:r>
            <a:r>
              <a:rPr sz="1400"/>
              <a:t>the </a:t>
            </a:r>
            <a:r>
              <a:rPr sz="1400"/>
              <a:t>process </a:t>
            </a:r>
            <a:r>
              <a:rPr sz="1400"/>
              <a:t>of </a:t>
            </a:r>
            <a:r>
              <a:rPr sz="1400"/>
              <a:t>modifying </a:t>
            </a:r>
            <a:r>
              <a:rPr sz="1400"/>
              <a:t>and </a:t>
            </a:r>
            <a:r>
              <a:rPr sz="1400"/>
              <a:t>patching </a:t>
            </a:r>
            <a:r>
              <a:rPr sz="1400"/>
              <a:t>Android </a:t>
            </a:r>
            <a:r>
              <a:rPr sz="1400"/>
              <a:t>apps </a:t>
            </a:r>
            <a:r>
              <a:rPr sz="1400"/>
              <a:t>after </a:t>
            </a:r>
            <a:r>
              <a:rPr sz="1400"/>
              <a:t>reverse </a:t>
            </a:r>
            <a:r>
              <a:rPr sz="1400"/>
              <a:t>engineering. </a:t>
            </a:r>
            <a:r>
              <a:rPr sz="1400"/>
              <a:t>One </a:t>
            </a:r>
            <a:r>
              <a:rPr sz="1400"/>
              <a:t>approach </a:t>
            </a:r>
            <a:r>
              <a:rPr sz="1400"/>
              <a:t>involves </a:t>
            </a:r>
            <a:r>
              <a:rPr sz="1400"/>
              <a:t>converting </a:t>
            </a:r>
            <a:r>
              <a:rPr sz="1400"/>
              <a:t>the </a:t>
            </a:r>
            <a:r>
              <a:rPr sz="1400"/>
              <a:t>DEX </a:t>
            </a:r>
            <a:r>
              <a:rPr sz="1400"/>
              <a:t>code </a:t>
            </a:r>
            <a:r>
              <a:rPr sz="1400"/>
              <a:t>to </a:t>
            </a:r>
            <a:r>
              <a:rPr sz="1400"/>
              <a:t>Smali, </a:t>
            </a:r>
            <a:r>
              <a:rPr sz="1400"/>
              <a:t>making </a:t>
            </a:r>
            <a:r>
              <a:rPr sz="1400"/>
              <a:t>changes </a:t>
            </a:r>
            <a:r>
              <a:rPr sz="1400"/>
              <a:t>directly </a:t>
            </a:r>
            <a:r>
              <a:rPr sz="1400"/>
              <a:t>to </a:t>
            </a:r>
            <a:r>
              <a:rPr sz="1400"/>
              <a:t>the </a:t>
            </a:r>
            <a:r>
              <a:rPr sz="1400"/>
              <a:t>Smali </a:t>
            </a:r>
            <a:r>
              <a:rPr sz="1400"/>
              <a:t>code, </a:t>
            </a:r>
            <a:r>
              <a:rPr sz="1400"/>
              <a:t>and </a:t>
            </a:r>
            <a:r>
              <a:rPr sz="1400"/>
              <a:t>then </a:t>
            </a:r>
            <a:r>
              <a:rPr sz="1400"/>
              <a:t>recompiling </a:t>
            </a:r>
            <a:r>
              <a:rPr sz="1400"/>
              <a:t>and </a:t>
            </a:r>
            <a:r>
              <a:rPr sz="1400"/>
              <a:t>re-signing </a:t>
            </a:r>
            <a:r>
              <a:rPr sz="1400"/>
              <a:t>the </a:t>
            </a:r>
            <a:r>
              <a:rPr sz="1400"/>
              <a:t>APK. </a:t>
            </a:r>
            <a:r>
              <a:rPr sz="1400"/>
              <a:t>Smali </a:t>
            </a:r>
            <a:r>
              <a:rPr sz="1400"/>
              <a:t>provides </a:t>
            </a:r>
            <a:r>
              <a:rPr sz="1400"/>
              <a:t>a </a:t>
            </a:r>
            <a:r>
              <a:rPr sz="1400"/>
              <a:t>more </a:t>
            </a:r>
            <a:r>
              <a:rPr sz="1400"/>
              <a:t>human-readable </a:t>
            </a:r>
            <a:r>
              <a:rPr sz="1400"/>
              <a:t>representation </a:t>
            </a:r>
            <a:r>
              <a:rPr sz="1400"/>
              <a:t>compared </a:t>
            </a:r>
            <a:r>
              <a:rPr sz="1400"/>
              <a:t>to </a:t>
            </a:r>
            <a:r>
              <a:rPr sz="1400"/>
              <a:t>bytecode, </a:t>
            </a:r>
            <a:r>
              <a:rPr sz="1400"/>
              <a:t>making </a:t>
            </a:r>
            <a:r>
              <a:rPr sz="1400"/>
              <a:t>it </a:t>
            </a:r>
            <a:r>
              <a:rPr sz="1400"/>
              <a:t>easier </a:t>
            </a:r>
            <a:r>
              <a:rPr sz="1400"/>
              <a:t>to </a:t>
            </a:r>
            <a:r>
              <a:rPr sz="1400"/>
              <a:t>modify </a:t>
            </a:r>
            <a:r>
              <a:rPr sz="1400"/>
              <a:t>specific </a:t>
            </a:r>
            <a:r>
              <a:rPr sz="1400"/>
              <a:t>behaviors. </a:t>
            </a:r>
            <a:r>
              <a:rPr sz="1400"/>
              <a:t>However, </a:t>
            </a:r>
            <a:r>
              <a:rPr sz="1400"/>
              <a:t>it's </a:t>
            </a:r>
            <a:r>
              <a:rPr sz="1400"/>
              <a:t>crucial </a:t>
            </a:r>
            <a:r>
              <a:rPr sz="1400"/>
              <a:t>to </a:t>
            </a:r>
            <a:r>
              <a:rPr sz="1400"/>
              <a:t>consider </a:t>
            </a:r>
            <a:r>
              <a:rPr sz="1400"/>
              <a:t>the </a:t>
            </a:r>
            <a:r>
              <a:rPr sz="1400"/>
              <a:t>legal </a:t>
            </a:r>
            <a:r>
              <a:rPr sz="1400"/>
              <a:t>implications </a:t>
            </a:r>
            <a:r>
              <a:rPr sz="1400"/>
              <a:t>of </a:t>
            </a:r>
            <a:r>
              <a:rPr sz="1400"/>
              <a:t>modifying </a:t>
            </a:r>
            <a:r>
              <a:rPr sz="1400"/>
              <a:t>and </a:t>
            </a:r>
            <a:r>
              <a:rPr sz="1400"/>
              <a:t>distributing </a:t>
            </a:r>
            <a:r>
              <a:rPr sz="1400"/>
              <a:t>patched </a:t>
            </a:r>
            <a:r>
              <a:rPr sz="1400"/>
              <a:t>apps, </a:t>
            </a:r>
            <a:r>
              <a:rPr sz="1400"/>
              <a:t>as </a:t>
            </a:r>
            <a:r>
              <a:rPr sz="1400"/>
              <a:t>it </a:t>
            </a:r>
            <a:r>
              <a:rPr sz="1400"/>
              <a:t>might </a:t>
            </a:r>
            <a:r>
              <a:rPr sz="1400"/>
              <a:t>violate </a:t>
            </a:r>
            <a:r>
              <a:rPr sz="1400"/>
              <a:t>the </a:t>
            </a:r>
            <a:r>
              <a:rPr sz="1400"/>
              <a:t>app's </a:t>
            </a:r>
            <a:r>
              <a:rPr sz="1400"/>
              <a:t>terms </a:t>
            </a:r>
            <a:r>
              <a:rPr sz="1400"/>
              <a:t>of </a:t>
            </a:r>
            <a:r>
              <a:rPr sz="1400"/>
              <a:t>service </a:t>
            </a:r>
            <a:r>
              <a:rPr sz="1400"/>
              <a:t>or </a:t>
            </a:r>
            <a:r>
              <a:rPr sz="1400"/>
              <a:t>copyright </a:t>
            </a:r>
            <a:r>
              <a:rPr sz="1400"/>
              <a:t>laws. </a:t>
            </a:r>
            <a:r>
              <a:rPr sz="1400"/>
              <a:t>Always </a:t>
            </a:r>
            <a:r>
              <a:rPr sz="1400"/>
              <a:t>review </a:t>
            </a:r>
            <a:r>
              <a:rPr sz="1400"/>
              <a:t>the </a:t>
            </a:r>
            <a:r>
              <a:rPr sz="1400"/>
              <a:t>End </a:t>
            </a:r>
            <a:r>
              <a:rPr sz="1400"/>
              <a:t>User </a:t>
            </a:r>
            <a:r>
              <a:rPr sz="1400"/>
              <a:t>License </a:t>
            </a:r>
            <a:r>
              <a:rPr sz="1400"/>
              <a:t>Agreement </a:t>
            </a:r>
            <a:r>
              <a:rPr sz="1400"/>
              <a:t>(EULA) </a:t>
            </a:r>
            <a:r>
              <a:rPr sz="1400"/>
              <a:t>and </a:t>
            </a:r>
            <a:r>
              <a:rPr sz="1400"/>
              <a:t>ensure </a:t>
            </a:r>
            <a:r>
              <a:rPr sz="1400"/>
              <a:t>you </a:t>
            </a:r>
            <a:r>
              <a:rPr sz="1400"/>
              <a:t>have </a:t>
            </a:r>
            <a:r>
              <a:rPr sz="1400"/>
              <a:t>the </a:t>
            </a:r>
            <a:r>
              <a:rPr sz="1400"/>
              <a:t>necessary </a:t>
            </a:r>
            <a:r>
              <a:rPr sz="1400"/>
              <a:t>permissions </a:t>
            </a:r>
            <a:r>
              <a:rPr sz="1400"/>
              <a:t>before </a:t>
            </a:r>
            <a:r>
              <a:rPr sz="1400"/>
              <a:t>attempting </a:t>
            </a:r>
            <a:r>
              <a:rPr sz="1400"/>
              <a:t>any </a:t>
            </a:r>
            <a:r>
              <a:rPr sz="1400"/>
              <a:t>modifications.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Crash Course on Programming Language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400"/>
              <a:t>This </a:t>
            </a:r>
            <a:r>
              <a:rPr sz="1400"/>
              <a:t>slide </a:t>
            </a:r>
            <a:r>
              <a:rPr sz="1400"/>
              <a:t>introduces </a:t>
            </a:r>
            <a:r>
              <a:rPr sz="1400"/>
              <a:t>an </a:t>
            </a:r>
            <a:r>
              <a:rPr sz="1400"/>
              <a:t>additional </a:t>
            </a:r>
            <a:r>
              <a:rPr sz="1400"/>
              <a:t>topic </a:t>
            </a:r>
            <a:r>
              <a:rPr sz="1400"/>
              <a:t>for </a:t>
            </a:r>
            <a:r>
              <a:rPr sz="1400"/>
              <a:t>the </a:t>
            </a:r>
            <a:r>
              <a:rPr sz="1400"/>
              <a:t>course </a:t>
            </a:r>
            <a:r>
              <a:rPr sz="1400"/>
              <a:t>or </a:t>
            </a:r>
            <a:r>
              <a:rPr sz="1400"/>
              <a:t>presentation: </a:t>
            </a:r>
            <a:r>
              <a:rPr sz="1400"/>
              <a:t>creating </a:t>
            </a:r>
            <a:r>
              <a:rPr sz="1400"/>
              <a:t>a </a:t>
            </a:r>
            <a:r>
              <a:rPr sz="1400"/>
              <a:t>simplified </a:t>
            </a:r>
            <a:r>
              <a:rPr sz="1400"/>
              <a:t>assembly </a:t>
            </a:r>
            <a:r>
              <a:rPr sz="1400"/>
              <a:t>language </a:t>
            </a:r>
            <a:r>
              <a:rPr sz="1400"/>
              <a:t>and </a:t>
            </a:r>
            <a:r>
              <a:rPr sz="1400"/>
              <a:t>its </a:t>
            </a:r>
            <a:r>
              <a:rPr sz="1400"/>
              <a:t>corresponding </a:t>
            </a:r>
            <a:r>
              <a:rPr sz="1400"/>
              <a:t>binary </a:t>
            </a:r>
            <a:r>
              <a:rPr sz="1400"/>
              <a:t>code. </a:t>
            </a:r>
            <a:r>
              <a:rPr sz="1400"/>
              <a:t>This </a:t>
            </a:r>
            <a:r>
              <a:rPr sz="1400"/>
              <a:t>exercise </a:t>
            </a:r>
            <a:r>
              <a:rPr sz="1400"/>
              <a:t>aims </a:t>
            </a:r>
            <a:r>
              <a:rPr sz="1400"/>
              <a:t>to </a:t>
            </a:r>
            <a:r>
              <a:rPr sz="1400"/>
              <a:t>provide </a:t>
            </a:r>
            <a:r>
              <a:rPr sz="1400"/>
              <a:t>a </a:t>
            </a:r>
            <a:r>
              <a:rPr sz="1400"/>
              <a:t>deeper </a:t>
            </a:r>
            <a:r>
              <a:rPr sz="1400"/>
              <a:t>understanding </a:t>
            </a:r>
            <a:r>
              <a:rPr sz="1400"/>
              <a:t>of </a:t>
            </a:r>
            <a:r>
              <a:rPr sz="1400"/>
              <a:t>how </a:t>
            </a:r>
            <a:r>
              <a:rPr sz="1400"/>
              <a:t>programming </a:t>
            </a:r>
            <a:r>
              <a:rPr sz="1400"/>
              <a:t>languages </a:t>
            </a:r>
            <a:r>
              <a:rPr sz="1400"/>
              <a:t>work </a:t>
            </a:r>
            <a:r>
              <a:rPr sz="1400"/>
              <a:t>at </a:t>
            </a:r>
            <a:r>
              <a:rPr sz="1400"/>
              <a:t>a </a:t>
            </a:r>
            <a:r>
              <a:rPr sz="1400"/>
              <a:t>low </a:t>
            </a:r>
            <a:r>
              <a:rPr sz="1400"/>
              <a:t>level </a:t>
            </a:r>
            <a:r>
              <a:rPr sz="1400"/>
              <a:t>and </a:t>
            </a:r>
            <a:r>
              <a:rPr sz="1400"/>
              <a:t>how </a:t>
            </a:r>
            <a:r>
              <a:rPr sz="1400"/>
              <a:t>instructions </a:t>
            </a:r>
            <a:r>
              <a:rPr sz="1400"/>
              <a:t>are </a:t>
            </a:r>
            <a:r>
              <a:rPr sz="1400"/>
              <a:t>translated </a:t>
            </a:r>
            <a:r>
              <a:rPr sz="1400"/>
              <a:t>into </a:t>
            </a:r>
            <a:r>
              <a:rPr sz="1400"/>
              <a:t>machine-readable </a:t>
            </a:r>
            <a:r>
              <a:rPr sz="1400"/>
              <a:t>code. </a:t>
            </a:r>
            <a:r>
              <a:rPr sz="1400"/>
              <a:t>By </a:t>
            </a:r>
            <a:r>
              <a:rPr sz="1400"/>
              <a:t>designing </a:t>
            </a:r>
            <a:r>
              <a:rPr sz="1400"/>
              <a:t>and </a:t>
            </a:r>
            <a:r>
              <a:rPr sz="1400"/>
              <a:t>implementing </a:t>
            </a:r>
            <a:r>
              <a:rPr sz="1400"/>
              <a:t>a </a:t>
            </a:r>
            <a:r>
              <a:rPr sz="1400"/>
              <a:t>basic </a:t>
            </a:r>
            <a:r>
              <a:rPr sz="1400"/>
              <a:t>assembly </a:t>
            </a:r>
            <a:r>
              <a:rPr sz="1400"/>
              <a:t>language, </a:t>
            </a:r>
            <a:r>
              <a:rPr sz="1400"/>
              <a:t>students </a:t>
            </a:r>
            <a:r>
              <a:rPr sz="1400"/>
              <a:t>can </a:t>
            </a:r>
            <a:r>
              <a:rPr sz="1400"/>
              <a:t>gain </a:t>
            </a:r>
            <a:r>
              <a:rPr sz="1400"/>
              <a:t>insights </a:t>
            </a:r>
            <a:r>
              <a:rPr sz="1400"/>
              <a:t>into </a:t>
            </a:r>
            <a:r>
              <a:rPr sz="1400"/>
              <a:t>fundamental </a:t>
            </a:r>
            <a:r>
              <a:rPr sz="1400"/>
              <a:t>concepts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instruction </a:t>
            </a:r>
            <a:r>
              <a:rPr sz="1400"/>
              <a:t>sets, </a:t>
            </a:r>
            <a:r>
              <a:rPr sz="1400"/>
              <a:t>registers, </a:t>
            </a:r>
            <a:r>
              <a:rPr sz="1400"/>
              <a:t>memory </a:t>
            </a:r>
            <a:r>
              <a:rPr sz="1400"/>
              <a:t>management, </a:t>
            </a:r>
            <a:r>
              <a:rPr sz="1400"/>
              <a:t>and </a:t>
            </a:r>
            <a:r>
              <a:rPr sz="1400"/>
              <a:t>the </a:t>
            </a:r>
            <a:r>
              <a:rPr sz="1400"/>
              <a:t>relationship </a:t>
            </a:r>
            <a:r>
              <a:rPr sz="1400"/>
              <a:t>between </a:t>
            </a:r>
            <a:r>
              <a:rPr sz="1400"/>
              <a:t>assembly </a:t>
            </a:r>
            <a:r>
              <a:rPr sz="1400"/>
              <a:t>code </a:t>
            </a:r>
            <a:r>
              <a:rPr sz="1400"/>
              <a:t>and </a:t>
            </a:r>
            <a:r>
              <a:rPr sz="1400"/>
              <a:t>binary </a:t>
            </a:r>
            <a:r>
              <a:rPr sz="1400"/>
              <a:t>representation.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400"/>
              <a:t>This </a:t>
            </a:r>
            <a:r>
              <a:rPr sz="1400"/>
              <a:t>slide </a:t>
            </a:r>
            <a:r>
              <a:rPr sz="1400"/>
              <a:t>outlines </a:t>
            </a:r>
            <a:r>
              <a:rPr sz="1400"/>
              <a:t>the </a:t>
            </a:r>
            <a:r>
              <a:rPr sz="1400"/>
              <a:t>topics </a:t>
            </a:r>
            <a:r>
              <a:rPr sz="1400"/>
              <a:t>that </a:t>
            </a:r>
            <a:r>
              <a:rPr sz="1400"/>
              <a:t>will </a:t>
            </a:r>
            <a:r>
              <a:rPr sz="1400"/>
              <a:t>be </a:t>
            </a:r>
            <a:r>
              <a:rPr sz="1400"/>
              <a:t>covered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course </a:t>
            </a:r>
            <a:r>
              <a:rPr sz="1400"/>
              <a:t>or </a:t>
            </a:r>
            <a:r>
              <a:rPr sz="1400"/>
              <a:t>presentation. </a:t>
            </a:r>
            <a:r>
              <a:rPr sz="1400"/>
              <a:t>These </a:t>
            </a:r>
            <a:r>
              <a:rPr sz="1400"/>
              <a:t>topics </a:t>
            </a:r>
            <a:r>
              <a:rPr sz="1400"/>
              <a:t>include </a:t>
            </a:r>
            <a:r>
              <a:rPr sz="1400"/>
              <a:t>understanding </a:t>
            </a:r>
            <a:r>
              <a:rPr sz="1400"/>
              <a:t>Android </a:t>
            </a:r>
            <a:r>
              <a:rPr sz="1400"/>
              <a:t>code </a:t>
            </a:r>
            <a:r>
              <a:rPr sz="1400"/>
              <a:t>structure, </a:t>
            </a:r>
            <a:r>
              <a:rPr sz="1400"/>
              <a:t>analyzing </a:t>
            </a:r>
            <a:r>
              <a:rPr sz="1400"/>
              <a:t>components </a:t>
            </a:r>
            <a:r>
              <a:rPr sz="1400"/>
              <a:t>within </a:t>
            </a:r>
            <a:r>
              <a:rPr sz="1400"/>
              <a:t>the </a:t>
            </a:r>
            <a:r>
              <a:rPr sz="1400"/>
              <a:t>manifest </a:t>
            </a:r>
            <a:r>
              <a:rPr sz="1400"/>
              <a:t>file, </a:t>
            </a:r>
            <a:r>
              <a:rPr sz="1400"/>
              <a:t>converting </a:t>
            </a:r>
            <a:r>
              <a:rPr sz="1400"/>
              <a:t>dex </a:t>
            </a:r>
            <a:r>
              <a:rPr sz="1400"/>
              <a:t>code </a:t>
            </a:r>
            <a:r>
              <a:rPr sz="1400"/>
              <a:t>to </a:t>
            </a:r>
            <a:r>
              <a:rPr sz="1400"/>
              <a:t>smali </a:t>
            </a:r>
            <a:r>
              <a:rPr sz="1400"/>
              <a:t>and </a:t>
            </a:r>
            <a:r>
              <a:rPr sz="1400"/>
              <a:t>source </a:t>
            </a:r>
            <a:r>
              <a:rPr sz="1400"/>
              <a:t>code, </a:t>
            </a:r>
            <a:r>
              <a:rPr sz="1400"/>
              <a:t>exploring </a:t>
            </a:r>
            <a:r>
              <a:rPr sz="1400"/>
              <a:t>native </a:t>
            </a:r>
            <a:r>
              <a:rPr sz="1400"/>
              <a:t>code </a:t>
            </a:r>
            <a:r>
              <a:rPr sz="1400"/>
              <a:t>analysis, </a:t>
            </a:r>
            <a:r>
              <a:rPr sz="1400"/>
              <a:t>and </a:t>
            </a:r>
            <a:r>
              <a:rPr sz="1400"/>
              <a:t>even </a:t>
            </a:r>
            <a:r>
              <a:rPr sz="1400"/>
              <a:t>designing </a:t>
            </a:r>
            <a:r>
              <a:rPr sz="1400"/>
              <a:t>a </a:t>
            </a:r>
            <a:r>
              <a:rPr sz="1400"/>
              <a:t>basic </a:t>
            </a:r>
            <a:r>
              <a:rPr sz="1400"/>
              <a:t>machine </a:t>
            </a:r>
            <a:r>
              <a:rPr sz="1400"/>
              <a:t>language.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Administrative Matters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400"/>
              <a:t>This </a:t>
            </a:r>
            <a:r>
              <a:rPr sz="1400"/>
              <a:t>slide </a:t>
            </a:r>
            <a:r>
              <a:rPr sz="1400"/>
              <a:t>provides </a:t>
            </a:r>
            <a:r>
              <a:rPr sz="1400"/>
              <a:t>logistical </a:t>
            </a:r>
            <a:r>
              <a:rPr sz="1400"/>
              <a:t>details </a:t>
            </a:r>
            <a:r>
              <a:rPr sz="1400"/>
              <a:t>about </a:t>
            </a:r>
            <a:r>
              <a:rPr sz="1400"/>
              <a:t>a </a:t>
            </a:r>
            <a:r>
              <a:rPr sz="1400"/>
              <a:t>guest </a:t>
            </a:r>
            <a:r>
              <a:rPr sz="1400"/>
              <a:t>lecture. </a:t>
            </a:r>
            <a:r>
              <a:rPr sz="1400"/>
              <a:t>It </a:t>
            </a:r>
            <a:r>
              <a:rPr sz="1400"/>
              <a:t>specifies </a:t>
            </a:r>
            <a:r>
              <a:rPr sz="1400"/>
              <a:t>the </a:t>
            </a:r>
            <a:r>
              <a:rPr sz="1400"/>
              <a:t>date, </a:t>
            </a:r>
            <a:r>
              <a:rPr sz="1400"/>
              <a:t>time, </a:t>
            </a:r>
            <a:r>
              <a:rPr sz="1400"/>
              <a:t>format </a:t>
            </a:r>
            <a:r>
              <a:rPr sz="1400"/>
              <a:t>(hybrid), </a:t>
            </a:r>
            <a:r>
              <a:rPr sz="1400"/>
              <a:t>and </a:t>
            </a:r>
            <a:r>
              <a:rPr sz="1400"/>
              <a:t>the </a:t>
            </a:r>
            <a:r>
              <a:rPr sz="1400"/>
              <a:t>speaker </a:t>
            </a:r>
            <a:r>
              <a:rPr sz="1400"/>
              <a:t>(DarkNavy </a:t>
            </a:r>
            <a:r>
              <a:rPr sz="1400"/>
              <a:t>from </a:t>
            </a:r>
            <a:r>
              <a:rPr sz="1400"/>
              <a:t>China). </a:t>
            </a:r>
            <a:r>
              <a:rPr sz="1400"/>
              <a:t>Additionally, </a:t>
            </a:r>
            <a:r>
              <a:rPr sz="1400"/>
              <a:t>it </a:t>
            </a:r>
            <a:r>
              <a:rPr sz="1400"/>
              <a:t>mentions </a:t>
            </a:r>
            <a:r>
              <a:rPr sz="1400"/>
              <a:t>a </a:t>
            </a:r>
            <a:r>
              <a:rPr sz="1400"/>
              <a:t>practice </a:t>
            </a:r>
            <a:r>
              <a:rPr sz="1400"/>
              <a:t>CTF </a:t>
            </a:r>
            <a:r>
              <a:rPr sz="1400"/>
              <a:t>(Capture </a:t>
            </a:r>
            <a:r>
              <a:rPr sz="1400"/>
              <a:t>The </a:t>
            </a:r>
            <a:r>
              <a:rPr sz="1400"/>
              <a:t>Flag) </a:t>
            </a:r>
            <a:r>
              <a:rPr sz="1400"/>
              <a:t>session </a:t>
            </a:r>
            <a:r>
              <a:rPr sz="1400"/>
              <a:t>aimed </a:t>
            </a:r>
            <a:r>
              <a:rPr sz="1400"/>
              <a:t>at </a:t>
            </a:r>
            <a:r>
              <a:rPr sz="1400"/>
              <a:t>familiarizing </a:t>
            </a:r>
            <a:r>
              <a:rPr sz="1400"/>
              <a:t>students </a:t>
            </a:r>
            <a:r>
              <a:rPr sz="1400"/>
              <a:t>with </a:t>
            </a:r>
            <a:r>
              <a:rPr sz="1400"/>
              <a:t>flag </a:t>
            </a:r>
            <a:r>
              <a:rPr sz="1400"/>
              <a:t>detection </a:t>
            </a:r>
            <a:r>
              <a:rPr sz="1400"/>
              <a:t>and </a:t>
            </a:r>
            <a:r>
              <a:rPr sz="1400"/>
              <a:t>assessing </a:t>
            </a:r>
            <a:r>
              <a:rPr sz="1400"/>
              <a:t>their </a:t>
            </a:r>
            <a:r>
              <a:rPr sz="1400"/>
              <a:t>technical </a:t>
            </a:r>
            <a:r>
              <a:rPr sz="1400"/>
              <a:t>skills.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Android Reverse Engineering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400"/>
              <a:t>This </a:t>
            </a:r>
            <a:r>
              <a:rPr sz="1400"/>
              <a:t>slide </a:t>
            </a:r>
            <a:r>
              <a:rPr sz="1400"/>
              <a:t>introduces </a:t>
            </a:r>
            <a:r>
              <a:rPr sz="1400"/>
              <a:t>the </a:t>
            </a:r>
            <a:r>
              <a:rPr sz="1400"/>
              <a:t>concept </a:t>
            </a:r>
            <a:r>
              <a:rPr sz="1400"/>
              <a:t>of </a:t>
            </a:r>
            <a:r>
              <a:rPr sz="1400"/>
              <a:t>reverse </a:t>
            </a:r>
            <a:r>
              <a:rPr sz="1400"/>
              <a:t>engineering, </a:t>
            </a:r>
            <a:r>
              <a:rPr sz="1400"/>
              <a:t>specifically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context </a:t>
            </a:r>
            <a:r>
              <a:rPr sz="1400"/>
              <a:t>of </a:t>
            </a:r>
            <a:r>
              <a:rPr sz="1400"/>
              <a:t>Android </a:t>
            </a:r>
            <a:r>
              <a:rPr sz="1400"/>
              <a:t>applications. </a:t>
            </a:r>
            <a:r>
              <a:rPr sz="1400"/>
              <a:t>It </a:t>
            </a:r>
            <a:r>
              <a:rPr sz="1400"/>
              <a:t>explains </a:t>
            </a:r>
            <a:r>
              <a:rPr sz="1400"/>
              <a:t>that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involves </a:t>
            </a:r>
            <a:r>
              <a:rPr sz="1400"/>
              <a:t>analyzing </a:t>
            </a:r>
            <a:r>
              <a:rPr sz="1400"/>
              <a:t>a </a:t>
            </a:r>
            <a:r>
              <a:rPr sz="1400"/>
              <a:t>system </a:t>
            </a:r>
            <a:r>
              <a:rPr sz="1400"/>
              <a:t>to </a:t>
            </a:r>
            <a:r>
              <a:rPr sz="1400"/>
              <a:t>understand </a:t>
            </a:r>
            <a:r>
              <a:rPr sz="1400"/>
              <a:t>its </a:t>
            </a:r>
            <a:r>
              <a:rPr sz="1400"/>
              <a:t>workings, </a:t>
            </a:r>
            <a:r>
              <a:rPr sz="1400"/>
              <a:t>often </a:t>
            </a:r>
            <a:r>
              <a:rPr sz="1400"/>
              <a:t>with </a:t>
            </a:r>
            <a:r>
              <a:rPr sz="1400"/>
              <a:t>the </a:t>
            </a:r>
            <a:r>
              <a:rPr sz="1400"/>
              <a:t>goal </a:t>
            </a:r>
            <a:r>
              <a:rPr sz="1400"/>
              <a:t>of </a:t>
            </a:r>
            <a:r>
              <a:rPr sz="1400"/>
              <a:t>replicating </a:t>
            </a:r>
            <a:r>
              <a:rPr sz="1400"/>
              <a:t>or </a:t>
            </a:r>
            <a:r>
              <a:rPr sz="1400"/>
              <a:t>improving </a:t>
            </a:r>
            <a:r>
              <a:rPr sz="1400"/>
              <a:t>its </a:t>
            </a:r>
            <a:r>
              <a:rPr sz="1400"/>
              <a:t>functionality. </a:t>
            </a:r>
            <a:r>
              <a:rPr sz="1400"/>
              <a:t>The </a:t>
            </a:r>
            <a:r>
              <a:rPr sz="1400"/>
              <a:t>slide </a:t>
            </a:r>
            <a:r>
              <a:rPr sz="1400"/>
              <a:t>emphasizes </a:t>
            </a:r>
            <a:r>
              <a:rPr sz="1400"/>
              <a:t>the </a:t>
            </a:r>
            <a:r>
              <a:rPr sz="1400"/>
              <a:t>importance </a:t>
            </a:r>
            <a:r>
              <a:rPr sz="1400"/>
              <a:t>of </a:t>
            </a:r>
            <a:r>
              <a:rPr sz="1400"/>
              <a:t>this </a:t>
            </a:r>
            <a:r>
              <a:rPr sz="1400"/>
              <a:t>process </a:t>
            </a:r>
            <a:r>
              <a:rPr sz="1400"/>
              <a:t>for </a:t>
            </a:r>
            <a:r>
              <a:rPr sz="1400"/>
              <a:t>understanding </a:t>
            </a:r>
            <a:r>
              <a:rPr sz="1400"/>
              <a:t>app </a:t>
            </a:r>
            <a:r>
              <a:rPr sz="1400"/>
              <a:t>behavior, </a:t>
            </a:r>
            <a:r>
              <a:rPr sz="1400"/>
              <a:t>identifying </a:t>
            </a:r>
            <a:r>
              <a:rPr sz="1400"/>
              <a:t>security </a:t>
            </a:r>
            <a:r>
              <a:rPr sz="1400"/>
              <a:t>vulnerabilities, </a:t>
            </a:r>
            <a:r>
              <a:rPr sz="1400"/>
              <a:t>and </a:t>
            </a:r>
            <a:r>
              <a:rPr sz="1400"/>
              <a:t>potentially </a:t>
            </a:r>
            <a:r>
              <a:rPr sz="1400"/>
              <a:t>making </a:t>
            </a:r>
            <a:r>
              <a:rPr sz="1400"/>
              <a:t>custom </a:t>
            </a:r>
            <a:r>
              <a:rPr sz="1400"/>
              <a:t>modifications. </a:t>
            </a:r>
            <a:r>
              <a:rPr sz="1400"/>
              <a:t>It's </a:t>
            </a:r>
            <a:r>
              <a:rPr sz="1400"/>
              <a:t>important </a:t>
            </a:r>
            <a:r>
              <a:rPr sz="1400"/>
              <a:t>to </a:t>
            </a:r>
            <a:r>
              <a:rPr sz="1400"/>
              <a:t>note </a:t>
            </a:r>
            <a:r>
              <a:rPr sz="1400"/>
              <a:t>that </a:t>
            </a:r>
            <a:r>
              <a:rPr sz="1400"/>
              <a:t>the </a:t>
            </a:r>
            <a:r>
              <a:rPr sz="1400"/>
              <a:t>ethics </a:t>
            </a:r>
            <a:r>
              <a:rPr sz="1400"/>
              <a:t>and </a:t>
            </a:r>
            <a:r>
              <a:rPr sz="1400"/>
              <a:t>legality </a:t>
            </a:r>
            <a:r>
              <a:rPr sz="1400"/>
              <a:t>of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complex </a:t>
            </a:r>
            <a:r>
              <a:rPr sz="1400"/>
              <a:t>and </a:t>
            </a:r>
            <a:r>
              <a:rPr sz="1400"/>
              <a:t>depend </a:t>
            </a:r>
            <a:r>
              <a:rPr sz="1400"/>
              <a:t>on </a:t>
            </a:r>
            <a:r>
              <a:rPr sz="1400"/>
              <a:t>various </a:t>
            </a:r>
            <a:r>
              <a:rPr sz="1400"/>
              <a:t>factors,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terms </a:t>
            </a:r>
            <a:r>
              <a:rPr sz="1400"/>
              <a:t>of </a:t>
            </a:r>
            <a:r>
              <a:rPr sz="1400"/>
              <a:t>service, </a:t>
            </a:r>
            <a:r>
              <a:rPr sz="1400"/>
              <a:t>copyright </a:t>
            </a:r>
            <a:r>
              <a:rPr sz="1400"/>
              <a:t>laws, </a:t>
            </a:r>
            <a:r>
              <a:rPr sz="1400"/>
              <a:t>and </a:t>
            </a:r>
            <a:r>
              <a:rPr sz="1400"/>
              <a:t>the </a:t>
            </a:r>
            <a:r>
              <a:rPr sz="1400"/>
              <a:t>purpose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effort.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Android App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400"/>
              <a:t>This </a:t>
            </a:r>
            <a:r>
              <a:rPr sz="1400"/>
              <a:t>slide </a:t>
            </a:r>
            <a:r>
              <a:rPr sz="1400"/>
              <a:t>delves </a:t>
            </a:r>
            <a:r>
              <a:rPr sz="1400"/>
              <a:t>into </a:t>
            </a:r>
            <a:r>
              <a:rPr sz="1400"/>
              <a:t>the </a:t>
            </a:r>
            <a:r>
              <a:rPr sz="1400"/>
              <a:t>structure </a:t>
            </a:r>
            <a:r>
              <a:rPr sz="1400"/>
              <a:t>of </a:t>
            </a:r>
            <a:r>
              <a:rPr sz="1400"/>
              <a:t>Android </a:t>
            </a:r>
            <a:r>
              <a:rPr sz="1400"/>
              <a:t>applications, </a:t>
            </a:r>
            <a:r>
              <a:rPr sz="1400"/>
              <a:t>which </a:t>
            </a:r>
            <a:r>
              <a:rPr sz="1400"/>
              <a:t>are </a:t>
            </a:r>
            <a:r>
              <a:rPr sz="1400"/>
              <a:t>packaged </a:t>
            </a:r>
            <a:r>
              <a:rPr sz="1400"/>
              <a:t>as </a:t>
            </a:r>
            <a:r>
              <a:rPr sz="1400"/>
              <a:t>APK </a:t>
            </a:r>
            <a:r>
              <a:rPr sz="1400"/>
              <a:t>(Android </a:t>
            </a:r>
            <a:r>
              <a:rPr sz="1400"/>
              <a:t>Package) </a:t>
            </a:r>
            <a:r>
              <a:rPr sz="1400"/>
              <a:t>files. </a:t>
            </a:r>
            <a:r>
              <a:rPr sz="1400"/>
              <a:t>These </a:t>
            </a:r>
            <a:r>
              <a:rPr sz="1400"/>
              <a:t>files </a:t>
            </a:r>
            <a:r>
              <a:rPr sz="1400"/>
              <a:t>contain </a:t>
            </a:r>
            <a:r>
              <a:rPr sz="1400"/>
              <a:t>all </a:t>
            </a:r>
            <a:r>
              <a:rPr sz="1400"/>
              <a:t>the </a:t>
            </a:r>
            <a:r>
              <a:rPr sz="1400"/>
              <a:t>necessary </a:t>
            </a:r>
            <a:r>
              <a:rPr sz="1400"/>
              <a:t>resources </a:t>
            </a:r>
            <a:r>
              <a:rPr sz="1400"/>
              <a:t>and </a:t>
            </a:r>
            <a:r>
              <a:rPr sz="1400"/>
              <a:t>code </a:t>
            </a:r>
            <a:r>
              <a:rPr sz="1400"/>
              <a:t>for </a:t>
            </a:r>
            <a:r>
              <a:rPr sz="1400"/>
              <a:t>the </a:t>
            </a:r>
            <a:r>
              <a:rPr sz="1400"/>
              <a:t>app </a:t>
            </a:r>
            <a:r>
              <a:rPr sz="1400"/>
              <a:t>to </a:t>
            </a:r>
            <a:r>
              <a:rPr sz="1400"/>
              <a:t>run. </a:t>
            </a:r>
            <a:r>
              <a:rPr sz="1400"/>
              <a:t>The </a:t>
            </a:r>
            <a:r>
              <a:rPr sz="1400"/>
              <a:t>slide </a:t>
            </a:r>
            <a:r>
              <a:rPr sz="1400"/>
              <a:t>breaks </a:t>
            </a:r>
            <a:r>
              <a:rPr sz="1400"/>
              <a:t>down </a:t>
            </a:r>
            <a:r>
              <a:rPr sz="1400"/>
              <a:t>the </a:t>
            </a:r>
            <a:r>
              <a:rPr sz="1400"/>
              <a:t>key </a:t>
            </a:r>
            <a:r>
              <a:rPr sz="1400"/>
              <a:t>components </a:t>
            </a:r>
            <a:r>
              <a:rPr sz="1400"/>
              <a:t>of </a:t>
            </a:r>
            <a:r>
              <a:rPr sz="1400"/>
              <a:t>an </a:t>
            </a:r>
            <a:r>
              <a:rPr sz="1400"/>
              <a:t>APK </a:t>
            </a:r>
            <a:r>
              <a:rPr sz="1400"/>
              <a:t>file: </a:t>
            </a:r>
            <a:r>
              <a:rPr sz="1400"/>
              <a:t>the </a:t>
            </a:r>
            <a:r>
              <a:rPr sz="1400"/>
              <a:t>manifest </a:t>
            </a:r>
            <a:r>
              <a:rPr sz="1400"/>
              <a:t>file </a:t>
            </a:r>
            <a:r>
              <a:rPr sz="1400"/>
              <a:t>(`AndroidManifest.xml`), </a:t>
            </a:r>
            <a:r>
              <a:rPr sz="1400"/>
              <a:t>resources </a:t>
            </a:r>
            <a:r>
              <a:rPr sz="1400"/>
              <a:t>(`res/`), </a:t>
            </a:r>
            <a:r>
              <a:rPr sz="1400"/>
              <a:t>assets </a:t>
            </a:r>
            <a:r>
              <a:rPr sz="1400"/>
              <a:t>(`assets/`), </a:t>
            </a:r>
            <a:r>
              <a:rPr sz="1400"/>
              <a:t>and </a:t>
            </a:r>
            <a:r>
              <a:rPr sz="1400"/>
              <a:t>executable </a:t>
            </a:r>
            <a:r>
              <a:rPr sz="1400"/>
              <a:t>code </a:t>
            </a:r>
            <a:r>
              <a:rPr sz="1400"/>
              <a:t>(DEX </a:t>
            </a:r>
            <a:r>
              <a:rPr sz="1400"/>
              <a:t>files). </a:t>
            </a:r>
            <a:r>
              <a:rPr sz="1400"/>
              <a:t>Understanding </a:t>
            </a:r>
            <a:r>
              <a:rPr sz="1400"/>
              <a:t>this </a:t>
            </a:r>
            <a:r>
              <a:rPr sz="1400"/>
              <a:t>structure </a:t>
            </a:r>
            <a:r>
              <a:rPr sz="1400"/>
              <a:t>is </a:t>
            </a:r>
            <a:r>
              <a:rPr sz="1400"/>
              <a:t>fundamental </a:t>
            </a:r>
            <a:r>
              <a:rPr sz="1400"/>
              <a:t>for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as </a:t>
            </a:r>
            <a:r>
              <a:rPr sz="1400"/>
              <a:t>it </a:t>
            </a:r>
            <a:r>
              <a:rPr sz="1400"/>
              <a:t>helps </a:t>
            </a:r>
            <a:r>
              <a:rPr sz="1400"/>
              <a:t>identify </a:t>
            </a:r>
            <a:r>
              <a:rPr sz="1400"/>
              <a:t>where </a:t>
            </a:r>
            <a:r>
              <a:rPr sz="1400"/>
              <a:t>to </a:t>
            </a:r>
            <a:r>
              <a:rPr sz="1400"/>
              <a:t>look </a:t>
            </a:r>
            <a:r>
              <a:rPr sz="1400"/>
              <a:t>for </a:t>
            </a:r>
            <a:r>
              <a:rPr sz="1400"/>
              <a:t>specific </a:t>
            </a:r>
            <a:r>
              <a:rPr sz="1400"/>
              <a:t>information </a:t>
            </a:r>
            <a:r>
              <a:rPr sz="1400"/>
              <a:t>or </a:t>
            </a:r>
            <a:r>
              <a:rPr sz="1400"/>
              <a:t>functionalities </a:t>
            </a:r>
            <a:r>
              <a:rPr sz="1400"/>
              <a:t>within </a:t>
            </a:r>
            <a:r>
              <a:rPr sz="1400"/>
              <a:t>the </a:t>
            </a:r>
            <a:r>
              <a:rPr sz="1400"/>
              <a:t>app.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Android Manifest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400"/>
              <a:t>This </a:t>
            </a:r>
            <a:r>
              <a:rPr sz="1400"/>
              <a:t>slide </a:t>
            </a:r>
            <a:r>
              <a:rPr sz="1400"/>
              <a:t>focuses </a:t>
            </a:r>
            <a:r>
              <a:rPr sz="1400"/>
              <a:t>on </a:t>
            </a:r>
            <a:r>
              <a:rPr sz="1400"/>
              <a:t>the </a:t>
            </a:r>
            <a:r>
              <a:rPr sz="1400"/>
              <a:t>`AndroidManifest.xml` </a:t>
            </a:r>
            <a:r>
              <a:rPr sz="1400"/>
              <a:t>file, </a:t>
            </a:r>
            <a:r>
              <a:rPr sz="1400"/>
              <a:t>a </a:t>
            </a:r>
            <a:r>
              <a:rPr sz="1400"/>
              <a:t>crucial </a:t>
            </a:r>
            <a:r>
              <a:rPr sz="1400"/>
              <a:t>component </a:t>
            </a:r>
            <a:r>
              <a:rPr sz="1400"/>
              <a:t>of </a:t>
            </a:r>
            <a:r>
              <a:rPr sz="1400"/>
              <a:t>any </a:t>
            </a:r>
            <a:r>
              <a:rPr sz="1400"/>
              <a:t>Android </a:t>
            </a:r>
            <a:r>
              <a:rPr sz="1400"/>
              <a:t>app. </a:t>
            </a:r>
            <a:r>
              <a:rPr sz="1400"/>
              <a:t>It </a:t>
            </a:r>
            <a:r>
              <a:rPr sz="1400"/>
              <a:t>defines </a:t>
            </a:r>
            <a:r>
              <a:rPr sz="1400"/>
              <a:t>the </a:t>
            </a:r>
            <a:r>
              <a:rPr sz="1400"/>
              <a:t>app's </a:t>
            </a:r>
            <a:r>
              <a:rPr sz="1400"/>
              <a:t>structure, </a:t>
            </a:r>
            <a:r>
              <a:rPr sz="1400"/>
              <a:t>components, </a:t>
            </a:r>
            <a:r>
              <a:rPr sz="1400"/>
              <a:t>and </a:t>
            </a:r>
            <a:r>
              <a:rPr sz="1400"/>
              <a:t>metadata. </a:t>
            </a:r>
            <a:r>
              <a:rPr sz="1400"/>
              <a:t>Key </a:t>
            </a:r>
            <a:r>
              <a:rPr sz="1400"/>
              <a:t>elements </a:t>
            </a:r>
            <a:r>
              <a:rPr sz="1400"/>
              <a:t>within </a:t>
            </a:r>
            <a:r>
              <a:rPr sz="1400"/>
              <a:t>the </a:t>
            </a:r>
            <a:r>
              <a:rPr sz="1400"/>
              <a:t>manifest </a:t>
            </a:r>
            <a:r>
              <a:rPr sz="1400"/>
              <a:t>include </a:t>
            </a:r>
            <a:r>
              <a:rPr sz="1400"/>
              <a:t>declarations </a:t>
            </a:r>
            <a:r>
              <a:rPr sz="1400"/>
              <a:t>for </a:t>
            </a:r>
            <a:r>
              <a:rPr sz="1400"/>
              <a:t>activities, </a:t>
            </a:r>
            <a:r>
              <a:rPr sz="1400"/>
              <a:t>services, </a:t>
            </a:r>
            <a:r>
              <a:rPr sz="1400"/>
              <a:t>content </a:t>
            </a:r>
            <a:r>
              <a:rPr sz="1400"/>
              <a:t>providers, </a:t>
            </a:r>
            <a:r>
              <a:rPr sz="1400"/>
              <a:t>and </a:t>
            </a:r>
            <a:r>
              <a:rPr sz="1400"/>
              <a:t>broadcast </a:t>
            </a:r>
            <a:r>
              <a:rPr sz="1400"/>
              <a:t>receivers. </a:t>
            </a:r>
            <a:r>
              <a:rPr sz="1400"/>
              <a:t>Additionally, </a:t>
            </a:r>
            <a:r>
              <a:rPr sz="1400"/>
              <a:t>the </a:t>
            </a:r>
            <a:r>
              <a:rPr sz="1400"/>
              <a:t>manifest </a:t>
            </a:r>
            <a:r>
              <a:rPr sz="1400"/>
              <a:t>specifies </a:t>
            </a:r>
            <a:r>
              <a:rPr sz="1400"/>
              <a:t>intent </a:t>
            </a:r>
            <a:r>
              <a:rPr sz="1400"/>
              <a:t>filters </a:t>
            </a:r>
            <a:r>
              <a:rPr sz="1400"/>
              <a:t>(which </a:t>
            </a:r>
            <a:r>
              <a:rPr sz="1400"/>
              <a:t>determine </a:t>
            </a:r>
            <a:r>
              <a:rPr sz="1400"/>
              <a:t>how </a:t>
            </a:r>
            <a:r>
              <a:rPr sz="1400"/>
              <a:t>activities </a:t>
            </a:r>
            <a:r>
              <a:rPr sz="1400"/>
              <a:t>respond </a:t>
            </a:r>
            <a:r>
              <a:rPr sz="1400"/>
              <a:t>to </a:t>
            </a:r>
            <a:r>
              <a:rPr sz="1400"/>
              <a:t>different </a:t>
            </a:r>
            <a:r>
              <a:rPr sz="1400"/>
              <a:t>actions) </a:t>
            </a:r>
            <a:r>
              <a:rPr sz="1400"/>
              <a:t>and </a:t>
            </a:r>
            <a:r>
              <a:rPr sz="1400"/>
              <a:t>permissions </a:t>
            </a:r>
            <a:r>
              <a:rPr sz="1400"/>
              <a:t>required </a:t>
            </a:r>
            <a:r>
              <a:rPr sz="1400"/>
              <a:t>by </a:t>
            </a:r>
            <a:r>
              <a:rPr sz="1400"/>
              <a:t>the </a:t>
            </a:r>
            <a:r>
              <a:rPr sz="1400"/>
              <a:t>app. </a:t>
            </a:r>
            <a:r>
              <a:rPr sz="1400"/>
              <a:t>Analyzing </a:t>
            </a:r>
            <a:r>
              <a:rPr sz="1400"/>
              <a:t>the </a:t>
            </a:r>
            <a:r>
              <a:rPr sz="1400"/>
              <a:t>manifest </a:t>
            </a:r>
            <a:r>
              <a:rPr sz="1400"/>
              <a:t>is </a:t>
            </a:r>
            <a:r>
              <a:rPr sz="1400"/>
              <a:t>often </a:t>
            </a:r>
            <a:r>
              <a:rPr sz="1400"/>
              <a:t>the </a:t>
            </a:r>
            <a:r>
              <a:rPr sz="1400"/>
              <a:t>first </a:t>
            </a:r>
            <a:r>
              <a:rPr sz="1400"/>
              <a:t>step </a:t>
            </a:r>
            <a:r>
              <a:rPr sz="1400"/>
              <a:t>in </a:t>
            </a:r>
            <a:r>
              <a:rPr sz="1400"/>
              <a:t>understanding </a:t>
            </a:r>
            <a:r>
              <a:rPr sz="1400"/>
              <a:t>an </a:t>
            </a:r>
            <a:r>
              <a:rPr sz="1400"/>
              <a:t>app's </a:t>
            </a:r>
            <a:r>
              <a:rPr sz="1400"/>
              <a:t>capabilities </a:t>
            </a:r>
            <a:r>
              <a:rPr sz="1400"/>
              <a:t>and </a:t>
            </a:r>
            <a:r>
              <a:rPr sz="1400"/>
              <a:t>potential </a:t>
            </a:r>
            <a:r>
              <a:rPr sz="1400"/>
              <a:t>security </a:t>
            </a:r>
            <a:r>
              <a:rPr sz="1400"/>
              <a:t>risks.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Android Manifest components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400"/>
              <a:t>This </a:t>
            </a:r>
            <a:r>
              <a:rPr sz="1400"/>
              <a:t>slide </a:t>
            </a:r>
            <a:r>
              <a:rPr sz="1400"/>
              <a:t>dives </a:t>
            </a:r>
            <a:r>
              <a:rPr sz="1400"/>
              <a:t>deeper </a:t>
            </a:r>
            <a:r>
              <a:rPr sz="1400"/>
              <a:t>into </a:t>
            </a:r>
            <a:r>
              <a:rPr sz="1400"/>
              <a:t>specific </a:t>
            </a:r>
            <a:r>
              <a:rPr sz="1400"/>
              <a:t>elements </a:t>
            </a:r>
            <a:r>
              <a:rPr sz="1400"/>
              <a:t>within </a:t>
            </a:r>
            <a:r>
              <a:rPr sz="1400"/>
              <a:t>the </a:t>
            </a:r>
            <a:r>
              <a:rPr sz="1400"/>
              <a:t>`AndroidManifest.xml` </a:t>
            </a:r>
            <a:r>
              <a:rPr sz="1400"/>
              <a:t>file. </a:t>
            </a:r>
            <a:r>
              <a:rPr sz="1400"/>
              <a:t>It </a:t>
            </a:r>
            <a:r>
              <a:rPr sz="1400"/>
              <a:t>explains </a:t>
            </a:r>
            <a:r>
              <a:rPr sz="1400"/>
              <a:t>the </a:t>
            </a:r>
            <a:r>
              <a:rPr sz="1400"/>
              <a:t>`manifest` </a:t>
            </a:r>
            <a:r>
              <a:rPr sz="1400"/>
              <a:t>tag, </a:t>
            </a:r>
            <a:r>
              <a:rPr sz="1400"/>
              <a:t>which </a:t>
            </a:r>
            <a:r>
              <a:rPr sz="1400"/>
              <a:t>describes </a:t>
            </a:r>
            <a:r>
              <a:rPr sz="1400"/>
              <a:t>the </a:t>
            </a:r>
            <a:r>
              <a:rPr sz="1400"/>
              <a:t>application </a:t>
            </a:r>
            <a:r>
              <a:rPr sz="1400"/>
              <a:t>package </a:t>
            </a:r>
            <a:r>
              <a:rPr sz="1400"/>
              <a:t>and </a:t>
            </a:r>
            <a:r>
              <a:rPr sz="1400"/>
              <a:t>includes </a:t>
            </a:r>
            <a:r>
              <a:rPr sz="1400"/>
              <a:t>namespaces </a:t>
            </a:r>
            <a:r>
              <a:rPr sz="1400"/>
              <a:t>for </a:t>
            </a:r>
            <a:r>
              <a:rPr sz="1400"/>
              <a:t>Android </a:t>
            </a:r>
            <a:r>
              <a:rPr sz="1400"/>
              <a:t>and </a:t>
            </a:r>
            <a:r>
              <a:rPr sz="1400"/>
              <a:t>tools. </a:t>
            </a:r>
            <a:r>
              <a:rPr sz="1400"/>
              <a:t>The </a:t>
            </a:r>
            <a:r>
              <a:rPr sz="1400"/>
              <a:t>`uses-sdk` </a:t>
            </a:r>
            <a:r>
              <a:rPr sz="1400"/>
              <a:t>tag </a:t>
            </a:r>
            <a:r>
              <a:rPr sz="1400"/>
              <a:t>specifies </a:t>
            </a:r>
            <a:r>
              <a:rPr sz="1400"/>
              <a:t>the </a:t>
            </a:r>
            <a:r>
              <a:rPr sz="1400"/>
              <a:t>minimum </a:t>
            </a:r>
            <a:r>
              <a:rPr sz="1400"/>
              <a:t>and </a:t>
            </a:r>
            <a:r>
              <a:rPr sz="1400"/>
              <a:t>maximum </a:t>
            </a:r>
            <a:r>
              <a:rPr sz="1400"/>
              <a:t>SDK </a:t>
            </a:r>
            <a:r>
              <a:rPr sz="1400"/>
              <a:t>versions </a:t>
            </a:r>
            <a:r>
              <a:rPr sz="1400"/>
              <a:t>supported </a:t>
            </a:r>
            <a:r>
              <a:rPr sz="1400"/>
              <a:t>by </a:t>
            </a:r>
            <a:r>
              <a:rPr sz="1400"/>
              <a:t>the </a:t>
            </a:r>
            <a:r>
              <a:rPr sz="1400"/>
              <a:t>app, </a:t>
            </a:r>
            <a:r>
              <a:rPr sz="1400"/>
              <a:t>ensuring </a:t>
            </a:r>
            <a:r>
              <a:rPr sz="1400"/>
              <a:t>compatibility </a:t>
            </a:r>
            <a:r>
              <a:rPr sz="1400"/>
              <a:t>with </a:t>
            </a:r>
            <a:r>
              <a:rPr sz="1400"/>
              <a:t>different </a:t>
            </a:r>
            <a:r>
              <a:rPr sz="1400"/>
              <a:t>Android </a:t>
            </a:r>
            <a:r>
              <a:rPr sz="1400"/>
              <a:t>versions. </a:t>
            </a:r>
            <a:r>
              <a:rPr sz="1400"/>
              <a:t>Lastly, </a:t>
            </a:r>
            <a:r>
              <a:rPr sz="1400"/>
              <a:t>the </a:t>
            </a:r>
            <a:r>
              <a:rPr sz="1400"/>
              <a:t>`uses-permission` </a:t>
            </a:r>
            <a:r>
              <a:rPr sz="1400"/>
              <a:t>tag </a:t>
            </a:r>
            <a:r>
              <a:rPr sz="1400"/>
              <a:t>defines </a:t>
            </a:r>
            <a:r>
              <a:rPr sz="1400"/>
              <a:t>permissions </a:t>
            </a:r>
            <a:r>
              <a:rPr sz="1400"/>
              <a:t>the </a:t>
            </a:r>
            <a:r>
              <a:rPr sz="1400"/>
              <a:t>app </a:t>
            </a:r>
            <a:r>
              <a:rPr sz="1400"/>
              <a:t>needs </a:t>
            </a:r>
            <a:r>
              <a:rPr sz="1400"/>
              <a:t>to </a:t>
            </a:r>
            <a:r>
              <a:rPr sz="1400"/>
              <a:t>access </a:t>
            </a:r>
            <a:r>
              <a:rPr sz="1400"/>
              <a:t>certain </a:t>
            </a:r>
            <a:r>
              <a:rPr sz="1400"/>
              <a:t>functionalities </a:t>
            </a:r>
            <a:r>
              <a:rPr sz="1400"/>
              <a:t>or </a:t>
            </a:r>
            <a:r>
              <a:rPr sz="1400"/>
              <a:t>data. </a:t>
            </a:r>
            <a:r>
              <a:rPr sz="1400"/>
              <a:t>Understanding </a:t>
            </a:r>
            <a:r>
              <a:rPr sz="1400"/>
              <a:t>these </a:t>
            </a:r>
            <a:r>
              <a:rPr sz="1400"/>
              <a:t>permissions </a:t>
            </a:r>
            <a:r>
              <a:rPr sz="1400"/>
              <a:t>is </a:t>
            </a:r>
            <a:r>
              <a:rPr sz="1400"/>
              <a:t>crucial </a:t>
            </a:r>
            <a:r>
              <a:rPr sz="1400"/>
              <a:t>for </a:t>
            </a:r>
            <a:r>
              <a:rPr sz="1400"/>
              <a:t>identifying </a:t>
            </a:r>
            <a:r>
              <a:rPr sz="1400"/>
              <a:t>potential </a:t>
            </a:r>
            <a:r>
              <a:rPr sz="1400"/>
              <a:t>security </a:t>
            </a:r>
            <a:r>
              <a:rPr sz="1400"/>
              <a:t>concerns.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Android Manifest components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400"/>
              <a:t>This </a:t>
            </a:r>
            <a:r>
              <a:rPr sz="1400"/>
              <a:t>slide </a:t>
            </a:r>
            <a:r>
              <a:rPr sz="1400"/>
              <a:t>continues </a:t>
            </a:r>
            <a:r>
              <a:rPr sz="1400"/>
              <a:t>exploring </a:t>
            </a:r>
            <a:r>
              <a:rPr sz="1400"/>
              <a:t>the </a:t>
            </a:r>
            <a:r>
              <a:rPr sz="1400"/>
              <a:t>`AndroidManifest.xml` </a:t>
            </a:r>
            <a:r>
              <a:rPr sz="1400"/>
              <a:t>file, </a:t>
            </a:r>
            <a:r>
              <a:rPr sz="1400"/>
              <a:t>focusing </a:t>
            </a:r>
            <a:r>
              <a:rPr sz="1400"/>
              <a:t>on </a:t>
            </a:r>
            <a:r>
              <a:rPr sz="1400"/>
              <a:t>the </a:t>
            </a:r>
            <a:r>
              <a:rPr sz="1400"/>
              <a:t>`application` </a:t>
            </a:r>
            <a:r>
              <a:rPr sz="1400"/>
              <a:t>tag. </a:t>
            </a:r>
            <a:r>
              <a:rPr sz="1400"/>
              <a:t>This </a:t>
            </a:r>
            <a:r>
              <a:rPr sz="1400"/>
              <a:t>tag </a:t>
            </a:r>
            <a:r>
              <a:rPr sz="1400"/>
              <a:t>provides </a:t>
            </a:r>
            <a:r>
              <a:rPr sz="1400"/>
              <a:t>metadata </a:t>
            </a:r>
            <a:r>
              <a:rPr sz="1400"/>
              <a:t>about </a:t>
            </a:r>
            <a:r>
              <a:rPr sz="1400"/>
              <a:t>the </a:t>
            </a:r>
            <a:r>
              <a:rPr sz="1400"/>
              <a:t>application </a:t>
            </a:r>
            <a:r>
              <a:rPr sz="1400"/>
              <a:t>itself, </a:t>
            </a:r>
            <a:r>
              <a:rPr sz="1400"/>
              <a:t>including </a:t>
            </a:r>
            <a:r>
              <a:rPr sz="1400"/>
              <a:t>its </a:t>
            </a:r>
            <a:r>
              <a:rPr sz="1400"/>
              <a:t>name, </a:t>
            </a:r>
            <a:r>
              <a:rPr sz="1400"/>
              <a:t>icon, </a:t>
            </a:r>
            <a:r>
              <a:rPr sz="1400"/>
              <a:t>theme, </a:t>
            </a:r>
            <a:r>
              <a:rPr sz="1400"/>
              <a:t>and </a:t>
            </a:r>
            <a:r>
              <a:rPr sz="1400"/>
              <a:t>backup </a:t>
            </a:r>
            <a:r>
              <a:rPr sz="1400"/>
              <a:t>settings. </a:t>
            </a:r>
            <a:r>
              <a:rPr sz="1400"/>
              <a:t>Additionally, </a:t>
            </a:r>
            <a:r>
              <a:rPr sz="1400"/>
              <a:t>it </a:t>
            </a:r>
            <a:r>
              <a:rPr sz="1400"/>
              <a:t>can </a:t>
            </a:r>
            <a:r>
              <a:rPr sz="1400"/>
              <a:t>specify </a:t>
            </a:r>
            <a:r>
              <a:rPr sz="1400"/>
              <a:t>whether </a:t>
            </a:r>
            <a:r>
              <a:rPr sz="1400"/>
              <a:t>the </a:t>
            </a:r>
            <a:r>
              <a:rPr sz="1400"/>
              <a:t>app </a:t>
            </a:r>
            <a:r>
              <a:rPr sz="1400"/>
              <a:t>is </a:t>
            </a:r>
            <a:r>
              <a:rPr sz="1400"/>
              <a:t>debuggable, </a:t>
            </a:r>
            <a:r>
              <a:rPr sz="1400"/>
              <a:t>which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helpful </a:t>
            </a:r>
            <a:r>
              <a:rPr sz="1400"/>
              <a:t>for </a:t>
            </a:r>
            <a:r>
              <a:rPr sz="1400"/>
              <a:t>developers </a:t>
            </a:r>
            <a:r>
              <a:rPr sz="1400"/>
              <a:t>but </a:t>
            </a:r>
            <a:r>
              <a:rPr sz="1400"/>
              <a:t>also </a:t>
            </a:r>
            <a:r>
              <a:rPr sz="1400"/>
              <a:t>a </a:t>
            </a:r>
            <a:r>
              <a:rPr sz="1400"/>
              <a:t>potential </a:t>
            </a:r>
            <a:r>
              <a:rPr sz="1400"/>
              <a:t>security </a:t>
            </a:r>
            <a:r>
              <a:rPr sz="1400"/>
              <a:t>risk </a:t>
            </a:r>
            <a:r>
              <a:rPr sz="1400"/>
              <a:t>if </a:t>
            </a:r>
            <a:r>
              <a:rPr sz="1400"/>
              <a:t>enabled </a:t>
            </a:r>
            <a:r>
              <a:rPr sz="1400"/>
              <a:t>in </a:t>
            </a:r>
            <a:r>
              <a:rPr sz="1400"/>
              <a:t>production </a:t>
            </a:r>
            <a:r>
              <a:rPr sz="1400"/>
              <a:t>builds.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Android Manifest components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400"/>
              <a:t>This </a:t>
            </a:r>
            <a:r>
              <a:rPr sz="1400"/>
              <a:t>slide </a:t>
            </a:r>
            <a:r>
              <a:rPr sz="1400"/>
              <a:t>explains </a:t>
            </a:r>
            <a:r>
              <a:rPr sz="1400"/>
              <a:t>the </a:t>
            </a:r>
            <a:r>
              <a:rPr sz="1400"/>
              <a:t>`activity` </a:t>
            </a:r>
            <a:r>
              <a:rPr sz="1400"/>
              <a:t>tag </a:t>
            </a:r>
            <a:r>
              <a:rPr sz="1400"/>
              <a:t>within </a:t>
            </a:r>
            <a:r>
              <a:rPr sz="1400"/>
              <a:t>the </a:t>
            </a:r>
            <a:r>
              <a:rPr sz="1400"/>
              <a:t>manifest, </a:t>
            </a:r>
            <a:r>
              <a:rPr sz="1400"/>
              <a:t>which </a:t>
            </a:r>
            <a:r>
              <a:rPr sz="1400"/>
              <a:t>declares </a:t>
            </a:r>
            <a:r>
              <a:rPr sz="1400"/>
              <a:t>activities—the </a:t>
            </a:r>
            <a:r>
              <a:rPr sz="1400"/>
              <a:t>individual </a:t>
            </a:r>
            <a:r>
              <a:rPr sz="1400"/>
              <a:t>screens </a:t>
            </a:r>
            <a:r>
              <a:rPr sz="1400"/>
              <a:t>or </a:t>
            </a:r>
            <a:r>
              <a:rPr sz="1400"/>
              <a:t>UIs </a:t>
            </a:r>
            <a:r>
              <a:rPr sz="1400"/>
              <a:t>within </a:t>
            </a:r>
            <a:r>
              <a:rPr sz="1400"/>
              <a:t>an </a:t>
            </a:r>
            <a:r>
              <a:rPr sz="1400"/>
              <a:t>app. </a:t>
            </a:r>
            <a:r>
              <a:rPr sz="1400"/>
              <a:t>Activities </a:t>
            </a:r>
            <a:r>
              <a:rPr sz="1400"/>
              <a:t>that </a:t>
            </a:r>
            <a:r>
              <a:rPr sz="1400"/>
              <a:t>are </a:t>
            </a:r>
            <a:r>
              <a:rPr sz="1400"/>
              <a:t>not </a:t>
            </a:r>
            <a:r>
              <a:rPr sz="1400"/>
              <a:t>declared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manifest </a:t>
            </a:r>
            <a:r>
              <a:rPr sz="1400"/>
              <a:t>cannot </a:t>
            </a:r>
            <a:r>
              <a:rPr sz="1400"/>
              <a:t>be </a:t>
            </a:r>
            <a:r>
              <a:rPr sz="1400"/>
              <a:t>launched. </a:t>
            </a:r>
            <a:r>
              <a:rPr sz="1400"/>
              <a:t>The </a:t>
            </a:r>
            <a:r>
              <a:rPr sz="1400"/>
              <a:t>slide </a:t>
            </a:r>
            <a:r>
              <a:rPr sz="1400"/>
              <a:t>also </a:t>
            </a:r>
            <a:r>
              <a:rPr sz="1400"/>
              <a:t>introduces </a:t>
            </a:r>
            <a:r>
              <a:rPr sz="1400"/>
              <a:t>the </a:t>
            </a:r>
            <a:r>
              <a:rPr sz="1400"/>
              <a:t>concept </a:t>
            </a:r>
            <a:r>
              <a:rPr sz="1400"/>
              <a:t>of </a:t>
            </a:r>
            <a:r>
              <a:rPr sz="1400"/>
              <a:t>`intent-filters`. </a:t>
            </a:r>
            <a:r>
              <a:rPr sz="1400"/>
              <a:t>These </a:t>
            </a:r>
            <a:r>
              <a:rPr sz="1400"/>
              <a:t>filters </a:t>
            </a:r>
            <a:r>
              <a:rPr sz="1400"/>
              <a:t>determine </a:t>
            </a:r>
            <a:r>
              <a:rPr sz="1400"/>
              <a:t>how </a:t>
            </a:r>
            <a:r>
              <a:rPr sz="1400"/>
              <a:t>an </a:t>
            </a:r>
            <a:r>
              <a:rPr sz="1400"/>
              <a:t>activity, </a:t>
            </a:r>
            <a:r>
              <a:rPr sz="1400"/>
              <a:t>service, </a:t>
            </a:r>
            <a:r>
              <a:rPr sz="1400"/>
              <a:t>or </a:t>
            </a:r>
            <a:r>
              <a:rPr sz="1400"/>
              <a:t>broadcast </a:t>
            </a:r>
            <a:r>
              <a:rPr sz="1400"/>
              <a:t>receiver </a:t>
            </a:r>
            <a:r>
              <a:rPr sz="1400"/>
              <a:t>responds </a:t>
            </a:r>
            <a:r>
              <a:rPr sz="1400"/>
              <a:t>to </a:t>
            </a:r>
            <a:r>
              <a:rPr sz="1400"/>
              <a:t>different </a:t>
            </a:r>
            <a:r>
              <a:rPr sz="1400"/>
              <a:t>intents </a:t>
            </a:r>
            <a:r>
              <a:rPr sz="1400"/>
              <a:t>(messages </a:t>
            </a:r>
            <a:r>
              <a:rPr sz="1400"/>
              <a:t>or </a:t>
            </a:r>
            <a:r>
              <a:rPr sz="1400"/>
              <a:t>actions) </a:t>
            </a:r>
            <a:r>
              <a:rPr sz="1400"/>
              <a:t>within </a:t>
            </a:r>
            <a:r>
              <a:rPr sz="1400"/>
              <a:t>the </a:t>
            </a:r>
            <a:r>
              <a:rPr sz="1400"/>
              <a:t>Android </a:t>
            </a:r>
            <a:r>
              <a:rPr sz="1400"/>
              <a:t>system. </a:t>
            </a:r>
            <a:r>
              <a:rPr sz="1400"/>
              <a:t>For </a:t>
            </a:r>
            <a:r>
              <a:rPr sz="1400"/>
              <a:t>example, </a:t>
            </a:r>
            <a:r>
              <a:rPr sz="1400"/>
              <a:t>the </a:t>
            </a:r>
            <a:r>
              <a:rPr sz="1400"/>
              <a:t>`MAIN` </a:t>
            </a:r>
            <a:r>
              <a:rPr sz="1400"/>
              <a:t>action </a:t>
            </a:r>
            <a:r>
              <a:rPr sz="1400"/>
              <a:t>and </a:t>
            </a:r>
            <a:r>
              <a:rPr sz="1400"/>
              <a:t>`LAUNCHER` </a:t>
            </a:r>
            <a:r>
              <a:rPr sz="1400"/>
              <a:t>category </a:t>
            </a:r>
            <a:r>
              <a:rPr sz="1400"/>
              <a:t>within </a:t>
            </a:r>
            <a:r>
              <a:rPr sz="1400"/>
              <a:t>an </a:t>
            </a:r>
            <a:r>
              <a:rPr sz="1400"/>
              <a:t>intent-filter </a:t>
            </a:r>
            <a:r>
              <a:rPr sz="1400"/>
              <a:t>indicate </a:t>
            </a:r>
            <a:r>
              <a:rPr sz="1400"/>
              <a:t>that </a:t>
            </a:r>
            <a:r>
              <a:rPr sz="1400"/>
              <a:t>the </a:t>
            </a:r>
            <a:r>
              <a:rPr sz="1400"/>
              <a:t>activity </a:t>
            </a:r>
            <a:r>
              <a:rPr sz="1400"/>
              <a:t>should </a:t>
            </a:r>
            <a:r>
              <a:rPr sz="1400"/>
              <a:t>be </a:t>
            </a:r>
            <a:r>
              <a:rPr sz="1400"/>
              <a:t>launched </a:t>
            </a:r>
            <a:r>
              <a:rPr sz="1400"/>
              <a:t>when </a:t>
            </a:r>
            <a:r>
              <a:rPr sz="1400"/>
              <a:t>the </a:t>
            </a:r>
            <a:r>
              <a:rPr sz="1400"/>
              <a:t>user </a:t>
            </a:r>
            <a:r>
              <a:rPr sz="1400"/>
              <a:t>starts </a:t>
            </a:r>
            <a:r>
              <a:rPr sz="1400"/>
              <a:t>the </a:t>
            </a:r>
            <a:r>
              <a:rPr sz="1400"/>
              <a:t>app.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