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Slide </a:t>
            </a:r>
            <a:r>
              <a:rPr b="1" sz="1400"/>
              <a:t>Content: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Authentication </a:t>
            </a:r>
            <a:r>
              <a:rPr b="1" sz="1200"/>
              <a:t>and </a:t>
            </a:r>
            <a:r>
              <a:rPr b="1" sz="1200"/>
              <a:t>Authorization</a:t>
            </a:r>
          </a:p>
          <a:p/>
          <a:p>
            <a:r>
              <a:rPr sz="1400"/>
              <a:t>* </a:t>
            </a:r>
            <a:r>
              <a:rPr sz="1400"/>
              <a:t>Authentication: </a:t>
            </a:r>
            <a:r>
              <a:rPr sz="1400"/>
              <a:t>Verifying </a:t>
            </a:r>
            <a:r>
              <a:rPr sz="1400"/>
              <a:t>the </a:t>
            </a:r>
            <a:r>
              <a:rPr sz="1400"/>
              <a:t>identity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user </a:t>
            </a:r>
          </a:p>
          <a:p>
            <a:r>
              <a:rPr sz="1400"/>
              <a:t>* </a:t>
            </a:r>
            <a:r>
              <a:rPr sz="1400"/>
              <a:t>Authorization: </a:t>
            </a:r>
            <a:r>
              <a:rPr sz="1400"/>
              <a:t>Granting </a:t>
            </a:r>
            <a:r>
              <a:rPr sz="1400"/>
              <a:t>access </a:t>
            </a:r>
            <a:r>
              <a:rPr sz="1400"/>
              <a:t>to </a:t>
            </a:r>
            <a:r>
              <a:rPr sz="1400"/>
              <a:t>specific </a:t>
            </a:r>
            <a:r>
              <a:rPr sz="1400"/>
              <a:t>resources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user's </a:t>
            </a:r>
            <a:r>
              <a:rPr sz="1400"/>
              <a:t>identity </a:t>
            </a:r>
          </a:p>
          <a:p/>
          <a:p>
            <a:r>
              <a:rPr b="1" sz="1400"/>
              <a:t>Explanation:</a:t>
            </a:r>
          </a:p>
          <a:p/>
          <a:p>
            <a:r>
              <a:rPr b="1" sz="1400"/>
              <a:t>Authentication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Methods </a:t>
            </a:r>
            <a:r>
              <a:rPr sz="1200"/>
              <a:t>of </a:t>
            </a:r>
            <a:r>
              <a:rPr sz="1200"/>
              <a:t>authentication </a:t>
            </a:r>
            <a:r>
              <a:rPr sz="1200"/>
              <a:t>include: </a:t>
            </a:r>
          </a:p>
          <a:p>
            <a:r>
              <a:rPr sz="1400"/>
              <a:t>* </a:t>
            </a:r>
            <a:r>
              <a:rPr sz="1400"/>
              <a:t>Passwords: </a:t>
            </a:r>
            <a:r>
              <a:rPr sz="1400"/>
              <a:t>Traditional </a:t>
            </a:r>
            <a:r>
              <a:rPr sz="1400"/>
              <a:t>method, </a:t>
            </a:r>
            <a:r>
              <a:rPr sz="1400"/>
              <a:t>but </a:t>
            </a:r>
            <a:r>
              <a:rPr sz="1400"/>
              <a:t>vulnerable </a:t>
            </a:r>
            <a:r>
              <a:rPr sz="1400"/>
              <a:t>to </a:t>
            </a:r>
            <a:r>
              <a:rPr sz="1400"/>
              <a:t>brute </a:t>
            </a:r>
            <a:r>
              <a:rPr sz="1400"/>
              <a:t>force </a:t>
            </a:r>
            <a:r>
              <a:rPr sz="1400"/>
              <a:t>attacks </a:t>
            </a:r>
          </a:p>
          <a:p>
            <a:r>
              <a:rPr sz="1400"/>
              <a:t>* </a:t>
            </a:r>
            <a:r>
              <a:rPr sz="1400"/>
              <a:t>Biometrics: </a:t>
            </a:r>
            <a:r>
              <a:rPr sz="1400"/>
              <a:t>Unique </a:t>
            </a:r>
            <a:r>
              <a:rPr sz="1400"/>
              <a:t>physical </a:t>
            </a:r>
            <a:r>
              <a:rPr sz="1400"/>
              <a:t>or </a:t>
            </a:r>
            <a:r>
              <a:rPr sz="1400"/>
              <a:t>behavioral </a:t>
            </a:r>
            <a:r>
              <a:rPr sz="1400"/>
              <a:t>characteristics </a:t>
            </a:r>
            <a:r>
              <a:rPr sz="1400"/>
              <a:t>(e.g., </a:t>
            </a:r>
            <a:r>
              <a:rPr sz="1400"/>
              <a:t>fingerprints, </a:t>
            </a:r>
            <a:r>
              <a:rPr sz="1400"/>
              <a:t>facial </a:t>
            </a:r>
            <a:r>
              <a:rPr sz="1400"/>
              <a:t>recognition) </a:t>
            </a:r>
          </a:p>
          <a:p>
            <a:r>
              <a:rPr sz="1400"/>
              <a:t>* </a:t>
            </a:r>
            <a:r>
              <a:rPr sz="1400"/>
              <a:t>Multi-factor </a:t>
            </a:r>
            <a:r>
              <a:rPr sz="1400"/>
              <a:t>authentication </a:t>
            </a:r>
            <a:r>
              <a:rPr sz="1400"/>
              <a:t>(MFA): </a:t>
            </a:r>
            <a:r>
              <a:rPr sz="1400"/>
              <a:t>Combines </a:t>
            </a:r>
            <a:r>
              <a:rPr sz="1400"/>
              <a:t>multiple </a:t>
            </a:r>
            <a:r>
              <a:rPr sz="1400"/>
              <a:t>methods </a:t>
            </a:r>
            <a:r>
              <a:rPr sz="1400"/>
              <a:t>(e.g., </a:t>
            </a:r>
            <a:r>
              <a:rPr sz="1400"/>
              <a:t>password </a:t>
            </a:r>
            <a:r>
              <a:rPr sz="1400"/>
              <a:t>+ </a:t>
            </a:r>
            <a:r>
              <a:rPr sz="1400"/>
              <a:t>SMS </a:t>
            </a:r>
            <a:r>
              <a:rPr sz="1400"/>
              <a:t>code) </a:t>
            </a:r>
          </a:p>
          <a:p/>
          <a:p>
            <a:r>
              <a:rPr b="1" sz="1400"/>
              <a:t>Authorization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Determines </a:t>
            </a:r>
            <a:r>
              <a:rPr sz="1200"/>
              <a:t>what </a:t>
            </a:r>
            <a:r>
              <a:rPr sz="1200"/>
              <a:t>actions </a:t>
            </a:r>
            <a:r>
              <a:rPr sz="1200"/>
              <a:t>a </a:t>
            </a:r>
            <a:r>
              <a:rPr sz="1200"/>
              <a:t>user </a:t>
            </a:r>
            <a:r>
              <a:rPr sz="1200"/>
              <a:t>can </a:t>
            </a:r>
            <a:r>
              <a:rPr sz="1200"/>
              <a:t>perform </a:t>
            </a:r>
            <a:r>
              <a:rPr sz="1200"/>
              <a:t>based </a:t>
            </a:r>
            <a:r>
              <a:rPr sz="1200"/>
              <a:t>on </a:t>
            </a:r>
            <a:r>
              <a:rPr sz="1200"/>
              <a:t>their </a:t>
            </a:r>
            <a:r>
              <a:rPr sz="1200"/>
              <a:t>role </a:t>
            </a:r>
            <a:r>
              <a:rPr sz="1200"/>
              <a:t>or </a:t>
            </a:r>
            <a:r>
              <a:rPr sz="1200"/>
              <a:t>privileges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Implemented </a:t>
            </a:r>
            <a:r>
              <a:rPr sz="1200"/>
              <a:t>using </a:t>
            </a:r>
            <a:r>
              <a:rPr sz="1200"/>
              <a:t>access </a:t>
            </a:r>
            <a:r>
              <a:rPr sz="1200"/>
              <a:t>control </a:t>
            </a:r>
            <a:r>
              <a:rPr sz="1200"/>
              <a:t>models, </a:t>
            </a:r>
            <a:r>
              <a:rPr sz="1200"/>
              <a:t>such </a:t>
            </a:r>
            <a:r>
              <a:rPr sz="1200"/>
              <a:t>as: </a:t>
            </a:r>
          </a:p>
          <a:p>
            <a:r>
              <a:rPr sz="1400"/>
              <a:t>* </a:t>
            </a:r>
            <a:r>
              <a:rPr sz="1400"/>
              <a:t>Role-based </a:t>
            </a:r>
            <a:r>
              <a:rPr sz="1400"/>
              <a:t>access </a:t>
            </a:r>
            <a:r>
              <a:rPr sz="1400"/>
              <a:t>control </a:t>
            </a:r>
            <a:r>
              <a:rPr sz="1400"/>
              <a:t>(RBAC): </a:t>
            </a:r>
            <a:r>
              <a:rPr sz="1400"/>
              <a:t>Assigns </a:t>
            </a:r>
            <a:r>
              <a:rPr sz="1400"/>
              <a:t>roles </a:t>
            </a:r>
            <a:r>
              <a:rPr sz="1400"/>
              <a:t>to </a:t>
            </a:r>
            <a:r>
              <a:rPr sz="1400"/>
              <a:t>users </a:t>
            </a:r>
            <a:r>
              <a:rPr sz="1400"/>
              <a:t>and </a:t>
            </a:r>
            <a:r>
              <a:rPr sz="1400"/>
              <a:t>grants </a:t>
            </a:r>
            <a:r>
              <a:rPr sz="1400"/>
              <a:t>permissions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roles </a:t>
            </a:r>
          </a:p>
          <a:p>
            <a:r>
              <a:rPr sz="1400"/>
              <a:t>* </a:t>
            </a:r>
            <a:r>
              <a:rPr sz="1400"/>
              <a:t>Attribute-based </a:t>
            </a:r>
            <a:r>
              <a:rPr sz="1400"/>
              <a:t>access </a:t>
            </a:r>
            <a:r>
              <a:rPr sz="1400"/>
              <a:t>control </a:t>
            </a:r>
            <a:r>
              <a:rPr sz="1400"/>
              <a:t>(ABAC): </a:t>
            </a:r>
            <a:r>
              <a:rPr sz="1400"/>
              <a:t>Evaluates </a:t>
            </a:r>
            <a:r>
              <a:rPr sz="1400"/>
              <a:t>specific </a:t>
            </a:r>
            <a:r>
              <a:rPr sz="1400"/>
              <a:t>attributes </a:t>
            </a:r>
            <a:r>
              <a:rPr sz="1400"/>
              <a:t>of </a:t>
            </a:r>
            <a:r>
              <a:rPr sz="1400"/>
              <a:t>users </a:t>
            </a:r>
            <a:r>
              <a:rPr sz="1400"/>
              <a:t>and </a:t>
            </a:r>
            <a:r>
              <a:rPr sz="1400"/>
              <a:t>resources </a:t>
            </a:r>
            <a:r>
              <a:rPr sz="1400"/>
              <a:t>to </a:t>
            </a:r>
            <a:r>
              <a:rPr sz="1400"/>
              <a:t>determine </a:t>
            </a:r>
            <a:r>
              <a:rPr sz="1400"/>
              <a:t>access </a:t>
            </a:r>
            <a:r>
              <a:rPr sz="1400"/>
              <a:t>rights 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Export </a:t>
            </a:r>
            <a:r>
              <a:rPr b="1" sz="1400"/>
              <a:t>Attribute</a:t>
            </a:r>
          </a:p>
          <a:p/>
          <a:p>
            <a:r>
              <a:rPr sz="1400"/>
              <a:t>The </a:t>
            </a:r>
            <a:r>
              <a:rPr sz="1400"/>
              <a:t>`export` </a:t>
            </a:r>
            <a:r>
              <a:rPr sz="1400"/>
              <a:t>attribute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AndroidManifest.xml </a:t>
            </a:r>
            <a:r>
              <a:rPr sz="1400"/>
              <a:t>file </a:t>
            </a:r>
            <a:r>
              <a:rPr sz="1400"/>
              <a:t>determines </a:t>
            </a:r>
            <a:r>
              <a:rPr sz="1400"/>
              <a:t>whether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By </a:t>
            </a:r>
            <a:r>
              <a:rPr sz="1400"/>
              <a:t>default, </a:t>
            </a:r>
            <a:r>
              <a:rPr sz="1400"/>
              <a:t>activities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exported, </a:t>
            </a:r>
            <a:r>
              <a:rPr sz="1400"/>
              <a:t>meaning </a:t>
            </a:r>
            <a:r>
              <a:rPr sz="1400"/>
              <a:t>they </a:t>
            </a:r>
            <a:r>
              <a:rPr sz="1400"/>
              <a:t>can </a:t>
            </a:r>
            <a:r>
              <a:rPr sz="1400"/>
              <a:t>only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components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&lt;activity </a:t>
            </a:r>
            <a:r>
              <a:rPr b="1" sz="1400"/>
              <a:t>android:name=".MainActivity" </a:t>
            </a:r>
            <a:r>
              <a:rPr b="1" sz="1400"/>
              <a:t>android:exported="true"&gt;</a:t>
            </a:r>
          </a:p>
          <a:p/>
          <a:p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`android:exported` </a:t>
            </a:r>
            <a:r>
              <a:rPr sz="1400"/>
              <a:t>attribute </a:t>
            </a:r>
            <a:r>
              <a:rPr sz="1400"/>
              <a:t>is </a:t>
            </a:r>
            <a:r>
              <a:rPr sz="1400"/>
              <a:t>set </a:t>
            </a:r>
            <a:r>
              <a:rPr sz="1400"/>
              <a:t>to </a:t>
            </a:r>
            <a:r>
              <a:rPr sz="1400"/>
              <a:t>`true`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`MainActivity` </a:t>
            </a:r>
            <a:r>
              <a:rPr sz="1400"/>
              <a:t>activity. </a:t>
            </a:r>
            <a:r>
              <a:rPr sz="1400"/>
              <a:t>This </a:t>
            </a:r>
            <a:r>
              <a:rPr sz="1400"/>
              <a:t>means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`MainActivity`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This </a:t>
            </a:r>
            <a:r>
              <a:rPr b="1" sz="1400"/>
              <a:t>can </a:t>
            </a:r>
            <a:r>
              <a:rPr b="1" sz="1400"/>
              <a:t>be </a:t>
            </a:r>
            <a:r>
              <a:rPr b="1" sz="1400"/>
              <a:t>accessed </a:t>
            </a:r>
            <a:r>
              <a:rPr b="1" sz="1400"/>
              <a:t>and </a:t>
            </a:r>
            <a:r>
              <a:rPr b="1" sz="1400"/>
              <a:t>initiated </a:t>
            </a:r>
            <a:r>
              <a:rPr b="1" sz="1400"/>
              <a:t>from </a:t>
            </a:r>
            <a:r>
              <a:rPr b="1" sz="1400"/>
              <a:t>outside </a:t>
            </a:r>
            <a:r>
              <a:rPr b="1" sz="1400"/>
              <a:t>the </a:t>
            </a:r>
            <a:r>
              <a:rPr b="1" sz="1400"/>
              <a:t>app</a:t>
            </a:r>
          </a:p>
          <a:p/>
          <a:p>
            <a:r>
              <a:rPr sz="1400"/>
              <a:t>An </a:t>
            </a:r>
            <a:r>
              <a:rPr sz="1400"/>
              <a:t>exported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apps </a:t>
            </a:r>
            <a:r>
              <a:rPr sz="1400"/>
              <a:t>or </a:t>
            </a:r>
            <a:r>
              <a:rPr sz="1400"/>
              <a:t>by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`adb </a:t>
            </a:r>
            <a:r>
              <a:rPr sz="1400"/>
              <a:t>shell` </a:t>
            </a:r>
            <a:r>
              <a:rPr sz="1400"/>
              <a:t>command. </a:t>
            </a:r>
          </a:p>
          <a:p/>
          <a:p>
            <a:r>
              <a:rPr b="1" sz="1400"/>
              <a:t>Look </a:t>
            </a:r>
            <a:r>
              <a:rPr b="1" sz="1400"/>
              <a:t>for </a:t>
            </a:r>
            <a:r>
              <a:rPr b="1" sz="1400"/>
              <a:t>these </a:t>
            </a:r>
            <a:r>
              <a:rPr b="1" sz="1400"/>
              <a:t>activities </a:t>
            </a:r>
            <a:r>
              <a:rPr b="1" sz="1400"/>
              <a:t>to </a:t>
            </a:r>
            <a:r>
              <a:rPr b="1" sz="1400"/>
              <a:t>launch</a:t>
            </a:r>
          </a:p>
          <a:p/>
          <a:p>
            <a:r>
              <a:rPr sz="1400"/>
              <a:t>When </a:t>
            </a:r>
            <a:r>
              <a:rPr sz="1400"/>
              <a:t>looking </a:t>
            </a:r>
            <a:r>
              <a:rPr sz="1400"/>
              <a:t>for </a:t>
            </a:r>
            <a:r>
              <a:rPr sz="1400"/>
              <a:t>activities </a:t>
            </a:r>
            <a:r>
              <a:rPr sz="1400"/>
              <a:t>to </a:t>
            </a:r>
            <a:r>
              <a:rPr sz="1400"/>
              <a:t>launch,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check </a:t>
            </a:r>
            <a:r>
              <a:rPr sz="1400"/>
              <a:t>the </a:t>
            </a:r>
            <a:r>
              <a:rPr sz="1400"/>
              <a:t>`android:exported` </a:t>
            </a:r>
            <a:r>
              <a:rPr sz="1400"/>
              <a:t>attribute </a:t>
            </a:r>
            <a:r>
              <a:rPr sz="1400"/>
              <a:t>to </a:t>
            </a:r>
            <a:r>
              <a:rPr sz="1400"/>
              <a:t>ensure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Adb </a:t>
            </a:r>
            <a:r>
              <a:rPr b="1" sz="1400"/>
              <a:t>shell </a:t>
            </a:r>
            <a:r>
              <a:rPr b="1" sz="1400"/>
              <a:t>–c </a:t>
            </a:r>
            <a:r>
              <a:rPr b="1" sz="1400"/>
              <a:t>am </a:t>
            </a:r>
            <a:r>
              <a:rPr b="1" sz="1400"/>
              <a:t>start </a:t>
            </a:r>
            <a:r>
              <a:rPr b="1" sz="1400"/>
              <a:t>–n </a:t>
            </a:r>
            <a:r>
              <a:rPr b="1" sz="1400"/>
              <a:t>packagename/.activityname</a:t>
            </a:r>
          </a:p>
          <a:p/>
          <a:p>
            <a:r>
              <a:rPr sz="1400"/>
              <a:t>The </a:t>
            </a:r>
            <a:r>
              <a:rPr sz="1400"/>
              <a:t>`adb </a:t>
            </a:r>
            <a:r>
              <a:rPr sz="1400"/>
              <a:t>shell </a:t>
            </a:r>
            <a:r>
              <a:rPr sz="1400"/>
              <a:t>–c </a:t>
            </a:r>
            <a:r>
              <a:rPr sz="1400"/>
              <a:t>am </a:t>
            </a:r>
            <a:r>
              <a:rPr sz="1400"/>
              <a:t>start </a:t>
            </a:r>
            <a:r>
              <a:rPr sz="1400"/>
              <a:t>–n </a:t>
            </a:r>
            <a:r>
              <a:rPr sz="1400"/>
              <a:t>packagename/.activityname` </a:t>
            </a:r>
            <a:r>
              <a:rPr sz="1400"/>
              <a:t>command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launch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command </a:t>
            </a:r>
            <a:r>
              <a:rPr sz="1400"/>
              <a:t>line.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command </a:t>
            </a:r>
            <a:r>
              <a:rPr sz="1400"/>
              <a:t>would </a:t>
            </a:r>
            <a:r>
              <a:rPr sz="1400"/>
              <a:t>launch </a:t>
            </a:r>
            <a:r>
              <a:rPr sz="1400"/>
              <a:t>the </a:t>
            </a:r>
            <a:r>
              <a:rPr sz="1400"/>
              <a:t>`MainActivity` </a:t>
            </a:r>
            <a:r>
              <a:rPr sz="1400"/>
              <a:t>activity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`com.example.myapp` </a:t>
            </a:r>
            <a:r>
              <a:rPr sz="1400"/>
              <a:t>package: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adb </a:t>
            </a:r>
            <a:r>
              <a:rPr sz="1400"/>
              <a:t>shell </a:t>
            </a:r>
            <a:r>
              <a:rPr sz="1400"/>
              <a:t>–c </a:t>
            </a:r>
            <a:r>
              <a:rPr sz="1400"/>
              <a:t>am </a:t>
            </a:r>
            <a:r>
              <a:rPr sz="1400"/>
              <a:t>start </a:t>
            </a:r>
            <a:r>
              <a:rPr sz="1400"/>
              <a:t>–n </a:t>
            </a:r>
            <a:r>
              <a:rPr sz="1400"/>
              <a:t>com.example.myapp/.MainActivity </a:t>
            </a:r>
          </a:p>
          <a:p>
            <a:r>
              <a:rPr sz="1400"/>
              <a:t>``` 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Slide </a:t>
            </a:r>
            <a:r>
              <a:rPr b="1" sz="1400"/>
              <a:t>Content: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Java </a:t>
            </a:r>
            <a:r>
              <a:rPr sz="1200"/>
              <a:t>or </a:t>
            </a:r>
            <a:r>
              <a:rPr sz="1200"/>
              <a:t>Kotlin </a:t>
            </a:r>
            <a:r>
              <a:rPr sz="1200"/>
              <a:t>– </a:t>
            </a:r>
            <a:r>
              <a:rPr sz="1200"/>
              <a:t>compiled </a:t>
            </a:r>
            <a:r>
              <a:rPr sz="1200"/>
              <a:t>to </a:t>
            </a:r>
            <a:r>
              <a:rPr sz="1200"/>
              <a:t>bytecode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And </a:t>
            </a:r>
            <a:r>
              <a:rPr sz="1200"/>
              <a:t>converted </a:t>
            </a:r>
            <a:r>
              <a:rPr sz="1200"/>
              <a:t>in </a:t>
            </a:r>
            <a:r>
              <a:rPr sz="1200"/>
              <a:t>DEX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Dex-&gt; </a:t>
            </a:r>
            <a:r>
              <a:rPr sz="1200"/>
              <a:t>Smali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Using </a:t>
            </a:r>
            <a:r>
              <a:rPr sz="1200"/>
              <a:t>apktool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Disassembled </a:t>
            </a:r>
            <a:r>
              <a:rPr sz="1200"/>
              <a:t>version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Native </a:t>
            </a:r>
            <a:r>
              <a:rPr sz="1200"/>
              <a:t>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Code </a:t>
            </a:r>
            <a:r>
              <a:rPr sz="1200"/>
              <a:t>in </a:t>
            </a:r>
            <a:r>
              <a:rPr sz="1200"/>
              <a:t>C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Analysis </a:t>
            </a:r>
            <a:r>
              <a:rPr sz="1200"/>
              <a:t>in </a:t>
            </a:r>
            <a:r>
              <a:rPr sz="1200"/>
              <a:t>Assembly </a:t>
            </a:r>
            <a:r>
              <a:rPr sz="1200"/>
              <a:t>(After </a:t>
            </a:r>
            <a:r>
              <a:rPr sz="1200"/>
              <a:t>reverse </a:t>
            </a:r>
            <a:r>
              <a:rPr sz="1200"/>
              <a:t>engineering) </a:t>
            </a:r>
          </a:p>
          <a:p/>
          <a:p>
            <a:r>
              <a:rPr b="1" sz="1400"/>
              <a:t>Enhanced </a:t>
            </a:r>
            <a:r>
              <a:rPr b="1" sz="1400"/>
              <a:t>Explanation: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Java </a:t>
            </a:r>
            <a:r>
              <a:rPr b="1" sz="1200"/>
              <a:t>or </a:t>
            </a:r>
            <a:r>
              <a:rPr b="1" sz="1200"/>
              <a:t>Kotlin </a:t>
            </a:r>
            <a:r>
              <a:rPr b="1" sz="1200"/>
              <a:t>– </a:t>
            </a:r>
            <a:r>
              <a:rPr b="1" sz="1200"/>
              <a:t>compiled </a:t>
            </a:r>
            <a:r>
              <a:rPr b="1" sz="1200"/>
              <a:t>to </a:t>
            </a:r>
            <a:r>
              <a:rPr b="1" sz="1200"/>
              <a:t>bytecode:</a:t>
            </a:r>
            <a:r>
              <a:rPr sz="1200"/>
              <a:t>Android </a:t>
            </a:r>
            <a:r>
              <a:rPr sz="1200"/>
              <a:t>applications </a:t>
            </a:r>
            <a:r>
              <a:rPr sz="1200"/>
              <a:t>written </a:t>
            </a:r>
            <a:r>
              <a:rPr sz="1200"/>
              <a:t>in </a:t>
            </a:r>
            <a:r>
              <a:rPr sz="1200"/>
              <a:t>Java </a:t>
            </a:r>
            <a:r>
              <a:rPr sz="1200"/>
              <a:t>or </a:t>
            </a:r>
            <a:r>
              <a:rPr sz="1200"/>
              <a:t>Kotlin </a:t>
            </a:r>
            <a:r>
              <a:rPr sz="1200"/>
              <a:t>are </a:t>
            </a:r>
            <a:r>
              <a:rPr sz="1200"/>
              <a:t>first </a:t>
            </a:r>
            <a:r>
              <a:rPr sz="1200"/>
              <a:t>compiled </a:t>
            </a:r>
            <a:r>
              <a:rPr sz="1200"/>
              <a:t>into </a:t>
            </a:r>
            <a:r>
              <a:rPr sz="1200"/>
              <a:t>bytecode, </a:t>
            </a:r>
            <a:r>
              <a:rPr sz="1200"/>
              <a:t>a </a:t>
            </a:r>
            <a:r>
              <a:rPr sz="1200"/>
              <a:t>low-level </a:t>
            </a:r>
            <a:r>
              <a:rPr sz="1200"/>
              <a:t>language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executed </a:t>
            </a:r>
            <a:r>
              <a:rPr sz="1200"/>
              <a:t>by </a:t>
            </a:r>
            <a:r>
              <a:rPr sz="1200"/>
              <a:t>the </a:t>
            </a:r>
            <a:r>
              <a:rPr sz="1200"/>
              <a:t>Java </a:t>
            </a:r>
            <a:r>
              <a:rPr sz="1200"/>
              <a:t>Virtual </a:t>
            </a:r>
            <a:r>
              <a:rPr sz="1200"/>
              <a:t>Machine </a:t>
            </a:r>
            <a:r>
              <a:rPr sz="1200"/>
              <a:t>(JVM).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 </a:t>
            </a:r>
            <a:r>
              <a:rPr b="1" sz="1200"/>
              <a:t>converted </a:t>
            </a:r>
            <a:r>
              <a:rPr b="1" sz="1200"/>
              <a:t>in </a:t>
            </a:r>
            <a:r>
              <a:rPr b="1" sz="1200"/>
              <a:t>DEX:</a:t>
            </a:r>
            <a:r>
              <a:rPr sz="1200"/>
              <a:t>The </a:t>
            </a:r>
            <a:r>
              <a:rPr sz="1200"/>
              <a:t>bytecode </a:t>
            </a:r>
            <a:r>
              <a:rPr sz="1200"/>
              <a:t>is </a:t>
            </a:r>
            <a:r>
              <a:rPr sz="1200"/>
              <a:t>then </a:t>
            </a:r>
            <a:r>
              <a:rPr sz="1200"/>
              <a:t>converted </a:t>
            </a:r>
            <a:r>
              <a:rPr sz="1200"/>
              <a:t>into </a:t>
            </a:r>
            <a:r>
              <a:rPr sz="1200"/>
              <a:t>Dalvik </a:t>
            </a:r>
            <a:r>
              <a:rPr sz="1200"/>
              <a:t>Executable </a:t>
            </a:r>
            <a:r>
              <a:rPr sz="1200"/>
              <a:t>(DEX) </a:t>
            </a:r>
            <a:r>
              <a:rPr sz="1200"/>
              <a:t>format, </a:t>
            </a:r>
            <a:r>
              <a:rPr sz="1200"/>
              <a:t>which </a:t>
            </a:r>
            <a:r>
              <a:rPr sz="1200"/>
              <a:t>is </a:t>
            </a:r>
            <a:r>
              <a:rPr sz="1200"/>
              <a:t>optimized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Runtime </a:t>
            </a:r>
            <a:r>
              <a:rPr sz="1200"/>
              <a:t>(ART) </a:t>
            </a:r>
            <a:r>
              <a:rPr sz="1200"/>
              <a:t>environment.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Dex-&gt; </a:t>
            </a:r>
            <a:r>
              <a:rPr b="1" sz="1200"/>
              <a:t>Smali:</a:t>
            </a:r>
            <a:r>
              <a:rPr sz="1200"/>
              <a:t>Smali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low-level </a:t>
            </a:r>
            <a:r>
              <a:rPr sz="1200"/>
              <a:t>assembly </a:t>
            </a:r>
            <a:r>
              <a:rPr sz="1200"/>
              <a:t>language </a:t>
            </a:r>
            <a:r>
              <a:rPr sz="1200"/>
              <a:t>that </a:t>
            </a:r>
            <a:r>
              <a:rPr sz="1200"/>
              <a:t>is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represent </a:t>
            </a:r>
            <a:r>
              <a:rPr sz="1200"/>
              <a:t>DEX </a:t>
            </a:r>
            <a:r>
              <a:rPr sz="1200"/>
              <a:t>code. </a:t>
            </a:r>
            <a:r>
              <a:rPr sz="1200"/>
              <a:t>It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generated </a:t>
            </a:r>
            <a:r>
              <a:rPr sz="1200"/>
              <a:t>from </a:t>
            </a:r>
            <a:r>
              <a:rPr sz="1200"/>
              <a:t>DEX </a:t>
            </a:r>
            <a:r>
              <a:rPr sz="1200"/>
              <a:t>using </a:t>
            </a:r>
            <a:r>
              <a:rPr sz="1200"/>
              <a:t>tools </a:t>
            </a:r>
            <a:r>
              <a:rPr sz="1200"/>
              <a:t>like </a:t>
            </a:r>
            <a:r>
              <a:rPr sz="1200"/>
              <a:t>apktool.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Using </a:t>
            </a:r>
            <a:r>
              <a:rPr b="1" sz="1200"/>
              <a:t>apktool:</a:t>
            </a:r>
            <a:r>
              <a:rPr sz="1200"/>
              <a:t>Apktool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tool </a:t>
            </a:r>
            <a:r>
              <a:rPr sz="1200"/>
              <a:t>that </a:t>
            </a:r>
            <a:r>
              <a:rPr sz="1200"/>
              <a:t>allows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disassembly </a:t>
            </a:r>
            <a:r>
              <a:rPr sz="1200"/>
              <a:t>and </a:t>
            </a:r>
            <a:r>
              <a:rPr sz="1200"/>
              <a:t>modification </a:t>
            </a:r>
            <a:r>
              <a:rPr sz="1200"/>
              <a:t>of </a:t>
            </a:r>
            <a:r>
              <a:rPr sz="1200"/>
              <a:t>Android </a:t>
            </a:r>
            <a:r>
              <a:rPr sz="1200"/>
              <a:t>APK </a:t>
            </a:r>
            <a:r>
              <a:rPr sz="1200"/>
              <a:t>files. </a:t>
            </a:r>
            <a:r>
              <a:rPr sz="1200"/>
              <a:t>It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extract </a:t>
            </a:r>
            <a:r>
              <a:rPr sz="1200"/>
              <a:t>DEX </a:t>
            </a:r>
            <a:r>
              <a:rPr sz="1200"/>
              <a:t>files </a:t>
            </a:r>
            <a:r>
              <a:rPr sz="1200"/>
              <a:t>and </a:t>
            </a:r>
            <a:r>
              <a:rPr sz="1200"/>
              <a:t>convert </a:t>
            </a:r>
            <a:r>
              <a:rPr sz="1200"/>
              <a:t>them </a:t>
            </a:r>
            <a:r>
              <a:rPr sz="1200"/>
              <a:t>to </a:t>
            </a:r>
            <a:r>
              <a:rPr sz="1200"/>
              <a:t>Smali.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Disassembled </a:t>
            </a:r>
            <a:r>
              <a:rPr b="1" sz="1200"/>
              <a:t>version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code:</a:t>
            </a:r>
            <a:r>
              <a:rPr sz="1200"/>
              <a:t>Smali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human-readable </a:t>
            </a:r>
            <a:r>
              <a:rPr sz="1200"/>
              <a:t>representation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original </a:t>
            </a:r>
            <a:r>
              <a:rPr sz="1200"/>
              <a:t>code, </a:t>
            </a:r>
            <a:r>
              <a:rPr sz="1200"/>
              <a:t>making </a:t>
            </a:r>
            <a:r>
              <a:rPr sz="1200"/>
              <a:t>it </a:t>
            </a:r>
            <a:r>
              <a:rPr sz="1200"/>
              <a:t>easier </a:t>
            </a:r>
            <a:r>
              <a:rPr sz="1200"/>
              <a:t>to </a:t>
            </a:r>
            <a:r>
              <a:rPr sz="1200"/>
              <a:t>analyze </a:t>
            </a:r>
            <a:r>
              <a:rPr sz="1200"/>
              <a:t>and </a:t>
            </a:r>
            <a:r>
              <a:rPr sz="1200"/>
              <a:t>understand.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Native </a:t>
            </a:r>
            <a:r>
              <a:rPr b="1" sz="1200"/>
              <a:t>Code:</a:t>
            </a:r>
            <a:r>
              <a:rPr sz="1200"/>
              <a:t>Some </a:t>
            </a:r>
            <a:r>
              <a:rPr sz="1200"/>
              <a:t>Android </a:t>
            </a:r>
            <a:r>
              <a:rPr sz="1200"/>
              <a:t>applications </a:t>
            </a:r>
            <a:r>
              <a:rPr sz="1200"/>
              <a:t>may </a:t>
            </a:r>
            <a:r>
              <a:rPr sz="1200"/>
              <a:t>include </a:t>
            </a:r>
            <a:r>
              <a:rPr sz="1200"/>
              <a:t>native </a:t>
            </a:r>
            <a:r>
              <a:rPr sz="1200"/>
              <a:t>code, </a:t>
            </a:r>
            <a:r>
              <a:rPr sz="1200"/>
              <a:t>which </a:t>
            </a:r>
            <a:r>
              <a:rPr sz="1200"/>
              <a:t>is </a:t>
            </a:r>
            <a:r>
              <a:rPr sz="1200"/>
              <a:t>written </a:t>
            </a:r>
            <a:r>
              <a:rPr sz="1200"/>
              <a:t>in </a:t>
            </a:r>
            <a:r>
              <a:rPr sz="1200"/>
              <a:t>a </a:t>
            </a:r>
            <a:r>
              <a:rPr sz="1200"/>
              <a:t>low-level </a:t>
            </a:r>
            <a:r>
              <a:rPr sz="1200"/>
              <a:t>language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C. </a:t>
            </a:r>
            <a:r>
              <a:rPr sz="1200"/>
              <a:t>Native </a:t>
            </a:r>
            <a:r>
              <a:rPr sz="1200"/>
              <a:t>code </a:t>
            </a:r>
            <a:r>
              <a:rPr sz="1200"/>
              <a:t>can </a:t>
            </a:r>
            <a:r>
              <a:rPr sz="1200"/>
              <a:t>provide </a:t>
            </a:r>
            <a:r>
              <a:rPr sz="1200"/>
              <a:t>performance </a:t>
            </a:r>
            <a:r>
              <a:rPr sz="1200"/>
              <a:t>benefits </a:t>
            </a:r>
            <a:r>
              <a:rPr sz="1200"/>
              <a:t>and </a:t>
            </a:r>
            <a:r>
              <a:rPr sz="1200"/>
              <a:t>access </a:t>
            </a:r>
            <a:r>
              <a:rPr sz="1200"/>
              <a:t>to </a:t>
            </a:r>
            <a:r>
              <a:rPr sz="1200"/>
              <a:t>hardware-specific </a:t>
            </a:r>
            <a:r>
              <a:rPr sz="1200"/>
              <a:t>features.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Code </a:t>
            </a:r>
            <a:r>
              <a:rPr b="1" sz="1200"/>
              <a:t>in </a:t>
            </a:r>
            <a:r>
              <a:rPr b="1" sz="1200"/>
              <a:t>C:</a:t>
            </a:r>
            <a:r>
              <a:rPr sz="1200"/>
              <a:t>Native </a:t>
            </a:r>
            <a:r>
              <a:rPr sz="1200"/>
              <a:t>code </a:t>
            </a:r>
            <a:r>
              <a:rPr sz="1200"/>
              <a:t>in </a:t>
            </a:r>
            <a:r>
              <a:rPr sz="1200"/>
              <a:t>Android </a:t>
            </a:r>
            <a:r>
              <a:rPr sz="1200"/>
              <a:t>applications </a:t>
            </a:r>
            <a:r>
              <a:rPr sz="1200"/>
              <a:t>is </a:t>
            </a:r>
            <a:r>
              <a:rPr sz="1200"/>
              <a:t>typically </a:t>
            </a:r>
            <a:r>
              <a:rPr sz="1200"/>
              <a:t>written </a:t>
            </a:r>
            <a:r>
              <a:rPr sz="1200"/>
              <a:t>in </a:t>
            </a:r>
            <a:r>
              <a:rPr sz="1200"/>
              <a:t>C. </a:t>
            </a:r>
            <a:r>
              <a:rPr sz="1200"/>
              <a:t>It </a:t>
            </a:r>
            <a:r>
              <a:rPr sz="1200"/>
              <a:t>is </a:t>
            </a:r>
            <a:r>
              <a:rPr sz="1200"/>
              <a:t>compiled </a:t>
            </a:r>
            <a:r>
              <a:rPr sz="1200"/>
              <a:t>into </a:t>
            </a:r>
            <a:r>
              <a:rPr sz="1200"/>
              <a:t>machine </a:t>
            </a:r>
            <a:r>
              <a:rPr sz="1200"/>
              <a:t>code </a:t>
            </a:r>
            <a:r>
              <a:rPr sz="1200"/>
              <a:t>using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Native </a:t>
            </a:r>
            <a:r>
              <a:rPr sz="1200"/>
              <a:t>Development </a:t>
            </a:r>
            <a:r>
              <a:rPr sz="1200"/>
              <a:t>Kit </a:t>
            </a:r>
            <a:r>
              <a:rPr sz="1200"/>
              <a:t>(NDK).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Analysis </a:t>
            </a:r>
            <a:r>
              <a:rPr b="1" sz="1200"/>
              <a:t>in </a:t>
            </a:r>
            <a:r>
              <a:rPr b="1" sz="1200"/>
              <a:t>Assembly </a:t>
            </a:r>
            <a:r>
              <a:rPr b="1" sz="1200"/>
              <a:t>(After </a:t>
            </a:r>
            <a:r>
              <a:rPr b="1" sz="1200"/>
              <a:t>reverse </a:t>
            </a:r>
            <a:r>
              <a:rPr b="1" sz="1200"/>
              <a:t>engineering):</a:t>
            </a:r>
            <a:r>
              <a:rPr sz="1200"/>
              <a:t>By </a:t>
            </a:r>
            <a:r>
              <a:rPr sz="1200"/>
              <a:t>reversing </a:t>
            </a:r>
            <a:r>
              <a:rPr sz="1200"/>
              <a:t>the </a:t>
            </a:r>
            <a:r>
              <a:rPr sz="1200"/>
              <a:t>native </a:t>
            </a:r>
            <a:r>
              <a:rPr sz="1200"/>
              <a:t>code </a:t>
            </a:r>
            <a:r>
              <a:rPr sz="1200"/>
              <a:t>through </a:t>
            </a:r>
            <a:r>
              <a:rPr sz="1200"/>
              <a:t>processes </a:t>
            </a:r>
            <a:r>
              <a:rPr sz="1200"/>
              <a:t>like </a:t>
            </a:r>
            <a:r>
              <a:rPr sz="1200"/>
              <a:t>disassembly </a:t>
            </a:r>
            <a:r>
              <a:rPr sz="1200"/>
              <a:t>and </a:t>
            </a:r>
            <a:r>
              <a:rPr sz="1200"/>
              <a:t>decompilation, </a:t>
            </a:r>
            <a:r>
              <a:rPr sz="1200"/>
              <a:t>it </a:t>
            </a:r>
            <a:r>
              <a:rPr sz="1200"/>
              <a:t>is </a:t>
            </a:r>
            <a:r>
              <a:rPr sz="1200"/>
              <a:t>possible </a:t>
            </a:r>
            <a:r>
              <a:rPr sz="1200"/>
              <a:t>to </a:t>
            </a:r>
            <a:r>
              <a:rPr sz="1200"/>
              <a:t>analyze </a:t>
            </a:r>
            <a:r>
              <a:rPr sz="1200"/>
              <a:t>the </a:t>
            </a:r>
            <a:r>
              <a:rPr sz="1200"/>
              <a:t>assembly </a:t>
            </a:r>
            <a:r>
              <a:rPr sz="1200"/>
              <a:t>instructions </a:t>
            </a:r>
            <a:r>
              <a:rPr sz="1200"/>
              <a:t>to </a:t>
            </a:r>
            <a:r>
              <a:rPr sz="1200"/>
              <a:t>understand </a:t>
            </a:r>
            <a:r>
              <a:rPr sz="1200"/>
              <a:t>how </a:t>
            </a:r>
            <a:r>
              <a:rPr sz="1200"/>
              <a:t>the </a:t>
            </a:r>
            <a:r>
              <a:rPr sz="1200"/>
              <a:t>code </a:t>
            </a:r>
            <a:r>
              <a:rPr sz="1200"/>
              <a:t>operates. </a:t>
            </a:r>
            <a:r>
              <a:rPr sz="1200"/>
              <a:t>This </a:t>
            </a:r>
            <a:r>
              <a:rPr sz="1200"/>
              <a:t>analysis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valuable </a:t>
            </a:r>
            <a:r>
              <a:rPr sz="1200"/>
              <a:t>in </a:t>
            </a:r>
            <a:r>
              <a:rPr sz="1200"/>
              <a:t>security </a:t>
            </a:r>
            <a:r>
              <a:rPr sz="1200"/>
              <a:t>assessments </a:t>
            </a:r>
            <a:r>
              <a:rPr sz="1200"/>
              <a:t>and </a:t>
            </a:r>
            <a:r>
              <a:rPr sz="1200"/>
              <a:t>malware </a:t>
            </a:r>
            <a:r>
              <a:rPr sz="1200"/>
              <a:t>investigations.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Native </a:t>
            </a:r>
            <a:r>
              <a:rPr b="1" sz="1400"/>
              <a:t>Code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Native </a:t>
            </a:r>
            <a:r>
              <a:rPr sz="1200"/>
              <a:t>code </a:t>
            </a:r>
            <a:r>
              <a:rPr sz="1200"/>
              <a:t>is </a:t>
            </a:r>
            <a:r>
              <a:rPr sz="1200"/>
              <a:t>typically </a:t>
            </a:r>
            <a:r>
              <a:rPr sz="1200"/>
              <a:t>found </a:t>
            </a:r>
            <a:r>
              <a:rPr sz="1200"/>
              <a:t>in </a:t>
            </a:r>
            <a:r>
              <a:rPr sz="1200"/>
              <a:t>the </a:t>
            </a:r>
            <a:r>
              <a:rPr sz="1200"/>
              <a:t>`/Resources/lib...` </a:t>
            </a:r>
            <a:r>
              <a:rPr sz="1200"/>
              <a:t>directory </a:t>
            </a:r>
            <a:r>
              <a:rPr sz="1200"/>
              <a:t>of </a:t>
            </a:r>
            <a:r>
              <a:rPr sz="1200"/>
              <a:t>Android </a:t>
            </a:r>
            <a:r>
              <a:rPr sz="1200"/>
              <a:t>applications.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It </a:t>
            </a:r>
            <a:r>
              <a:rPr sz="1200"/>
              <a:t>is </a:t>
            </a:r>
            <a:r>
              <a:rPr sz="1200"/>
              <a:t>written </a:t>
            </a:r>
            <a:r>
              <a:rPr sz="1200"/>
              <a:t>in </a:t>
            </a:r>
            <a:r>
              <a:rPr sz="1200"/>
              <a:t>a </a:t>
            </a:r>
            <a:r>
              <a:rPr sz="1200"/>
              <a:t>specific </a:t>
            </a:r>
            <a:r>
              <a:rPr sz="1200"/>
              <a:t>programming </a:t>
            </a:r>
            <a:r>
              <a:rPr sz="1200"/>
              <a:t>language,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C </a:t>
            </a:r>
            <a:r>
              <a:rPr sz="1200"/>
              <a:t>or </a:t>
            </a:r>
            <a:r>
              <a:rPr sz="1200"/>
              <a:t>C++, </a:t>
            </a:r>
            <a:r>
              <a:rPr sz="1200"/>
              <a:t>that </a:t>
            </a:r>
            <a:r>
              <a:rPr sz="1200"/>
              <a:t>is </a:t>
            </a:r>
            <a:r>
              <a:rPr sz="1200"/>
              <a:t>not </a:t>
            </a:r>
            <a:r>
              <a:rPr sz="1200"/>
              <a:t>run </a:t>
            </a:r>
            <a:r>
              <a:rPr sz="1200"/>
              <a:t>by </a:t>
            </a:r>
            <a:r>
              <a:rPr sz="1200"/>
              <a:t>the </a:t>
            </a:r>
            <a:r>
              <a:rPr sz="1200"/>
              <a:t>Java </a:t>
            </a:r>
            <a:r>
              <a:rPr sz="1200"/>
              <a:t>Virtual </a:t>
            </a:r>
            <a:r>
              <a:rPr sz="1200"/>
              <a:t>Machine </a:t>
            </a:r>
            <a:r>
              <a:rPr sz="1200"/>
              <a:t>(JVM).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Native </a:t>
            </a:r>
            <a:r>
              <a:rPr sz="1200"/>
              <a:t>code </a:t>
            </a:r>
            <a:r>
              <a:rPr sz="1200"/>
              <a:t>is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access </a:t>
            </a:r>
            <a:r>
              <a:rPr sz="1200"/>
              <a:t>hardware-specific </a:t>
            </a:r>
            <a:r>
              <a:rPr sz="1200"/>
              <a:t>features </a:t>
            </a:r>
            <a:r>
              <a:rPr sz="1200"/>
              <a:t>or </a:t>
            </a:r>
            <a:r>
              <a:rPr sz="1200"/>
              <a:t>to </a:t>
            </a:r>
            <a:r>
              <a:rPr sz="1200"/>
              <a:t>improve </a:t>
            </a:r>
            <a:r>
              <a:rPr sz="1200"/>
              <a:t>performance </a:t>
            </a:r>
            <a:r>
              <a:rPr sz="1200"/>
              <a:t>for </a:t>
            </a:r>
            <a:r>
              <a:rPr sz="1200"/>
              <a:t>certain </a:t>
            </a:r>
            <a:r>
              <a:rPr sz="1200"/>
              <a:t>tasks. </a:t>
            </a:r>
          </a:p>
          <a:p/>
          <a:p>
            <a:r>
              <a:rPr b="1" sz="1400"/>
              <a:t>Establishing </a:t>
            </a:r>
            <a:r>
              <a:rPr b="1" sz="1400"/>
              <a:t>Link </a:t>
            </a:r>
            <a:r>
              <a:rPr b="1" sz="1400"/>
              <a:t>from </a:t>
            </a:r>
            <a:r>
              <a:rPr b="1" sz="1400"/>
              <a:t>Java </a:t>
            </a:r>
            <a:r>
              <a:rPr b="1" sz="1400"/>
              <a:t>Code </a:t>
            </a:r>
            <a:r>
              <a:rPr b="1" sz="1400"/>
              <a:t>to </a:t>
            </a:r>
            <a:r>
              <a:rPr b="1" sz="1400"/>
              <a:t>Native </a:t>
            </a:r>
            <a:r>
              <a:rPr b="1" sz="1400"/>
              <a:t>Code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To </a:t>
            </a:r>
            <a:r>
              <a:rPr sz="1200"/>
              <a:t>call </a:t>
            </a:r>
            <a:r>
              <a:rPr sz="1200"/>
              <a:t>native </a:t>
            </a:r>
            <a:r>
              <a:rPr sz="1200"/>
              <a:t>code </a:t>
            </a:r>
            <a:r>
              <a:rPr sz="1200"/>
              <a:t>from </a:t>
            </a:r>
            <a:r>
              <a:rPr sz="1200"/>
              <a:t>Java </a:t>
            </a:r>
            <a:r>
              <a:rPr sz="1200"/>
              <a:t>code, </a:t>
            </a:r>
            <a:r>
              <a:rPr sz="1200"/>
              <a:t>you </a:t>
            </a:r>
            <a:r>
              <a:rPr sz="1200"/>
              <a:t>need </a:t>
            </a:r>
            <a:r>
              <a:rPr sz="1200"/>
              <a:t>to </a:t>
            </a:r>
            <a:r>
              <a:rPr sz="1200"/>
              <a:t>establish </a:t>
            </a:r>
            <a:r>
              <a:rPr sz="1200"/>
              <a:t>a </a:t>
            </a:r>
            <a:r>
              <a:rPr sz="1200"/>
              <a:t>link </a:t>
            </a:r>
            <a:r>
              <a:rPr sz="1200"/>
              <a:t>between </a:t>
            </a:r>
            <a:r>
              <a:rPr sz="1200"/>
              <a:t>the </a:t>
            </a:r>
            <a:r>
              <a:rPr sz="1200"/>
              <a:t>two.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is </a:t>
            </a:r>
            <a:r>
              <a:rPr sz="1200"/>
              <a:t>typically </a:t>
            </a:r>
            <a:r>
              <a:rPr sz="1200"/>
              <a:t>done </a:t>
            </a:r>
            <a:r>
              <a:rPr sz="1200"/>
              <a:t>by </a:t>
            </a:r>
            <a:r>
              <a:rPr sz="1200"/>
              <a:t>using </a:t>
            </a:r>
            <a:r>
              <a:rPr sz="1200"/>
              <a:t>the </a:t>
            </a:r>
            <a:r>
              <a:rPr sz="1200"/>
              <a:t>`System.loadLibrary()` </a:t>
            </a:r>
            <a:r>
              <a:rPr sz="1200"/>
              <a:t>method </a:t>
            </a:r>
            <a:r>
              <a:rPr sz="1200"/>
              <a:t>or </a:t>
            </a:r>
            <a:r>
              <a:rPr sz="1200"/>
              <a:t>the </a:t>
            </a:r>
            <a:r>
              <a:rPr sz="1200"/>
              <a:t>`load()` </a:t>
            </a:r>
            <a:r>
              <a:rPr sz="1200"/>
              <a:t>method </a:t>
            </a:r>
            <a:r>
              <a:rPr sz="1200"/>
              <a:t>in </a:t>
            </a:r>
            <a:r>
              <a:rPr sz="1200"/>
              <a:t>Java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These </a:t>
            </a:r>
            <a:r>
              <a:rPr sz="1200"/>
              <a:t>methods </a:t>
            </a:r>
            <a:r>
              <a:rPr sz="1200"/>
              <a:t>load </a:t>
            </a:r>
            <a:r>
              <a:rPr sz="1200"/>
              <a:t>the </a:t>
            </a:r>
            <a:r>
              <a:rPr sz="1200"/>
              <a:t>native </a:t>
            </a:r>
            <a:r>
              <a:rPr sz="1200"/>
              <a:t>library </a:t>
            </a:r>
            <a:r>
              <a:rPr sz="1200"/>
              <a:t>into </a:t>
            </a:r>
            <a:r>
              <a:rPr sz="1200"/>
              <a:t>the </a:t>
            </a:r>
            <a:r>
              <a:rPr sz="1200"/>
              <a:t>JVM, </a:t>
            </a:r>
            <a:r>
              <a:rPr sz="1200"/>
              <a:t>making </a:t>
            </a:r>
            <a:r>
              <a:rPr sz="1200"/>
              <a:t>its </a:t>
            </a:r>
            <a:r>
              <a:rPr sz="1200"/>
              <a:t>functions </a:t>
            </a:r>
            <a:r>
              <a:rPr sz="1200"/>
              <a:t>available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Java </a:t>
            </a:r>
            <a:r>
              <a:rPr sz="1200"/>
              <a:t>code. </a:t>
            </a:r>
          </a:p>
          <a:p/>
          <a:p>
            <a:r>
              <a:rPr b="1" sz="1400"/>
              <a:t>Identifying </a:t>
            </a:r>
            <a:r>
              <a:rPr b="1" sz="1400"/>
              <a:t>Native </a:t>
            </a:r>
            <a:r>
              <a:rPr b="1" sz="1400"/>
              <a:t>Functions </a:t>
            </a:r>
            <a:r>
              <a:rPr b="1" sz="1400"/>
              <a:t>in </a:t>
            </a:r>
            <a:r>
              <a:rPr b="1" sz="1400"/>
              <a:t>Java </a:t>
            </a:r>
            <a:r>
              <a:rPr b="1" sz="1400"/>
              <a:t>Code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Native </a:t>
            </a:r>
            <a:r>
              <a:rPr sz="1200"/>
              <a:t>functions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identified </a:t>
            </a:r>
            <a:r>
              <a:rPr sz="1200"/>
              <a:t>in </a:t>
            </a:r>
            <a:r>
              <a:rPr sz="1200"/>
              <a:t>Java </a:t>
            </a:r>
            <a:r>
              <a:rPr sz="1200"/>
              <a:t>decompiled </a:t>
            </a:r>
            <a:r>
              <a:rPr sz="1200"/>
              <a:t>code </a:t>
            </a:r>
            <a:r>
              <a:rPr sz="1200"/>
              <a:t>by </a:t>
            </a:r>
            <a:r>
              <a:rPr sz="1200"/>
              <a:t>looking </a:t>
            </a:r>
            <a:r>
              <a:rPr sz="1200"/>
              <a:t>for </a:t>
            </a:r>
            <a:r>
              <a:rPr sz="1200"/>
              <a:t>API </a:t>
            </a:r>
            <a:r>
              <a:rPr sz="1200"/>
              <a:t>calls </a:t>
            </a:r>
            <a:r>
              <a:rPr sz="1200"/>
              <a:t>to </a:t>
            </a:r>
            <a:r>
              <a:rPr sz="1200"/>
              <a:t>`loadLibrary()` </a:t>
            </a:r>
            <a:r>
              <a:rPr sz="1200"/>
              <a:t>or </a:t>
            </a:r>
            <a:r>
              <a:rPr sz="1200"/>
              <a:t>`load()`.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native </a:t>
            </a:r>
            <a:r>
              <a:rPr sz="1200"/>
              <a:t>function </a:t>
            </a:r>
            <a:r>
              <a:rPr sz="1200"/>
              <a:t>itself </a:t>
            </a:r>
            <a:r>
              <a:rPr sz="1200"/>
              <a:t>will </a:t>
            </a:r>
            <a:r>
              <a:rPr sz="1200"/>
              <a:t>not </a:t>
            </a:r>
            <a:r>
              <a:rPr sz="1200"/>
              <a:t>have </a:t>
            </a:r>
            <a:r>
              <a:rPr sz="1200"/>
              <a:t>any </a:t>
            </a:r>
            <a:r>
              <a:rPr sz="1200"/>
              <a:t>implementation </a:t>
            </a:r>
            <a:r>
              <a:rPr sz="1200"/>
              <a:t>and </a:t>
            </a:r>
            <a:r>
              <a:rPr sz="1200"/>
              <a:t>will </a:t>
            </a:r>
            <a:r>
              <a:rPr sz="1200"/>
              <a:t>contain </a:t>
            </a:r>
            <a:r>
              <a:rPr sz="1200"/>
              <a:t>the </a:t>
            </a:r>
            <a:r>
              <a:rPr sz="1200"/>
              <a:t>keyword </a:t>
            </a:r>
            <a:r>
              <a:rPr sz="1200"/>
              <a:t>`native`. </a:t>
            </a:r>
          </a:p>
          <a:p/>
          <a:p>
            <a:r>
              <a:rPr b="1" sz="1400"/>
              <a:t>Example</a:t>
            </a:r>
          </a:p>
          <a:p/>
          <a:p>
            <a:r>
              <a:rPr sz="1400"/>
              <a:t>```java </a:t>
            </a:r>
          </a:p>
          <a:p>
            <a:r>
              <a:rPr sz="1400"/>
              <a:t>// </a:t>
            </a:r>
            <a:r>
              <a:rPr sz="1400"/>
              <a:t>Java </a:t>
            </a:r>
            <a:r>
              <a:rPr sz="1400"/>
              <a:t>Code </a:t>
            </a:r>
          </a:p>
          <a:p>
            <a:r>
              <a:rPr sz="1400"/>
              <a:t>System.loadLibrary("native-lib"); </a:t>
            </a:r>
          </a:p>
          <a:p/>
          <a:p>
            <a:r>
              <a:rPr sz="1400"/>
              <a:t>//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(e.g., </a:t>
            </a:r>
            <a:r>
              <a:rPr sz="1400"/>
              <a:t>C++) </a:t>
            </a:r>
          </a:p>
          <a:p>
            <a:r>
              <a:rPr sz="1400"/>
              <a:t>extern </a:t>
            </a:r>
            <a:r>
              <a:rPr sz="1400"/>
              <a:t>"C" </a:t>
            </a:r>
            <a:r>
              <a:rPr sz="1400"/>
              <a:t>{ </a:t>
            </a:r>
          </a:p>
          <a:p>
            <a:r>
              <a:rPr sz="1400"/>
              <a:t>int </a:t>
            </a:r>
            <a:r>
              <a:rPr sz="1400"/>
              <a:t>nativeFunction(); </a:t>
            </a:r>
          </a:p>
          <a:p>
            <a:r>
              <a:rPr sz="1400"/>
              <a:t>}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`nativeFunction()` </a:t>
            </a:r>
            <a:r>
              <a:rPr sz="1400"/>
              <a:t>function </a:t>
            </a:r>
            <a:r>
              <a:rPr sz="1400"/>
              <a:t>is </a:t>
            </a:r>
            <a:r>
              <a:rPr sz="1400"/>
              <a:t>declared </a:t>
            </a:r>
            <a:r>
              <a:rPr sz="1400"/>
              <a:t>as </a:t>
            </a:r>
            <a:r>
              <a:rPr sz="1400"/>
              <a:t>native </a:t>
            </a:r>
            <a:r>
              <a:rPr sz="1400"/>
              <a:t>in </a:t>
            </a:r>
            <a:r>
              <a:rPr sz="1400"/>
              <a:t>C++. </a:t>
            </a:r>
            <a:r>
              <a:rPr sz="1400"/>
              <a:t>When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code </a:t>
            </a:r>
            <a:r>
              <a:rPr sz="1400"/>
              <a:t>calls </a:t>
            </a:r>
            <a:r>
              <a:rPr sz="1400"/>
              <a:t>`System.loadLibrary("native-lib")`, </a:t>
            </a:r>
            <a:r>
              <a:rPr sz="1400"/>
              <a:t>the </a:t>
            </a:r>
            <a:r>
              <a:rPr sz="1400"/>
              <a:t>JVM </a:t>
            </a:r>
            <a:r>
              <a:rPr sz="1400"/>
              <a:t>loads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library </a:t>
            </a:r>
            <a:r>
              <a:rPr sz="1400"/>
              <a:t>and </a:t>
            </a:r>
            <a:r>
              <a:rPr sz="1400"/>
              <a:t>makes </a:t>
            </a:r>
            <a:r>
              <a:rPr sz="1400"/>
              <a:t>the </a:t>
            </a:r>
            <a:r>
              <a:rPr sz="1400"/>
              <a:t>`nativeFunction()` </a:t>
            </a:r>
            <a:r>
              <a:rPr sz="1400"/>
              <a:t>function </a:t>
            </a:r>
            <a:r>
              <a:rPr sz="1400"/>
              <a:t>available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code.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Converting </a:t>
            </a:r>
            <a:r>
              <a:rPr b="1" sz="1400"/>
              <a:t>Dex </a:t>
            </a:r>
            <a:r>
              <a:rPr b="1" sz="1400"/>
              <a:t>Bytecode </a:t>
            </a:r>
            <a:r>
              <a:rPr b="1" sz="1400"/>
              <a:t>to </a:t>
            </a:r>
            <a:r>
              <a:rPr b="1" sz="1400"/>
              <a:t>Source </a:t>
            </a:r>
            <a:r>
              <a:rPr b="1" sz="1400"/>
              <a:t>Code</a:t>
            </a:r>
          </a:p>
          <a:p/>
          <a:p>
            <a:r>
              <a:rPr sz="1400"/>
              <a:t>Dex </a:t>
            </a:r>
            <a:r>
              <a:rPr sz="1400"/>
              <a:t>bytecode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compact </a:t>
            </a:r>
            <a:r>
              <a:rPr sz="1400"/>
              <a:t>binary </a:t>
            </a:r>
            <a:r>
              <a:rPr sz="1400"/>
              <a:t>format </a:t>
            </a:r>
            <a:r>
              <a:rPr sz="1400"/>
              <a:t>used </a:t>
            </a:r>
            <a:r>
              <a:rPr sz="1400"/>
              <a:t>by </a:t>
            </a:r>
            <a:r>
              <a:rPr sz="1400"/>
              <a:t>Android </a:t>
            </a:r>
            <a:r>
              <a:rPr sz="1400"/>
              <a:t>applications.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similar </a:t>
            </a:r>
            <a:r>
              <a:rPr sz="1400"/>
              <a:t>to </a:t>
            </a:r>
            <a:r>
              <a:rPr sz="1400"/>
              <a:t>Java </a:t>
            </a:r>
            <a:r>
              <a:rPr sz="1400"/>
              <a:t>bytecode, </a:t>
            </a:r>
            <a:r>
              <a:rPr sz="1400"/>
              <a:t>but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designed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more </a:t>
            </a:r>
            <a:r>
              <a:rPr sz="1400"/>
              <a:t>efficient </a:t>
            </a:r>
            <a:r>
              <a:rPr sz="1400"/>
              <a:t>and </a:t>
            </a:r>
            <a:r>
              <a:rPr sz="1400"/>
              <a:t>to </a:t>
            </a:r>
            <a:r>
              <a:rPr sz="1400"/>
              <a:t>run </a:t>
            </a:r>
            <a:r>
              <a:rPr sz="1400"/>
              <a:t>on </a:t>
            </a:r>
            <a:r>
              <a:rPr sz="1400"/>
              <a:t>mobile </a:t>
            </a:r>
            <a:r>
              <a:rPr sz="1400"/>
              <a:t>devices. </a:t>
            </a:r>
            <a:r>
              <a:rPr sz="1400"/>
              <a:t>Dex </a:t>
            </a:r>
            <a:r>
              <a:rPr sz="1400"/>
              <a:t>bytecode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converted </a:t>
            </a:r>
            <a:r>
              <a:rPr sz="1400"/>
              <a:t>to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using </a:t>
            </a:r>
            <a:r>
              <a:rPr sz="1400"/>
              <a:t>a </a:t>
            </a:r>
            <a:r>
              <a:rPr sz="1400"/>
              <a:t>variety </a:t>
            </a:r>
            <a:r>
              <a:rPr sz="1400"/>
              <a:t>of </a:t>
            </a:r>
            <a:r>
              <a:rPr sz="1400"/>
              <a:t>tools, </a:t>
            </a:r>
            <a:r>
              <a:rPr sz="1400"/>
              <a:t>including: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/>
            </a:r>
            <a:r>
              <a:rPr sz="1200"/>
              <a:t>JADX </a:t>
            </a:r>
            <a:r>
              <a:rPr b="1" sz="1200"/>
              <a:t/>
            </a:r>
            <a:r>
              <a:rPr sz="1200"/>
              <a:t>- </a:t>
            </a:r>
            <a:r>
              <a:rPr sz="1200"/>
              <a:t>a </a:t>
            </a:r>
            <a:r>
              <a:rPr sz="1200"/>
              <a:t>Java </a:t>
            </a:r>
            <a:r>
              <a:rPr sz="1200"/>
              <a:t>decompiler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convert </a:t>
            </a:r>
            <a:r>
              <a:rPr sz="1200"/>
              <a:t>dex </a:t>
            </a:r>
            <a:r>
              <a:rPr sz="1200"/>
              <a:t>bytecode </a:t>
            </a:r>
            <a:r>
              <a:rPr sz="1200"/>
              <a:t>to </a:t>
            </a:r>
            <a:r>
              <a:rPr sz="1200"/>
              <a:t>Java </a:t>
            </a:r>
            <a:r>
              <a:rPr sz="1200"/>
              <a:t>source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/>
            </a:r>
            <a:r>
              <a:rPr sz="1200"/>
              <a:t>dex2jar </a:t>
            </a:r>
            <a:r>
              <a:rPr b="1" sz="1200"/>
              <a:t/>
            </a:r>
            <a:r>
              <a:rPr sz="1200"/>
              <a:t>- </a:t>
            </a:r>
            <a:r>
              <a:rPr sz="1200"/>
              <a:t>a </a:t>
            </a:r>
            <a:r>
              <a:rPr sz="1200"/>
              <a:t>tool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convert </a:t>
            </a:r>
            <a:r>
              <a:rPr sz="1200"/>
              <a:t>dex </a:t>
            </a:r>
            <a:r>
              <a:rPr sz="1200"/>
              <a:t>bytecode </a:t>
            </a:r>
            <a:r>
              <a:rPr sz="1200"/>
              <a:t>to </a:t>
            </a:r>
            <a:r>
              <a:rPr sz="1200"/>
              <a:t>Java </a:t>
            </a:r>
            <a:r>
              <a:rPr sz="1200"/>
              <a:t>class </a:t>
            </a:r>
            <a:r>
              <a:rPr sz="1200"/>
              <a:t>files.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/>
            </a:r>
            <a:r>
              <a:rPr sz="1200"/>
              <a:t>decompiler.com </a:t>
            </a:r>
            <a:r>
              <a:rPr b="1" sz="1200"/>
              <a:t/>
            </a:r>
            <a:r>
              <a:rPr sz="1200"/>
              <a:t>- </a:t>
            </a:r>
            <a:r>
              <a:rPr sz="1200"/>
              <a:t>an </a:t>
            </a:r>
            <a:r>
              <a:rPr sz="1200"/>
              <a:t>online </a:t>
            </a:r>
            <a:r>
              <a:rPr sz="1200"/>
              <a:t>service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convert </a:t>
            </a:r>
            <a:r>
              <a:rPr sz="1200"/>
              <a:t>dex </a:t>
            </a:r>
            <a:r>
              <a:rPr sz="1200"/>
              <a:t>bytecode </a:t>
            </a:r>
            <a:r>
              <a:rPr sz="1200"/>
              <a:t>to </a:t>
            </a:r>
            <a:r>
              <a:rPr sz="1200"/>
              <a:t>Java </a:t>
            </a:r>
            <a:r>
              <a:rPr sz="1200"/>
              <a:t>source </a:t>
            </a:r>
            <a:r>
              <a:rPr sz="1200"/>
              <a:t>code. </a:t>
            </a:r>
          </a:p>
          <a:p/>
          <a:p>
            <a:r>
              <a:rPr sz="1400"/>
              <a:t>These </a:t>
            </a:r>
            <a:r>
              <a:rPr sz="1400"/>
              <a:t>tools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extract </a:t>
            </a:r>
            <a:r>
              <a:rPr sz="1400"/>
              <a:t>the </a:t>
            </a:r>
            <a:r>
              <a:rPr sz="1400"/>
              <a:t>logic </a:t>
            </a:r>
            <a:r>
              <a:rPr sz="1400"/>
              <a:t>from </a:t>
            </a:r>
            <a:r>
              <a:rPr sz="1400"/>
              <a:t>Android </a:t>
            </a:r>
            <a:r>
              <a:rPr sz="1400"/>
              <a:t>applications, </a:t>
            </a:r>
            <a:r>
              <a:rPr sz="1400"/>
              <a:t>which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useful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variety </a:t>
            </a:r>
            <a:r>
              <a:rPr sz="1400"/>
              <a:t>of </a:t>
            </a:r>
            <a:r>
              <a:rPr sz="1400"/>
              <a:t>purposes,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security </a:t>
            </a:r>
            <a:r>
              <a:rPr sz="1400"/>
              <a:t>analysis </a:t>
            </a:r>
            <a:r>
              <a:rPr sz="1400"/>
              <a:t>and </a:t>
            </a:r>
            <a:r>
              <a:rPr sz="1400"/>
              <a:t>reverse </a:t>
            </a:r>
            <a:r>
              <a:rPr sz="1400"/>
              <a:t>engineering. </a:t>
            </a:r>
          </a:p>
          <a:p/>
          <a:p>
            <a:r>
              <a:rPr sz="1400"/>
              <a:t>However,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note </a:t>
            </a:r>
            <a:r>
              <a:rPr sz="1400"/>
              <a:t>that </a:t>
            </a:r>
            <a:r>
              <a:rPr sz="1400"/>
              <a:t>dex </a:t>
            </a:r>
            <a:r>
              <a:rPr sz="1400"/>
              <a:t>bytecode </a:t>
            </a:r>
            <a:r>
              <a:rPr sz="1400"/>
              <a:t>to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conversion </a:t>
            </a:r>
            <a:r>
              <a:rPr sz="1400"/>
              <a:t>is </a:t>
            </a:r>
            <a:r>
              <a:rPr sz="1400"/>
              <a:t>not </a:t>
            </a:r>
            <a:r>
              <a:rPr sz="1400"/>
              <a:t>a </a:t>
            </a:r>
            <a:r>
              <a:rPr sz="1400"/>
              <a:t>perfect </a:t>
            </a:r>
            <a:r>
              <a:rPr sz="1400"/>
              <a:t>process. </a:t>
            </a:r>
            <a:r>
              <a:rPr sz="1400"/>
              <a:t>The </a:t>
            </a:r>
            <a:r>
              <a:rPr sz="1400"/>
              <a:t>resulting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be </a:t>
            </a:r>
            <a:r>
              <a:rPr sz="1400"/>
              <a:t>identical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original </a:t>
            </a:r>
            <a:r>
              <a:rPr sz="1400"/>
              <a:t>source </a:t>
            </a:r>
            <a:r>
              <a:rPr sz="1400"/>
              <a:t>code, </a:t>
            </a:r>
            <a:r>
              <a:rPr sz="1400"/>
              <a:t>and </a:t>
            </a:r>
            <a:r>
              <a:rPr sz="1400"/>
              <a:t>it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be </a:t>
            </a:r>
            <a:r>
              <a:rPr sz="1400"/>
              <a:t>able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re-compiled. </a:t>
            </a:r>
            <a:r>
              <a:rPr sz="1400"/>
              <a:t>However,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generally </a:t>
            </a:r>
            <a:r>
              <a:rPr sz="1400"/>
              <a:t>good </a:t>
            </a:r>
            <a:r>
              <a:rPr sz="1400"/>
              <a:t>enough </a:t>
            </a:r>
            <a:r>
              <a:rPr sz="1400"/>
              <a:t>for </a:t>
            </a:r>
            <a:r>
              <a:rPr sz="1400"/>
              <a:t>logic </a:t>
            </a:r>
            <a:r>
              <a:rPr sz="1400"/>
              <a:t>extraction. </a:t>
            </a:r>
          </a:p>
          <a:p/>
          <a:p>
            <a:r>
              <a:rPr sz="1400"/>
              <a:t>For </a:t>
            </a:r>
            <a:r>
              <a:rPr sz="1400"/>
              <a:t>Kotlin </a:t>
            </a:r>
            <a:r>
              <a:rPr sz="1400"/>
              <a:t>code, </a:t>
            </a:r>
            <a:r>
              <a:rPr sz="1400"/>
              <a:t>there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specific </a:t>
            </a:r>
            <a:r>
              <a:rPr sz="1400"/>
              <a:t>decompiler </a:t>
            </a:r>
            <a:r>
              <a:rPr sz="1400"/>
              <a:t>called </a:t>
            </a:r>
            <a:r>
              <a:rPr b="1" sz="1400"/>
              <a:t/>
            </a:r>
            <a:r>
              <a:rPr sz="1400"/>
              <a:t>Fernflower </a:t>
            </a:r>
            <a:r>
              <a:rPr b="1" sz="1400"/>
              <a:t/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help </a:t>
            </a:r>
            <a:r>
              <a:rPr sz="1400"/>
              <a:t>improve </a:t>
            </a:r>
            <a:r>
              <a:rPr sz="1400"/>
              <a:t>the </a:t>
            </a:r>
            <a:r>
              <a:rPr sz="1400"/>
              <a:t>accuracy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decompilation </a:t>
            </a:r>
            <a:r>
              <a:rPr sz="1400"/>
              <a:t>process.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Reverse </a:t>
            </a:r>
            <a:r>
              <a:rPr b="1" sz="1400"/>
              <a:t>to </a:t>
            </a:r>
            <a:r>
              <a:rPr b="1" sz="1400"/>
              <a:t>Smali</a:t>
            </a:r>
          </a:p>
          <a:p/>
          <a:p>
            <a:r>
              <a:rPr sz="1400"/>
              <a:t>Smali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low-level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develop </a:t>
            </a:r>
            <a:r>
              <a:rPr sz="1400"/>
              <a:t>Android </a:t>
            </a:r>
            <a:r>
              <a:rPr sz="1400"/>
              <a:t>applications.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similar </a:t>
            </a:r>
            <a:r>
              <a:rPr sz="1400"/>
              <a:t>to </a:t>
            </a:r>
            <a:r>
              <a:rPr sz="1400"/>
              <a:t>Java </a:t>
            </a:r>
            <a:r>
              <a:rPr sz="1400"/>
              <a:t>bytecode, </a:t>
            </a:r>
            <a:r>
              <a:rPr sz="1400"/>
              <a:t>but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more </a:t>
            </a:r>
            <a:r>
              <a:rPr sz="1400"/>
              <a:t>compact </a:t>
            </a:r>
            <a:r>
              <a:rPr sz="1400"/>
              <a:t>and </a:t>
            </a:r>
            <a:r>
              <a:rPr sz="1400"/>
              <a:t>easier </a:t>
            </a:r>
            <a:r>
              <a:rPr sz="1400"/>
              <a:t>to </a:t>
            </a:r>
            <a:r>
              <a:rPr sz="1400"/>
              <a:t>read. </a:t>
            </a:r>
            <a:r>
              <a:rPr sz="1400"/>
              <a:t>Decompilers </a:t>
            </a:r>
            <a:r>
              <a:rPr sz="1400"/>
              <a:t>are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convert </a:t>
            </a:r>
            <a:r>
              <a:rPr sz="1400"/>
              <a:t>Java </a:t>
            </a:r>
            <a:r>
              <a:rPr sz="1400"/>
              <a:t>bytecode </a:t>
            </a:r>
            <a:r>
              <a:rPr sz="1400"/>
              <a:t>into </a:t>
            </a:r>
            <a:r>
              <a:rPr sz="1400"/>
              <a:t>Smali </a:t>
            </a:r>
            <a:r>
              <a:rPr sz="1400"/>
              <a:t>code.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different </a:t>
            </a:r>
            <a:r>
              <a:rPr sz="1400"/>
              <a:t>decompilers </a:t>
            </a:r>
            <a:r>
              <a:rPr sz="1400"/>
              <a:t>available,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dex2jar </a:t>
            </a:r>
            <a:r>
              <a:rPr sz="1400"/>
              <a:t>and </a:t>
            </a:r>
            <a:r>
              <a:rPr sz="1400"/>
              <a:t>jadx. </a:t>
            </a:r>
          </a:p>
          <a:p/>
          <a:p>
            <a:r>
              <a:rPr b="1" sz="1400"/>
              <a:t>Dex-&gt; </a:t>
            </a:r>
            <a:r>
              <a:rPr b="1" sz="1400"/>
              <a:t>Smali</a:t>
            </a:r>
          </a:p>
          <a:p/>
          <a:p>
            <a:r>
              <a:rPr sz="1400"/>
              <a:t>Once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bytecode </a:t>
            </a:r>
            <a:r>
              <a:rPr sz="1400"/>
              <a:t>has </a:t>
            </a:r>
            <a:r>
              <a:rPr sz="1400"/>
              <a:t>been </a:t>
            </a:r>
            <a:r>
              <a:rPr sz="1400"/>
              <a:t>decompiled </a:t>
            </a:r>
            <a:r>
              <a:rPr sz="1400"/>
              <a:t>into </a:t>
            </a:r>
            <a:r>
              <a:rPr sz="1400"/>
              <a:t>Smali </a:t>
            </a:r>
            <a:r>
              <a:rPr sz="1400"/>
              <a:t>code,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modified </a:t>
            </a:r>
            <a:r>
              <a:rPr sz="1400"/>
              <a:t>using </a:t>
            </a:r>
            <a:r>
              <a:rPr sz="1400"/>
              <a:t>a </a:t>
            </a:r>
            <a:r>
              <a:rPr sz="1400"/>
              <a:t>text </a:t>
            </a:r>
            <a:r>
              <a:rPr sz="1400"/>
              <a:t>editor.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different </a:t>
            </a:r>
            <a:r>
              <a:rPr sz="1400"/>
              <a:t>text </a:t>
            </a:r>
            <a:r>
              <a:rPr sz="1400"/>
              <a:t>editors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edit </a:t>
            </a:r>
            <a:r>
              <a:rPr sz="1400"/>
              <a:t>Smali </a:t>
            </a:r>
            <a:r>
              <a:rPr sz="1400"/>
              <a:t>code,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Notepad++ </a:t>
            </a:r>
            <a:r>
              <a:rPr sz="1400"/>
              <a:t>and </a:t>
            </a:r>
            <a:r>
              <a:rPr sz="1400"/>
              <a:t>Sublime </a:t>
            </a:r>
            <a:r>
              <a:rPr sz="1400"/>
              <a:t>Text. </a:t>
            </a:r>
          </a:p>
          <a:p/>
          <a:p>
            <a:r>
              <a:rPr b="1" sz="1400"/>
              <a:t>Modify </a:t>
            </a:r>
            <a:r>
              <a:rPr b="1" sz="1400"/>
              <a:t>Smali </a:t>
            </a:r>
            <a:r>
              <a:rPr b="1" sz="1400"/>
              <a:t>Code </a:t>
            </a:r>
            <a:r>
              <a:rPr b="1" sz="1400"/>
              <a:t>Directly</a:t>
            </a:r>
          </a:p>
          <a:p/>
          <a:p>
            <a:r>
              <a:rPr sz="1400"/>
              <a:t>The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modified </a:t>
            </a:r>
            <a:r>
              <a:rPr sz="1400"/>
              <a:t>directly </a:t>
            </a:r>
            <a:r>
              <a:rPr sz="1400"/>
              <a:t>to </a:t>
            </a:r>
            <a:r>
              <a:rPr sz="1400"/>
              <a:t>change </a:t>
            </a:r>
            <a:r>
              <a:rPr sz="1400"/>
              <a:t>the </a:t>
            </a:r>
            <a:r>
              <a:rPr sz="1400"/>
              <a:t>behavior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modified </a:t>
            </a:r>
            <a:r>
              <a:rPr sz="1400"/>
              <a:t>to </a:t>
            </a:r>
            <a:r>
              <a:rPr sz="1400"/>
              <a:t>add </a:t>
            </a:r>
            <a:r>
              <a:rPr sz="1400"/>
              <a:t>new </a:t>
            </a:r>
            <a:r>
              <a:rPr sz="1400"/>
              <a:t>features, </a:t>
            </a:r>
            <a:r>
              <a:rPr sz="1400"/>
              <a:t>remove </a:t>
            </a:r>
            <a:r>
              <a:rPr sz="1400"/>
              <a:t>existing </a:t>
            </a:r>
            <a:r>
              <a:rPr sz="1400"/>
              <a:t>features, </a:t>
            </a:r>
            <a:r>
              <a:rPr sz="1400"/>
              <a:t>or </a:t>
            </a:r>
            <a:r>
              <a:rPr sz="1400"/>
              <a:t>change </a:t>
            </a:r>
            <a:r>
              <a:rPr sz="1400"/>
              <a:t>the </a:t>
            </a:r>
            <a:r>
              <a:rPr sz="1400"/>
              <a:t>way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interacts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user. </a:t>
            </a:r>
          </a:p>
          <a:p/>
          <a:p>
            <a:r>
              <a:rPr b="1" sz="1400"/>
              <a:t>Each </a:t>
            </a:r>
            <a:r>
              <a:rPr b="1" sz="1400"/>
              <a:t>Class </a:t>
            </a:r>
            <a:r>
              <a:rPr b="1" sz="1400"/>
              <a:t>will </a:t>
            </a:r>
            <a:r>
              <a:rPr b="1" sz="1400"/>
              <a:t>have </a:t>
            </a:r>
            <a:r>
              <a:rPr b="1" sz="1400"/>
              <a:t>a </a:t>
            </a:r>
            <a:r>
              <a:rPr b="1" sz="1400"/>
              <a:t>Separate </a:t>
            </a:r>
            <a:r>
              <a:rPr b="1" sz="1400"/>
              <a:t>Smali </a:t>
            </a:r>
            <a:r>
              <a:rPr b="1" sz="1400"/>
              <a:t>File</a:t>
            </a:r>
          </a:p>
          <a:p/>
          <a:p>
            <a:r>
              <a:rPr sz="1400"/>
              <a:t>Each </a:t>
            </a:r>
            <a:r>
              <a:rPr sz="1400"/>
              <a:t>class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will </a:t>
            </a:r>
            <a:r>
              <a:rPr sz="1400"/>
              <a:t>have </a:t>
            </a:r>
            <a:r>
              <a:rPr sz="1400"/>
              <a:t>its </a:t>
            </a:r>
            <a:r>
              <a:rPr sz="1400"/>
              <a:t>own </a:t>
            </a:r>
            <a:r>
              <a:rPr sz="1400"/>
              <a:t>separate </a:t>
            </a:r>
            <a:r>
              <a:rPr sz="1400"/>
              <a:t>Smali </a:t>
            </a:r>
            <a:r>
              <a:rPr sz="1400"/>
              <a:t>file. </a:t>
            </a:r>
            <a:r>
              <a:rPr sz="1400"/>
              <a:t>This </a:t>
            </a:r>
            <a:r>
              <a:rPr sz="1400"/>
              <a:t>makes </a:t>
            </a:r>
            <a:r>
              <a:rPr sz="1400"/>
              <a:t>it </a:t>
            </a:r>
            <a:r>
              <a:rPr sz="1400"/>
              <a:t>easy </a:t>
            </a:r>
            <a:r>
              <a:rPr sz="1400"/>
              <a:t>to </a:t>
            </a:r>
            <a:r>
              <a:rPr sz="1400"/>
              <a:t>find </a:t>
            </a:r>
            <a:r>
              <a:rPr sz="1400"/>
              <a:t>and </a:t>
            </a:r>
            <a:r>
              <a:rPr sz="1400"/>
              <a:t>modify </a:t>
            </a:r>
            <a:r>
              <a:rPr sz="1400"/>
              <a:t>the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particular </a:t>
            </a:r>
            <a:r>
              <a:rPr sz="1400"/>
              <a:t>class. </a:t>
            </a:r>
          </a:p>
          <a:p/>
          <a:p>
            <a:r>
              <a:rPr b="1" sz="1400"/>
              <a:t>Modify </a:t>
            </a:r>
            <a:r>
              <a:rPr b="1" sz="1400"/>
              <a:t>Resources, </a:t>
            </a:r>
            <a:r>
              <a:rPr b="1" sz="1400"/>
              <a:t>Assets</a:t>
            </a:r>
          </a:p>
          <a:p/>
          <a:p>
            <a:r>
              <a:rPr sz="1400"/>
              <a:t>The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assets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can </a:t>
            </a:r>
            <a:r>
              <a:rPr sz="1400"/>
              <a:t>also </a:t>
            </a:r>
            <a:r>
              <a:rPr sz="1400"/>
              <a:t>be </a:t>
            </a:r>
            <a:r>
              <a:rPr sz="1400"/>
              <a:t>modified. </a:t>
            </a:r>
            <a:r>
              <a:rPr sz="1400"/>
              <a:t>Resources </a:t>
            </a:r>
            <a:r>
              <a:rPr sz="1400"/>
              <a:t>are </a:t>
            </a:r>
            <a:r>
              <a:rPr sz="1400"/>
              <a:t>files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used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application,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images, </a:t>
            </a:r>
            <a:r>
              <a:rPr sz="1400"/>
              <a:t>sounds, </a:t>
            </a:r>
            <a:r>
              <a:rPr sz="1400"/>
              <a:t>and </a:t>
            </a:r>
            <a:r>
              <a:rPr sz="1400"/>
              <a:t>fonts. </a:t>
            </a:r>
            <a:r>
              <a:rPr sz="1400"/>
              <a:t>Assets </a:t>
            </a:r>
            <a:r>
              <a:rPr sz="1400"/>
              <a:t>are </a:t>
            </a:r>
            <a:r>
              <a:rPr sz="1400"/>
              <a:t>files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stored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APK </a:t>
            </a:r>
            <a:r>
              <a:rPr sz="1400"/>
              <a:t>file,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XML </a:t>
            </a:r>
            <a:r>
              <a:rPr sz="1400"/>
              <a:t>files </a:t>
            </a:r>
            <a:r>
              <a:rPr sz="1400"/>
              <a:t>and </a:t>
            </a:r>
            <a:r>
              <a:rPr sz="1400"/>
              <a:t>database </a:t>
            </a:r>
            <a:r>
              <a:rPr sz="1400"/>
              <a:t>files. </a:t>
            </a:r>
          </a:p>
          <a:p/>
          <a:p>
            <a:r>
              <a:rPr b="1" sz="1400"/>
              <a:t>Re-compile </a:t>
            </a:r>
            <a:r>
              <a:rPr b="1" sz="1400"/>
              <a:t>and </a:t>
            </a:r>
            <a:r>
              <a:rPr b="1" sz="1400"/>
              <a:t>Re-sign</a:t>
            </a:r>
          </a:p>
          <a:p/>
          <a:p>
            <a:r>
              <a:rPr sz="1400"/>
              <a:t>Once </a:t>
            </a:r>
            <a:r>
              <a:rPr sz="1400"/>
              <a:t>the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has </a:t>
            </a:r>
            <a:r>
              <a:rPr sz="1400"/>
              <a:t>been </a:t>
            </a:r>
            <a:r>
              <a:rPr sz="1400"/>
              <a:t>modified, </a:t>
            </a:r>
            <a:r>
              <a:rPr sz="1400"/>
              <a:t>it </a:t>
            </a:r>
            <a:r>
              <a:rPr sz="1400"/>
              <a:t>needs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re-compiled </a:t>
            </a:r>
            <a:r>
              <a:rPr sz="1400"/>
              <a:t>into </a:t>
            </a:r>
            <a:r>
              <a:rPr sz="1400"/>
              <a:t>Java </a:t>
            </a:r>
            <a:r>
              <a:rPr sz="1400"/>
              <a:t>bytecode.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different </a:t>
            </a:r>
            <a:r>
              <a:rPr sz="1400"/>
              <a:t>compilers </a:t>
            </a:r>
            <a:r>
              <a:rPr sz="1400"/>
              <a:t>available,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smali </a:t>
            </a:r>
            <a:r>
              <a:rPr sz="1400"/>
              <a:t>and </a:t>
            </a:r>
            <a:r>
              <a:rPr sz="1400"/>
              <a:t>baksmali.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bytecode </a:t>
            </a:r>
            <a:r>
              <a:rPr sz="1400"/>
              <a:t>will </a:t>
            </a:r>
            <a:r>
              <a:rPr sz="1400"/>
              <a:t>then </a:t>
            </a:r>
            <a:r>
              <a:rPr sz="1400"/>
              <a:t>need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re-signed </a:t>
            </a:r>
            <a:r>
              <a:rPr sz="1400"/>
              <a:t>with </a:t>
            </a:r>
            <a:r>
              <a:rPr sz="1400"/>
              <a:t>a </a:t>
            </a:r>
            <a:r>
              <a:rPr sz="1400"/>
              <a:t>new </a:t>
            </a:r>
            <a:r>
              <a:rPr sz="1400"/>
              <a:t>digital </a:t>
            </a:r>
            <a:r>
              <a:rPr sz="1400"/>
              <a:t>certificate. </a:t>
            </a:r>
          </a:p>
          <a:p/>
          <a:p>
            <a:r>
              <a:rPr b="1" sz="1400"/>
              <a:t>Legal </a:t>
            </a:r>
            <a:r>
              <a:rPr b="1" sz="1400"/>
              <a:t>Implications! </a:t>
            </a:r>
            <a:r>
              <a:rPr b="1" sz="1400"/>
              <a:t>(Read </a:t>
            </a:r>
            <a:r>
              <a:rPr b="1" sz="1400"/>
              <a:t>EULA)</a:t>
            </a:r>
          </a:p>
          <a:p/>
          <a:p>
            <a:r>
              <a:rPr sz="1400"/>
              <a:t>It </a:t>
            </a:r>
            <a:r>
              <a:rPr sz="1400"/>
              <a:t>is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read </a:t>
            </a:r>
            <a:r>
              <a:rPr sz="1400"/>
              <a:t>the </a:t>
            </a:r>
            <a:r>
              <a:rPr sz="1400"/>
              <a:t>End </a:t>
            </a:r>
            <a:r>
              <a:rPr sz="1400"/>
              <a:t>User </a:t>
            </a:r>
            <a:r>
              <a:rPr sz="1400"/>
              <a:t>License </a:t>
            </a:r>
            <a:r>
              <a:rPr sz="1400"/>
              <a:t>Agreement </a:t>
            </a:r>
            <a:r>
              <a:rPr sz="1400"/>
              <a:t>(EULA)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before </a:t>
            </a:r>
            <a:r>
              <a:rPr sz="1400"/>
              <a:t>modifying </a:t>
            </a:r>
            <a:r>
              <a:rPr sz="1400"/>
              <a:t>the </a:t>
            </a:r>
            <a:r>
              <a:rPr sz="1400"/>
              <a:t>Smali </a:t>
            </a:r>
            <a:r>
              <a:rPr sz="1400"/>
              <a:t>code. </a:t>
            </a:r>
            <a:r>
              <a:rPr sz="1400"/>
              <a:t>The </a:t>
            </a:r>
            <a:r>
              <a:rPr sz="1400"/>
              <a:t>EULA </a:t>
            </a:r>
            <a:r>
              <a:rPr sz="1400"/>
              <a:t>may </a:t>
            </a:r>
            <a:r>
              <a:rPr sz="1400"/>
              <a:t>prohibit </a:t>
            </a:r>
            <a:r>
              <a:rPr sz="1400"/>
              <a:t>modifying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code, </a:t>
            </a:r>
            <a:r>
              <a:rPr sz="1400"/>
              <a:t>and </a:t>
            </a:r>
            <a:r>
              <a:rPr sz="1400"/>
              <a:t>violating </a:t>
            </a:r>
            <a:r>
              <a:rPr sz="1400"/>
              <a:t>the </a:t>
            </a:r>
            <a:r>
              <a:rPr sz="1400"/>
              <a:t>EULA </a:t>
            </a:r>
            <a:r>
              <a:rPr sz="1400"/>
              <a:t>could </a:t>
            </a:r>
            <a:r>
              <a:rPr sz="1400"/>
              <a:t>have </a:t>
            </a:r>
            <a:r>
              <a:rPr sz="1400"/>
              <a:t>legal </a:t>
            </a:r>
            <a:r>
              <a:rPr sz="1400"/>
              <a:t>consequences. 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Developing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Language</a:t>
            </a:r>
          </a:p>
          <a:p/>
          <a:p>
            <a:r>
              <a:rPr sz="1400"/>
              <a:t>We </a:t>
            </a:r>
            <a:r>
              <a:rPr sz="1400"/>
              <a:t>will </a:t>
            </a:r>
            <a:r>
              <a:rPr sz="1400"/>
              <a:t>create </a:t>
            </a:r>
            <a:r>
              <a:rPr sz="1400"/>
              <a:t>a </a:t>
            </a:r>
            <a:r>
              <a:rPr sz="1400"/>
              <a:t>simple </a:t>
            </a:r>
            <a:r>
              <a:rPr sz="1400"/>
              <a:t>assembly </a:t>
            </a:r>
            <a:r>
              <a:rPr sz="1400"/>
              <a:t>language, </a:t>
            </a:r>
            <a:r>
              <a:rPr sz="1400"/>
              <a:t>consisting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set </a:t>
            </a:r>
            <a:r>
              <a:rPr sz="1400"/>
              <a:t>of </a:t>
            </a:r>
            <a:r>
              <a:rPr sz="1400"/>
              <a:t>mnemonic </a:t>
            </a:r>
            <a:r>
              <a:rPr sz="1400"/>
              <a:t>instructions </a:t>
            </a:r>
            <a:r>
              <a:rPr sz="1400"/>
              <a:t>that </a:t>
            </a:r>
            <a:r>
              <a:rPr sz="1400"/>
              <a:t>correspond </a:t>
            </a:r>
            <a:r>
              <a:rPr sz="1400"/>
              <a:t>to </a:t>
            </a:r>
            <a:r>
              <a:rPr sz="1400"/>
              <a:t>binary </a:t>
            </a:r>
            <a:r>
              <a:rPr sz="1400"/>
              <a:t>codes. </a:t>
            </a:r>
            <a:r>
              <a:rPr sz="1400"/>
              <a:t>These </a:t>
            </a:r>
            <a:r>
              <a:rPr sz="1400"/>
              <a:t>instructions </a:t>
            </a:r>
            <a:r>
              <a:rPr sz="1400"/>
              <a:t>will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represent </a:t>
            </a:r>
            <a:r>
              <a:rPr sz="1400"/>
              <a:t>operations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performed </a:t>
            </a:r>
            <a:r>
              <a:rPr sz="1400"/>
              <a:t>by </a:t>
            </a:r>
            <a:r>
              <a:rPr sz="1400"/>
              <a:t>a </a:t>
            </a:r>
            <a:r>
              <a:rPr sz="1400"/>
              <a:t>computer's </a:t>
            </a:r>
            <a:r>
              <a:rPr sz="1400"/>
              <a:t>processor. </a:t>
            </a:r>
          </a:p>
          <a:p/>
          <a:p>
            <a:r>
              <a:rPr b="1" sz="1400"/>
              <a:t>Binary </a:t>
            </a:r>
            <a:r>
              <a:rPr b="1" sz="1400"/>
              <a:t>Code</a:t>
            </a:r>
          </a:p>
          <a:p/>
          <a:p>
            <a:r>
              <a:rPr sz="1400"/>
              <a:t>Binary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system </a:t>
            </a:r>
            <a:r>
              <a:rPr sz="1400"/>
              <a:t>of </a:t>
            </a:r>
            <a:r>
              <a:rPr sz="1400"/>
              <a:t>representing </a:t>
            </a:r>
            <a:r>
              <a:rPr sz="1400"/>
              <a:t>information </a:t>
            </a:r>
            <a:r>
              <a:rPr sz="1400"/>
              <a:t>using </a:t>
            </a:r>
            <a:r>
              <a:rPr sz="1400"/>
              <a:t>only </a:t>
            </a:r>
            <a:r>
              <a:rPr sz="1400"/>
              <a:t>two </a:t>
            </a:r>
            <a:r>
              <a:rPr sz="1400"/>
              <a:t>digits, </a:t>
            </a:r>
            <a:r>
              <a:rPr sz="1400"/>
              <a:t>0 </a:t>
            </a:r>
            <a:r>
              <a:rPr sz="1400"/>
              <a:t>and </a:t>
            </a:r>
            <a:r>
              <a:rPr sz="1400"/>
              <a:t>1. </a:t>
            </a:r>
            <a:r>
              <a:rPr sz="1400"/>
              <a:t>Each </a:t>
            </a:r>
            <a:r>
              <a:rPr sz="1400"/>
              <a:t>digit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represents </a:t>
            </a:r>
            <a:r>
              <a:rPr sz="1400"/>
              <a:t>a </a:t>
            </a:r>
            <a:r>
              <a:rPr sz="1400"/>
              <a:t>power </a:t>
            </a:r>
            <a:r>
              <a:rPr sz="1400"/>
              <a:t>of </a:t>
            </a:r>
            <a:r>
              <a:rPr sz="1400"/>
              <a:t>two.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binary </a:t>
            </a:r>
            <a:r>
              <a:rPr sz="1400"/>
              <a:t>number </a:t>
            </a:r>
            <a:r>
              <a:rPr sz="1400"/>
              <a:t>1011 </a:t>
            </a:r>
            <a:r>
              <a:rPr sz="1400"/>
              <a:t>represents </a:t>
            </a:r>
            <a:r>
              <a:rPr sz="1400"/>
              <a:t>the </a:t>
            </a:r>
            <a:r>
              <a:rPr sz="1400"/>
              <a:t>decimal </a:t>
            </a:r>
            <a:r>
              <a:rPr sz="1400"/>
              <a:t>number </a:t>
            </a:r>
            <a:r>
              <a:rPr sz="1400"/>
              <a:t>11: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1 </a:t>
            </a:r>
            <a:r>
              <a:rPr sz="1400"/>
              <a:t>x </a:t>
            </a:r>
            <a:r>
              <a:rPr sz="1400"/>
              <a:t>2^3 </a:t>
            </a:r>
            <a:r>
              <a:rPr sz="1400"/>
              <a:t>+ </a:t>
            </a:r>
            <a:r>
              <a:rPr sz="1400"/>
              <a:t>0 </a:t>
            </a:r>
            <a:r>
              <a:rPr sz="1400"/>
              <a:t>x </a:t>
            </a:r>
            <a:r>
              <a:rPr sz="1400"/>
              <a:t>2^2 </a:t>
            </a:r>
            <a:r>
              <a:rPr sz="1400"/>
              <a:t>+ </a:t>
            </a:r>
            <a:r>
              <a:rPr sz="1400"/>
              <a:t>1 </a:t>
            </a:r>
            <a:r>
              <a:rPr sz="1400"/>
              <a:t>x </a:t>
            </a:r>
            <a:r>
              <a:rPr sz="1400"/>
              <a:t>2^1 </a:t>
            </a:r>
            <a:r>
              <a:rPr sz="1400"/>
              <a:t>+ </a:t>
            </a:r>
            <a:r>
              <a:rPr sz="1400"/>
              <a:t>1 </a:t>
            </a:r>
            <a:r>
              <a:rPr sz="1400"/>
              <a:t>x </a:t>
            </a:r>
            <a:r>
              <a:rPr sz="1400"/>
              <a:t>2^0 </a:t>
            </a:r>
            <a:r>
              <a:rPr sz="1400"/>
              <a:t>= </a:t>
            </a:r>
            <a:r>
              <a:rPr sz="1400"/>
              <a:t>11 </a:t>
            </a:r>
          </a:p>
          <a:p>
            <a:r>
              <a:rPr sz="1400"/>
              <a:t>``` </a:t>
            </a:r>
          </a:p>
          <a:p/>
          <a:p>
            <a:r>
              <a:rPr b="1" sz="1400"/>
              <a:t>Conversion </a:t>
            </a:r>
            <a:r>
              <a:rPr b="1" sz="1400"/>
              <a:t>from </a:t>
            </a:r>
            <a:r>
              <a:rPr b="1" sz="1400"/>
              <a:t>Binary </a:t>
            </a:r>
            <a:r>
              <a:rPr b="1" sz="1400"/>
              <a:t>to </a:t>
            </a:r>
            <a:r>
              <a:rPr b="1" sz="1400"/>
              <a:t>Assembly </a:t>
            </a:r>
            <a:r>
              <a:rPr b="1" sz="1400"/>
              <a:t>Code</a:t>
            </a:r>
          </a:p>
          <a:p/>
          <a:p>
            <a:r>
              <a:rPr sz="1400"/>
              <a:t>To </a:t>
            </a:r>
            <a:r>
              <a:rPr sz="1400"/>
              <a:t>convert </a:t>
            </a:r>
            <a:r>
              <a:rPr sz="1400"/>
              <a:t>a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assembly </a:t>
            </a:r>
            <a:r>
              <a:rPr sz="1400"/>
              <a:t>code, </a:t>
            </a:r>
            <a:r>
              <a:rPr sz="1400"/>
              <a:t>we </a:t>
            </a:r>
            <a:r>
              <a:rPr sz="1400"/>
              <a:t>will </a:t>
            </a:r>
            <a:r>
              <a:rPr sz="1400"/>
              <a:t>use </a:t>
            </a:r>
            <a:r>
              <a:rPr sz="1400"/>
              <a:t>a </a:t>
            </a:r>
            <a:r>
              <a:rPr sz="1400"/>
              <a:t>table </a:t>
            </a:r>
            <a:r>
              <a:rPr sz="1400"/>
              <a:t>that </a:t>
            </a:r>
            <a:r>
              <a:rPr sz="1400"/>
              <a:t>maps </a:t>
            </a:r>
            <a:r>
              <a:rPr sz="1400"/>
              <a:t>each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its </a:t>
            </a:r>
            <a:r>
              <a:rPr sz="1400"/>
              <a:t>corresponding </a:t>
            </a:r>
            <a:r>
              <a:rPr sz="1400"/>
              <a:t>mnemonic </a:t>
            </a:r>
            <a:r>
              <a:rPr sz="1400"/>
              <a:t>instruction.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table </a:t>
            </a:r>
            <a:r>
              <a:rPr sz="1400"/>
              <a:t>shows </a:t>
            </a:r>
            <a:r>
              <a:rPr sz="1400"/>
              <a:t>a </a:t>
            </a:r>
            <a:r>
              <a:rPr sz="1400"/>
              <a:t>mapping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subset </a:t>
            </a:r>
            <a:r>
              <a:rPr sz="1400"/>
              <a:t>of </a:t>
            </a:r>
            <a:r>
              <a:rPr sz="1400"/>
              <a:t>our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language: </a:t>
            </a:r>
          </a:p>
          <a:p/>
          <a:p>
            <a:r>
              <a:rPr sz="1400"/>
              <a:t>|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| </a:t>
            </a:r>
            <a:r>
              <a:rPr sz="1400"/>
              <a:t>Mnemonic </a:t>
            </a:r>
            <a:r>
              <a:rPr sz="1400"/>
              <a:t>Instruction </a:t>
            </a:r>
            <a:r>
              <a:rPr sz="1400"/>
              <a:t>| </a:t>
            </a:r>
          </a:p>
          <a:p>
            <a:r>
              <a:rPr sz="1400"/>
              <a:t>|---|---| </a:t>
            </a:r>
          </a:p>
          <a:p>
            <a:r>
              <a:rPr sz="1400"/>
              <a:t>| </a:t>
            </a:r>
            <a:r>
              <a:rPr sz="1400"/>
              <a:t>0000 </a:t>
            </a:r>
            <a:r>
              <a:rPr sz="1400"/>
              <a:t>| </a:t>
            </a:r>
            <a:r>
              <a:rPr sz="1400"/>
              <a:t>ADD </a:t>
            </a:r>
            <a:r>
              <a:rPr sz="1400"/>
              <a:t>| </a:t>
            </a:r>
          </a:p>
          <a:p>
            <a:r>
              <a:rPr sz="1400"/>
              <a:t>| </a:t>
            </a:r>
            <a:r>
              <a:rPr sz="1400"/>
              <a:t>0001 </a:t>
            </a:r>
            <a:r>
              <a:rPr sz="1400"/>
              <a:t>| </a:t>
            </a:r>
            <a:r>
              <a:rPr sz="1400"/>
              <a:t>SUB </a:t>
            </a:r>
            <a:r>
              <a:rPr sz="1400"/>
              <a:t>| </a:t>
            </a:r>
          </a:p>
          <a:p>
            <a:r>
              <a:rPr sz="1400"/>
              <a:t>| </a:t>
            </a:r>
            <a:r>
              <a:rPr sz="1400"/>
              <a:t>0010 </a:t>
            </a:r>
            <a:r>
              <a:rPr sz="1400"/>
              <a:t>| </a:t>
            </a:r>
            <a:r>
              <a:rPr sz="1400"/>
              <a:t>MUL </a:t>
            </a:r>
            <a:r>
              <a:rPr sz="1400"/>
              <a:t>| </a:t>
            </a:r>
          </a:p>
          <a:p>
            <a:r>
              <a:rPr sz="1400"/>
              <a:t>| </a:t>
            </a:r>
            <a:r>
              <a:rPr sz="1400"/>
              <a:t>0011 </a:t>
            </a:r>
            <a:r>
              <a:rPr sz="1400"/>
              <a:t>| </a:t>
            </a:r>
            <a:r>
              <a:rPr sz="1400"/>
              <a:t>DIV </a:t>
            </a:r>
            <a:r>
              <a:rPr sz="1400"/>
              <a:t>| </a:t>
            </a:r>
          </a:p>
          <a:p/>
          <a:p>
            <a:r>
              <a:rPr sz="1400"/>
              <a:t>To </a:t>
            </a:r>
            <a:r>
              <a:rPr sz="1400"/>
              <a:t>convert </a:t>
            </a:r>
            <a:r>
              <a:rPr sz="1400"/>
              <a:t>a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assembly </a:t>
            </a:r>
            <a:r>
              <a:rPr sz="1400"/>
              <a:t>code, </a:t>
            </a:r>
            <a:r>
              <a:rPr sz="1400"/>
              <a:t>we </a:t>
            </a:r>
            <a:r>
              <a:rPr sz="1400"/>
              <a:t>simply </a:t>
            </a:r>
            <a:r>
              <a:rPr sz="1400"/>
              <a:t>look </a:t>
            </a:r>
            <a:r>
              <a:rPr sz="1400"/>
              <a:t>up </a:t>
            </a:r>
            <a:r>
              <a:rPr sz="1400"/>
              <a:t>the </a:t>
            </a:r>
            <a:r>
              <a:rPr sz="1400"/>
              <a:t>corresponding </a:t>
            </a:r>
            <a:r>
              <a:rPr sz="1400"/>
              <a:t>mnemonic </a:t>
            </a:r>
            <a:r>
              <a:rPr sz="1400"/>
              <a:t>instruction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table.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0000 </a:t>
            </a:r>
            <a:r>
              <a:rPr sz="1400"/>
              <a:t>would </a:t>
            </a:r>
            <a:r>
              <a:rPr sz="1400"/>
              <a:t>be </a:t>
            </a:r>
            <a:r>
              <a:rPr sz="1400"/>
              <a:t>converted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instruction </a:t>
            </a:r>
            <a:r>
              <a:rPr sz="1400"/>
              <a:t>ADD. </a:t>
            </a:r>
          </a:p>
          <a:p/>
          <a:p>
            <a:r>
              <a:rPr b="1" sz="1400"/>
              <a:t>Example</a:t>
            </a:r>
          </a:p>
          <a:p/>
          <a:p>
            <a:r>
              <a:rPr sz="1400"/>
              <a:t>Let's </a:t>
            </a:r>
            <a:r>
              <a:rPr sz="1400"/>
              <a:t>consider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binary </a:t>
            </a:r>
            <a:r>
              <a:rPr sz="1400"/>
              <a:t>code: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10001110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To </a:t>
            </a:r>
            <a:r>
              <a:rPr sz="1400"/>
              <a:t>convert </a:t>
            </a:r>
            <a:r>
              <a:rPr sz="1400"/>
              <a:t>this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assembly </a:t>
            </a:r>
            <a:r>
              <a:rPr sz="1400"/>
              <a:t>code, </a:t>
            </a:r>
            <a:r>
              <a:rPr sz="1400"/>
              <a:t>we </a:t>
            </a:r>
            <a:r>
              <a:rPr sz="1400"/>
              <a:t>break </a:t>
            </a:r>
            <a:r>
              <a:rPr sz="1400"/>
              <a:t>it </a:t>
            </a:r>
            <a:r>
              <a:rPr sz="1400"/>
              <a:t>up </a:t>
            </a:r>
            <a:r>
              <a:rPr sz="1400"/>
              <a:t>into </a:t>
            </a:r>
            <a:r>
              <a:rPr sz="1400"/>
              <a:t>4-bit </a:t>
            </a:r>
            <a:r>
              <a:rPr sz="1400"/>
              <a:t>chunks </a:t>
            </a:r>
            <a:r>
              <a:rPr sz="1400"/>
              <a:t>and </a:t>
            </a:r>
            <a:r>
              <a:rPr sz="1400"/>
              <a:t>look </a:t>
            </a:r>
            <a:r>
              <a:rPr sz="1400"/>
              <a:t>up </a:t>
            </a:r>
            <a:r>
              <a:rPr sz="1400"/>
              <a:t>the </a:t>
            </a:r>
            <a:r>
              <a:rPr sz="1400"/>
              <a:t>corresponding </a:t>
            </a:r>
            <a:r>
              <a:rPr sz="1400"/>
              <a:t>mnemonic </a:t>
            </a:r>
            <a:r>
              <a:rPr sz="1400"/>
              <a:t>instructions </a:t>
            </a:r>
            <a:r>
              <a:rPr sz="1400"/>
              <a:t>in </a:t>
            </a:r>
            <a:r>
              <a:rPr sz="1400"/>
              <a:t>our </a:t>
            </a:r>
            <a:r>
              <a:rPr sz="1400"/>
              <a:t>table: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1000 </a:t>
            </a:r>
            <a:r>
              <a:rPr sz="1400"/>
              <a:t>| </a:t>
            </a:r>
            <a:r>
              <a:rPr sz="1400"/>
              <a:t>1110 </a:t>
            </a:r>
          </a:p>
          <a:p>
            <a:r>
              <a:rPr sz="1400"/>
              <a:t>ADD </a:t>
            </a:r>
            <a:r>
              <a:rPr sz="1400"/>
              <a:t>| </a:t>
            </a:r>
            <a:r>
              <a:rPr sz="1400"/>
              <a:t>SUB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Therefore, </a:t>
            </a:r>
            <a:r>
              <a:rPr sz="1400"/>
              <a:t>the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10001110 </a:t>
            </a:r>
            <a:r>
              <a:rPr sz="1400"/>
              <a:t>would </a:t>
            </a:r>
            <a:r>
              <a:rPr sz="1400"/>
              <a:t>be </a:t>
            </a:r>
            <a:r>
              <a:rPr sz="1400"/>
              <a:t>ADD </a:t>
            </a:r>
            <a:r>
              <a:rPr sz="1400"/>
              <a:t>SUB. </a:t>
            </a:r>
          </a:p>
          <a:p/>
          <a:p>
            <a:r>
              <a:rPr b="1" sz="1400"/>
              <a:t>Benefits </a:t>
            </a:r>
            <a:r>
              <a:rPr b="1" sz="1400"/>
              <a:t>of </a:t>
            </a:r>
            <a:r>
              <a:rPr b="1" sz="1400"/>
              <a:t>Using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Language</a:t>
            </a:r>
          </a:p>
          <a:p/>
          <a:p>
            <a:r>
              <a:rPr sz="1400"/>
              <a:t>Using </a:t>
            </a:r>
            <a:r>
              <a:rPr sz="1400"/>
              <a:t>a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can </a:t>
            </a:r>
            <a:r>
              <a:rPr sz="1400"/>
              <a:t>help </a:t>
            </a:r>
            <a:r>
              <a:rPr sz="1400"/>
              <a:t>us </a:t>
            </a:r>
            <a:r>
              <a:rPr sz="1400"/>
              <a:t>to: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Understand </a:t>
            </a:r>
            <a:r>
              <a:rPr sz="1200"/>
              <a:t>the </a:t>
            </a:r>
            <a:r>
              <a:rPr sz="1200"/>
              <a:t>basics </a:t>
            </a:r>
            <a:r>
              <a:rPr sz="1200"/>
              <a:t>of </a:t>
            </a:r>
            <a:r>
              <a:rPr sz="1200"/>
              <a:t>computer </a:t>
            </a:r>
            <a:r>
              <a:rPr sz="1200"/>
              <a:t>architecture </a:t>
            </a:r>
            <a:r>
              <a:rPr sz="1200"/>
              <a:t>and </a:t>
            </a:r>
            <a:r>
              <a:rPr sz="1200"/>
              <a:t>assembly </a:t>
            </a:r>
            <a:r>
              <a:rPr sz="1200"/>
              <a:t>language </a:t>
            </a:r>
            <a:r>
              <a:rPr sz="1200"/>
              <a:t>programming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Practice </a:t>
            </a:r>
            <a:r>
              <a:rPr sz="1200"/>
              <a:t>converting </a:t>
            </a:r>
            <a:r>
              <a:rPr sz="1200"/>
              <a:t>between </a:t>
            </a:r>
            <a:r>
              <a:rPr sz="1200"/>
              <a:t>binary </a:t>
            </a:r>
            <a:r>
              <a:rPr sz="1200"/>
              <a:t>code </a:t>
            </a:r>
            <a:r>
              <a:rPr sz="1200"/>
              <a:t>and </a:t>
            </a:r>
            <a:r>
              <a:rPr sz="1200"/>
              <a:t>assembly </a:t>
            </a:r>
            <a:r>
              <a:rPr sz="1200"/>
              <a:t>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Develop </a:t>
            </a:r>
            <a:r>
              <a:rPr sz="1200"/>
              <a:t>our </a:t>
            </a:r>
            <a:r>
              <a:rPr sz="1200"/>
              <a:t>problem-solving </a:t>
            </a:r>
            <a:r>
              <a:rPr sz="1200"/>
              <a:t>and </a:t>
            </a:r>
            <a:r>
              <a:rPr sz="1200"/>
              <a:t>critical </a:t>
            </a:r>
            <a:r>
              <a:rPr sz="1200"/>
              <a:t>thinking </a:t>
            </a:r>
            <a:r>
              <a:rPr sz="1200"/>
              <a:t>skills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Reverse </a:t>
            </a:r>
            <a:r>
              <a:rPr b="1" sz="1400"/>
              <a:t>Engineering</a:t>
            </a:r>
          </a:p>
          <a:p/>
          <a:p>
            <a:r>
              <a:rPr sz="1400"/>
              <a:t>Android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decompiling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(APK)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internal </a:t>
            </a:r>
            <a:r>
              <a:rPr sz="1400"/>
              <a:t>workings. 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done </a:t>
            </a:r>
            <a:r>
              <a:rPr sz="1400"/>
              <a:t>for </a:t>
            </a:r>
            <a:r>
              <a:rPr sz="1400"/>
              <a:t>various </a:t>
            </a:r>
            <a:r>
              <a:rPr sz="1400"/>
              <a:t>purposes,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security </a:t>
            </a:r>
            <a:r>
              <a:rPr sz="1400"/>
              <a:t>analysis, </a:t>
            </a:r>
            <a:r>
              <a:rPr sz="1400"/>
              <a:t>vulnerability </a:t>
            </a:r>
            <a:r>
              <a:rPr sz="1400"/>
              <a:t>research, </a:t>
            </a:r>
            <a:r>
              <a:rPr sz="1400"/>
              <a:t>or </a:t>
            </a:r>
            <a:r>
              <a:rPr sz="1400"/>
              <a:t>simply </a:t>
            </a:r>
            <a:r>
              <a:rPr sz="1400"/>
              <a:t>to </a:t>
            </a:r>
            <a:r>
              <a:rPr sz="1400"/>
              <a:t>learn </a:t>
            </a:r>
            <a:r>
              <a:rPr sz="1400"/>
              <a:t>how </a:t>
            </a:r>
            <a:r>
              <a:rPr sz="1400"/>
              <a:t>an </a:t>
            </a:r>
            <a:r>
              <a:rPr sz="1400"/>
              <a:t>application </a:t>
            </a:r>
            <a:r>
              <a:rPr sz="1400"/>
              <a:t>is </a:t>
            </a:r>
            <a:r>
              <a:rPr sz="1400"/>
              <a:t>built. </a:t>
            </a:r>
          </a:p>
          <a:p/>
          <a:p>
            <a:r>
              <a:rPr b="1" sz="1400"/>
              <a:t>Android </a:t>
            </a:r>
            <a:r>
              <a:rPr b="1" sz="1400"/>
              <a:t>Code </a:t>
            </a:r>
            <a:r>
              <a:rPr b="1" sz="1400"/>
              <a:t>Structure</a:t>
            </a:r>
          </a:p>
          <a:p/>
          <a:p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is </a:t>
            </a:r>
            <a:r>
              <a:rPr sz="1400"/>
              <a:t>typically </a:t>
            </a:r>
            <a:r>
              <a:rPr sz="1400"/>
              <a:t>made </a:t>
            </a:r>
            <a:r>
              <a:rPr sz="1400"/>
              <a:t>up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components, </a:t>
            </a:r>
            <a:r>
              <a:rPr sz="1400"/>
              <a:t>including: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Activities: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the </a:t>
            </a:r>
            <a:r>
              <a:rPr sz="1200"/>
              <a:t>screens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user </a:t>
            </a:r>
            <a:r>
              <a:rPr sz="1200"/>
              <a:t>interacts </a:t>
            </a:r>
            <a:r>
              <a:rPr sz="1200"/>
              <a:t>with.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Services: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background </a:t>
            </a:r>
            <a:r>
              <a:rPr sz="1200"/>
              <a:t>processes </a:t>
            </a:r>
            <a:r>
              <a:rPr sz="1200"/>
              <a:t>that </a:t>
            </a:r>
            <a:r>
              <a:rPr sz="1200"/>
              <a:t>run </a:t>
            </a:r>
            <a:r>
              <a:rPr sz="1200"/>
              <a:t>independently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user </a:t>
            </a:r>
            <a:r>
              <a:rPr sz="1200"/>
              <a:t>interface.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Broadcast </a:t>
            </a:r>
            <a:r>
              <a:rPr b="1" sz="1200"/>
              <a:t>receivers: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components </a:t>
            </a:r>
            <a:r>
              <a:rPr sz="1200"/>
              <a:t>that </a:t>
            </a:r>
            <a:r>
              <a:rPr sz="1200"/>
              <a:t>listen </a:t>
            </a:r>
            <a:r>
              <a:rPr sz="1200"/>
              <a:t>for </a:t>
            </a:r>
            <a:r>
              <a:rPr sz="1200"/>
              <a:t>and </a:t>
            </a:r>
            <a:r>
              <a:rPr sz="1200"/>
              <a:t>respond </a:t>
            </a:r>
            <a:r>
              <a:rPr sz="1200"/>
              <a:t>to </a:t>
            </a:r>
            <a:r>
              <a:rPr sz="1200"/>
              <a:t>system-wide </a:t>
            </a:r>
            <a:r>
              <a:rPr sz="1200"/>
              <a:t>events.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Content </a:t>
            </a:r>
            <a:r>
              <a:rPr b="1" sz="1200"/>
              <a:t>providers:</a:t>
            </a:r>
            <a:r>
              <a:rPr sz="1200"/>
              <a:t>These </a:t>
            </a:r>
            <a:r>
              <a:rPr sz="1200"/>
              <a:t>are </a:t>
            </a:r>
            <a:r>
              <a:rPr sz="1200"/>
              <a:t>components </a:t>
            </a:r>
            <a:r>
              <a:rPr sz="1200"/>
              <a:t>that </a:t>
            </a:r>
            <a:r>
              <a:rPr sz="1200"/>
              <a:t>provide </a:t>
            </a:r>
            <a:r>
              <a:rPr sz="1200"/>
              <a:t>data </a:t>
            </a:r>
            <a:r>
              <a:rPr sz="1200"/>
              <a:t>to </a:t>
            </a:r>
            <a:r>
              <a:rPr sz="1200"/>
              <a:t>other </a:t>
            </a:r>
            <a:r>
              <a:rPr sz="1200"/>
              <a:t>applications. </a:t>
            </a:r>
          </a:p>
          <a:p/>
          <a:p>
            <a:r>
              <a:rPr b="1" sz="1400"/>
              <a:t>Components </a:t>
            </a:r>
            <a:r>
              <a:rPr b="1" sz="1400"/>
              <a:t>in </a:t>
            </a:r>
            <a:r>
              <a:rPr b="1" sz="1400"/>
              <a:t>Manifest </a:t>
            </a:r>
            <a:r>
              <a:rPr b="1" sz="1400"/>
              <a:t>File</a:t>
            </a:r>
          </a:p>
          <a:p/>
          <a:p>
            <a:r>
              <a:rPr sz="1400"/>
              <a:t>The </a:t>
            </a:r>
            <a:r>
              <a:rPr sz="1400"/>
              <a:t>Android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(AndroidManifest.xml)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key </a:t>
            </a:r>
            <a:r>
              <a:rPr sz="1400"/>
              <a:t>part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structure. </a:t>
            </a:r>
            <a:r>
              <a:rPr sz="1400"/>
              <a:t>It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components, </a:t>
            </a:r>
            <a:r>
              <a:rPr sz="1400"/>
              <a:t>as </a:t>
            </a:r>
            <a:r>
              <a:rPr sz="1400"/>
              <a:t>well </a:t>
            </a:r>
            <a:r>
              <a:rPr sz="1400"/>
              <a:t>as </a:t>
            </a:r>
            <a:r>
              <a:rPr sz="1400"/>
              <a:t>other </a:t>
            </a:r>
            <a:r>
              <a:rPr sz="1400"/>
              <a:t>important </a:t>
            </a:r>
            <a:r>
              <a:rPr sz="1400"/>
              <a:t>information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package </a:t>
            </a:r>
            <a:r>
              <a:rPr sz="1400"/>
              <a:t>name, </a:t>
            </a:r>
            <a:r>
              <a:rPr sz="1400"/>
              <a:t>version, </a:t>
            </a:r>
            <a:r>
              <a:rPr sz="1400"/>
              <a:t>and </a:t>
            </a:r>
            <a:r>
              <a:rPr sz="1400"/>
              <a:t>permissions. </a:t>
            </a:r>
          </a:p>
          <a:p/>
          <a:p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Smali</a:t>
            </a:r>
          </a:p>
          <a:p/>
          <a:p>
            <a:r>
              <a:rPr sz="1400"/>
              <a:t>Dex </a:t>
            </a:r>
            <a:r>
              <a:rPr sz="1400"/>
              <a:t>(Dalvik </a:t>
            </a:r>
            <a:r>
              <a:rPr sz="1400"/>
              <a:t>Executable)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format </a:t>
            </a:r>
            <a:r>
              <a:rPr sz="1400"/>
              <a:t>that </a:t>
            </a:r>
            <a:r>
              <a:rPr sz="1400"/>
              <a:t>Android </a:t>
            </a:r>
            <a:r>
              <a:rPr sz="1400"/>
              <a:t>uses </a:t>
            </a:r>
            <a:r>
              <a:rPr sz="1400"/>
              <a:t>to </a:t>
            </a:r>
            <a:r>
              <a:rPr sz="1400"/>
              <a:t>store </a:t>
            </a:r>
            <a:r>
              <a:rPr sz="1400"/>
              <a:t>compiled </a:t>
            </a:r>
            <a:r>
              <a:rPr sz="1400"/>
              <a:t>code. </a:t>
            </a:r>
            <a:r>
              <a:rPr sz="1400"/>
              <a:t>Smali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equivalent </a:t>
            </a:r>
            <a:r>
              <a:rPr sz="1400"/>
              <a:t>to </a:t>
            </a:r>
            <a:r>
              <a:rPr sz="1400"/>
              <a:t>Dex. </a:t>
            </a:r>
            <a:r>
              <a:rPr sz="1400"/>
              <a:t>Dex </a:t>
            </a:r>
            <a:r>
              <a:rPr sz="1400"/>
              <a:t>to </a:t>
            </a:r>
            <a:r>
              <a:rPr sz="1400"/>
              <a:t>Smali </a:t>
            </a:r>
            <a:r>
              <a:rPr sz="1400"/>
              <a:t>conversion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common </a:t>
            </a:r>
            <a:r>
              <a:rPr sz="1400"/>
              <a:t>step </a:t>
            </a:r>
            <a:r>
              <a:rPr sz="1400"/>
              <a:t>in </a:t>
            </a:r>
            <a:r>
              <a:rPr sz="1400"/>
              <a:t>Android </a:t>
            </a:r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as </a:t>
            </a:r>
            <a:r>
              <a:rPr sz="1400"/>
              <a:t>it </a:t>
            </a:r>
            <a:r>
              <a:rPr sz="1400"/>
              <a:t>allows </a:t>
            </a:r>
            <a:r>
              <a:rPr sz="1400"/>
              <a:t>researchers </a:t>
            </a:r>
            <a:r>
              <a:rPr sz="1400"/>
              <a:t>to </a:t>
            </a:r>
            <a:r>
              <a:rPr sz="1400"/>
              <a:t>inspect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code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more </a:t>
            </a:r>
            <a:r>
              <a:rPr sz="1400"/>
              <a:t>readable </a:t>
            </a:r>
            <a:r>
              <a:rPr sz="1400"/>
              <a:t>format. </a:t>
            </a:r>
          </a:p>
          <a:p/>
          <a:p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Source </a:t>
            </a:r>
            <a:r>
              <a:rPr b="1" sz="1400"/>
              <a:t>Code</a:t>
            </a:r>
          </a:p>
          <a:p/>
          <a:p>
            <a:r>
              <a:rPr sz="1400"/>
              <a:t>Dex </a:t>
            </a:r>
            <a:r>
              <a:rPr sz="1400"/>
              <a:t>to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conversion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converting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original </a:t>
            </a:r>
            <a:r>
              <a:rPr sz="1400"/>
              <a:t>source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challenging </a:t>
            </a:r>
            <a:r>
              <a:rPr sz="1400"/>
              <a:t>task, </a:t>
            </a:r>
            <a:r>
              <a:rPr sz="1400"/>
              <a:t>as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format </a:t>
            </a:r>
            <a:r>
              <a:rPr sz="1400"/>
              <a:t>is </a:t>
            </a:r>
            <a:r>
              <a:rPr sz="1400"/>
              <a:t>designed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efficient </a:t>
            </a:r>
            <a:r>
              <a:rPr sz="1400"/>
              <a:t>and </a:t>
            </a:r>
            <a:r>
              <a:rPr sz="1400"/>
              <a:t>not </a:t>
            </a:r>
            <a:r>
              <a:rPr sz="1400"/>
              <a:t>easily </a:t>
            </a:r>
            <a:r>
              <a:rPr sz="1400"/>
              <a:t>readable. </a:t>
            </a:r>
            <a:r>
              <a:rPr sz="1400"/>
              <a:t>However,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tools </a:t>
            </a:r>
            <a:r>
              <a:rPr sz="1400"/>
              <a:t>available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assist </a:t>
            </a:r>
            <a:r>
              <a:rPr sz="1400"/>
              <a:t>with </a:t>
            </a:r>
            <a:r>
              <a:rPr sz="1400"/>
              <a:t>this </a:t>
            </a:r>
            <a:r>
              <a:rPr sz="1400"/>
              <a:t>process. </a:t>
            </a:r>
          </a:p>
          <a:p/>
          <a:p>
            <a:r>
              <a:rPr b="1" sz="1400"/>
              <a:t>Native </a:t>
            </a:r>
            <a:r>
              <a:rPr b="1" sz="1400"/>
              <a:t>Code </a:t>
            </a:r>
            <a:r>
              <a:rPr b="1" sz="1400"/>
              <a:t>Analysis</a:t>
            </a:r>
          </a:p>
          <a:p/>
          <a:p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code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compiled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specific </a:t>
            </a:r>
            <a:r>
              <a:rPr sz="1400"/>
              <a:t>platform </a:t>
            </a:r>
            <a:r>
              <a:rPr sz="1400"/>
              <a:t>and </a:t>
            </a:r>
            <a:r>
              <a:rPr sz="1400"/>
              <a:t>cannot </a:t>
            </a:r>
            <a:r>
              <a:rPr sz="1400"/>
              <a:t>be </a:t>
            </a:r>
            <a:r>
              <a:rPr sz="1400"/>
              <a:t>executed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Virtual </a:t>
            </a:r>
            <a:r>
              <a:rPr sz="1400"/>
              <a:t>Machine </a:t>
            </a:r>
            <a:r>
              <a:rPr sz="1400"/>
              <a:t>(JVM). </a:t>
            </a:r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can </a:t>
            </a:r>
            <a:r>
              <a:rPr sz="1400"/>
              <a:t>include </a:t>
            </a:r>
            <a:r>
              <a:rPr sz="1400"/>
              <a:t>native </a:t>
            </a:r>
            <a:r>
              <a:rPr sz="1400"/>
              <a:t>code, </a:t>
            </a:r>
            <a:r>
              <a:rPr sz="1400"/>
              <a:t>which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languages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 </a:t>
            </a:r>
            <a:r>
              <a:rPr sz="1400"/>
              <a:t>or </a:t>
            </a:r>
            <a:r>
              <a:rPr sz="1400"/>
              <a:t>C++.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analysis </a:t>
            </a:r>
            <a:r>
              <a:rPr sz="1400"/>
              <a:t>is </a:t>
            </a:r>
            <a:r>
              <a:rPr sz="1400"/>
              <a:t>necessary </a:t>
            </a:r>
            <a:r>
              <a:rPr sz="1400"/>
              <a:t>to </a:t>
            </a:r>
            <a:r>
              <a:rPr sz="1400"/>
              <a:t>fully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functionality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application. </a:t>
            </a:r>
          </a:p>
          <a:p/>
          <a:p>
            <a:r>
              <a:rPr b="1" sz="1400"/>
              <a:t>Design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Machine </a:t>
            </a:r>
            <a:r>
              <a:rPr b="1" sz="1400"/>
              <a:t>Language</a:t>
            </a:r>
          </a:p>
          <a:p/>
          <a:p>
            <a:r>
              <a:rPr sz="1400"/>
              <a:t>Designing </a:t>
            </a:r>
            <a:r>
              <a:rPr sz="1400"/>
              <a:t>a </a:t>
            </a:r>
            <a:r>
              <a:rPr sz="1400"/>
              <a:t>dummy </a:t>
            </a:r>
            <a:r>
              <a:rPr sz="1400"/>
              <a:t>machine </a:t>
            </a:r>
            <a:r>
              <a:rPr sz="1400"/>
              <a:t>language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way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a </a:t>
            </a:r>
            <a:r>
              <a:rPr sz="1400"/>
              <a:t>simplified </a:t>
            </a:r>
            <a:r>
              <a:rPr sz="1400"/>
              <a:t>version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real-world </a:t>
            </a:r>
            <a:r>
              <a:rPr sz="1400"/>
              <a:t>machine </a:t>
            </a:r>
            <a:r>
              <a:rPr sz="1400"/>
              <a:t>language. 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useful </a:t>
            </a:r>
            <a:r>
              <a:rPr sz="1400"/>
              <a:t>for </a:t>
            </a:r>
            <a:r>
              <a:rPr sz="1400"/>
              <a:t>educational </a:t>
            </a:r>
            <a:r>
              <a:rPr sz="1400"/>
              <a:t>purposes, </a:t>
            </a:r>
            <a:r>
              <a:rPr sz="1400"/>
              <a:t>as </a:t>
            </a:r>
            <a:r>
              <a:rPr sz="1400"/>
              <a:t>it </a:t>
            </a:r>
            <a:r>
              <a:rPr sz="1400"/>
              <a:t>allows </a:t>
            </a:r>
            <a:r>
              <a:rPr sz="1400"/>
              <a:t>students </a:t>
            </a:r>
            <a:r>
              <a:rPr sz="1400"/>
              <a:t>to </a:t>
            </a:r>
            <a:r>
              <a:rPr sz="1400"/>
              <a:t>learn </a:t>
            </a:r>
            <a:r>
              <a:rPr sz="1400"/>
              <a:t>the </a:t>
            </a:r>
            <a:r>
              <a:rPr sz="1400"/>
              <a:t>basic </a:t>
            </a:r>
            <a:r>
              <a:rPr sz="1400"/>
              <a:t>concepts </a:t>
            </a:r>
            <a:r>
              <a:rPr sz="1400"/>
              <a:t>of </a:t>
            </a:r>
            <a:r>
              <a:rPr sz="1400"/>
              <a:t>machine </a:t>
            </a:r>
            <a:r>
              <a:rPr sz="1400"/>
              <a:t>language </a:t>
            </a:r>
            <a:r>
              <a:rPr sz="1400"/>
              <a:t>without </a:t>
            </a:r>
            <a:r>
              <a:rPr sz="1400"/>
              <a:t>having </a:t>
            </a:r>
            <a:r>
              <a:rPr sz="1400"/>
              <a:t>to </a:t>
            </a:r>
            <a:r>
              <a:rPr sz="1400"/>
              <a:t>deal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complexity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real-world </a:t>
            </a:r>
            <a:r>
              <a:rPr sz="1400"/>
              <a:t>system.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Guest </a:t>
            </a:r>
            <a:r>
              <a:rPr b="1" sz="1400"/>
              <a:t>Lecture </a:t>
            </a:r>
            <a:r>
              <a:rPr b="1" sz="1400"/>
              <a:t>by </a:t>
            </a:r>
            <a:r>
              <a:rPr b="1" sz="1400"/>
              <a:t>DarkNavy </a:t>
            </a:r>
            <a:r>
              <a:rPr b="1" sz="1400"/>
              <a:t>from </a:t>
            </a:r>
            <a:r>
              <a:rPr b="1" sz="1400"/>
              <a:t>China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Date:</a:t>
            </a:r>
            <a:r>
              <a:rPr sz="1200"/>
              <a:t>19th </a:t>
            </a:r>
            <a:r>
              <a:rPr sz="1200"/>
              <a:t>March </a:t>
            </a:r>
            <a:r>
              <a:rPr sz="1200"/>
              <a:t>2024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Time:</a:t>
            </a:r>
            <a:r>
              <a:rPr sz="1200"/>
              <a:t>9 </a:t>
            </a:r>
            <a:r>
              <a:rPr sz="1200"/>
              <a:t>AM </a:t>
            </a:r>
            <a:r>
              <a:rPr sz="1200"/>
              <a:t>– </a:t>
            </a:r>
            <a:r>
              <a:rPr sz="1200"/>
              <a:t>11 </a:t>
            </a:r>
            <a:r>
              <a:rPr sz="1200"/>
              <a:t>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Format:</a:t>
            </a:r>
            <a:r>
              <a:rPr sz="1200"/>
              <a:t>Hybrid </a:t>
            </a:r>
            <a:r>
              <a:rPr sz="1200"/>
              <a:t>(Face </a:t>
            </a:r>
            <a:r>
              <a:rPr sz="1200"/>
              <a:t>to </a:t>
            </a:r>
            <a:r>
              <a:rPr sz="1200"/>
              <a:t>face </a:t>
            </a:r>
            <a:r>
              <a:rPr sz="1200"/>
              <a:t>+ </a:t>
            </a:r>
            <a:r>
              <a:rPr sz="1200"/>
              <a:t>Zoom </a:t>
            </a:r>
            <a:r>
              <a:rPr sz="1200"/>
              <a:t>session)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Location:</a:t>
            </a:r>
            <a:r>
              <a:rPr sz="1200"/>
              <a:t>To </a:t>
            </a:r>
            <a:r>
              <a:rPr sz="1200"/>
              <a:t>be </a:t>
            </a:r>
            <a:r>
              <a:rPr sz="1200"/>
              <a:t>announced </a:t>
            </a:r>
            <a:r>
              <a:rPr sz="1200"/>
              <a:t>on </a:t>
            </a:r>
            <a:r>
              <a:rPr sz="1200"/>
              <a:t>LMS </a:t>
            </a:r>
            <a:r>
              <a:rPr sz="1200"/>
              <a:t>(Learning </a:t>
            </a:r>
            <a:r>
              <a:rPr sz="1200"/>
              <a:t>Management </a:t>
            </a:r>
            <a:r>
              <a:rPr sz="1200"/>
              <a:t>System)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Topic:</a:t>
            </a:r>
            <a:r>
              <a:rPr sz="1200"/>
              <a:t>Capture </a:t>
            </a:r>
            <a:r>
              <a:rPr sz="1200"/>
              <a:t>the </a:t>
            </a:r>
            <a:r>
              <a:rPr sz="1200"/>
              <a:t>Flag </a:t>
            </a:r>
            <a:r>
              <a:rPr sz="1200"/>
              <a:t>(CTF) </a:t>
            </a:r>
            <a:r>
              <a:rPr sz="1200"/>
              <a:t>Practice </a:t>
            </a:r>
            <a:r>
              <a:rPr sz="1200"/>
              <a:t>Session </a:t>
            </a:r>
          </a:p>
          <a:p/>
          <a:p>
            <a:r>
              <a:rPr b="1" sz="1400"/>
              <a:t>Content: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Practice </a:t>
            </a:r>
            <a:r>
              <a:rPr b="1" sz="1200"/>
              <a:t>CTF </a:t>
            </a:r>
            <a:r>
              <a:rPr b="1" sz="1200"/>
              <a:t>session:</a:t>
            </a:r>
            <a:r>
              <a:rPr sz="1200"/>
              <a:t>This </a:t>
            </a:r>
            <a:r>
              <a:rPr sz="1200"/>
              <a:t>session </a:t>
            </a:r>
            <a:r>
              <a:rPr sz="1200"/>
              <a:t>will </a:t>
            </a:r>
            <a:r>
              <a:rPr sz="1200"/>
              <a:t>involve </a:t>
            </a:r>
            <a:r>
              <a:rPr sz="1200"/>
              <a:t>hands-on </a:t>
            </a:r>
            <a:r>
              <a:rPr sz="1200"/>
              <a:t>practice </a:t>
            </a:r>
            <a:r>
              <a:rPr sz="1200"/>
              <a:t>with </a:t>
            </a:r>
            <a:r>
              <a:rPr sz="1200"/>
              <a:t>Capture </a:t>
            </a:r>
            <a:r>
              <a:rPr sz="1200"/>
              <a:t>the </a:t>
            </a:r>
            <a:r>
              <a:rPr sz="1200"/>
              <a:t>Flag </a:t>
            </a:r>
            <a:r>
              <a:rPr sz="1200"/>
              <a:t>(CTF) </a:t>
            </a:r>
            <a:r>
              <a:rPr sz="1200"/>
              <a:t>challenges.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Getting </a:t>
            </a:r>
            <a:r>
              <a:rPr b="1" sz="1200"/>
              <a:t>used </a:t>
            </a:r>
            <a:r>
              <a:rPr b="1" sz="1200"/>
              <a:t>to </a:t>
            </a:r>
            <a:r>
              <a:rPr b="1" sz="1200"/>
              <a:t>the </a:t>
            </a:r>
            <a:r>
              <a:rPr b="1" sz="1200"/>
              <a:t>Flag </a:t>
            </a:r>
            <a:r>
              <a:rPr b="1" sz="1200"/>
              <a:t>detection:</a:t>
            </a:r>
            <a:r>
              <a:rPr sz="1200"/>
              <a:t>Participants </a:t>
            </a:r>
            <a:r>
              <a:rPr sz="1200"/>
              <a:t>will </a:t>
            </a:r>
            <a:r>
              <a:rPr sz="1200"/>
              <a:t>learn </a:t>
            </a:r>
            <a:r>
              <a:rPr sz="1200"/>
              <a:t>how </a:t>
            </a:r>
            <a:r>
              <a:rPr sz="1200"/>
              <a:t>to </a:t>
            </a:r>
            <a:r>
              <a:rPr sz="1200"/>
              <a:t>identify </a:t>
            </a:r>
            <a:r>
              <a:rPr sz="1200"/>
              <a:t>and </a:t>
            </a:r>
            <a:r>
              <a:rPr sz="1200"/>
              <a:t>capture </a:t>
            </a:r>
            <a:r>
              <a:rPr sz="1200"/>
              <a:t>flags </a:t>
            </a:r>
            <a:r>
              <a:rPr sz="1200"/>
              <a:t>in </a:t>
            </a:r>
            <a:r>
              <a:rPr sz="1200"/>
              <a:t>CTF </a:t>
            </a:r>
            <a:r>
              <a:rPr sz="1200"/>
              <a:t>challenges.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Identifying </a:t>
            </a:r>
            <a:r>
              <a:rPr b="1" sz="1200"/>
              <a:t>the </a:t>
            </a:r>
            <a:r>
              <a:rPr b="1" sz="1200"/>
              <a:t>level </a:t>
            </a:r>
            <a:r>
              <a:rPr b="1" sz="1200"/>
              <a:t>of </a:t>
            </a:r>
            <a:r>
              <a:rPr b="1" sz="1200"/>
              <a:t>technical </a:t>
            </a:r>
            <a:r>
              <a:rPr b="1" sz="1200"/>
              <a:t>skills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class:</a:t>
            </a:r>
            <a:r>
              <a:rPr sz="1200"/>
              <a:t>The </a:t>
            </a:r>
            <a:r>
              <a:rPr sz="1200"/>
              <a:t>guest </a:t>
            </a:r>
            <a:r>
              <a:rPr sz="1200"/>
              <a:t>lecturer </a:t>
            </a:r>
            <a:r>
              <a:rPr sz="1200"/>
              <a:t>will </a:t>
            </a:r>
            <a:r>
              <a:rPr sz="1200"/>
              <a:t>assess </a:t>
            </a:r>
            <a:r>
              <a:rPr sz="1200"/>
              <a:t>the </a:t>
            </a:r>
            <a:r>
              <a:rPr sz="1200"/>
              <a:t>technical </a:t>
            </a:r>
            <a:r>
              <a:rPr sz="1200"/>
              <a:t>skills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participants </a:t>
            </a:r>
            <a:r>
              <a:rPr sz="1200"/>
              <a:t>to </a:t>
            </a:r>
            <a:r>
              <a:rPr sz="1200"/>
              <a:t>tailor </a:t>
            </a:r>
            <a:r>
              <a:rPr sz="1200"/>
              <a:t>the </a:t>
            </a:r>
            <a:r>
              <a:rPr sz="1200"/>
              <a:t>session </a:t>
            </a:r>
            <a:r>
              <a:rPr sz="1200"/>
              <a:t>accordingly. </a:t>
            </a:r>
          </a:p>
          <a:p/>
          <a:p>
            <a:r>
              <a:rPr b="1" sz="1400"/>
              <a:t>Benefits: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Participants </a:t>
            </a:r>
            <a:r>
              <a:rPr sz="1200"/>
              <a:t>will </a:t>
            </a:r>
            <a:r>
              <a:rPr sz="1200"/>
              <a:t>develop </a:t>
            </a:r>
            <a:r>
              <a:rPr sz="1200"/>
              <a:t>practical </a:t>
            </a:r>
            <a:r>
              <a:rPr sz="1200"/>
              <a:t>skills </a:t>
            </a:r>
            <a:r>
              <a:rPr sz="1200"/>
              <a:t>in </a:t>
            </a:r>
            <a:r>
              <a:rPr sz="1200"/>
              <a:t>CTF </a:t>
            </a:r>
            <a:r>
              <a:rPr sz="1200"/>
              <a:t>competitions.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They </a:t>
            </a:r>
            <a:r>
              <a:rPr sz="1200"/>
              <a:t>will </a:t>
            </a:r>
            <a:r>
              <a:rPr sz="1200"/>
              <a:t>enhance </a:t>
            </a:r>
            <a:r>
              <a:rPr sz="1200"/>
              <a:t>their </a:t>
            </a:r>
            <a:r>
              <a:rPr sz="1200"/>
              <a:t>ability </a:t>
            </a:r>
            <a:r>
              <a:rPr sz="1200"/>
              <a:t>to </a:t>
            </a:r>
            <a:r>
              <a:rPr sz="1200"/>
              <a:t>detect </a:t>
            </a:r>
            <a:r>
              <a:rPr sz="1200"/>
              <a:t>flags </a:t>
            </a:r>
            <a:r>
              <a:rPr sz="1200"/>
              <a:t>in </a:t>
            </a:r>
            <a:r>
              <a:rPr sz="1200"/>
              <a:t>CTF </a:t>
            </a:r>
            <a:r>
              <a:rPr sz="1200"/>
              <a:t>challenges.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guest </a:t>
            </a:r>
            <a:r>
              <a:rPr sz="1200"/>
              <a:t>lecturer's </a:t>
            </a:r>
            <a:r>
              <a:rPr sz="1200"/>
              <a:t>insights </a:t>
            </a:r>
            <a:r>
              <a:rPr sz="1200"/>
              <a:t>will </a:t>
            </a:r>
            <a:r>
              <a:rPr sz="1200"/>
              <a:t>help </a:t>
            </a:r>
            <a:r>
              <a:rPr sz="1200"/>
              <a:t>participants </a:t>
            </a:r>
            <a:r>
              <a:rPr sz="1200"/>
              <a:t>identify </a:t>
            </a:r>
            <a:r>
              <a:rPr sz="1200"/>
              <a:t>areas </a:t>
            </a:r>
            <a:r>
              <a:rPr sz="1200"/>
              <a:t>for </a:t>
            </a:r>
            <a:r>
              <a:rPr sz="1200"/>
              <a:t>skill </a:t>
            </a:r>
            <a:r>
              <a:rPr sz="1200"/>
              <a:t>improvement. </a:t>
            </a:r>
          </a:p>
          <a:p/>
          <a:p>
            <a:r>
              <a:rPr b="1" sz="1400"/>
              <a:t>Additional </a:t>
            </a:r>
            <a:r>
              <a:rPr b="1" sz="1400"/>
              <a:t>Information: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DarkNavy </a:t>
            </a:r>
            <a:r>
              <a:rPr sz="1200"/>
              <a:t>is </a:t>
            </a:r>
            <a:r>
              <a:rPr sz="1200"/>
              <a:t>an </a:t>
            </a:r>
            <a:r>
              <a:rPr sz="1200"/>
              <a:t>experienced </a:t>
            </a:r>
            <a:r>
              <a:rPr sz="1200"/>
              <a:t>security </a:t>
            </a:r>
            <a:r>
              <a:rPr sz="1200"/>
              <a:t>researcher </a:t>
            </a:r>
            <a:r>
              <a:rPr sz="1200"/>
              <a:t>from </a:t>
            </a:r>
            <a:r>
              <a:rPr sz="1200"/>
              <a:t>China </a:t>
            </a:r>
            <a:r>
              <a:rPr sz="1200"/>
              <a:t>who </a:t>
            </a:r>
            <a:r>
              <a:rPr sz="1200"/>
              <a:t>specializes </a:t>
            </a:r>
            <a:r>
              <a:rPr sz="1200"/>
              <a:t>in </a:t>
            </a:r>
            <a:r>
              <a:rPr sz="1200"/>
              <a:t>CTF </a:t>
            </a:r>
            <a:r>
              <a:rPr sz="1200"/>
              <a:t>competitions.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session </a:t>
            </a:r>
            <a:r>
              <a:rPr sz="1200"/>
              <a:t>is </a:t>
            </a:r>
            <a:r>
              <a:rPr sz="1200"/>
              <a:t>designed </a:t>
            </a:r>
            <a:r>
              <a:rPr sz="1200"/>
              <a:t>for </a:t>
            </a:r>
            <a:r>
              <a:rPr sz="1200"/>
              <a:t>individuals </a:t>
            </a:r>
            <a:r>
              <a:rPr sz="1200"/>
              <a:t>interested </a:t>
            </a:r>
            <a:r>
              <a:rPr sz="1200"/>
              <a:t>in </a:t>
            </a:r>
            <a:r>
              <a:rPr sz="1200"/>
              <a:t>enhancing </a:t>
            </a:r>
            <a:r>
              <a:rPr sz="1200"/>
              <a:t>their </a:t>
            </a:r>
            <a:r>
              <a:rPr sz="1200"/>
              <a:t>CTF </a:t>
            </a:r>
            <a:r>
              <a:rPr sz="1200"/>
              <a:t>skills </a:t>
            </a:r>
            <a:r>
              <a:rPr sz="1200"/>
              <a:t>and </a:t>
            </a:r>
            <a:r>
              <a:rPr sz="1200"/>
              <a:t>preparing </a:t>
            </a:r>
            <a:r>
              <a:rPr sz="1200"/>
              <a:t>for </a:t>
            </a:r>
            <a:r>
              <a:rPr sz="1200"/>
              <a:t>competitions.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Participants </a:t>
            </a:r>
            <a:r>
              <a:rPr sz="1200"/>
              <a:t>are </a:t>
            </a:r>
            <a:r>
              <a:rPr sz="1200"/>
              <a:t>encouraged </a:t>
            </a:r>
            <a:r>
              <a:rPr sz="1200"/>
              <a:t>to </a:t>
            </a:r>
            <a:r>
              <a:rPr sz="1200"/>
              <a:t>bring </a:t>
            </a:r>
            <a:r>
              <a:rPr sz="1200"/>
              <a:t>their </a:t>
            </a:r>
            <a:r>
              <a:rPr sz="1200"/>
              <a:t>laptops </a:t>
            </a:r>
            <a:r>
              <a:rPr sz="1200"/>
              <a:t>with </a:t>
            </a:r>
            <a:r>
              <a:rPr sz="1200"/>
              <a:t>necessary </a:t>
            </a:r>
            <a:r>
              <a:rPr sz="1200"/>
              <a:t>software </a:t>
            </a:r>
            <a:r>
              <a:rPr sz="1200"/>
              <a:t>installed.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Zoom </a:t>
            </a:r>
            <a:r>
              <a:rPr sz="1200"/>
              <a:t>link </a:t>
            </a:r>
            <a:r>
              <a:rPr sz="1200"/>
              <a:t>will </a:t>
            </a:r>
            <a:r>
              <a:rPr sz="1200"/>
              <a:t>be </a:t>
            </a:r>
            <a:r>
              <a:rPr sz="1200"/>
              <a:t>provided </a:t>
            </a:r>
            <a:r>
              <a:rPr sz="1200"/>
              <a:t>closer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date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event.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technique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inner </a:t>
            </a:r>
            <a:r>
              <a:rPr sz="1400"/>
              <a:t>workings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system </a:t>
            </a:r>
            <a:r>
              <a:rPr sz="1400"/>
              <a:t>by </a:t>
            </a:r>
            <a:r>
              <a:rPr sz="1400"/>
              <a:t>analyzing </a:t>
            </a:r>
            <a:r>
              <a:rPr sz="1400"/>
              <a:t>its </a:t>
            </a:r>
            <a:r>
              <a:rPr sz="1400"/>
              <a:t>code.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development,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apps </a:t>
            </a:r>
            <a:r>
              <a:rPr sz="1400"/>
              <a:t>involves </a:t>
            </a:r>
            <a:r>
              <a:rPr sz="1400"/>
              <a:t>decompiling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APK </a:t>
            </a:r>
            <a:r>
              <a:rPr sz="1400"/>
              <a:t>file </a:t>
            </a:r>
            <a:r>
              <a:rPr sz="1400"/>
              <a:t>to </a:t>
            </a:r>
            <a:r>
              <a:rPr sz="1400"/>
              <a:t>extract </a:t>
            </a:r>
            <a:r>
              <a:rPr sz="1400"/>
              <a:t>its </a:t>
            </a:r>
            <a:r>
              <a:rPr sz="1400"/>
              <a:t>source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process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useful </a:t>
            </a:r>
            <a:r>
              <a:rPr sz="1400"/>
              <a:t>for: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Understanding </a:t>
            </a:r>
            <a:r>
              <a:rPr sz="1200"/>
              <a:t>how </a:t>
            </a:r>
            <a:r>
              <a:rPr sz="1200"/>
              <a:t>an </a:t>
            </a:r>
            <a:r>
              <a:rPr sz="1200"/>
              <a:t>app </a:t>
            </a:r>
            <a:r>
              <a:rPr sz="1200"/>
              <a:t>functions </a:t>
            </a:r>
            <a:r>
              <a:rPr sz="1200"/>
              <a:t>and </a:t>
            </a:r>
            <a:r>
              <a:rPr sz="1200"/>
              <a:t>its </a:t>
            </a:r>
            <a:r>
              <a:rPr sz="1200"/>
              <a:t>underlying </a:t>
            </a:r>
            <a:r>
              <a:rPr sz="1200"/>
              <a:t>logic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Identifying </a:t>
            </a:r>
            <a:r>
              <a:rPr sz="1200"/>
              <a:t>potential </a:t>
            </a:r>
            <a:r>
              <a:rPr sz="1200"/>
              <a:t>security </a:t>
            </a:r>
            <a:r>
              <a:rPr sz="1200"/>
              <a:t>vulnerabilities </a:t>
            </a:r>
            <a:r>
              <a:rPr sz="1200"/>
              <a:t>or </a:t>
            </a:r>
            <a:r>
              <a:rPr sz="1200"/>
              <a:t>malicious </a:t>
            </a:r>
            <a:r>
              <a:rPr sz="1200"/>
              <a:t>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Creating </a:t>
            </a:r>
            <a:r>
              <a:rPr sz="1200"/>
              <a:t>custom </a:t>
            </a:r>
            <a:r>
              <a:rPr sz="1200"/>
              <a:t>modifications </a:t>
            </a:r>
            <a:r>
              <a:rPr sz="1200"/>
              <a:t>or </a:t>
            </a:r>
            <a:r>
              <a:rPr sz="1200"/>
              <a:t>enhancements </a:t>
            </a:r>
            <a:r>
              <a:rPr sz="1200"/>
              <a:t>to </a:t>
            </a:r>
            <a:r>
              <a:rPr sz="1200"/>
              <a:t>an </a:t>
            </a:r>
            <a:r>
              <a:rPr sz="1200"/>
              <a:t>app </a:t>
            </a:r>
          </a:p>
          <a:p/>
          <a:p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 </a:t>
            </a:r>
            <a:r>
              <a:rPr sz="1400"/>
              <a:t>typically </a:t>
            </a:r>
            <a:r>
              <a:rPr sz="1400"/>
              <a:t>involves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steps: </a:t>
            </a:r>
          </a:p>
          <a:p/>
          <a:p>
            <a:r>
              <a:rPr sz="1400"/>
              <a:t>1. </a:t>
            </a:r>
            <a:r>
              <a:rPr b="1" sz="1400"/>
              <a:t>Obtain </a:t>
            </a:r>
            <a:r>
              <a:rPr b="1" sz="1400"/>
              <a:t>the </a:t>
            </a:r>
            <a:r>
              <a:rPr b="1" sz="1400"/>
              <a:t>APK </a:t>
            </a:r>
            <a:r>
              <a:rPr b="1" sz="1400"/>
              <a:t>file: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done </a:t>
            </a:r>
            <a:r>
              <a:rPr sz="1400"/>
              <a:t>by </a:t>
            </a:r>
            <a:r>
              <a:rPr sz="1400"/>
              <a:t>downloading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Google </a:t>
            </a:r>
            <a:r>
              <a:rPr sz="1400"/>
              <a:t>Play </a:t>
            </a:r>
            <a:r>
              <a:rPr sz="1400"/>
              <a:t>Store </a:t>
            </a:r>
            <a:r>
              <a:rPr sz="1400"/>
              <a:t>or </a:t>
            </a:r>
            <a:r>
              <a:rPr sz="1400"/>
              <a:t>using </a:t>
            </a:r>
            <a:r>
              <a:rPr sz="1400"/>
              <a:t>a </a:t>
            </a:r>
            <a:r>
              <a:rPr sz="1400"/>
              <a:t>tool </a:t>
            </a:r>
            <a:r>
              <a:rPr sz="1400"/>
              <a:t>like </a:t>
            </a:r>
            <a:r>
              <a:rPr sz="1400"/>
              <a:t>Apktool </a:t>
            </a:r>
            <a:r>
              <a:rPr sz="1400"/>
              <a:t>to </a:t>
            </a:r>
            <a:r>
              <a:rPr sz="1400"/>
              <a:t>extract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from </a:t>
            </a:r>
            <a:r>
              <a:rPr sz="1400"/>
              <a:t>an </a:t>
            </a:r>
            <a:r>
              <a:rPr sz="1400"/>
              <a:t>installed </a:t>
            </a:r>
            <a:r>
              <a:rPr sz="1400"/>
              <a:t>app. </a:t>
            </a:r>
          </a:p>
          <a:p>
            <a:r>
              <a:rPr sz="1400"/>
              <a:t>2. </a:t>
            </a:r>
            <a:r>
              <a:rPr b="1" sz="1400"/>
              <a:t>Decompile </a:t>
            </a:r>
            <a:r>
              <a:rPr b="1" sz="1400"/>
              <a:t>the </a:t>
            </a:r>
            <a:r>
              <a:rPr b="1" sz="1400"/>
              <a:t>APK:</a:t>
            </a:r>
            <a:r>
              <a:rPr sz="1400"/>
              <a:t>Use </a:t>
            </a:r>
            <a:r>
              <a:rPr sz="1400"/>
              <a:t>a </a:t>
            </a:r>
            <a:r>
              <a:rPr sz="1400"/>
              <a:t>tool </a:t>
            </a:r>
            <a:r>
              <a:rPr sz="1400"/>
              <a:t>like </a:t>
            </a:r>
            <a:r>
              <a:rPr sz="1400"/>
              <a:t>JADX </a:t>
            </a:r>
            <a:r>
              <a:rPr sz="1400"/>
              <a:t>or </a:t>
            </a:r>
            <a:r>
              <a:rPr sz="1400"/>
              <a:t>Fernflower </a:t>
            </a:r>
            <a:r>
              <a:rPr sz="1400"/>
              <a:t>to </a:t>
            </a:r>
            <a:r>
              <a:rPr sz="1400"/>
              <a:t>convert </a:t>
            </a:r>
            <a:r>
              <a:rPr sz="1400"/>
              <a:t>the </a:t>
            </a:r>
            <a:r>
              <a:rPr sz="1400"/>
              <a:t>APK's </a:t>
            </a:r>
            <a:r>
              <a:rPr sz="1400"/>
              <a:t>DEX </a:t>
            </a:r>
            <a:r>
              <a:rPr sz="1400"/>
              <a:t>(Dalvik </a:t>
            </a:r>
            <a:r>
              <a:rPr sz="1400"/>
              <a:t>Executable) </a:t>
            </a:r>
            <a:r>
              <a:rPr sz="1400"/>
              <a:t>bytecode </a:t>
            </a:r>
            <a:r>
              <a:rPr sz="1400"/>
              <a:t>into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code. </a:t>
            </a:r>
          </a:p>
          <a:p>
            <a:r>
              <a:rPr sz="1400"/>
              <a:t>3. </a:t>
            </a:r>
            <a:r>
              <a:rPr b="1" sz="1400"/>
              <a:t>Analyze </a:t>
            </a:r>
            <a:r>
              <a:rPr b="1" sz="1400"/>
              <a:t>the </a:t>
            </a:r>
            <a:r>
              <a:rPr b="1" sz="1400"/>
              <a:t>source </a:t>
            </a:r>
            <a:r>
              <a:rPr b="1" sz="1400"/>
              <a:t>code:</a:t>
            </a:r>
            <a:r>
              <a:rPr sz="1400"/>
              <a:t>Examine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structure, </a:t>
            </a:r>
            <a:r>
              <a:rPr sz="1400"/>
              <a:t>functionality, </a:t>
            </a:r>
            <a:r>
              <a:rPr sz="1400"/>
              <a:t>and </a:t>
            </a:r>
            <a:r>
              <a:rPr sz="1400"/>
              <a:t>any </a:t>
            </a:r>
            <a:r>
              <a:rPr sz="1400"/>
              <a:t>potential </a:t>
            </a:r>
            <a:r>
              <a:rPr sz="1400"/>
              <a:t>security </a:t>
            </a:r>
            <a:r>
              <a:rPr sz="1400"/>
              <a:t>issues. </a:t>
            </a:r>
            <a:r>
              <a:rPr sz="1400"/>
              <a:t>You </a:t>
            </a:r>
            <a:r>
              <a:rPr sz="1400"/>
              <a:t>can </a:t>
            </a:r>
            <a:r>
              <a:rPr sz="1400"/>
              <a:t>use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Ghidra </a:t>
            </a:r>
            <a:r>
              <a:rPr sz="1400"/>
              <a:t>or </a:t>
            </a:r>
            <a:r>
              <a:rPr sz="1400"/>
              <a:t>IDA </a:t>
            </a:r>
            <a:r>
              <a:rPr sz="1400"/>
              <a:t>Pro </a:t>
            </a:r>
            <a:r>
              <a:rPr sz="1400"/>
              <a:t>to </a:t>
            </a:r>
            <a:r>
              <a:rPr sz="1400"/>
              <a:t>further </a:t>
            </a:r>
            <a:r>
              <a:rPr sz="1400"/>
              <a:t>analyze </a:t>
            </a:r>
            <a:r>
              <a:rPr sz="1400"/>
              <a:t>the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or </a:t>
            </a:r>
            <a:r>
              <a:rPr sz="1400"/>
              <a:t>binary </a:t>
            </a:r>
            <a:r>
              <a:rPr sz="1400"/>
              <a:t>data. </a:t>
            </a:r>
          </a:p>
          <a:p>
            <a:r>
              <a:rPr sz="1400"/>
              <a:t>4. </a:t>
            </a:r>
            <a:r>
              <a:rPr b="1" sz="1400"/>
              <a:t>Modify </a:t>
            </a:r>
            <a:r>
              <a:rPr b="1" sz="1400"/>
              <a:t>or </a:t>
            </a:r>
            <a:r>
              <a:rPr b="1" sz="1400"/>
              <a:t>enhance </a:t>
            </a:r>
            <a:r>
              <a:rPr b="1" sz="1400"/>
              <a:t>the </a:t>
            </a:r>
            <a:r>
              <a:rPr b="1" sz="1400"/>
              <a:t>app:</a:t>
            </a:r>
            <a:r>
              <a:rPr sz="1400"/>
              <a:t>If </a:t>
            </a:r>
            <a:r>
              <a:rPr sz="1400"/>
              <a:t>desired, </a:t>
            </a:r>
            <a:r>
              <a:rPr sz="1400"/>
              <a:t>make </a:t>
            </a:r>
            <a:r>
              <a:rPr sz="1400"/>
              <a:t>changes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custom </a:t>
            </a:r>
            <a:r>
              <a:rPr sz="1400"/>
              <a:t>modifications </a:t>
            </a:r>
            <a:r>
              <a:rPr sz="1400"/>
              <a:t>or </a:t>
            </a:r>
            <a:r>
              <a:rPr sz="1400"/>
              <a:t>improvements. </a:t>
            </a:r>
            <a:r>
              <a:rPr sz="1400"/>
              <a:t>You </a:t>
            </a:r>
            <a:r>
              <a:rPr sz="1400"/>
              <a:t>can </a:t>
            </a:r>
            <a:r>
              <a:rPr sz="1400"/>
              <a:t>then </a:t>
            </a:r>
            <a:r>
              <a:rPr sz="1400"/>
              <a:t>recompile </a:t>
            </a:r>
            <a:r>
              <a:rPr sz="1400"/>
              <a:t>the </a:t>
            </a:r>
            <a:r>
              <a:rPr sz="1400"/>
              <a:t>modified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new </a:t>
            </a:r>
            <a:r>
              <a:rPr sz="1400"/>
              <a:t>APK </a:t>
            </a:r>
            <a:r>
              <a:rPr sz="1400"/>
              <a:t>file. </a:t>
            </a:r>
          </a:p>
          <a:p/>
          <a:p>
            <a:r>
              <a:rPr b="1" sz="1400"/>
              <a:t>Benefits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Android </a:t>
            </a:r>
            <a:r>
              <a:rPr b="1" sz="1400"/>
              <a:t>Apps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Android </a:t>
            </a:r>
            <a:r>
              <a:rPr sz="1400"/>
              <a:t>apps </a:t>
            </a:r>
            <a:r>
              <a:rPr sz="1400"/>
              <a:t>can </a:t>
            </a:r>
            <a:r>
              <a:rPr sz="1400"/>
              <a:t>provide </a:t>
            </a:r>
            <a:r>
              <a:rPr sz="1400"/>
              <a:t>several </a:t>
            </a:r>
            <a:r>
              <a:rPr sz="1400"/>
              <a:t>benefits, </a:t>
            </a:r>
            <a:r>
              <a:rPr sz="1400"/>
              <a:t>including: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Security </a:t>
            </a:r>
            <a:r>
              <a:rPr b="1" sz="1200"/>
              <a:t>analysis:</a:t>
            </a:r>
            <a:r>
              <a:rPr sz="1200"/>
              <a:t>Identifying </a:t>
            </a:r>
            <a:r>
              <a:rPr sz="1200"/>
              <a:t>potential </a:t>
            </a:r>
            <a:r>
              <a:rPr sz="1200"/>
              <a:t>security </a:t>
            </a:r>
            <a:r>
              <a:rPr sz="1200"/>
              <a:t>vulnerabilities </a:t>
            </a:r>
            <a:r>
              <a:rPr sz="1200"/>
              <a:t>or </a:t>
            </a:r>
            <a:r>
              <a:rPr sz="1200"/>
              <a:t>malicious </a:t>
            </a:r>
            <a:r>
              <a:rPr sz="1200"/>
              <a:t>code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App </a:t>
            </a:r>
            <a:r>
              <a:rPr b="1" sz="1200"/>
              <a:t>optimization:</a:t>
            </a:r>
            <a:r>
              <a:rPr sz="1200"/>
              <a:t>Understanding </a:t>
            </a:r>
            <a:r>
              <a:rPr sz="1200"/>
              <a:t>how </a:t>
            </a:r>
            <a:r>
              <a:rPr sz="1200"/>
              <a:t>an </a:t>
            </a:r>
            <a:r>
              <a:rPr sz="1200"/>
              <a:t>app </a:t>
            </a:r>
            <a:r>
              <a:rPr sz="1200"/>
              <a:t>consumes </a:t>
            </a:r>
            <a:r>
              <a:rPr sz="1200"/>
              <a:t>resources </a:t>
            </a:r>
            <a:r>
              <a:rPr sz="1200"/>
              <a:t>and </a:t>
            </a:r>
            <a:r>
              <a:rPr sz="1200"/>
              <a:t>optimizing </a:t>
            </a:r>
            <a:r>
              <a:rPr sz="1200"/>
              <a:t>its </a:t>
            </a:r>
            <a:r>
              <a:rPr sz="1200"/>
              <a:t>performance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Customization:</a:t>
            </a:r>
            <a:r>
              <a:rPr sz="1200"/>
              <a:t>Creating </a:t>
            </a:r>
            <a:r>
              <a:rPr sz="1200"/>
              <a:t>custom </a:t>
            </a:r>
            <a:r>
              <a:rPr sz="1200"/>
              <a:t>modifications </a:t>
            </a:r>
            <a:r>
              <a:rPr sz="1200"/>
              <a:t>or </a:t>
            </a:r>
            <a:r>
              <a:rPr sz="1200"/>
              <a:t>enhancements </a:t>
            </a:r>
            <a:r>
              <a:rPr sz="1200"/>
              <a:t>to </a:t>
            </a:r>
            <a:r>
              <a:rPr sz="1200"/>
              <a:t>an </a:t>
            </a:r>
            <a:r>
              <a:rPr sz="1200"/>
              <a:t>app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Learning </a:t>
            </a:r>
            <a:r>
              <a:rPr b="1" sz="1200"/>
              <a:t>and </a:t>
            </a:r>
            <a:r>
              <a:rPr b="1" sz="1200"/>
              <a:t>research:</a:t>
            </a:r>
            <a:r>
              <a:rPr sz="1200"/>
              <a:t>Gaining </a:t>
            </a:r>
            <a:r>
              <a:rPr sz="1200"/>
              <a:t>insights </a:t>
            </a:r>
            <a:r>
              <a:rPr sz="1200"/>
              <a:t>into </a:t>
            </a:r>
            <a:r>
              <a:rPr sz="1200"/>
              <a:t>the </a:t>
            </a:r>
            <a:r>
              <a:rPr sz="1200"/>
              <a:t>inner </a:t>
            </a:r>
            <a:r>
              <a:rPr sz="1200"/>
              <a:t>workings </a:t>
            </a:r>
            <a:r>
              <a:rPr sz="1200"/>
              <a:t>of </a:t>
            </a:r>
            <a:r>
              <a:rPr sz="1200"/>
              <a:t>Android </a:t>
            </a:r>
            <a:r>
              <a:rPr sz="1200"/>
              <a:t>apps </a:t>
            </a:r>
            <a:r>
              <a:rPr sz="1200"/>
              <a:t>and </a:t>
            </a:r>
            <a:r>
              <a:rPr sz="1200"/>
              <a:t>their </a:t>
            </a:r>
            <a:r>
              <a:rPr sz="1200"/>
              <a:t>development </a:t>
            </a:r>
          </a:p>
          <a:p/>
          <a:p>
            <a:r>
              <a:rPr b="1" sz="1400"/>
              <a:t>Note: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apps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legally </a:t>
            </a:r>
            <a:r>
              <a:rPr sz="1400"/>
              <a:t>challenging </a:t>
            </a:r>
            <a:r>
              <a:rPr sz="1400"/>
              <a:t>in </a:t>
            </a:r>
            <a:r>
              <a:rPr sz="1400"/>
              <a:t>some </a:t>
            </a:r>
            <a:r>
              <a:rPr sz="1400"/>
              <a:t>jurisdictions.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adhere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license </a:t>
            </a:r>
            <a:r>
              <a:rPr sz="1400"/>
              <a:t>terms </a:t>
            </a:r>
            <a:r>
              <a:rPr sz="1400"/>
              <a:t>and </a:t>
            </a:r>
            <a:r>
              <a:rPr sz="1400"/>
              <a:t>avoid </a:t>
            </a:r>
            <a:r>
              <a:rPr sz="1400"/>
              <a:t>using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for </a:t>
            </a:r>
            <a:r>
              <a:rPr sz="1400"/>
              <a:t>malicious </a:t>
            </a:r>
            <a:r>
              <a:rPr sz="1400"/>
              <a:t>or </a:t>
            </a:r>
            <a:r>
              <a:rPr sz="1400"/>
              <a:t>illegal </a:t>
            </a:r>
            <a:r>
              <a:rPr sz="1400"/>
              <a:t>purposes. 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Application </a:t>
            </a:r>
            <a:r>
              <a:rPr b="1" sz="1400"/>
              <a:t>Packaging </a:t>
            </a:r>
            <a:r>
              <a:rPr b="1" sz="1400"/>
              <a:t>(APK)</a:t>
            </a:r>
          </a:p>
          <a:p/>
          <a:p>
            <a:r>
              <a:rPr b="1" sz="1400"/>
              <a:t>Overview:</a:t>
            </a:r>
          </a:p>
          <a:p/>
          <a:p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are </a:t>
            </a:r>
            <a:r>
              <a:rPr sz="1400"/>
              <a:t>distributed </a:t>
            </a:r>
            <a:r>
              <a:rPr sz="1400"/>
              <a:t>as </a:t>
            </a:r>
            <a:r>
              <a:rPr sz="1400"/>
              <a:t>APK </a:t>
            </a:r>
            <a:r>
              <a:rPr sz="1400"/>
              <a:t>(Android </a:t>
            </a:r>
            <a:r>
              <a:rPr sz="1400"/>
              <a:t>Package) </a:t>
            </a:r>
            <a:r>
              <a:rPr sz="1400"/>
              <a:t>files. </a:t>
            </a:r>
            <a:r>
              <a:rPr sz="1400"/>
              <a:t>APKs </a:t>
            </a:r>
            <a:r>
              <a:rPr sz="1400"/>
              <a:t>encapsulate </a:t>
            </a:r>
            <a:r>
              <a:rPr sz="1400"/>
              <a:t>all </a:t>
            </a:r>
            <a:r>
              <a:rPr sz="1400"/>
              <a:t>the </a:t>
            </a:r>
            <a:r>
              <a:rPr sz="1400"/>
              <a:t>necessary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an </a:t>
            </a:r>
            <a:r>
              <a:rPr sz="1400"/>
              <a:t>app </a:t>
            </a:r>
            <a:r>
              <a:rPr sz="1400"/>
              <a:t>to </a:t>
            </a:r>
            <a:r>
              <a:rPr sz="1400"/>
              <a:t>run. </a:t>
            </a:r>
          </a:p>
          <a:p/>
          <a:p>
            <a:r>
              <a:rPr b="1" sz="1400"/>
              <a:t>APK </a:t>
            </a:r>
            <a:r>
              <a:rPr b="1" sz="1400"/>
              <a:t>File </a:t>
            </a:r>
            <a:r>
              <a:rPr b="1" sz="1400"/>
              <a:t>Structure:</a:t>
            </a:r>
          </a:p>
          <a:p/>
          <a:p>
            <a:r>
              <a:rPr sz="1400"/>
              <a:t>APK </a:t>
            </a:r>
            <a:r>
              <a:rPr sz="1400"/>
              <a:t>files </a:t>
            </a:r>
            <a:r>
              <a:rPr sz="1400"/>
              <a:t>are </a:t>
            </a:r>
            <a:r>
              <a:rPr sz="1400"/>
              <a:t>structured </a:t>
            </a:r>
            <a:r>
              <a:rPr sz="1400"/>
              <a:t>as </a:t>
            </a:r>
            <a:r>
              <a:rPr sz="1400"/>
              <a:t>follows: </a:t>
            </a:r>
          </a:p>
          <a:p/>
          <a:p>
            <a:r>
              <a:rPr b="1" sz="1400"/>
              <a:t>Manifest </a:t>
            </a:r>
            <a:r>
              <a:rPr b="1" sz="1400"/>
              <a:t>File </a:t>
            </a:r>
            <a:r>
              <a:rPr b="1" sz="1400"/>
              <a:t>(AndroidManifest.xml):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Specifies </a:t>
            </a:r>
            <a:r>
              <a:rPr sz="1200"/>
              <a:t>essential </a:t>
            </a:r>
            <a:r>
              <a:rPr sz="1200"/>
              <a:t>information </a:t>
            </a:r>
            <a:r>
              <a:rPr sz="1200"/>
              <a:t>about </a:t>
            </a:r>
            <a:r>
              <a:rPr sz="1200"/>
              <a:t>the </a:t>
            </a:r>
            <a:r>
              <a:rPr sz="1200"/>
              <a:t>app, </a:t>
            </a:r>
            <a:r>
              <a:rPr sz="1200"/>
              <a:t>including </a:t>
            </a:r>
            <a:r>
              <a:rPr sz="1200"/>
              <a:t>its </a:t>
            </a:r>
            <a:r>
              <a:rPr sz="1200"/>
              <a:t>name, </a:t>
            </a:r>
            <a:r>
              <a:rPr sz="1200"/>
              <a:t>version, </a:t>
            </a:r>
            <a:r>
              <a:rPr sz="1200"/>
              <a:t>permissions, </a:t>
            </a:r>
            <a:r>
              <a:rPr sz="1200"/>
              <a:t>and </a:t>
            </a:r>
            <a:r>
              <a:rPr sz="1200"/>
              <a:t>components. </a:t>
            </a:r>
          </a:p>
          <a:p/>
          <a:p>
            <a:r>
              <a:rPr b="1" sz="1400"/>
              <a:t>Resources </a:t>
            </a:r>
            <a:r>
              <a:rPr b="1" sz="1400"/>
              <a:t>Folder </a:t>
            </a:r>
            <a:r>
              <a:rPr b="1" sz="1400"/>
              <a:t>(res/):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Contains </a:t>
            </a:r>
            <a:r>
              <a:rPr sz="1200"/>
              <a:t>various </a:t>
            </a:r>
            <a:r>
              <a:rPr sz="1200"/>
              <a:t>types </a:t>
            </a:r>
            <a:r>
              <a:rPr sz="1200"/>
              <a:t>of </a:t>
            </a:r>
            <a:r>
              <a:rPr sz="1200"/>
              <a:t>resources </a:t>
            </a:r>
            <a:r>
              <a:rPr sz="1200"/>
              <a:t>used </a:t>
            </a:r>
            <a:r>
              <a:rPr sz="1200"/>
              <a:t>by </a:t>
            </a:r>
            <a:r>
              <a:rPr sz="1200"/>
              <a:t>the </a:t>
            </a:r>
            <a:r>
              <a:rPr sz="1200"/>
              <a:t>app,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layouts, </a:t>
            </a:r>
            <a:r>
              <a:rPr sz="1200"/>
              <a:t>images, </a:t>
            </a:r>
            <a:r>
              <a:rPr sz="1200"/>
              <a:t>strings, </a:t>
            </a:r>
            <a:r>
              <a:rPr sz="1200"/>
              <a:t>and </a:t>
            </a:r>
            <a:r>
              <a:rPr sz="1200"/>
              <a:t>styles. </a:t>
            </a:r>
          </a:p>
          <a:p/>
          <a:p>
            <a:r>
              <a:rPr b="1" sz="1400"/>
              <a:t>Assets </a:t>
            </a:r>
            <a:r>
              <a:rPr b="1" sz="1400"/>
              <a:t>Folder </a:t>
            </a:r>
            <a:r>
              <a:rPr b="1" sz="1400"/>
              <a:t>(assets/):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Holds </a:t>
            </a:r>
            <a:r>
              <a:rPr sz="1200"/>
              <a:t>raw </a:t>
            </a:r>
            <a:r>
              <a:rPr sz="1200"/>
              <a:t>data </a:t>
            </a:r>
            <a:r>
              <a:rPr sz="1200"/>
              <a:t>files </a:t>
            </a:r>
            <a:r>
              <a:rPr sz="1200"/>
              <a:t>that </a:t>
            </a:r>
            <a:r>
              <a:rPr sz="1200"/>
              <a:t>are </a:t>
            </a:r>
            <a:r>
              <a:rPr sz="1200"/>
              <a:t>not </a:t>
            </a:r>
            <a:r>
              <a:rPr sz="1200"/>
              <a:t>compiled </a:t>
            </a:r>
            <a:r>
              <a:rPr sz="1200"/>
              <a:t>into </a:t>
            </a:r>
            <a:r>
              <a:rPr sz="1200"/>
              <a:t>the </a:t>
            </a:r>
            <a:r>
              <a:rPr sz="1200"/>
              <a:t>APK. </a:t>
            </a:r>
            <a:r>
              <a:rPr sz="1200"/>
              <a:t>These </a:t>
            </a:r>
            <a:r>
              <a:rPr sz="1200"/>
              <a:t>files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any </a:t>
            </a:r>
            <a:r>
              <a:rPr sz="1200"/>
              <a:t>type,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data </a:t>
            </a:r>
            <a:r>
              <a:rPr sz="1200"/>
              <a:t>tables, </a:t>
            </a:r>
            <a:r>
              <a:rPr sz="1200"/>
              <a:t>media </a:t>
            </a:r>
            <a:r>
              <a:rPr sz="1200"/>
              <a:t>files, </a:t>
            </a:r>
            <a:r>
              <a:rPr sz="1200"/>
              <a:t>or </a:t>
            </a:r>
            <a:r>
              <a:rPr sz="1200"/>
              <a:t>configuration </a:t>
            </a:r>
            <a:r>
              <a:rPr sz="1200"/>
              <a:t>settings. </a:t>
            </a:r>
          </a:p>
          <a:p/>
          <a:p>
            <a:r>
              <a:rPr b="1" sz="1400"/>
              <a:t>Executable </a:t>
            </a:r>
            <a:r>
              <a:rPr b="1" sz="1400"/>
              <a:t>Code </a:t>
            </a:r>
            <a:r>
              <a:rPr b="1" sz="1400"/>
              <a:t>(DEX </a:t>
            </a:r>
            <a:r>
              <a:rPr b="1" sz="1400"/>
              <a:t>Files):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Contains </a:t>
            </a:r>
            <a:r>
              <a:rPr sz="1200"/>
              <a:t>the </a:t>
            </a:r>
            <a:r>
              <a:rPr sz="1200"/>
              <a:t>compiled </a:t>
            </a:r>
            <a:r>
              <a:rPr sz="1200"/>
              <a:t>Java </a:t>
            </a:r>
            <a:r>
              <a:rPr sz="1200"/>
              <a:t>bytecode </a:t>
            </a:r>
            <a:r>
              <a:rPr sz="1200"/>
              <a:t>that </a:t>
            </a:r>
            <a:r>
              <a:rPr sz="1200"/>
              <a:t>makes </a:t>
            </a:r>
            <a:r>
              <a:rPr sz="1200"/>
              <a:t>up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logic. </a:t>
            </a:r>
            <a:r>
              <a:rPr sz="1200"/>
              <a:t>DEX </a:t>
            </a:r>
            <a:r>
              <a:rPr sz="1200"/>
              <a:t>files </a:t>
            </a:r>
            <a:r>
              <a:rPr sz="1200"/>
              <a:t>are </a:t>
            </a:r>
            <a:r>
              <a:rPr sz="1200"/>
              <a:t>optimized </a:t>
            </a:r>
            <a:r>
              <a:rPr sz="1200"/>
              <a:t>for </a:t>
            </a:r>
            <a:r>
              <a:rPr sz="1200"/>
              <a:t>efficient </a:t>
            </a:r>
            <a:r>
              <a:rPr sz="1200"/>
              <a:t>execution </a:t>
            </a:r>
            <a:r>
              <a:rPr sz="1200"/>
              <a:t>on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platform. </a:t>
            </a:r>
          </a:p>
          <a:p/>
          <a:p>
            <a:r>
              <a:rPr b="1" sz="1400"/>
              <a:t>Benefits </a:t>
            </a:r>
            <a:r>
              <a:rPr b="1" sz="1400"/>
              <a:t>of </a:t>
            </a:r>
            <a:r>
              <a:rPr b="1" sz="1400"/>
              <a:t>APK </a:t>
            </a:r>
            <a:r>
              <a:rPr b="1" sz="1400"/>
              <a:t>Packaging: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Encapsulation:</a:t>
            </a:r>
            <a:r>
              <a:rPr sz="1200"/>
              <a:t>APKs </a:t>
            </a:r>
            <a:r>
              <a:rPr sz="1200"/>
              <a:t>bundle </a:t>
            </a:r>
            <a:r>
              <a:rPr sz="1200"/>
              <a:t>all </a:t>
            </a:r>
            <a:r>
              <a:rPr sz="1200"/>
              <a:t>necessary </a:t>
            </a:r>
            <a:r>
              <a:rPr sz="1200"/>
              <a:t>components </a:t>
            </a:r>
            <a:r>
              <a:rPr sz="1200"/>
              <a:t>into </a:t>
            </a:r>
            <a:r>
              <a:rPr sz="1200"/>
              <a:t>a </a:t>
            </a:r>
            <a:r>
              <a:rPr sz="1200"/>
              <a:t>single </a:t>
            </a:r>
            <a:r>
              <a:rPr sz="1200"/>
              <a:t>file, </a:t>
            </a:r>
            <a:r>
              <a:rPr sz="1200"/>
              <a:t>simplifying </a:t>
            </a:r>
            <a:r>
              <a:rPr sz="1200"/>
              <a:t>distribution </a:t>
            </a:r>
            <a:r>
              <a:rPr sz="1200"/>
              <a:t>and </a:t>
            </a:r>
            <a:r>
              <a:rPr sz="1200"/>
              <a:t>installation.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Security:</a:t>
            </a:r>
            <a:r>
              <a:rPr sz="1200"/>
              <a:t>APKs </a:t>
            </a:r>
            <a:r>
              <a:rPr sz="1200"/>
              <a:t>are </a:t>
            </a:r>
            <a:r>
              <a:rPr sz="1200"/>
              <a:t>signed </a:t>
            </a:r>
            <a:r>
              <a:rPr sz="1200"/>
              <a:t>and </a:t>
            </a:r>
            <a:r>
              <a:rPr sz="1200"/>
              <a:t>verified </a:t>
            </a:r>
            <a:r>
              <a:rPr sz="1200"/>
              <a:t>during </a:t>
            </a:r>
            <a:r>
              <a:rPr sz="1200"/>
              <a:t>installation, </a:t>
            </a:r>
            <a:r>
              <a:rPr sz="1200"/>
              <a:t>ensuring </a:t>
            </a:r>
            <a:r>
              <a:rPr sz="1200"/>
              <a:t>the </a:t>
            </a:r>
            <a:r>
              <a:rPr sz="1200"/>
              <a:t>integrity </a:t>
            </a:r>
            <a:r>
              <a:rPr sz="1200"/>
              <a:t>and </a:t>
            </a:r>
            <a:r>
              <a:rPr sz="1200"/>
              <a:t>authenticity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app.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Compatibility:</a:t>
            </a:r>
            <a:r>
              <a:rPr sz="1200"/>
              <a:t>APKs </a:t>
            </a:r>
            <a:r>
              <a:rPr sz="1200"/>
              <a:t>are </a:t>
            </a:r>
            <a:r>
              <a:rPr sz="1200"/>
              <a:t>designed </a:t>
            </a:r>
            <a:r>
              <a:rPr sz="1200"/>
              <a:t>to </a:t>
            </a:r>
            <a:r>
              <a:rPr sz="1200"/>
              <a:t>be </a:t>
            </a:r>
            <a:r>
              <a:rPr sz="1200"/>
              <a:t>compatible </a:t>
            </a:r>
            <a:r>
              <a:rPr sz="1200"/>
              <a:t>with </a:t>
            </a:r>
            <a:r>
              <a:rPr sz="1200"/>
              <a:t>a </a:t>
            </a:r>
            <a:r>
              <a:rPr sz="1200"/>
              <a:t>wide </a:t>
            </a:r>
            <a:r>
              <a:rPr sz="1200"/>
              <a:t>range </a:t>
            </a:r>
            <a:r>
              <a:rPr sz="1200"/>
              <a:t>of </a:t>
            </a:r>
            <a:r>
              <a:rPr sz="1200"/>
              <a:t>Android </a:t>
            </a:r>
            <a:r>
              <a:rPr sz="1200"/>
              <a:t>devices.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Efficient </a:t>
            </a:r>
            <a:r>
              <a:rPr b="1" sz="1200"/>
              <a:t>Distribution:</a:t>
            </a:r>
            <a:r>
              <a:rPr sz="1200"/>
              <a:t>APKs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easily </a:t>
            </a:r>
            <a:r>
              <a:rPr sz="1200"/>
              <a:t>shared </a:t>
            </a:r>
            <a:r>
              <a:rPr sz="1200"/>
              <a:t>through </a:t>
            </a:r>
            <a:r>
              <a:rPr sz="1200"/>
              <a:t>app </a:t>
            </a:r>
            <a:r>
              <a:rPr sz="1200"/>
              <a:t>stores </a:t>
            </a:r>
            <a:r>
              <a:rPr sz="1200"/>
              <a:t>or </a:t>
            </a:r>
            <a:r>
              <a:rPr sz="1200"/>
              <a:t>other </a:t>
            </a:r>
            <a:r>
              <a:rPr sz="1200"/>
              <a:t>channels. 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Structure </a:t>
            </a:r>
            <a:r>
              <a:rPr b="1" sz="1400"/>
              <a:t>and </a:t>
            </a:r>
            <a:r>
              <a:rPr b="1" sz="1400"/>
              <a:t>Metadata </a:t>
            </a:r>
            <a:r>
              <a:rPr b="1" sz="1400"/>
              <a:t>of </a:t>
            </a:r>
            <a:r>
              <a:rPr b="1" sz="1400"/>
              <a:t>an </a:t>
            </a:r>
            <a:r>
              <a:rPr b="1" sz="1400"/>
              <a:t>Android </a:t>
            </a:r>
            <a:r>
              <a:rPr b="1" sz="1400"/>
              <a:t>App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Manifest </a:t>
            </a:r>
            <a:r>
              <a:rPr b="1" sz="1200"/>
              <a:t>File:</a:t>
            </a:r>
            <a:r>
              <a:rPr sz="1200"/>
              <a:t>Defines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metadata,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its </a:t>
            </a:r>
            <a:r>
              <a:rPr sz="1200"/>
              <a:t>package </a:t>
            </a:r>
            <a:r>
              <a:rPr sz="1200"/>
              <a:t>name, </a:t>
            </a:r>
            <a:r>
              <a:rPr sz="1200"/>
              <a:t>version, </a:t>
            </a:r>
            <a:r>
              <a:rPr sz="1200"/>
              <a:t>and </a:t>
            </a:r>
            <a:r>
              <a:rPr sz="1200"/>
              <a:t>launcher </a:t>
            </a:r>
            <a:r>
              <a:rPr sz="1200"/>
              <a:t>activity. </a:t>
            </a:r>
          </a:p>
          <a:p/>
          <a:p>
            <a:r>
              <a:rPr b="1" sz="1400"/>
              <a:t>Nodes </a:t>
            </a:r>
            <a:r>
              <a:rPr b="1" sz="1400"/>
              <a:t>for </a:t>
            </a:r>
            <a:r>
              <a:rPr b="1" sz="1400"/>
              <a:t>App </a:t>
            </a:r>
            <a:r>
              <a:rPr b="1" sz="1400"/>
              <a:t>Components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Activities:</a:t>
            </a:r>
            <a:r>
              <a:rPr sz="1200"/>
              <a:t>Screens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user </a:t>
            </a:r>
            <a:r>
              <a:rPr sz="1200"/>
              <a:t>interacts </a:t>
            </a:r>
            <a:r>
              <a:rPr sz="1200"/>
              <a:t>with.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Services:</a:t>
            </a:r>
            <a:r>
              <a:rPr sz="1200"/>
              <a:t>Background </a:t>
            </a:r>
            <a:r>
              <a:rPr sz="1200"/>
              <a:t>processes </a:t>
            </a:r>
            <a:r>
              <a:rPr sz="1200"/>
              <a:t>that </a:t>
            </a:r>
            <a:r>
              <a:rPr sz="1200"/>
              <a:t>perform </a:t>
            </a:r>
            <a:r>
              <a:rPr sz="1200"/>
              <a:t>long-running </a:t>
            </a:r>
            <a:r>
              <a:rPr sz="1200"/>
              <a:t>tasks.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Content </a:t>
            </a:r>
            <a:r>
              <a:rPr b="1" sz="1200"/>
              <a:t>Providers:</a:t>
            </a:r>
            <a:r>
              <a:rPr sz="1200"/>
              <a:t>Manage </a:t>
            </a:r>
            <a:r>
              <a:rPr sz="1200"/>
              <a:t>and </a:t>
            </a:r>
            <a:r>
              <a:rPr sz="1200"/>
              <a:t>share </a:t>
            </a:r>
            <a:r>
              <a:rPr sz="1200"/>
              <a:t>data </a:t>
            </a:r>
            <a:r>
              <a:rPr sz="1200"/>
              <a:t>between </a:t>
            </a:r>
            <a:r>
              <a:rPr sz="1200"/>
              <a:t>different </a:t>
            </a:r>
            <a:r>
              <a:rPr sz="1200"/>
              <a:t>app </a:t>
            </a:r>
            <a:r>
              <a:rPr sz="1200"/>
              <a:t>components.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Broadcast </a:t>
            </a:r>
            <a:r>
              <a:rPr b="1" sz="1200"/>
              <a:t>Receivers:</a:t>
            </a:r>
            <a:r>
              <a:rPr sz="1200"/>
              <a:t>Listen </a:t>
            </a:r>
            <a:r>
              <a:rPr sz="1200"/>
              <a:t>for </a:t>
            </a:r>
            <a:r>
              <a:rPr sz="1200"/>
              <a:t>and </a:t>
            </a:r>
            <a:r>
              <a:rPr sz="1200"/>
              <a:t>respond </a:t>
            </a:r>
            <a:r>
              <a:rPr sz="1200"/>
              <a:t>to </a:t>
            </a:r>
            <a:r>
              <a:rPr sz="1200"/>
              <a:t>system-wide </a:t>
            </a:r>
            <a:r>
              <a:rPr sz="1200"/>
              <a:t>events. </a:t>
            </a:r>
          </a:p>
          <a:p/>
          <a:p>
            <a:r>
              <a:rPr b="1" sz="1400"/>
              <a:t>Intent </a:t>
            </a:r>
            <a:r>
              <a:rPr b="1" sz="1400"/>
              <a:t>Filters </a:t>
            </a:r>
            <a:r>
              <a:rPr b="1" sz="1400"/>
              <a:t>and </a:t>
            </a:r>
            <a:r>
              <a:rPr b="1" sz="1400"/>
              <a:t>Permissions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Intent </a:t>
            </a:r>
            <a:r>
              <a:rPr b="1" sz="1200"/>
              <a:t>Filters:</a:t>
            </a:r>
            <a:r>
              <a:rPr sz="1200"/>
              <a:t>Specify </a:t>
            </a:r>
            <a:r>
              <a:rPr sz="1200"/>
              <a:t>the </a:t>
            </a:r>
            <a:r>
              <a:rPr sz="1200"/>
              <a:t>types </a:t>
            </a:r>
            <a:r>
              <a:rPr sz="1200"/>
              <a:t>of </a:t>
            </a:r>
            <a:r>
              <a:rPr sz="1200"/>
              <a:t>intents </a:t>
            </a:r>
            <a:r>
              <a:rPr sz="1200"/>
              <a:t>that </a:t>
            </a:r>
            <a:r>
              <a:rPr sz="1200"/>
              <a:t>an </a:t>
            </a:r>
            <a:r>
              <a:rPr sz="1200"/>
              <a:t>app </a:t>
            </a:r>
            <a:r>
              <a:rPr sz="1200"/>
              <a:t>component </a:t>
            </a:r>
            <a:r>
              <a:rPr sz="1200"/>
              <a:t>can </a:t>
            </a:r>
            <a:r>
              <a:rPr sz="1200"/>
              <a:t>receive.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Permissions:</a:t>
            </a:r>
            <a:r>
              <a:rPr sz="1200"/>
              <a:t>Declare </a:t>
            </a:r>
            <a:r>
              <a:rPr sz="1200"/>
              <a:t>the </a:t>
            </a:r>
            <a:r>
              <a:rPr sz="1200"/>
              <a:t>permissions </a:t>
            </a:r>
            <a:r>
              <a:rPr sz="1200"/>
              <a:t>that </a:t>
            </a:r>
            <a:r>
              <a:rPr sz="1200"/>
              <a:t>an </a:t>
            </a:r>
            <a:r>
              <a:rPr sz="1200"/>
              <a:t>app </a:t>
            </a:r>
            <a:r>
              <a:rPr sz="1200"/>
              <a:t>requires </a:t>
            </a:r>
            <a:r>
              <a:rPr sz="1200"/>
              <a:t>to </a:t>
            </a:r>
            <a:r>
              <a:rPr sz="1200"/>
              <a:t>access </a:t>
            </a:r>
            <a:r>
              <a:rPr sz="1200"/>
              <a:t>sensitive </a:t>
            </a:r>
            <a:r>
              <a:rPr sz="1200"/>
              <a:t>data </a:t>
            </a:r>
            <a:r>
              <a:rPr sz="1200"/>
              <a:t>or </a:t>
            </a:r>
            <a:r>
              <a:rPr sz="1200"/>
              <a:t>perform </a:t>
            </a:r>
            <a:r>
              <a:rPr sz="1200"/>
              <a:t>privileged </a:t>
            </a:r>
            <a:r>
              <a:rPr sz="1200"/>
              <a:t>operations. </a:t>
            </a:r>
          </a:p>
          <a:p/>
          <a:p>
            <a:r>
              <a:rPr b="1" sz="1400"/>
              <a:t>Additional </a:t>
            </a:r>
            <a:r>
              <a:rPr b="1" sz="1400"/>
              <a:t>Details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Package </a:t>
            </a:r>
            <a:r>
              <a:rPr b="1" sz="1200"/>
              <a:t>Name:</a:t>
            </a:r>
            <a:r>
              <a:rPr sz="1200"/>
              <a:t>Identifies </a:t>
            </a:r>
            <a:r>
              <a:rPr sz="1200"/>
              <a:t>the </a:t>
            </a:r>
            <a:r>
              <a:rPr sz="1200"/>
              <a:t>app </a:t>
            </a:r>
            <a:r>
              <a:rPr sz="1200"/>
              <a:t>uniquely </a:t>
            </a:r>
            <a:r>
              <a:rPr sz="1200"/>
              <a:t>on </a:t>
            </a:r>
            <a:r>
              <a:rPr sz="1200"/>
              <a:t>the </a:t>
            </a:r>
            <a:r>
              <a:rPr sz="1200"/>
              <a:t>device.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Version </a:t>
            </a:r>
            <a:r>
              <a:rPr b="1" sz="1200"/>
              <a:t>Code </a:t>
            </a:r>
            <a:r>
              <a:rPr b="1" sz="1200"/>
              <a:t>and </a:t>
            </a:r>
            <a:r>
              <a:rPr b="1" sz="1200"/>
              <a:t>Name:</a:t>
            </a:r>
            <a:r>
              <a:rPr sz="1200"/>
              <a:t>Track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development </a:t>
            </a:r>
            <a:r>
              <a:rPr sz="1200"/>
              <a:t>status </a:t>
            </a:r>
            <a:r>
              <a:rPr sz="1200"/>
              <a:t>and </a:t>
            </a:r>
            <a:r>
              <a:rPr sz="1200"/>
              <a:t>provide </a:t>
            </a:r>
            <a:r>
              <a:rPr sz="1200"/>
              <a:t>user-readable </a:t>
            </a:r>
            <a:r>
              <a:rPr sz="1200"/>
              <a:t>version </a:t>
            </a:r>
            <a:r>
              <a:rPr sz="1200"/>
              <a:t>information.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Launcher </a:t>
            </a:r>
            <a:r>
              <a:rPr b="1" sz="1200"/>
              <a:t>Activity:</a:t>
            </a:r>
            <a:r>
              <a:rPr sz="1200"/>
              <a:t>The </a:t>
            </a:r>
            <a:r>
              <a:rPr sz="1200"/>
              <a:t>main </a:t>
            </a:r>
            <a:r>
              <a:rPr sz="1200"/>
              <a:t>entry </a:t>
            </a:r>
            <a:r>
              <a:rPr sz="1200"/>
              <a:t>point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app.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Content </a:t>
            </a:r>
            <a:r>
              <a:rPr b="1" sz="1200"/>
              <a:t>Provider </a:t>
            </a:r>
            <a:r>
              <a:rPr b="1" sz="1200"/>
              <a:t>Authority:</a:t>
            </a:r>
            <a:r>
              <a:rPr sz="1200"/>
              <a:t>The </a:t>
            </a:r>
            <a:r>
              <a:rPr sz="1200"/>
              <a:t>unique </a:t>
            </a:r>
            <a:r>
              <a:rPr sz="1200"/>
              <a:t>identifier </a:t>
            </a:r>
            <a:r>
              <a:rPr sz="1200"/>
              <a:t>for </a:t>
            </a:r>
            <a:r>
              <a:rPr sz="1200"/>
              <a:t>a </a:t>
            </a:r>
            <a:r>
              <a:rPr sz="1200"/>
              <a:t>content </a:t>
            </a:r>
            <a:r>
              <a:rPr sz="1200"/>
              <a:t>provider.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Broadcast </a:t>
            </a:r>
            <a:r>
              <a:rPr b="1" sz="1200"/>
              <a:t>Receiver </a:t>
            </a:r>
            <a:r>
              <a:rPr b="1" sz="1200"/>
              <a:t>Actions:</a:t>
            </a:r>
            <a:r>
              <a:rPr sz="1200"/>
              <a:t>Define </a:t>
            </a:r>
            <a:r>
              <a:rPr sz="1200"/>
              <a:t>the </a:t>
            </a:r>
            <a:r>
              <a:rPr sz="1200"/>
              <a:t>types </a:t>
            </a:r>
            <a:r>
              <a:rPr sz="1200"/>
              <a:t>of </a:t>
            </a:r>
            <a:r>
              <a:rPr sz="1200"/>
              <a:t>events </a:t>
            </a:r>
            <a:r>
              <a:rPr sz="1200"/>
              <a:t>that </a:t>
            </a:r>
            <a:r>
              <a:rPr sz="1200"/>
              <a:t>a </a:t>
            </a:r>
            <a:r>
              <a:rPr sz="1200"/>
              <a:t>broadcast </a:t>
            </a:r>
            <a:r>
              <a:rPr sz="1200"/>
              <a:t>receiver </a:t>
            </a:r>
            <a:r>
              <a:rPr sz="1200"/>
              <a:t>can </a:t>
            </a:r>
            <a:r>
              <a:rPr sz="1200"/>
              <a:t>listen </a:t>
            </a:r>
            <a:r>
              <a:rPr sz="1200"/>
              <a:t>for.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Permissions:</a:t>
            </a:r>
            <a:r>
              <a:rPr sz="1200"/>
              <a:t>Common </a:t>
            </a:r>
            <a:r>
              <a:rPr sz="1200"/>
              <a:t>examples </a:t>
            </a:r>
            <a:r>
              <a:rPr sz="1200"/>
              <a:t>include </a:t>
            </a:r>
            <a:r>
              <a:rPr sz="1200"/>
              <a:t>access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camera, </a:t>
            </a:r>
            <a:r>
              <a:rPr sz="1200"/>
              <a:t>location, </a:t>
            </a:r>
            <a:r>
              <a:rPr sz="1200"/>
              <a:t>or </a:t>
            </a:r>
            <a:r>
              <a:rPr sz="1200"/>
              <a:t>internet.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Manifest </a:t>
            </a:r>
            <a:r>
              <a:rPr b="1" sz="1400"/>
              <a:t>File</a:t>
            </a:r>
          </a:p>
          <a:p/>
          <a:p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describes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package </a:t>
            </a:r>
            <a:r>
              <a:rPr sz="1400"/>
              <a:t>and </a:t>
            </a:r>
            <a:r>
              <a:rPr sz="1400"/>
              <a:t>its </a:t>
            </a:r>
            <a:r>
              <a:rPr sz="1400"/>
              <a:t>contents.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located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`src/main/AndroidManifest.xml` </a:t>
            </a:r>
            <a:r>
              <a:rPr sz="1400"/>
              <a:t>file. </a:t>
            </a:r>
          </a:p>
          <a:p/>
          <a:p>
            <a:r>
              <a:rPr b="1" sz="1400"/>
              <a:t>Namespace</a:t>
            </a:r>
          </a:p>
          <a:p/>
          <a:p>
            <a:r>
              <a:rPr sz="1400"/>
              <a:t>The </a:t>
            </a:r>
            <a:r>
              <a:rPr sz="1400"/>
              <a:t>`xmlns`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namespace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file.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namespace </a:t>
            </a:r>
            <a:r>
              <a:rPr sz="1400"/>
              <a:t>is </a:t>
            </a:r>
            <a:r>
              <a:rPr sz="1400"/>
              <a:t>defined </a:t>
            </a:r>
            <a:r>
              <a:rPr sz="1400"/>
              <a:t>as: 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xmlns:android="http://schemas.android.com/apk/res/android"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The </a:t>
            </a:r>
            <a:r>
              <a:rPr sz="1400"/>
              <a:t>tools </a:t>
            </a:r>
            <a:r>
              <a:rPr sz="1400"/>
              <a:t>namespace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for </a:t>
            </a:r>
            <a:r>
              <a:rPr sz="1400"/>
              <a:t>Android </a:t>
            </a:r>
            <a:r>
              <a:rPr sz="1400"/>
              <a:t>Studio-specific </a:t>
            </a:r>
            <a:r>
              <a:rPr sz="1400"/>
              <a:t>attributes: 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xmlns:tools="http://schemas.android.com/tools" </a:t>
            </a:r>
          </a:p>
          <a:p>
            <a:r>
              <a:rPr sz="1400"/>
              <a:t>``` </a:t>
            </a:r>
          </a:p>
          <a:p/>
          <a:p>
            <a:r>
              <a:rPr b="1" sz="1400"/>
              <a:t>Package</a:t>
            </a:r>
          </a:p>
          <a:p/>
          <a:p>
            <a:r>
              <a:rPr sz="1400"/>
              <a:t>The </a:t>
            </a:r>
            <a:r>
              <a:rPr sz="1400"/>
              <a:t>`package`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package </a:t>
            </a:r>
            <a:r>
              <a:rPr sz="1400"/>
              <a:t>name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application. </a:t>
            </a:r>
            <a:r>
              <a:rPr sz="1400"/>
              <a:t>This </a:t>
            </a:r>
            <a:r>
              <a:rPr sz="1400"/>
              <a:t>must </a:t>
            </a:r>
            <a:r>
              <a:rPr sz="1400"/>
              <a:t>be </a:t>
            </a:r>
            <a:r>
              <a:rPr sz="1400"/>
              <a:t>a </a:t>
            </a:r>
            <a:r>
              <a:rPr sz="1400"/>
              <a:t>unique </a:t>
            </a:r>
            <a:r>
              <a:rPr sz="1400"/>
              <a:t>identifier </a:t>
            </a:r>
            <a:r>
              <a:rPr sz="1400"/>
              <a:t>for </a:t>
            </a:r>
            <a:r>
              <a:rPr sz="1400"/>
              <a:t>your </a:t>
            </a:r>
            <a:r>
              <a:rPr sz="1400"/>
              <a:t>application. 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package="com.example.funapp" </a:t>
            </a:r>
          </a:p>
          <a:p>
            <a:r>
              <a:rPr sz="1400"/>
              <a:t>``` </a:t>
            </a:r>
          </a:p>
          <a:p/>
          <a:p>
            <a:r>
              <a:rPr b="1" sz="1400"/>
              <a:t>Uses-SDK</a:t>
            </a:r>
          </a:p>
          <a:p/>
          <a:p>
            <a:r>
              <a:rPr sz="1400"/>
              <a:t>The </a:t>
            </a:r>
            <a:r>
              <a:rPr sz="1400"/>
              <a:t>`uses-sdk`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minimum </a:t>
            </a:r>
            <a:r>
              <a:rPr sz="1400"/>
              <a:t>and </a:t>
            </a:r>
            <a:r>
              <a:rPr sz="1400"/>
              <a:t>maximum </a:t>
            </a:r>
            <a:r>
              <a:rPr sz="1400"/>
              <a:t>SDK </a:t>
            </a:r>
            <a:r>
              <a:rPr sz="1400"/>
              <a:t>versions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supports. 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&lt;uses-sdk </a:t>
            </a:r>
          </a:p>
          <a:p>
            <a:r>
              <a:rPr sz="1400"/>
              <a:t>android:minSdkVersion="18" </a:t>
            </a:r>
          </a:p>
          <a:p>
            <a:r>
              <a:rPr sz="1400"/>
              <a:t>android:targetSdkVersion="27" </a:t>
            </a:r>
            <a:r>
              <a:rPr sz="1400"/>
              <a:t>/&gt;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- </a:t>
            </a:r>
            <a:r>
              <a:rPr sz="1400"/>
              <a:t>`android:minSdkVersion`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minimum </a:t>
            </a:r>
            <a:r>
              <a:rPr sz="1400"/>
              <a:t>SDK </a:t>
            </a:r>
            <a:r>
              <a:rPr sz="1400"/>
              <a:t>version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requires </a:t>
            </a:r>
            <a:r>
              <a:rPr sz="1400"/>
              <a:t>to </a:t>
            </a:r>
            <a:r>
              <a:rPr sz="1400"/>
              <a:t>run. </a:t>
            </a:r>
          </a:p>
          <a:p>
            <a:r>
              <a:rPr sz="1400"/>
              <a:t>- </a:t>
            </a:r>
            <a:r>
              <a:rPr sz="1400"/>
              <a:t>`android:targetSdkVersion`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target </a:t>
            </a:r>
            <a:r>
              <a:rPr sz="1400"/>
              <a:t>SDK </a:t>
            </a:r>
            <a:r>
              <a:rPr sz="1400"/>
              <a:t>version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is </a:t>
            </a:r>
            <a:r>
              <a:rPr sz="1400"/>
              <a:t>designed </a:t>
            </a:r>
            <a:r>
              <a:rPr sz="1400"/>
              <a:t>for. </a:t>
            </a:r>
          </a:p>
          <a:p/>
          <a:p>
            <a:r>
              <a:rPr b="1" sz="1400"/>
              <a:t>Uses-Permission</a:t>
            </a:r>
          </a:p>
          <a:p/>
          <a:p>
            <a:r>
              <a:rPr sz="1400"/>
              <a:t>The </a:t>
            </a:r>
            <a:r>
              <a:rPr sz="1400"/>
              <a:t>`uses-permission` </a:t>
            </a:r>
            <a:r>
              <a:rPr sz="1400"/>
              <a:t>element </a:t>
            </a:r>
            <a:r>
              <a:rPr sz="1400"/>
              <a:t>declares </a:t>
            </a:r>
            <a:r>
              <a:rPr sz="1400"/>
              <a:t>permissions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requires </a:t>
            </a:r>
            <a:r>
              <a:rPr sz="1400"/>
              <a:t>to </a:t>
            </a:r>
            <a:r>
              <a:rPr sz="1400"/>
              <a:t>run. 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&lt;uses-permission </a:t>
            </a:r>
          </a:p>
          <a:p>
            <a:r>
              <a:rPr sz="1400"/>
              <a:t>android:name="android.permission.CAMERA" </a:t>
            </a:r>
          </a:p>
          <a:p>
            <a:r>
              <a:rPr sz="1400"/>
              <a:t>android:maxSdkVersion="18" </a:t>
            </a:r>
            <a:r>
              <a:rPr sz="1400"/>
              <a:t>/&gt;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- </a:t>
            </a:r>
            <a:r>
              <a:rPr sz="1400"/>
              <a:t>`android:name`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permission. </a:t>
            </a:r>
          </a:p>
          <a:p>
            <a:r>
              <a:rPr sz="1400"/>
              <a:t>- </a:t>
            </a:r>
            <a:r>
              <a:rPr sz="1400"/>
              <a:t>`android:maxSdkVersion`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maximum </a:t>
            </a:r>
            <a:r>
              <a:rPr sz="1400"/>
              <a:t>SDK </a:t>
            </a:r>
            <a:r>
              <a:rPr sz="1400"/>
              <a:t>version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permission </a:t>
            </a:r>
            <a:r>
              <a:rPr sz="1400"/>
              <a:t>is </a:t>
            </a:r>
            <a:r>
              <a:rPr sz="1400"/>
              <a:t>required </a:t>
            </a:r>
            <a:r>
              <a:rPr sz="1400"/>
              <a:t>for.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Application: </a:t>
            </a:r>
            <a:r>
              <a:rPr b="1" sz="1400"/>
              <a:t>Specify </a:t>
            </a:r>
            <a:r>
              <a:rPr b="1" sz="1400"/>
              <a:t>App </a:t>
            </a:r>
            <a:r>
              <a:rPr b="1" sz="1400"/>
              <a:t>Metadata</a:t>
            </a:r>
          </a:p>
          <a:p/>
          <a:p>
            <a:r>
              <a:rPr sz="1400"/>
              <a:t>The </a:t>
            </a:r>
            <a:r>
              <a:rPr sz="1400"/>
              <a:t>`&lt;application&gt;` </a:t>
            </a:r>
            <a:r>
              <a:rPr sz="1400"/>
              <a:t>element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AndroidManifest.xml </a:t>
            </a:r>
            <a:r>
              <a:rPr sz="1400"/>
              <a:t>file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specify </a:t>
            </a:r>
            <a:r>
              <a:rPr sz="1400"/>
              <a:t>the </a:t>
            </a:r>
            <a:r>
              <a:rPr sz="1400"/>
              <a:t>metadata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application,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its </a:t>
            </a:r>
            <a:r>
              <a:rPr sz="1400"/>
              <a:t>name, </a:t>
            </a:r>
            <a:r>
              <a:rPr sz="1400"/>
              <a:t>icon, </a:t>
            </a:r>
            <a:r>
              <a:rPr sz="1400"/>
              <a:t>and </a:t>
            </a:r>
            <a:r>
              <a:rPr sz="1400"/>
              <a:t>label.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attributes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configure </a:t>
            </a:r>
            <a:r>
              <a:rPr sz="1400"/>
              <a:t>the </a:t>
            </a:r>
            <a:r>
              <a:rPr sz="1400"/>
              <a:t>`&lt;application&gt;` </a:t>
            </a:r>
            <a:r>
              <a:rPr sz="1400"/>
              <a:t>element: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android:name**: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fully </a:t>
            </a:r>
            <a:r>
              <a:rPr b="1" sz="1200"/>
              <a:t>qualified </a:t>
            </a:r>
            <a:r>
              <a:rPr b="1" sz="1200"/>
              <a:t>class </a:t>
            </a:r>
            <a:r>
              <a:rPr b="1" sz="1200"/>
              <a:t>name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main </a:t>
            </a:r>
            <a:r>
              <a:rPr b="1" sz="1200"/>
              <a:t>activity.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android:allowBackup**: </a:t>
            </a:r>
            <a:r>
              <a:rPr b="1" sz="1200"/>
              <a:t>Indicates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data </a:t>
            </a:r>
            <a:r>
              <a:rPr b="1" sz="1200"/>
              <a:t>should </a:t>
            </a:r>
            <a:r>
              <a:rPr b="1" sz="1200"/>
              <a:t>be </a:t>
            </a:r>
            <a:r>
              <a:rPr b="1" sz="1200"/>
              <a:t>backed </a:t>
            </a:r>
            <a:r>
              <a:rPr b="1" sz="1200"/>
              <a:t>up </a:t>
            </a:r>
            <a:r>
              <a:rPr b="1" sz="1200"/>
              <a:t>to </a:t>
            </a:r>
            <a:r>
              <a:rPr b="1" sz="1200"/>
              <a:t>the </a:t>
            </a:r>
            <a:r>
              <a:rPr b="1" sz="1200"/>
              <a:t>cloud.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android:dataExtractionRules**: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XML </a:t>
            </a:r>
            <a:r>
              <a:rPr b="1" sz="1200"/>
              <a:t>resource </a:t>
            </a:r>
            <a:r>
              <a:rPr b="1" sz="1200"/>
              <a:t>file </a:t>
            </a:r>
            <a:r>
              <a:rPr b="1" sz="1200"/>
              <a:t>that </a:t>
            </a:r>
            <a:r>
              <a:rPr b="1" sz="1200"/>
              <a:t>contains </a:t>
            </a:r>
            <a:r>
              <a:rPr b="1" sz="1200"/>
              <a:t>the </a:t>
            </a:r>
            <a:r>
              <a:rPr b="1" sz="1200"/>
              <a:t>data </a:t>
            </a:r>
            <a:r>
              <a:rPr b="1" sz="1200"/>
              <a:t>extraction </a:t>
            </a:r>
            <a:r>
              <a:rPr b="1" sz="1200"/>
              <a:t>rules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android:fullBackupContent**: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XML </a:t>
            </a:r>
            <a:r>
              <a:rPr b="1" sz="1200"/>
              <a:t>resource </a:t>
            </a:r>
            <a:r>
              <a:rPr b="1" sz="1200"/>
              <a:t>file </a:t>
            </a:r>
            <a:r>
              <a:rPr b="1" sz="1200"/>
              <a:t>that </a:t>
            </a:r>
            <a:r>
              <a:rPr b="1" sz="1200"/>
              <a:t>contains </a:t>
            </a:r>
            <a:r>
              <a:rPr b="1" sz="1200"/>
              <a:t>the </a:t>
            </a:r>
            <a:r>
              <a:rPr b="1" sz="1200"/>
              <a:t>full </a:t>
            </a:r>
            <a:r>
              <a:rPr b="1" sz="1200"/>
              <a:t>backup </a:t>
            </a:r>
            <a:r>
              <a:rPr b="1" sz="1200"/>
              <a:t>rules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android:icon**: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drawable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icon.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android:label**: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string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label.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android:roundIcon**: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mipmap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round </a:t>
            </a:r>
            <a:r>
              <a:rPr b="1" sz="1200"/>
              <a:t>icon.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android:supportsRtl**: </a:t>
            </a:r>
            <a:r>
              <a:rPr b="1" sz="1200"/>
              <a:t>Indicates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supports </a:t>
            </a:r>
            <a:r>
              <a:rPr b="1" sz="1200"/>
              <a:t>right-to-left </a:t>
            </a:r>
            <a:r>
              <a:rPr b="1" sz="1200"/>
              <a:t>(RTL) </a:t>
            </a:r>
            <a:r>
              <a:rPr b="1" sz="1200"/>
              <a:t>layouts.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android:theme**: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theme </a:t>
            </a:r>
            <a:r>
              <a:rPr b="1" sz="1200"/>
              <a:t>to </a:t>
            </a:r>
            <a:r>
              <a:rPr b="1" sz="1200"/>
              <a:t>be </a:t>
            </a:r>
            <a:r>
              <a:rPr b="1" sz="1200"/>
              <a:t>used </a:t>
            </a:r>
            <a:r>
              <a:rPr b="1" sz="1200"/>
              <a:t>by </a:t>
            </a:r>
            <a:r>
              <a:rPr b="1" sz="1200"/>
              <a:t>the </a:t>
            </a:r>
            <a:r>
              <a:rPr b="1" sz="1200"/>
              <a:t>application.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android:debuggable**: </a:t>
            </a:r>
            <a:r>
              <a:rPr b="1" sz="1200"/>
              <a:t>Indicates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can </a:t>
            </a:r>
            <a:r>
              <a:rPr b="1" sz="1200"/>
              <a:t>be </a:t>
            </a:r>
            <a:r>
              <a:rPr b="1" sz="1200"/>
              <a:t>debugged.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tools:targetApi**: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target </a:t>
            </a:r>
            <a:r>
              <a:rPr b="1" sz="1200"/>
              <a:t>API </a:t>
            </a:r>
            <a:r>
              <a:rPr b="1" sz="1200"/>
              <a:t>level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application. </a:t>
            </a:r>
          </a:p>
          <a:p/>
          <a:p>
            <a:r>
              <a:rPr b="1" sz="1400"/>
              <a:t>Example: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&lt;application </a:t>
            </a:r>
          </a:p>
          <a:p>
            <a:r>
              <a:rPr sz="1400"/>
              <a:t>android:name=".FunApp" </a:t>
            </a:r>
          </a:p>
          <a:p>
            <a:r>
              <a:rPr sz="1400"/>
              <a:t>android:allowBackup="true" </a:t>
            </a:r>
          </a:p>
          <a:p>
            <a:r>
              <a:rPr sz="1400"/>
              <a:t>android:dataExtractionRules="@xml/data_extraction_rules" </a:t>
            </a:r>
          </a:p>
          <a:p>
            <a:r>
              <a:rPr sz="1400"/>
              <a:t>android:fullBackupContent="@xml/backup_rules" </a:t>
            </a:r>
          </a:p>
          <a:p>
            <a:r>
              <a:rPr sz="1400"/>
              <a:t>android:icon="@drawable/gfgIcon" </a:t>
            </a:r>
          </a:p>
          <a:p>
            <a:r>
              <a:rPr sz="1400"/>
              <a:t>android:label="@string/app_name" </a:t>
            </a:r>
          </a:p>
          <a:p>
            <a:r>
              <a:rPr sz="1400"/>
              <a:t>android:roundIcon="@mipmap/ic_launcher_round" </a:t>
            </a:r>
          </a:p>
          <a:p>
            <a:r>
              <a:rPr sz="1400"/>
              <a:t>android:supportsRtl="true" </a:t>
            </a:r>
          </a:p>
          <a:p>
            <a:r>
              <a:rPr sz="1400"/>
              <a:t>android:theme="@android:style/Theme.Light" </a:t>
            </a:r>
          </a:p>
          <a:p>
            <a:r>
              <a:rPr sz="1400"/>
              <a:t>android:debuggable="true" </a:t>
            </a:r>
          </a:p>
          <a:p>
            <a:r>
              <a:rPr sz="1400"/>
              <a:t>tools:targetApi="31"&gt; </a:t>
            </a:r>
          </a:p>
          <a:p>
            <a:r>
              <a:rPr sz="1400"/>
              <a:t>&lt;/application&gt;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`&lt;application&gt;`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main </a:t>
            </a:r>
            <a:r>
              <a:rPr sz="1400"/>
              <a:t>activity </a:t>
            </a:r>
            <a:r>
              <a:rPr sz="1400"/>
              <a:t>is </a:t>
            </a:r>
            <a:r>
              <a:rPr sz="1400"/>
              <a:t>".FunApp",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should </a:t>
            </a:r>
            <a:r>
              <a:rPr sz="1400"/>
              <a:t>be </a:t>
            </a:r>
            <a:r>
              <a:rPr sz="1400"/>
              <a:t>backed </a:t>
            </a:r>
            <a:r>
              <a:rPr sz="1400"/>
              <a:t>up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cloud,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has </a:t>
            </a:r>
            <a:r>
              <a:rPr sz="1400"/>
              <a:t>data </a:t>
            </a:r>
            <a:r>
              <a:rPr sz="1400"/>
              <a:t>extraction </a:t>
            </a:r>
            <a:r>
              <a:rPr sz="1400"/>
              <a:t>rules </a:t>
            </a:r>
            <a:r>
              <a:rPr sz="1400"/>
              <a:t>defined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"data_extraction_rules.xml" </a:t>
            </a:r>
            <a:r>
              <a:rPr sz="1400"/>
              <a:t>file,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has </a:t>
            </a:r>
            <a:r>
              <a:rPr sz="1400"/>
              <a:t>full </a:t>
            </a:r>
            <a:r>
              <a:rPr sz="1400"/>
              <a:t>backup </a:t>
            </a:r>
            <a:r>
              <a:rPr sz="1400"/>
              <a:t>rules </a:t>
            </a:r>
            <a:r>
              <a:rPr sz="1400"/>
              <a:t>defined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"backup_rules.xml" </a:t>
            </a:r>
            <a:r>
              <a:rPr sz="1400"/>
              <a:t>file,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uses </a:t>
            </a:r>
            <a:r>
              <a:rPr sz="1400"/>
              <a:t>the </a:t>
            </a:r>
            <a:r>
              <a:rPr sz="1400"/>
              <a:t>"gfgIcon" </a:t>
            </a:r>
            <a:r>
              <a:rPr sz="1400"/>
              <a:t>drawable </a:t>
            </a:r>
            <a:r>
              <a:rPr sz="1400"/>
              <a:t>as </a:t>
            </a:r>
            <a:r>
              <a:rPr sz="1400"/>
              <a:t>its </a:t>
            </a:r>
            <a:r>
              <a:rPr sz="1400"/>
              <a:t>icon,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uses </a:t>
            </a:r>
            <a:r>
              <a:rPr sz="1400"/>
              <a:t>the </a:t>
            </a:r>
            <a:r>
              <a:rPr sz="1400"/>
              <a:t>"app_name" </a:t>
            </a:r>
            <a:r>
              <a:rPr sz="1400"/>
              <a:t>string </a:t>
            </a:r>
            <a:r>
              <a:rPr sz="1400"/>
              <a:t>as </a:t>
            </a:r>
            <a:r>
              <a:rPr sz="1400"/>
              <a:t>its </a:t>
            </a:r>
            <a:r>
              <a:rPr sz="1400"/>
              <a:t>label,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uses </a:t>
            </a:r>
            <a:r>
              <a:rPr sz="1400"/>
              <a:t>the </a:t>
            </a:r>
            <a:r>
              <a:rPr sz="1400"/>
              <a:t>"ic_launcher_round" </a:t>
            </a:r>
            <a:r>
              <a:rPr sz="1400"/>
              <a:t>mipmap </a:t>
            </a:r>
            <a:r>
              <a:rPr sz="1400"/>
              <a:t>as </a:t>
            </a:r>
            <a:r>
              <a:rPr sz="1400"/>
              <a:t>its </a:t>
            </a:r>
            <a:r>
              <a:rPr sz="1400"/>
              <a:t>round </a:t>
            </a:r>
            <a:r>
              <a:rPr sz="1400"/>
              <a:t>icon,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supports </a:t>
            </a:r>
            <a:r>
              <a:rPr sz="1400"/>
              <a:t>RTL </a:t>
            </a:r>
            <a:r>
              <a:rPr sz="1400"/>
              <a:t>layouts,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uses </a:t>
            </a:r>
            <a:r>
              <a:rPr sz="1400"/>
              <a:t>the </a:t>
            </a:r>
            <a:r>
              <a:rPr sz="1400"/>
              <a:t>"@android:style/Theme.Light" </a:t>
            </a:r>
            <a:r>
              <a:rPr sz="1400"/>
              <a:t>theme,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debugged, </a:t>
            </a:r>
            <a:r>
              <a:rPr sz="1400"/>
              <a:t>and </a:t>
            </a:r>
            <a:r>
              <a:rPr sz="1400"/>
              <a:t>that </a:t>
            </a:r>
            <a:r>
              <a:rPr sz="1400"/>
              <a:t>its </a:t>
            </a:r>
            <a:r>
              <a:rPr sz="1400"/>
              <a:t>target </a:t>
            </a:r>
            <a:r>
              <a:rPr sz="1400"/>
              <a:t>API </a:t>
            </a:r>
            <a:r>
              <a:rPr sz="1400"/>
              <a:t>level </a:t>
            </a:r>
            <a:r>
              <a:rPr sz="1400"/>
              <a:t>is </a:t>
            </a:r>
            <a:r>
              <a:rPr sz="1400"/>
              <a:t>31. 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b="1" sz="1400"/>
              <a:t>Activity </a:t>
            </a:r>
            <a:r>
              <a:rPr b="1" sz="1400"/>
              <a:t>in </a:t>
            </a:r>
            <a:r>
              <a:rPr b="1" sz="1400"/>
              <a:t>the </a:t>
            </a:r>
            <a:r>
              <a:rPr b="1" sz="1400"/>
              <a:t>app: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single, </a:t>
            </a:r>
            <a:r>
              <a:rPr sz="1400"/>
              <a:t>focused </a:t>
            </a:r>
            <a:r>
              <a:rPr sz="1400"/>
              <a:t>thing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can </a:t>
            </a:r>
            <a:r>
              <a:rPr sz="1400"/>
              <a:t>do. </a:t>
            </a:r>
            <a:r>
              <a:rPr sz="1400"/>
              <a:t>Almost </a:t>
            </a:r>
            <a:r>
              <a:rPr sz="1400"/>
              <a:t>all </a:t>
            </a:r>
            <a:r>
              <a:rPr sz="1400"/>
              <a:t>activities </a:t>
            </a:r>
            <a:r>
              <a:rPr sz="1400"/>
              <a:t>interact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user, </a:t>
            </a:r>
            <a:r>
              <a:rPr sz="1400"/>
              <a:t>so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class </a:t>
            </a:r>
            <a:r>
              <a:rPr sz="1400"/>
              <a:t>takes </a:t>
            </a:r>
            <a:r>
              <a:rPr sz="1400"/>
              <a:t>care </a:t>
            </a:r>
            <a:r>
              <a:rPr sz="1400"/>
              <a:t>of </a:t>
            </a:r>
            <a:r>
              <a:rPr sz="1400"/>
              <a:t>creating </a:t>
            </a:r>
            <a:r>
              <a:rPr sz="1400"/>
              <a:t>a </a:t>
            </a:r>
            <a:r>
              <a:rPr sz="1400"/>
              <a:t>window </a:t>
            </a:r>
            <a:r>
              <a:rPr sz="1400"/>
              <a:t>for </a:t>
            </a:r>
            <a:r>
              <a:rPr sz="1400"/>
              <a:t>you </a:t>
            </a:r>
            <a:r>
              <a:rPr sz="1400"/>
              <a:t>in </a:t>
            </a:r>
            <a:r>
              <a:rPr sz="1400"/>
              <a:t>which </a:t>
            </a:r>
            <a:r>
              <a:rPr sz="1400"/>
              <a:t>you </a:t>
            </a:r>
            <a:r>
              <a:rPr sz="1400"/>
              <a:t>can </a:t>
            </a:r>
            <a:r>
              <a:rPr sz="1400"/>
              <a:t>place </a:t>
            </a:r>
            <a:r>
              <a:rPr sz="1400"/>
              <a:t>your </a:t>
            </a:r>
            <a:r>
              <a:rPr sz="1400"/>
              <a:t>UI </a:t>
            </a:r>
            <a:r>
              <a:rPr sz="1400"/>
              <a:t>with </a:t>
            </a:r>
            <a:r>
              <a:rPr sz="1400"/>
              <a:t>setContentView(). </a:t>
            </a:r>
          </a:p>
          <a:p/>
          <a:p>
            <a:r>
              <a:rPr b="1" sz="1400"/>
              <a:t>Activities </a:t>
            </a:r>
            <a:r>
              <a:rPr b="1" sz="1400"/>
              <a:t>not </a:t>
            </a:r>
            <a:r>
              <a:rPr b="1" sz="1400"/>
              <a:t>declared </a:t>
            </a:r>
            <a:r>
              <a:rPr b="1" sz="1400"/>
              <a:t>will </a:t>
            </a:r>
            <a:r>
              <a:rPr b="1" sz="1400"/>
              <a:t>not </a:t>
            </a:r>
            <a:r>
              <a:rPr b="1" sz="1400"/>
              <a:t>run </a:t>
            </a:r>
            <a:r>
              <a:rPr b="1" sz="1400"/>
              <a:t>in </a:t>
            </a:r>
            <a:r>
              <a:rPr b="1" sz="1400"/>
              <a:t>the </a:t>
            </a:r>
            <a:r>
              <a:rPr b="1" sz="1400"/>
              <a:t>app:</a:t>
            </a:r>
            <a:r>
              <a:rPr sz="1400"/>
              <a:t>Activities </a:t>
            </a:r>
            <a:r>
              <a:rPr sz="1400"/>
              <a:t>must </a:t>
            </a:r>
            <a:r>
              <a:rPr sz="1400"/>
              <a:t>be </a:t>
            </a:r>
            <a:r>
              <a:rPr sz="1400"/>
              <a:t>declared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in </a:t>
            </a:r>
            <a:r>
              <a:rPr sz="1400"/>
              <a:t>order </a:t>
            </a:r>
            <a:r>
              <a:rPr sz="1400"/>
              <a:t>to </a:t>
            </a:r>
            <a:r>
              <a:rPr sz="1400"/>
              <a:t>run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XML </a:t>
            </a:r>
            <a:r>
              <a:rPr sz="1400"/>
              <a:t>file </a:t>
            </a:r>
            <a:r>
              <a:rPr sz="1400"/>
              <a:t>that </a:t>
            </a:r>
            <a:r>
              <a:rPr sz="1400"/>
              <a:t>describes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components,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activities, </a:t>
            </a:r>
            <a:r>
              <a:rPr sz="1400"/>
              <a:t>services, </a:t>
            </a:r>
            <a:r>
              <a:rPr sz="1400"/>
              <a:t>and </a:t>
            </a:r>
            <a:r>
              <a:rPr sz="1400"/>
              <a:t>broadcast </a:t>
            </a:r>
            <a:r>
              <a:rPr sz="1400"/>
              <a:t>receivers. </a:t>
            </a:r>
          </a:p>
          <a:p/>
          <a:p>
            <a:r>
              <a:rPr b="1" sz="1400"/>
              <a:t>&lt;activity </a:t>
            </a:r>
            <a:r>
              <a:rPr b="1" sz="1400"/>
              <a:t>android:name=".MainActivity" </a:t>
            </a:r>
            <a:r>
              <a:rPr b="1" sz="1400"/>
              <a:t>android:exported="true"&gt;:</a:t>
            </a:r>
            <a:r>
              <a:rPr sz="1400"/>
              <a:t>This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declaration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activity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The </a:t>
            </a:r>
            <a:r>
              <a:rPr sz="1400"/>
              <a:t>android:name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class,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android:exported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whether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started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Intent-filter:</a:t>
            </a:r>
            <a:r>
              <a:rPr sz="1400"/>
              <a:t>An </a:t>
            </a:r>
            <a:r>
              <a:rPr sz="1400"/>
              <a:t>intent-filter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way </a:t>
            </a:r>
            <a:r>
              <a:rPr sz="1400"/>
              <a:t>to </a:t>
            </a:r>
            <a:r>
              <a:rPr sz="1400"/>
              <a:t>specify </a:t>
            </a:r>
            <a:r>
              <a:rPr sz="1400"/>
              <a:t>the </a:t>
            </a:r>
            <a:r>
              <a:rPr sz="1400"/>
              <a:t>types </a:t>
            </a:r>
            <a:r>
              <a:rPr sz="1400"/>
              <a:t>of </a:t>
            </a:r>
            <a:r>
              <a:rPr sz="1400"/>
              <a:t>intents </a:t>
            </a:r>
            <a:r>
              <a:rPr sz="1400"/>
              <a:t>that </a:t>
            </a:r>
            <a:r>
              <a:rPr sz="1400"/>
              <a:t>an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respond </a:t>
            </a:r>
            <a:r>
              <a:rPr sz="1400"/>
              <a:t>to. </a:t>
            </a:r>
            <a:r>
              <a:rPr sz="1400"/>
              <a:t>An </a:t>
            </a:r>
            <a:r>
              <a:rPr sz="1400"/>
              <a:t>intent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message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passed </a:t>
            </a:r>
            <a:r>
              <a:rPr sz="1400"/>
              <a:t>between </a:t>
            </a:r>
            <a:r>
              <a:rPr sz="1400"/>
              <a:t>components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system. </a:t>
            </a:r>
          </a:p>
          <a:p/>
          <a:p>
            <a:r>
              <a:rPr b="1" sz="1400"/>
              <a:t>&lt;intent-filter&gt; </a:t>
            </a:r>
          </a:p>
          <a:p>
            <a:r>
              <a:rPr sz="1400"/>
              <a:t>&lt;action </a:t>
            </a:r>
            <a:r>
              <a:rPr sz="1400"/>
              <a:t>android:name="android.intent.action.MAIN" </a:t>
            </a:r>
            <a:r>
              <a:rPr sz="1400"/>
              <a:t>/&gt; </a:t>
            </a:r>
          </a:p>
          <a:p>
            <a:r>
              <a:rPr sz="1400"/>
              <a:t>&lt;category </a:t>
            </a:r>
            <a:r>
              <a:rPr sz="1400"/>
              <a:t>android:name="android.intent.category.LAUNCHER" </a:t>
            </a:r>
            <a:r>
              <a:rPr sz="1400"/>
              <a:t>/&gt; </a:t>
            </a:r>
          </a:p>
          <a:p>
            <a:r>
              <a:rPr sz="1400"/>
              <a:t>&lt;/intent-filter&gt;:** </a:t>
            </a:r>
            <a:r>
              <a:rPr sz="1400"/>
              <a:t>This </a:t>
            </a:r>
            <a:r>
              <a:rPr sz="1400"/>
              <a:t>intent-filter </a:t>
            </a:r>
            <a:r>
              <a:rPr sz="1400"/>
              <a:t>specifies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respond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action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LAUNCHER </a:t>
            </a:r>
            <a:r>
              <a:rPr sz="1400"/>
              <a:t>category.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action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specify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activity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app,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LAUNCHER </a:t>
            </a:r>
            <a:r>
              <a:rPr sz="1400"/>
              <a:t>category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specify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launcher.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