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Slide </a:t>
            </a:r>
            <a:r>
              <a:rPr b="1" sz="1400"/>
              <a:t>Content: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Mobile </a:t>
            </a:r>
            <a:r>
              <a:rPr b="1" sz="1200"/>
              <a:t>Malware</a:t>
            </a:r>
          </a:p>
          <a:p>
            <a:r>
              <a:rPr sz="1400"/>
              <a:t>* </a:t>
            </a:r>
            <a:r>
              <a:rPr sz="1400"/>
              <a:t>Mobile </a:t>
            </a:r>
            <a:r>
              <a:rPr sz="1400"/>
              <a:t>malware </a:t>
            </a:r>
            <a:r>
              <a:rPr sz="1400"/>
              <a:t>is </a:t>
            </a:r>
            <a:r>
              <a:rPr sz="1400"/>
              <a:t>malicious </a:t>
            </a:r>
            <a:r>
              <a:rPr sz="1400"/>
              <a:t>software </a:t>
            </a:r>
            <a:r>
              <a:rPr sz="1400"/>
              <a:t>designed </a:t>
            </a:r>
            <a:r>
              <a:rPr sz="1400"/>
              <a:t>to </a:t>
            </a:r>
            <a:r>
              <a:rPr sz="1400"/>
              <a:t>target </a:t>
            </a:r>
            <a:r>
              <a:rPr sz="1400"/>
              <a:t>mobile </a:t>
            </a:r>
            <a:r>
              <a:rPr sz="1400"/>
              <a:t>devices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smartphones </a:t>
            </a:r>
            <a:r>
              <a:rPr sz="1400"/>
              <a:t>and </a:t>
            </a:r>
            <a:r>
              <a:rPr sz="1400"/>
              <a:t>tablets. </a:t>
            </a:r>
          </a:p>
          <a:p>
            <a:r>
              <a:rPr sz="1400"/>
              <a:t>*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compromise </a:t>
            </a:r>
            <a:r>
              <a:rPr sz="1400"/>
              <a:t>the </a:t>
            </a:r>
            <a:r>
              <a:rPr sz="1400"/>
              <a:t>device's </a:t>
            </a:r>
            <a:r>
              <a:rPr sz="1400"/>
              <a:t>security, </a:t>
            </a:r>
            <a:r>
              <a:rPr sz="1400"/>
              <a:t>steal </a:t>
            </a:r>
            <a:r>
              <a:rPr sz="1400"/>
              <a:t>sensitive </a:t>
            </a:r>
            <a:r>
              <a:rPr sz="1400"/>
              <a:t>data, </a:t>
            </a:r>
            <a:r>
              <a:rPr sz="1400"/>
              <a:t>and </a:t>
            </a:r>
            <a:r>
              <a:rPr sz="1400"/>
              <a:t>disrupt </a:t>
            </a:r>
            <a:r>
              <a:rPr sz="1400"/>
              <a:t>its </a:t>
            </a:r>
            <a:r>
              <a:rPr sz="1400"/>
              <a:t>functionality. </a:t>
            </a:r>
          </a:p>
          <a:p>
            <a:r>
              <a:rPr sz="1400"/>
              <a:t>* </a:t>
            </a:r>
            <a:r>
              <a:rPr sz="1400"/>
              <a:t>Common </a:t>
            </a:r>
            <a:r>
              <a:rPr sz="1400"/>
              <a:t>types </a:t>
            </a:r>
            <a:r>
              <a:rPr sz="1400"/>
              <a:t>of </a:t>
            </a:r>
            <a:r>
              <a:rPr sz="1400"/>
              <a:t>mobile </a:t>
            </a:r>
            <a:r>
              <a:rPr sz="1400"/>
              <a:t>malware </a:t>
            </a:r>
            <a:r>
              <a:rPr sz="1400"/>
              <a:t>include </a:t>
            </a:r>
            <a:r>
              <a:rPr sz="1400"/>
              <a:t>viruses, </a:t>
            </a:r>
            <a:r>
              <a:rPr sz="1400"/>
              <a:t>Trojans, </a:t>
            </a:r>
            <a:r>
              <a:rPr sz="1400"/>
              <a:t>ransomware, </a:t>
            </a:r>
            <a:r>
              <a:rPr sz="1400"/>
              <a:t>and </a:t>
            </a:r>
            <a:r>
              <a:rPr sz="1400"/>
              <a:t>spyware. </a:t>
            </a:r>
          </a:p>
          <a:p/>
          <a:p>
            <a:r>
              <a:rPr b="1" sz="1400"/>
              <a:t>Greater </a:t>
            </a:r>
            <a:r>
              <a:rPr b="1" sz="1400"/>
              <a:t>Explanation: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Types </a:t>
            </a:r>
            <a:r>
              <a:rPr b="1" sz="1200"/>
              <a:t>of </a:t>
            </a:r>
            <a:r>
              <a:rPr b="1" sz="1200"/>
              <a:t>Mobile </a:t>
            </a:r>
            <a:r>
              <a:rPr b="1" sz="1200"/>
              <a:t>Malware:</a:t>
            </a:r>
          </a:p>
          <a:p>
            <a:r>
              <a:rPr sz="1400"/>
              <a:t>* </a:t>
            </a:r>
            <a:r>
              <a:rPr b="1" sz="1400"/>
              <a:t>Viruses:</a:t>
            </a:r>
            <a:r>
              <a:rPr sz="1400"/>
              <a:t>Malicious </a:t>
            </a:r>
            <a:r>
              <a:rPr sz="1400"/>
              <a:t>code </a:t>
            </a:r>
            <a:r>
              <a:rPr sz="1400"/>
              <a:t>that </a:t>
            </a:r>
            <a:r>
              <a:rPr sz="1400"/>
              <a:t>replicates </a:t>
            </a:r>
            <a:r>
              <a:rPr sz="1400"/>
              <a:t>itself </a:t>
            </a:r>
            <a:r>
              <a:rPr sz="1400"/>
              <a:t>and </a:t>
            </a:r>
            <a:r>
              <a:rPr sz="1400"/>
              <a:t>spreads </a:t>
            </a:r>
            <a:r>
              <a:rPr sz="1400"/>
              <a:t>to </a:t>
            </a:r>
            <a:r>
              <a:rPr sz="1400"/>
              <a:t>other </a:t>
            </a:r>
            <a:r>
              <a:rPr sz="1400"/>
              <a:t>devices. </a:t>
            </a:r>
          </a:p>
          <a:p>
            <a:r>
              <a:rPr sz="1400"/>
              <a:t>* </a:t>
            </a:r>
            <a:r>
              <a:rPr b="1" sz="1400"/>
              <a:t>Trojans:</a:t>
            </a:r>
            <a:r>
              <a:rPr sz="1400"/>
              <a:t>Disguised </a:t>
            </a:r>
            <a:r>
              <a:rPr sz="1400"/>
              <a:t>as </a:t>
            </a:r>
            <a:r>
              <a:rPr sz="1400"/>
              <a:t>legitimate </a:t>
            </a:r>
            <a:r>
              <a:rPr sz="1400"/>
              <a:t>applications </a:t>
            </a:r>
            <a:r>
              <a:rPr sz="1400"/>
              <a:t>but </a:t>
            </a:r>
            <a:r>
              <a:rPr sz="1400"/>
              <a:t>contain </a:t>
            </a:r>
            <a:r>
              <a:rPr sz="1400"/>
              <a:t>hidden </a:t>
            </a:r>
            <a:r>
              <a:rPr sz="1400"/>
              <a:t>malicious </a:t>
            </a:r>
            <a:r>
              <a:rPr sz="1400"/>
              <a:t>code. </a:t>
            </a:r>
          </a:p>
          <a:p>
            <a:r>
              <a:rPr sz="1400"/>
              <a:t>* </a:t>
            </a:r>
            <a:r>
              <a:rPr b="1" sz="1400"/>
              <a:t>Ransomware:</a:t>
            </a:r>
            <a:r>
              <a:rPr sz="1400"/>
              <a:t>Encrypts </a:t>
            </a:r>
            <a:r>
              <a:rPr sz="1400"/>
              <a:t>a </a:t>
            </a:r>
            <a:r>
              <a:rPr sz="1400"/>
              <a:t>device's </a:t>
            </a:r>
            <a:r>
              <a:rPr sz="1400"/>
              <a:t>files </a:t>
            </a:r>
            <a:r>
              <a:rPr sz="1400"/>
              <a:t>and </a:t>
            </a:r>
            <a:r>
              <a:rPr sz="1400"/>
              <a:t>demands </a:t>
            </a:r>
            <a:r>
              <a:rPr sz="1400"/>
              <a:t>payment </a:t>
            </a:r>
            <a:r>
              <a:rPr sz="1400"/>
              <a:t>for </a:t>
            </a:r>
            <a:r>
              <a:rPr sz="1400"/>
              <a:t>their </a:t>
            </a:r>
            <a:r>
              <a:rPr sz="1400"/>
              <a:t>release. </a:t>
            </a:r>
          </a:p>
          <a:p>
            <a:r>
              <a:rPr sz="1400"/>
              <a:t>* </a:t>
            </a:r>
            <a:r>
              <a:rPr b="1" sz="1400"/>
              <a:t>Spyware:</a:t>
            </a:r>
            <a:r>
              <a:rPr sz="1400"/>
              <a:t>Monitors </a:t>
            </a:r>
            <a:r>
              <a:rPr sz="1400"/>
              <a:t>and </a:t>
            </a:r>
            <a:r>
              <a:rPr sz="1400"/>
              <a:t>collects </a:t>
            </a:r>
            <a:r>
              <a:rPr sz="1400"/>
              <a:t>sensitive </a:t>
            </a:r>
            <a:r>
              <a:rPr sz="1400"/>
              <a:t>data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location, </a:t>
            </a:r>
            <a:r>
              <a:rPr sz="1400"/>
              <a:t>browsing </a:t>
            </a:r>
            <a:r>
              <a:rPr sz="1400"/>
              <a:t>history, </a:t>
            </a:r>
            <a:r>
              <a:rPr sz="1400"/>
              <a:t>and </a:t>
            </a:r>
            <a:r>
              <a:rPr sz="1400"/>
              <a:t>text </a:t>
            </a:r>
            <a:r>
              <a:rPr sz="1400"/>
              <a:t>messages.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Impact </a:t>
            </a:r>
            <a:r>
              <a:rPr b="1" sz="1200"/>
              <a:t>of </a:t>
            </a:r>
            <a:r>
              <a:rPr b="1" sz="1200"/>
              <a:t>Mobile </a:t>
            </a:r>
            <a:r>
              <a:rPr b="1" sz="1200"/>
              <a:t>Malware:</a:t>
            </a:r>
          </a:p>
          <a:p>
            <a:r>
              <a:rPr sz="1400"/>
              <a:t>* </a:t>
            </a:r>
            <a:r>
              <a:rPr sz="1400"/>
              <a:t>Financial </a:t>
            </a:r>
            <a:r>
              <a:rPr sz="1400"/>
              <a:t>losses </a:t>
            </a:r>
            <a:r>
              <a:rPr sz="1400"/>
              <a:t>due </a:t>
            </a:r>
            <a:r>
              <a:rPr sz="1400"/>
              <a:t>to </a:t>
            </a:r>
            <a:r>
              <a:rPr sz="1400"/>
              <a:t>stolen </a:t>
            </a:r>
            <a:r>
              <a:rPr sz="1400"/>
              <a:t>sensitive </a:t>
            </a:r>
            <a:r>
              <a:rPr sz="1400"/>
              <a:t>information </a:t>
            </a:r>
            <a:r>
              <a:rPr sz="1400"/>
              <a:t>or </a:t>
            </a:r>
            <a:r>
              <a:rPr sz="1400"/>
              <a:t>fraudulent </a:t>
            </a:r>
            <a:r>
              <a:rPr sz="1400"/>
              <a:t>transactions. </a:t>
            </a:r>
          </a:p>
          <a:p>
            <a:r>
              <a:rPr sz="1400"/>
              <a:t>* </a:t>
            </a:r>
            <a:r>
              <a:rPr sz="1400"/>
              <a:t>Data </a:t>
            </a:r>
            <a:r>
              <a:rPr sz="1400"/>
              <a:t>breaches </a:t>
            </a:r>
            <a:r>
              <a:rPr sz="1400"/>
              <a:t>leading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compromise </a:t>
            </a:r>
            <a:r>
              <a:rPr sz="1400"/>
              <a:t>of </a:t>
            </a:r>
            <a:r>
              <a:rPr sz="1400"/>
              <a:t>personal </a:t>
            </a:r>
            <a:r>
              <a:rPr sz="1400"/>
              <a:t>or </a:t>
            </a:r>
            <a:r>
              <a:rPr sz="1400"/>
              <a:t>business </a:t>
            </a:r>
            <a:r>
              <a:rPr sz="1400"/>
              <a:t>data. </a:t>
            </a:r>
          </a:p>
          <a:p>
            <a:r>
              <a:rPr sz="1400"/>
              <a:t>* </a:t>
            </a:r>
            <a:r>
              <a:rPr sz="1400"/>
              <a:t>Denial </a:t>
            </a:r>
            <a:r>
              <a:rPr sz="1400"/>
              <a:t>of </a:t>
            </a:r>
            <a:r>
              <a:rPr sz="1400"/>
              <a:t>service </a:t>
            </a:r>
            <a:r>
              <a:rPr sz="1400"/>
              <a:t>attacks </a:t>
            </a:r>
            <a:r>
              <a:rPr sz="1400"/>
              <a:t>preventing </a:t>
            </a:r>
            <a:r>
              <a:rPr sz="1400"/>
              <a:t>access </a:t>
            </a:r>
            <a:r>
              <a:rPr sz="1400"/>
              <a:t>to </a:t>
            </a:r>
            <a:r>
              <a:rPr sz="1400"/>
              <a:t>essential </a:t>
            </a:r>
            <a:r>
              <a:rPr sz="1400"/>
              <a:t>apps </a:t>
            </a:r>
            <a:r>
              <a:rPr sz="1400"/>
              <a:t>or </a:t>
            </a:r>
            <a:r>
              <a:rPr sz="1400"/>
              <a:t>data. </a:t>
            </a:r>
          </a:p>
          <a:p>
            <a:r>
              <a:rPr sz="1400"/>
              <a:t>* </a:t>
            </a:r>
            <a:r>
              <a:rPr sz="1400"/>
              <a:t>Damage </a:t>
            </a:r>
            <a:r>
              <a:rPr sz="1400"/>
              <a:t>to </a:t>
            </a:r>
            <a:r>
              <a:rPr sz="1400"/>
              <a:t>device </a:t>
            </a:r>
            <a:r>
              <a:rPr sz="1400"/>
              <a:t>functionality </a:t>
            </a:r>
            <a:r>
              <a:rPr sz="1400"/>
              <a:t>or </a:t>
            </a:r>
            <a:r>
              <a:rPr sz="1400"/>
              <a:t>data </a:t>
            </a:r>
            <a:r>
              <a:rPr sz="1400"/>
              <a:t>corruption.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Sources </a:t>
            </a:r>
            <a:r>
              <a:rPr b="1" sz="1200"/>
              <a:t>of </a:t>
            </a:r>
            <a:r>
              <a:rPr b="1" sz="1200"/>
              <a:t>Mobile </a:t>
            </a:r>
            <a:r>
              <a:rPr b="1" sz="1200"/>
              <a:t>Malware:</a:t>
            </a:r>
          </a:p>
          <a:p>
            <a:r>
              <a:rPr sz="1400"/>
              <a:t>* </a:t>
            </a:r>
            <a:r>
              <a:rPr sz="1400"/>
              <a:t>Malicious </a:t>
            </a:r>
            <a:r>
              <a:rPr sz="1400"/>
              <a:t>downloads </a:t>
            </a:r>
            <a:r>
              <a:rPr sz="1400"/>
              <a:t>from </a:t>
            </a:r>
            <a:r>
              <a:rPr sz="1400"/>
              <a:t>untrustworthy </a:t>
            </a:r>
            <a:r>
              <a:rPr sz="1400"/>
              <a:t>sources </a:t>
            </a:r>
            <a:r>
              <a:rPr sz="1400"/>
              <a:t>(e.g., </a:t>
            </a:r>
            <a:r>
              <a:rPr sz="1400"/>
              <a:t>third-party </a:t>
            </a:r>
            <a:r>
              <a:rPr sz="1400"/>
              <a:t>app </a:t>
            </a:r>
            <a:r>
              <a:rPr sz="1400"/>
              <a:t>stores). </a:t>
            </a:r>
          </a:p>
          <a:p>
            <a:r>
              <a:rPr sz="1400"/>
              <a:t>* </a:t>
            </a:r>
            <a:r>
              <a:rPr sz="1400"/>
              <a:t>Infected </a:t>
            </a:r>
            <a:r>
              <a:rPr sz="1400"/>
              <a:t>attachments </a:t>
            </a:r>
            <a:r>
              <a:rPr sz="1400"/>
              <a:t>in </a:t>
            </a:r>
            <a:r>
              <a:rPr sz="1400"/>
              <a:t>emails </a:t>
            </a:r>
            <a:r>
              <a:rPr sz="1400"/>
              <a:t>or </a:t>
            </a:r>
            <a:r>
              <a:rPr sz="1400"/>
              <a:t>text </a:t>
            </a:r>
            <a:r>
              <a:rPr sz="1400"/>
              <a:t>messages. </a:t>
            </a:r>
          </a:p>
          <a:p>
            <a:r>
              <a:rPr sz="1400"/>
              <a:t>* </a:t>
            </a:r>
            <a:r>
              <a:rPr sz="1400"/>
              <a:t>Drive-by </a:t>
            </a:r>
            <a:r>
              <a:rPr sz="1400"/>
              <a:t>downloads </a:t>
            </a:r>
            <a:r>
              <a:rPr sz="1400"/>
              <a:t>from </a:t>
            </a:r>
            <a:r>
              <a:rPr sz="1400"/>
              <a:t>compromised </a:t>
            </a:r>
            <a:r>
              <a:rPr sz="1400"/>
              <a:t>websites. </a:t>
            </a:r>
          </a:p>
          <a:p>
            <a:r>
              <a:rPr sz="1400"/>
              <a:t>* </a:t>
            </a:r>
            <a:r>
              <a:rPr sz="1400"/>
              <a:t>Phishing </a:t>
            </a:r>
            <a:r>
              <a:rPr sz="1400"/>
              <a:t>scams </a:t>
            </a:r>
            <a:r>
              <a:rPr sz="1400"/>
              <a:t>that </a:t>
            </a:r>
            <a:r>
              <a:rPr sz="1400"/>
              <a:t>trick </a:t>
            </a:r>
            <a:r>
              <a:rPr sz="1400"/>
              <a:t>users </a:t>
            </a:r>
            <a:r>
              <a:rPr sz="1400"/>
              <a:t>into </a:t>
            </a:r>
            <a:r>
              <a:rPr sz="1400"/>
              <a:t>downloading </a:t>
            </a:r>
            <a:r>
              <a:rPr sz="1400"/>
              <a:t>malicious </a:t>
            </a:r>
            <a:r>
              <a:rPr sz="1400"/>
              <a:t>files.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Mitigation </a:t>
            </a:r>
            <a:r>
              <a:rPr b="1" sz="1200"/>
              <a:t>Strategies:</a:t>
            </a:r>
          </a:p>
          <a:p>
            <a:r>
              <a:rPr sz="1400"/>
              <a:t>* </a:t>
            </a:r>
            <a:r>
              <a:rPr sz="1400"/>
              <a:t>Keep </a:t>
            </a:r>
            <a:r>
              <a:rPr sz="1400"/>
              <a:t>devices </a:t>
            </a:r>
            <a:r>
              <a:rPr sz="1400"/>
              <a:t>up-to-date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latest </a:t>
            </a:r>
            <a:r>
              <a:rPr sz="1400"/>
              <a:t>security </a:t>
            </a:r>
            <a:r>
              <a:rPr sz="1400"/>
              <a:t>patches </a:t>
            </a:r>
            <a:r>
              <a:rPr sz="1400"/>
              <a:t>and </a:t>
            </a:r>
            <a:r>
              <a:rPr sz="1400"/>
              <a:t>software </a:t>
            </a:r>
            <a:r>
              <a:rPr sz="1400"/>
              <a:t>updates. </a:t>
            </a:r>
          </a:p>
          <a:p>
            <a:r>
              <a:rPr sz="1400"/>
              <a:t>* </a:t>
            </a:r>
            <a:r>
              <a:rPr sz="1400"/>
              <a:t>Use </a:t>
            </a:r>
            <a:r>
              <a:rPr sz="1400"/>
              <a:t>a </a:t>
            </a:r>
            <a:r>
              <a:rPr sz="1400"/>
              <a:t>reputable </a:t>
            </a:r>
            <a:r>
              <a:rPr sz="1400"/>
              <a:t>mobile </a:t>
            </a:r>
            <a:r>
              <a:rPr sz="1400"/>
              <a:t>antivirus </a:t>
            </a:r>
            <a:r>
              <a:rPr sz="1400"/>
              <a:t>app </a:t>
            </a:r>
            <a:r>
              <a:rPr sz="1400"/>
              <a:t>to </a:t>
            </a:r>
            <a:r>
              <a:rPr sz="1400"/>
              <a:t>detect </a:t>
            </a:r>
            <a:r>
              <a:rPr sz="1400"/>
              <a:t>and </a:t>
            </a:r>
            <a:r>
              <a:rPr sz="1400"/>
              <a:t>remove </a:t>
            </a:r>
            <a:r>
              <a:rPr sz="1400"/>
              <a:t>malware. </a:t>
            </a:r>
          </a:p>
          <a:p>
            <a:r>
              <a:rPr sz="1400"/>
              <a:t>* </a:t>
            </a:r>
            <a:r>
              <a:rPr sz="1400"/>
              <a:t>Be </a:t>
            </a:r>
            <a:r>
              <a:rPr sz="1400"/>
              <a:t>cautious </a:t>
            </a:r>
            <a:r>
              <a:rPr sz="1400"/>
              <a:t>when </a:t>
            </a:r>
            <a:r>
              <a:rPr sz="1400"/>
              <a:t>downloading </a:t>
            </a:r>
            <a:r>
              <a:rPr sz="1400"/>
              <a:t>apps </a:t>
            </a:r>
            <a:r>
              <a:rPr sz="1400"/>
              <a:t>from </a:t>
            </a:r>
            <a:r>
              <a:rPr sz="1400"/>
              <a:t>unknown </a:t>
            </a:r>
            <a:r>
              <a:rPr sz="1400"/>
              <a:t>sources </a:t>
            </a:r>
            <a:r>
              <a:rPr sz="1400"/>
              <a:t>and </a:t>
            </a:r>
            <a:r>
              <a:rPr sz="1400"/>
              <a:t>always </a:t>
            </a:r>
            <a:r>
              <a:rPr sz="1400"/>
              <a:t>check </a:t>
            </a:r>
            <a:r>
              <a:rPr sz="1400"/>
              <a:t>reviews. </a:t>
            </a:r>
          </a:p>
          <a:p>
            <a:r>
              <a:rPr sz="1400"/>
              <a:t>* </a:t>
            </a:r>
            <a:r>
              <a:rPr sz="1400"/>
              <a:t>Avoid </a:t>
            </a:r>
            <a:r>
              <a:rPr sz="1400"/>
              <a:t>clicking </a:t>
            </a:r>
            <a:r>
              <a:rPr sz="1400"/>
              <a:t>on </a:t>
            </a:r>
            <a:r>
              <a:rPr sz="1400"/>
              <a:t>suspicious </a:t>
            </a:r>
            <a:r>
              <a:rPr sz="1400"/>
              <a:t>links </a:t>
            </a:r>
            <a:r>
              <a:rPr sz="1400"/>
              <a:t>or </a:t>
            </a:r>
            <a:r>
              <a:rPr sz="1400"/>
              <a:t>opening </a:t>
            </a:r>
            <a:r>
              <a:rPr sz="1400"/>
              <a:t>attachments </a:t>
            </a:r>
            <a:r>
              <a:rPr sz="1400"/>
              <a:t>from </a:t>
            </a:r>
            <a:r>
              <a:rPr sz="1400"/>
              <a:t>unknown </a:t>
            </a:r>
            <a:r>
              <a:rPr sz="1400"/>
              <a:t>senders. </a:t>
            </a:r>
          </a:p>
          <a:p>
            <a:r>
              <a:rPr sz="1400"/>
              <a:t>* </a:t>
            </a:r>
            <a:r>
              <a:rPr sz="1400"/>
              <a:t>Use </a:t>
            </a:r>
            <a:r>
              <a:rPr sz="1400"/>
              <a:t>strong </a:t>
            </a:r>
            <a:r>
              <a:rPr sz="1400"/>
              <a:t>passwords </a:t>
            </a:r>
            <a:r>
              <a:rPr sz="1400"/>
              <a:t>and </a:t>
            </a:r>
            <a:r>
              <a:rPr sz="1400"/>
              <a:t>enable </a:t>
            </a:r>
            <a:r>
              <a:rPr sz="1400"/>
              <a:t>two-factor </a:t>
            </a:r>
            <a:r>
              <a:rPr sz="1400"/>
              <a:t>authentication </a:t>
            </a:r>
            <a:r>
              <a:rPr sz="1400"/>
              <a:t>for </a:t>
            </a:r>
            <a:r>
              <a:rPr sz="1400"/>
              <a:t>sensitive </a:t>
            </a:r>
            <a:r>
              <a:rPr sz="1400"/>
              <a:t>accounts. 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What to look for?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Export </a:t>
            </a:r>
            <a:r>
              <a:rPr b="1" sz="1400"/>
              <a:t>attribute**: </a:t>
            </a:r>
          </a:p>
          <a:p>
            <a:r>
              <a:rPr sz="1400"/>
              <a:t>The </a:t>
            </a:r>
            <a:r>
              <a:rPr sz="1400"/>
              <a:t>`android:exported` </a:t>
            </a:r>
            <a:r>
              <a:rPr sz="1400"/>
              <a:t>attribute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specify </a:t>
            </a:r>
            <a:r>
              <a:rPr sz="1400"/>
              <a:t>whether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&lt;activity </a:t>
            </a:r>
            <a:r>
              <a:rPr b="1" sz="1400"/>
              <a:t>android:name=".MainActivity" </a:t>
            </a:r>
            <a:r>
              <a:rPr b="1" sz="1400"/>
              <a:t>android:exported="true"&gt;**: </a:t>
            </a:r>
          </a:p>
          <a:p>
            <a:r>
              <a:rPr sz="1400"/>
              <a:t>This </a:t>
            </a:r>
            <a:r>
              <a:rPr sz="1400"/>
              <a:t>XML </a:t>
            </a:r>
            <a:r>
              <a:rPr sz="1400"/>
              <a:t>code </a:t>
            </a:r>
            <a:r>
              <a:rPr sz="1400"/>
              <a:t>declares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named </a:t>
            </a:r>
            <a:r>
              <a:rPr sz="1400"/>
              <a:t>`MainActivity`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`android:exported` </a:t>
            </a:r>
            <a:r>
              <a:rPr sz="1400"/>
              <a:t>attribute </a:t>
            </a:r>
            <a:r>
              <a:rPr sz="1400"/>
              <a:t>set </a:t>
            </a:r>
            <a:r>
              <a:rPr sz="1400"/>
              <a:t>to </a:t>
            </a:r>
            <a:r>
              <a:rPr sz="1400"/>
              <a:t>`true`. </a:t>
            </a:r>
            <a:r>
              <a:rPr sz="1400"/>
              <a:t>This </a:t>
            </a:r>
            <a:r>
              <a:rPr sz="1400"/>
              <a:t>means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`MainActivity`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This </a:t>
            </a:r>
            <a:r>
              <a:rPr b="1" sz="1400"/>
              <a:t>can </a:t>
            </a:r>
            <a:r>
              <a:rPr b="1" sz="1400"/>
              <a:t>be </a:t>
            </a:r>
            <a:r>
              <a:rPr b="1" sz="1400"/>
              <a:t>accessed </a:t>
            </a:r>
            <a:r>
              <a:rPr b="1" sz="1400"/>
              <a:t>and </a:t>
            </a:r>
            <a:r>
              <a:rPr b="1" sz="1400"/>
              <a:t>initiated </a:t>
            </a:r>
            <a:r>
              <a:rPr b="1" sz="1400"/>
              <a:t>from </a:t>
            </a:r>
            <a:r>
              <a:rPr b="1" sz="1400"/>
              <a:t>outside </a:t>
            </a:r>
            <a:r>
              <a:rPr b="1" sz="1400"/>
              <a:t>the </a:t>
            </a:r>
            <a:r>
              <a:rPr b="1" sz="1400"/>
              <a:t>app**: </a:t>
            </a:r>
          </a:p>
          <a:p>
            <a:r>
              <a:rPr sz="1400"/>
              <a:t>An </a:t>
            </a:r>
            <a:r>
              <a:rPr sz="1400"/>
              <a:t>exported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`adb </a:t>
            </a:r>
            <a:r>
              <a:rPr sz="1400"/>
              <a:t>shell` </a:t>
            </a:r>
            <a:r>
              <a:rPr sz="1400"/>
              <a:t>command. </a:t>
            </a:r>
          </a:p>
          <a:p/>
          <a:p>
            <a:r>
              <a:rPr b="1" sz="1400"/>
              <a:t>Look </a:t>
            </a:r>
            <a:r>
              <a:rPr b="1" sz="1400"/>
              <a:t>for </a:t>
            </a:r>
            <a:r>
              <a:rPr b="1" sz="1400"/>
              <a:t>these </a:t>
            </a:r>
            <a:r>
              <a:rPr b="1" sz="1400"/>
              <a:t>activities </a:t>
            </a:r>
            <a:r>
              <a:rPr b="1" sz="1400"/>
              <a:t>to </a:t>
            </a:r>
            <a:r>
              <a:rPr b="1" sz="1400"/>
              <a:t>launch**: </a:t>
            </a:r>
          </a:p>
          <a:p>
            <a:r>
              <a:rPr sz="1400"/>
              <a:t>When </a:t>
            </a:r>
            <a:r>
              <a:rPr sz="1400"/>
              <a:t>launching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`adb </a:t>
            </a:r>
            <a:r>
              <a:rPr sz="1400"/>
              <a:t>shell` </a:t>
            </a:r>
            <a:r>
              <a:rPr sz="1400"/>
              <a:t>command, </a:t>
            </a:r>
            <a:r>
              <a:rPr sz="1400"/>
              <a:t>the </a:t>
            </a:r>
            <a:r>
              <a:rPr sz="1400"/>
              <a:t>`android:name` </a:t>
            </a:r>
            <a:r>
              <a:rPr sz="1400"/>
              <a:t>attribute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must </a:t>
            </a:r>
            <a:r>
              <a:rPr sz="1400"/>
              <a:t>be </a:t>
            </a:r>
            <a:r>
              <a:rPr sz="1400"/>
              <a:t>specified. </a:t>
            </a:r>
          </a:p>
          <a:p/>
          <a:p>
            <a:r>
              <a:rPr b="1" sz="1400"/>
              <a:t>Adb </a:t>
            </a:r>
            <a:r>
              <a:rPr b="1" sz="1400"/>
              <a:t>shell </a:t>
            </a:r>
            <a:r>
              <a:rPr b="1" sz="1400"/>
              <a:t>–c </a:t>
            </a:r>
            <a:r>
              <a:rPr b="1" sz="1400"/>
              <a:t>am </a:t>
            </a:r>
            <a:r>
              <a:rPr b="1" sz="1400"/>
              <a:t>start </a:t>
            </a:r>
            <a:r>
              <a:rPr b="1" sz="1400"/>
              <a:t>–n </a:t>
            </a:r>
            <a:r>
              <a:rPr b="1" sz="1400"/>
              <a:t>packagename/.activityname**: </a:t>
            </a:r>
          </a:p>
          <a:p>
            <a:r>
              <a:rPr sz="1400"/>
              <a:t>This </a:t>
            </a:r>
            <a:r>
              <a:rPr sz="1400"/>
              <a:t>command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launch </a:t>
            </a:r>
            <a:r>
              <a:rPr sz="1400"/>
              <a:t>the </a:t>
            </a:r>
            <a:r>
              <a:rPr sz="1400"/>
              <a:t>`MainActivity` </a:t>
            </a:r>
            <a:r>
              <a:rPr sz="1400"/>
              <a:t>activity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The </a:t>
            </a:r>
            <a:r>
              <a:rPr sz="1400"/>
              <a:t>`packagename`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package,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`activityname`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class.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Java </a:t>
            </a:r>
            <a:r>
              <a:rPr b="1" sz="1400"/>
              <a:t>or </a:t>
            </a:r>
            <a:r>
              <a:rPr b="1" sz="1400"/>
              <a:t>Kotlin </a:t>
            </a:r>
            <a:r>
              <a:rPr b="1" sz="1400"/>
              <a:t>– </a:t>
            </a:r>
            <a:r>
              <a:rPr b="1" sz="1400"/>
              <a:t>compiled </a:t>
            </a:r>
            <a:r>
              <a:rPr b="1" sz="1400"/>
              <a:t>to </a:t>
            </a:r>
            <a:r>
              <a:rPr b="1" sz="1400"/>
              <a:t>bytecode: </a:t>
            </a:r>
          </a:p>
          <a:p/>
          <a:p>
            <a:r>
              <a:rPr sz="1400"/>
              <a:t>Java </a:t>
            </a:r>
            <a:r>
              <a:rPr sz="1400"/>
              <a:t>and </a:t>
            </a:r>
            <a:r>
              <a:rPr sz="1400"/>
              <a:t>Kotlin </a:t>
            </a:r>
            <a:r>
              <a:rPr sz="1400"/>
              <a:t>are </a:t>
            </a:r>
            <a:r>
              <a:rPr sz="1400"/>
              <a:t>high-level </a:t>
            </a:r>
            <a:r>
              <a:rPr sz="1400"/>
              <a:t>programming </a:t>
            </a:r>
            <a:r>
              <a:rPr sz="1400"/>
              <a:t>languages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bytecode, </a:t>
            </a:r>
            <a:r>
              <a:rPr sz="1400"/>
              <a:t>which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platform-independent </a:t>
            </a:r>
            <a:r>
              <a:rPr sz="1400"/>
              <a:t>format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executed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Virtual </a:t>
            </a:r>
            <a:r>
              <a:rPr sz="1400"/>
              <a:t>Machine </a:t>
            </a:r>
            <a:r>
              <a:rPr sz="1400"/>
              <a:t>(JVM). </a:t>
            </a:r>
          </a:p>
          <a:p/>
          <a:p>
            <a:r>
              <a:rPr b="1" sz="1400"/>
              <a:t>And </a:t>
            </a:r>
            <a:r>
              <a:rPr b="1" sz="1400"/>
              <a:t>converted </a:t>
            </a:r>
            <a:r>
              <a:rPr b="1" sz="1400"/>
              <a:t>in </a:t>
            </a:r>
            <a:r>
              <a:rPr b="1" sz="1400"/>
              <a:t>DEX: </a:t>
            </a:r>
          </a:p>
          <a:p/>
          <a:p>
            <a:r>
              <a:rPr sz="1400"/>
              <a:t>On </a:t>
            </a:r>
            <a:r>
              <a:rPr sz="1400"/>
              <a:t>Android, </a:t>
            </a:r>
            <a:r>
              <a:rPr sz="1400"/>
              <a:t>bytecode </a:t>
            </a:r>
            <a:r>
              <a:rPr sz="1400"/>
              <a:t>is </a:t>
            </a:r>
            <a:r>
              <a:rPr sz="1400"/>
              <a:t>converted </a:t>
            </a:r>
            <a:r>
              <a:rPr sz="1400"/>
              <a:t>into </a:t>
            </a:r>
            <a:r>
              <a:rPr sz="1400"/>
              <a:t>Dalvik </a:t>
            </a:r>
            <a:r>
              <a:rPr sz="1400"/>
              <a:t>Executable </a:t>
            </a:r>
            <a:r>
              <a:rPr sz="1400"/>
              <a:t>(DEX) </a:t>
            </a:r>
            <a:r>
              <a:rPr sz="1400"/>
              <a:t>format, </a:t>
            </a:r>
            <a:r>
              <a:rPr sz="1400"/>
              <a:t>which </a:t>
            </a:r>
            <a:r>
              <a:rPr sz="1400"/>
              <a:t>is </a:t>
            </a:r>
            <a:r>
              <a:rPr sz="1400"/>
              <a:t>optimized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runtime </a:t>
            </a:r>
            <a:r>
              <a:rPr sz="1400"/>
              <a:t>environment. </a:t>
            </a:r>
            <a:r>
              <a:rPr sz="1400"/>
              <a:t>DEX </a:t>
            </a:r>
            <a:r>
              <a:rPr sz="1400"/>
              <a:t>files </a:t>
            </a:r>
            <a:r>
              <a:rPr sz="1400"/>
              <a:t>contain </a:t>
            </a:r>
            <a:r>
              <a:rPr sz="1400"/>
              <a:t>the </a:t>
            </a:r>
            <a:r>
              <a:rPr sz="1400"/>
              <a:t>compiled </a:t>
            </a:r>
            <a:r>
              <a:rPr sz="1400"/>
              <a:t>code, </a:t>
            </a:r>
            <a:r>
              <a:rPr sz="1400"/>
              <a:t>resources, </a:t>
            </a:r>
            <a:r>
              <a:rPr sz="1400"/>
              <a:t>and </a:t>
            </a:r>
            <a:r>
              <a:rPr sz="1400"/>
              <a:t>manifest </a:t>
            </a:r>
            <a:r>
              <a:rPr sz="1400"/>
              <a:t>information </a:t>
            </a:r>
            <a:r>
              <a:rPr sz="1400"/>
              <a:t>for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application. </a:t>
            </a:r>
          </a:p>
          <a:p/>
          <a:p>
            <a:r>
              <a:rPr b="1" sz="1400"/>
              <a:t>Dex-&gt; </a:t>
            </a:r>
            <a:r>
              <a:rPr b="1" sz="1400"/>
              <a:t>Smali: </a:t>
            </a:r>
          </a:p>
          <a:p/>
          <a:p>
            <a:r>
              <a:rPr sz="1400"/>
              <a:t>Smali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DEX </a:t>
            </a:r>
            <a:r>
              <a:rPr sz="1400"/>
              <a:t>format. </a:t>
            </a:r>
            <a:r>
              <a:rPr sz="1400"/>
              <a:t>It </a:t>
            </a:r>
            <a:r>
              <a:rPr sz="1400"/>
              <a:t>allows </a:t>
            </a:r>
            <a:r>
              <a:rPr sz="1400"/>
              <a:t>developers </a:t>
            </a:r>
            <a:r>
              <a:rPr sz="1400"/>
              <a:t>to </a:t>
            </a:r>
            <a:r>
              <a:rPr sz="1400"/>
              <a:t>inspect </a:t>
            </a:r>
            <a:r>
              <a:rPr sz="1400"/>
              <a:t>and </a:t>
            </a:r>
            <a:r>
              <a:rPr sz="1400"/>
              <a:t>modify </a:t>
            </a:r>
            <a:r>
              <a:rPr sz="1400"/>
              <a:t>the </a:t>
            </a:r>
            <a:r>
              <a:rPr sz="1400"/>
              <a:t>disassembled </a:t>
            </a:r>
            <a:r>
              <a:rPr sz="1400"/>
              <a:t>version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application's </a:t>
            </a:r>
            <a:r>
              <a:rPr sz="1400"/>
              <a:t>code. </a:t>
            </a:r>
          </a:p>
          <a:p/>
          <a:p>
            <a:r>
              <a:rPr b="1" sz="1400"/>
              <a:t>Using </a:t>
            </a:r>
            <a:r>
              <a:rPr b="1" sz="1400"/>
              <a:t>apktool: </a:t>
            </a:r>
          </a:p>
          <a:p/>
          <a:p>
            <a:r>
              <a:rPr sz="1400"/>
              <a:t>Apktool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tool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disassemble </a:t>
            </a:r>
            <a:r>
              <a:rPr sz="1400"/>
              <a:t>and </a:t>
            </a:r>
            <a:r>
              <a:rPr sz="1400"/>
              <a:t>reassemble </a:t>
            </a:r>
            <a:r>
              <a:rPr sz="1400"/>
              <a:t>Android </a:t>
            </a:r>
            <a:r>
              <a:rPr sz="1400"/>
              <a:t>APK </a:t>
            </a:r>
            <a:r>
              <a:rPr sz="1400"/>
              <a:t>files.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extract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file </a:t>
            </a:r>
            <a:r>
              <a:rPr sz="1400"/>
              <a:t>from </a:t>
            </a:r>
            <a:r>
              <a:rPr sz="1400"/>
              <a:t>an </a:t>
            </a:r>
            <a:r>
              <a:rPr sz="1400"/>
              <a:t>APK </a:t>
            </a:r>
            <a:r>
              <a:rPr sz="1400"/>
              <a:t>and </a:t>
            </a:r>
            <a:r>
              <a:rPr sz="1400"/>
              <a:t>convert </a:t>
            </a:r>
            <a:r>
              <a:rPr sz="1400"/>
              <a:t>it </a:t>
            </a:r>
            <a:r>
              <a:rPr sz="1400"/>
              <a:t>to </a:t>
            </a:r>
            <a:r>
              <a:rPr sz="1400"/>
              <a:t>Smali. </a:t>
            </a:r>
          </a:p>
          <a:p/>
          <a:p>
            <a:r>
              <a:rPr b="1" sz="1400"/>
              <a:t>Disassembled </a:t>
            </a:r>
            <a:r>
              <a:rPr b="1" sz="1400"/>
              <a:t>version </a:t>
            </a:r>
            <a:r>
              <a:rPr b="1" sz="1400"/>
              <a:t>of </a:t>
            </a:r>
            <a:r>
              <a:rPr b="1" sz="1400"/>
              <a:t>the </a:t>
            </a:r>
            <a:r>
              <a:rPr b="1" sz="1400"/>
              <a:t>code: </a:t>
            </a:r>
          </a:p>
          <a:p/>
          <a:p>
            <a:r>
              <a:rPr sz="1400"/>
              <a:t>The </a:t>
            </a:r>
            <a:r>
              <a:rPr sz="1400"/>
              <a:t>disassembled </a:t>
            </a:r>
            <a:r>
              <a:rPr sz="1400"/>
              <a:t>version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application's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representation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bytecode </a:t>
            </a:r>
            <a:r>
              <a:rPr sz="1400"/>
              <a:t>or </a:t>
            </a:r>
            <a:r>
              <a:rPr sz="1400"/>
              <a:t>DEX </a:t>
            </a:r>
            <a:r>
              <a:rPr sz="1400"/>
              <a:t>file.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analyze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structure </a:t>
            </a:r>
            <a:r>
              <a:rPr sz="1400"/>
              <a:t>and </a:t>
            </a:r>
            <a:r>
              <a:rPr sz="1400"/>
              <a:t>identify </a:t>
            </a:r>
            <a:r>
              <a:rPr sz="1400"/>
              <a:t>potential </a:t>
            </a:r>
            <a:r>
              <a:rPr sz="1400"/>
              <a:t>vulnerabilities. </a:t>
            </a:r>
          </a:p>
          <a:p/>
          <a:p>
            <a:r>
              <a:rPr b="1" sz="1400"/>
              <a:t>Native </a:t>
            </a:r>
            <a:r>
              <a:rPr b="1" sz="1400"/>
              <a:t>Code: </a:t>
            </a:r>
          </a:p>
          <a:p/>
          <a:p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low-level </a:t>
            </a:r>
            <a:r>
              <a:rPr sz="1400"/>
              <a:t>language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 </a:t>
            </a:r>
            <a:r>
              <a:rPr sz="1400"/>
              <a:t>and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machine </a:t>
            </a:r>
            <a:r>
              <a:rPr sz="1400"/>
              <a:t>code.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improve </a:t>
            </a:r>
            <a:r>
              <a:rPr sz="1400"/>
              <a:t>the </a:t>
            </a:r>
            <a:r>
              <a:rPr sz="1400"/>
              <a:t>performance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application </a:t>
            </a:r>
            <a:r>
              <a:rPr sz="1400"/>
              <a:t>by </a:t>
            </a:r>
            <a:r>
              <a:rPr sz="1400"/>
              <a:t>accessing </a:t>
            </a:r>
            <a:r>
              <a:rPr sz="1400"/>
              <a:t>hardware </a:t>
            </a:r>
            <a:r>
              <a:rPr sz="1400"/>
              <a:t>features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available </a:t>
            </a:r>
            <a:r>
              <a:rPr sz="1400"/>
              <a:t>to </a:t>
            </a:r>
            <a:r>
              <a:rPr sz="1400"/>
              <a:t>Java </a:t>
            </a:r>
            <a:r>
              <a:rPr sz="1400"/>
              <a:t>or </a:t>
            </a:r>
            <a:r>
              <a:rPr sz="1400"/>
              <a:t>Kotlin </a:t>
            </a:r>
            <a:r>
              <a:rPr sz="1400"/>
              <a:t>code. </a:t>
            </a:r>
          </a:p>
          <a:p/>
          <a:p>
            <a:r>
              <a:rPr b="1" sz="1400"/>
              <a:t>Code </a:t>
            </a:r>
            <a:r>
              <a:rPr b="1" sz="1400"/>
              <a:t>in </a:t>
            </a:r>
            <a:r>
              <a:rPr b="1" sz="1400"/>
              <a:t>C: </a:t>
            </a:r>
          </a:p>
          <a:p/>
          <a:p>
            <a:r>
              <a:rPr sz="1400"/>
              <a:t>C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general-purpose </a:t>
            </a:r>
            <a:r>
              <a:rPr sz="1400"/>
              <a:t>programming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commonly </a:t>
            </a:r>
            <a:r>
              <a:rPr sz="1400"/>
              <a:t>used </a:t>
            </a:r>
            <a:r>
              <a:rPr sz="1400"/>
              <a:t>for </a:t>
            </a:r>
            <a:r>
              <a:rPr sz="1400"/>
              <a:t>writing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on </a:t>
            </a:r>
            <a:r>
              <a:rPr sz="1400"/>
              <a:t>Android. </a:t>
            </a:r>
            <a:r>
              <a:rPr sz="1400"/>
              <a:t>It </a:t>
            </a:r>
            <a:r>
              <a:rPr sz="1400"/>
              <a:t>provides </a:t>
            </a:r>
            <a:r>
              <a:rPr sz="1400"/>
              <a:t>direct </a:t>
            </a:r>
            <a:r>
              <a:rPr sz="1400"/>
              <a:t>access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underlying </a:t>
            </a:r>
            <a:r>
              <a:rPr sz="1400"/>
              <a:t>hardware </a:t>
            </a:r>
            <a:r>
              <a:rPr sz="1400"/>
              <a:t>and </a:t>
            </a:r>
            <a:r>
              <a:rPr sz="1400"/>
              <a:t>operating </a:t>
            </a:r>
            <a:r>
              <a:rPr sz="1400"/>
              <a:t>system, </a:t>
            </a:r>
            <a:r>
              <a:rPr sz="1400"/>
              <a:t>allowing </a:t>
            </a:r>
            <a:r>
              <a:rPr sz="1400"/>
              <a:t>for </a:t>
            </a:r>
            <a:r>
              <a:rPr sz="1400"/>
              <a:t>high </a:t>
            </a:r>
            <a:r>
              <a:rPr sz="1400"/>
              <a:t>performance </a:t>
            </a:r>
            <a:r>
              <a:rPr sz="1400"/>
              <a:t>and </a:t>
            </a:r>
            <a:r>
              <a:rPr sz="1400"/>
              <a:t>low-level </a:t>
            </a:r>
            <a:r>
              <a:rPr sz="1400"/>
              <a:t>control. </a:t>
            </a:r>
          </a:p>
          <a:p/>
          <a:p>
            <a:r>
              <a:rPr b="1" sz="1400"/>
              <a:t>Analysis </a:t>
            </a:r>
            <a:r>
              <a:rPr b="1" sz="1400"/>
              <a:t>in </a:t>
            </a:r>
            <a:r>
              <a:rPr b="1" sz="1400"/>
              <a:t>Assembly </a:t>
            </a:r>
            <a:r>
              <a:rPr b="1" sz="1400"/>
              <a:t>(After </a:t>
            </a:r>
            <a:r>
              <a:rPr b="1" sz="1400"/>
              <a:t>reverse </a:t>
            </a:r>
            <a:r>
              <a:rPr b="1" sz="1400"/>
              <a:t>engineering): </a:t>
            </a:r>
          </a:p>
          <a:p/>
          <a:p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low-level </a:t>
            </a:r>
            <a:r>
              <a:rPr sz="1400"/>
              <a:t>programming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represents </a:t>
            </a:r>
            <a:r>
              <a:rPr sz="1400"/>
              <a:t>the </a:t>
            </a:r>
            <a:r>
              <a:rPr sz="1400"/>
              <a:t>instructions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executed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processor.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involves </a:t>
            </a:r>
            <a:r>
              <a:rPr sz="1400"/>
              <a:t>disassembling </a:t>
            </a:r>
            <a:r>
              <a:rPr sz="1400"/>
              <a:t>compiled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to </a:t>
            </a:r>
            <a:r>
              <a:rPr sz="1400"/>
              <a:t>analyze </a:t>
            </a:r>
            <a:r>
              <a:rPr sz="1400"/>
              <a:t>its </a:t>
            </a:r>
            <a:r>
              <a:rPr sz="1400"/>
              <a:t>functionality </a:t>
            </a:r>
            <a:r>
              <a:rPr sz="1400"/>
              <a:t>and </a:t>
            </a:r>
            <a:r>
              <a:rPr sz="1400"/>
              <a:t>identify </a:t>
            </a:r>
            <a:r>
              <a:rPr sz="1400"/>
              <a:t>vulnerabilities.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Native Code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Native </a:t>
            </a:r>
            <a:r>
              <a:rPr b="1" sz="1400"/>
              <a:t>Code </a:t>
            </a:r>
          </a:p>
          <a:p/>
          <a:p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typically </a:t>
            </a:r>
            <a:r>
              <a:rPr sz="1400"/>
              <a:t>located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`/Resources/lib...` </a:t>
            </a:r>
            <a:r>
              <a:rPr sz="1400"/>
              <a:t>directory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iOS </a:t>
            </a:r>
            <a:r>
              <a:rPr sz="1400"/>
              <a:t>app </a:t>
            </a:r>
            <a:r>
              <a:rPr sz="1400"/>
              <a:t>bundle.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platform-specific </a:t>
            </a:r>
            <a:r>
              <a:rPr sz="1400"/>
              <a:t>language,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Objective-C </a:t>
            </a:r>
            <a:r>
              <a:rPr sz="1400"/>
              <a:t>for </a:t>
            </a:r>
            <a:r>
              <a:rPr sz="1400"/>
              <a:t>iOS </a:t>
            </a:r>
            <a:r>
              <a:rPr sz="1400"/>
              <a:t>or </a:t>
            </a:r>
            <a:r>
              <a:rPr sz="1400"/>
              <a:t>Java </a:t>
            </a:r>
            <a:r>
              <a:rPr sz="1400"/>
              <a:t>for </a:t>
            </a:r>
            <a:r>
              <a:rPr sz="1400"/>
              <a:t>Android.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access </a:t>
            </a:r>
            <a:r>
              <a:rPr sz="1400"/>
              <a:t>features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available </a:t>
            </a:r>
            <a:r>
              <a:rPr sz="1400"/>
              <a:t>through </a:t>
            </a:r>
            <a:r>
              <a:rPr sz="1400"/>
              <a:t>the </a:t>
            </a:r>
            <a:r>
              <a:rPr sz="1400"/>
              <a:t>Java/Kotlin </a:t>
            </a:r>
            <a:r>
              <a:rPr sz="1400"/>
              <a:t>API,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low-level </a:t>
            </a:r>
            <a:r>
              <a:rPr sz="1400"/>
              <a:t>system </a:t>
            </a:r>
            <a:r>
              <a:rPr sz="1400"/>
              <a:t>calls </a:t>
            </a:r>
            <a:r>
              <a:rPr sz="1400"/>
              <a:t>or </a:t>
            </a:r>
            <a:r>
              <a:rPr sz="1400"/>
              <a:t>hardware-specific </a:t>
            </a:r>
            <a:r>
              <a:rPr sz="1400"/>
              <a:t>features. </a:t>
            </a:r>
          </a:p>
          <a:p/>
          <a:p>
            <a:r>
              <a:rPr b="1" sz="1400"/>
              <a:t>Establishing </a:t>
            </a:r>
            <a:r>
              <a:rPr b="1" sz="1400"/>
              <a:t>a </a:t>
            </a:r>
            <a:r>
              <a:rPr b="1" sz="1400"/>
              <a:t>Link </a:t>
            </a:r>
            <a:r>
              <a:rPr b="1" sz="1400"/>
              <a:t>from </a:t>
            </a:r>
            <a:r>
              <a:rPr b="1" sz="1400"/>
              <a:t>Java </a:t>
            </a:r>
            <a:r>
              <a:rPr b="1" sz="1400"/>
              <a:t>Code </a:t>
            </a:r>
            <a:r>
              <a:rPr b="1" sz="1400"/>
              <a:t>to </a:t>
            </a:r>
            <a:r>
              <a:rPr b="1" sz="1400"/>
              <a:t>Native </a:t>
            </a:r>
            <a:r>
              <a:rPr b="1" sz="1400"/>
              <a:t>Code </a:t>
            </a:r>
          </a:p>
          <a:p/>
          <a:p>
            <a:r>
              <a:rPr sz="1400"/>
              <a:t>To </a:t>
            </a:r>
            <a:r>
              <a:rPr sz="1400"/>
              <a:t>use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Java/Kotlin </a:t>
            </a:r>
            <a:r>
              <a:rPr sz="1400"/>
              <a:t>application, </a:t>
            </a:r>
            <a:r>
              <a:rPr sz="1400"/>
              <a:t>you </a:t>
            </a:r>
            <a:r>
              <a:rPr sz="1400"/>
              <a:t>need </a:t>
            </a:r>
            <a:r>
              <a:rPr sz="1400"/>
              <a:t>to </a:t>
            </a:r>
            <a:r>
              <a:rPr sz="1400"/>
              <a:t>establish </a:t>
            </a:r>
            <a:r>
              <a:rPr sz="1400"/>
              <a:t>a </a:t>
            </a:r>
            <a:r>
              <a:rPr sz="1400"/>
              <a:t>link </a:t>
            </a:r>
            <a:r>
              <a:rPr sz="1400"/>
              <a:t>between </a:t>
            </a:r>
            <a:r>
              <a:rPr sz="1400"/>
              <a:t>the </a:t>
            </a:r>
            <a:r>
              <a:rPr sz="1400"/>
              <a:t>Java/Kotlin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is </a:t>
            </a:r>
            <a:r>
              <a:rPr sz="1400"/>
              <a:t>typically </a:t>
            </a:r>
            <a:r>
              <a:rPr sz="1400"/>
              <a:t>done </a:t>
            </a:r>
            <a:r>
              <a:rPr sz="1400"/>
              <a:t>by </a:t>
            </a:r>
            <a:r>
              <a:rPr sz="1400"/>
              <a:t>calling </a:t>
            </a:r>
            <a:r>
              <a:rPr sz="1400"/>
              <a:t>the </a:t>
            </a:r>
            <a:r>
              <a:rPr sz="1400"/>
              <a:t>`loadLibrary()` </a:t>
            </a:r>
            <a:r>
              <a:rPr sz="1400"/>
              <a:t>or </a:t>
            </a:r>
            <a:r>
              <a:rPr sz="1400"/>
              <a:t>`load()` </a:t>
            </a:r>
            <a:r>
              <a:rPr sz="1400"/>
              <a:t>method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Java/Kotlin </a:t>
            </a:r>
            <a:r>
              <a:rPr sz="1400"/>
              <a:t>code. </a:t>
            </a:r>
            <a:r>
              <a:rPr sz="1400"/>
              <a:t>For </a:t>
            </a:r>
            <a:r>
              <a:rPr sz="1400"/>
              <a:t>example: </a:t>
            </a:r>
          </a:p>
          <a:p/>
          <a:p>
            <a:r>
              <a:rPr sz="1400"/>
              <a:t>```java </a:t>
            </a:r>
          </a:p>
          <a:p>
            <a:r>
              <a:rPr sz="1400"/>
              <a:t>System.loadLibrary("myNativeLibrary");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This </a:t>
            </a:r>
            <a:r>
              <a:rPr sz="1400"/>
              <a:t>will </a:t>
            </a:r>
            <a:r>
              <a:rPr sz="1400"/>
              <a:t>load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library </a:t>
            </a:r>
            <a:r>
              <a:rPr sz="1400"/>
              <a:t>named </a:t>
            </a:r>
            <a:r>
              <a:rPr sz="1400"/>
              <a:t>"myNativeLibrary"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JVM. </a:t>
            </a:r>
          </a:p>
          <a:p/>
          <a:p>
            <a:r>
              <a:rPr b="1" sz="1400"/>
              <a:t>Looking </a:t>
            </a:r>
            <a:r>
              <a:rPr b="1" sz="1400"/>
              <a:t>for </a:t>
            </a:r>
            <a:r>
              <a:rPr b="1" sz="1400"/>
              <a:t>API </a:t>
            </a:r>
            <a:r>
              <a:rPr b="1" sz="1400"/>
              <a:t>Calls </a:t>
            </a:r>
            <a:r>
              <a:rPr b="1" sz="1400"/>
              <a:t>to </a:t>
            </a:r>
            <a:r>
              <a:rPr b="1" sz="1400"/>
              <a:t>`loadLibrary()` </a:t>
            </a:r>
            <a:r>
              <a:rPr b="1" sz="1400"/>
              <a:t>or </a:t>
            </a:r>
            <a:r>
              <a:rPr b="1" sz="1400"/>
              <a:t>`load()` </a:t>
            </a:r>
            <a:r>
              <a:rPr b="1" sz="1400"/>
              <a:t>in </a:t>
            </a:r>
            <a:r>
              <a:rPr b="1" sz="1400"/>
              <a:t>Java </a:t>
            </a:r>
            <a:r>
              <a:rPr b="1" sz="1400"/>
              <a:t>Code </a:t>
            </a:r>
          </a:p>
          <a:p/>
          <a:p>
            <a:r>
              <a:rPr sz="1400"/>
              <a:t>If </a:t>
            </a:r>
            <a:r>
              <a:rPr sz="1400"/>
              <a:t>you </a:t>
            </a:r>
            <a:r>
              <a:rPr sz="1400"/>
              <a:t>are </a:t>
            </a:r>
            <a:r>
              <a:rPr sz="1400"/>
              <a:t>debugging </a:t>
            </a:r>
            <a:r>
              <a:rPr sz="1400"/>
              <a:t>an </a:t>
            </a:r>
            <a:r>
              <a:rPr sz="1400"/>
              <a:t>issue </a:t>
            </a:r>
            <a:r>
              <a:rPr sz="1400"/>
              <a:t>related </a:t>
            </a:r>
            <a:r>
              <a:rPr sz="1400"/>
              <a:t>to </a:t>
            </a:r>
            <a:r>
              <a:rPr sz="1400"/>
              <a:t>native </a:t>
            </a:r>
            <a:r>
              <a:rPr sz="1400"/>
              <a:t>code, </a:t>
            </a:r>
            <a:r>
              <a:rPr sz="1400"/>
              <a:t>you </a:t>
            </a:r>
            <a:r>
              <a:rPr sz="1400"/>
              <a:t>can </a:t>
            </a:r>
            <a:r>
              <a:rPr sz="1400"/>
              <a:t>look </a:t>
            </a:r>
            <a:r>
              <a:rPr sz="1400"/>
              <a:t>for </a:t>
            </a:r>
            <a:r>
              <a:rPr sz="1400"/>
              <a:t>API </a:t>
            </a:r>
            <a:r>
              <a:rPr sz="1400"/>
              <a:t>calls </a:t>
            </a:r>
            <a:r>
              <a:rPr sz="1400"/>
              <a:t>to </a:t>
            </a:r>
            <a:r>
              <a:rPr sz="1400"/>
              <a:t>`loadLibrary()` </a:t>
            </a:r>
            <a:r>
              <a:rPr sz="1400"/>
              <a:t>or </a:t>
            </a:r>
            <a:r>
              <a:rPr sz="1400"/>
              <a:t>`load()`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Java/Kotlin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will </a:t>
            </a:r>
            <a:r>
              <a:rPr sz="1400"/>
              <a:t>help </a:t>
            </a:r>
            <a:r>
              <a:rPr sz="1400"/>
              <a:t>you </a:t>
            </a:r>
            <a:r>
              <a:rPr sz="1400"/>
              <a:t>identify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libraries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being </a:t>
            </a:r>
            <a:r>
              <a:rPr sz="1400"/>
              <a:t>used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application. </a:t>
            </a:r>
          </a:p>
          <a:p/>
          <a:p>
            <a:r>
              <a:rPr b="1" sz="1400"/>
              <a:t>Native </a:t>
            </a:r>
            <a:r>
              <a:rPr b="1" sz="1400"/>
              <a:t>Function </a:t>
            </a:r>
            <a:r>
              <a:rPr b="1" sz="1400"/>
              <a:t>Implementation </a:t>
            </a:r>
            <a:r>
              <a:rPr b="1" sz="1400"/>
              <a:t>in </a:t>
            </a:r>
            <a:r>
              <a:rPr b="1" sz="1400"/>
              <a:t>Decompiled </a:t>
            </a:r>
            <a:r>
              <a:rPr b="1" sz="1400"/>
              <a:t>Java </a:t>
            </a:r>
            <a:r>
              <a:rPr b="1" sz="1400"/>
              <a:t>Code </a:t>
            </a:r>
          </a:p>
          <a:p/>
          <a:p>
            <a:r>
              <a:rPr sz="1400"/>
              <a:t>In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decompiled </a:t>
            </a:r>
            <a:r>
              <a:rPr sz="1400"/>
              <a:t>code,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functions </a:t>
            </a:r>
            <a:r>
              <a:rPr sz="1400"/>
              <a:t>will </a:t>
            </a:r>
            <a:r>
              <a:rPr sz="1400"/>
              <a:t>not </a:t>
            </a:r>
            <a:r>
              <a:rPr sz="1400"/>
              <a:t>have </a:t>
            </a:r>
            <a:r>
              <a:rPr sz="1400"/>
              <a:t>any </a:t>
            </a:r>
            <a:r>
              <a:rPr sz="1400"/>
              <a:t>implementation </a:t>
            </a:r>
            <a:r>
              <a:rPr sz="1400"/>
              <a:t>and </a:t>
            </a:r>
            <a:r>
              <a:rPr sz="1400"/>
              <a:t>will </a:t>
            </a:r>
            <a:r>
              <a:rPr sz="1400"/>
              <a:t>contain </a:t>
            </a:r>
            <a:r>
              <a:rPr sz="1400"/>
              <a:t>the </a:t>
            </a:r>
            <a:r>
              <a:rPr sz="1400"/>
              <a:t>`native` </a:t>
            </a:r>
            <a:r>
              <a:rPr sz="1400"/>
              <a:t>keyword. </a:t>
            </a:r>
            <a:r>
              <a:rPr sz="1400"/>
              <a:t>For </a:t>
            </a:r>
            <a:r>
              <a:rPr sz="1400"/>
              <a:t>example: </a:t>
            </a:r>
          </a:p>
          <a:p/>
          <a:p>
            <a:r>
              <a:rPr sz="1400"/>
              <a:t>```java </a:t>
            </a:r>
          </a:p>
          <a:p>
            <a:r>
              <a:rPr sz="1400"/>
              <a:t>public </a:t>
            </a:r>
            <a:r>
              <a:rPr sz="1400"/>
              <a:t>native </a:t>
            </a:r>
            <a:r>
              <a:rPr sz="1400"/>
              <a:t>void </a:t>
            </a:r>
            <a:r>
              <a:rPr sz="1400"/>
              <a:t>myNativeFunction();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This </a:t>
            </a:r>
            <a:r>
              <a:rPr sz="1400"/>
              <a:t>indicates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`myNativeFunction()` </a:t>
            </a:r>
            <a:r>
              <a:rPr sz="1400"/>
              <a:t>method </a:t>
            </a:r>
            <a:r>
              <a:rPr sz="1400"/>
              <a:t>is </a:t>
            </a:r>
            <a:r>
              <a:rPr sz="1400"/>
              <a:t>implemented </a:t>
            </a:r>
            <a:r>
              <a:rPr sz="1400"/>
              <a:t>in </a:t>
            </a:r>
            <a:r>
              <a:rPr sz="1400"/>
              <a:t>native </a:t>
            </a:r>
            <a:r>
              <a:rPr sz="1400"/>
              <a:t>code. </a:t>
            </a:r>
          </a:p>
          <a:p/>
          <a:p>
            <a:r>
              <a:rPr b="1" sz="1400"/>
              <a:t>Additional </a:t>
            </a:r>
            <a:r>
              <a:rPr b="1" sz="1400"/>
              <a:t>Resources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[Android </a:t>
            </a:r>
            <a:r>
              <a:rPr sz="1200"/>
              <a:t>Native </a:t>
            </a:r>
            <a:r>
              <a:rPr sz="1200"/>
              <a:t>Development](https://developer.android.com/ndk)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[iOS </a:t>
            </a:r>
            <a:r>
              <a:rPr sz="1200"/>
              <a:t>Native </a:t>
            </a:r>
            <a:r>
              <a:rPr sz="1200"/>
              <a:t>Development](https://developer.apple.com/documentation/xcode)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Understanding code logic (Dex to 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Converting </a:t>
            </a:r>
            <a:r>
              <a:rPr b="1" sz="1400"/>
              <a:t>Dex </a:t>
            </a:r>
            <a:r>
              <a:rPr b="1" sz="1400"/>
              <a:t>Bytecode </a:t>
            </a:r>
            <a:r>
              <a:rPr b="1" sz="1400"/>
              <a:t>to </a:t>
            </a:r>
            <a:r>
              <a:rPr b="1" sz="1400"/>
              <a:t>Java </a:t>
            </a:r>
            <a:r>
              <a:rPr b="1" sz="1400"/>
              <a:t>Source </a:t>
            </a:r>
            <a:r>
              <a:rPr b="1" sz="1400"/>
              <a:t>Code </a:t>
            </a:r>
          </a:p>
          <a:p/>
          <a:p>
            <a:r>
              <a:rPr sz="1400"/>
              <a:t>Dex </a:t>
            </a:r>
            <a:r>
              <a:rPr sz="1400"/>
              <a:t>bytecode </a:t>
            </a:r>
            <a:r>
              <a:rPr sz="1400"/>
              <a:t>is </a:t>
            </a:r>
            <a:r>
              <a:rPr sz="1400"/>
              <a:t>generated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SDK </a:t>
            </a:r>
            <a:r>
              <a:rPr sz="1400"/>
              <a:t>when </a:t>
            </a:r>
            <a:r>
              <a:rPr sz="1400"/>
              <a:t>building </a:t>
            </a:r>
            <a:r>
              <a:rPr sz="1400"/>
              <a:t>an </a:t>
            </a:r>
            <a:r>
              <a:rPr sz="1400"/>
              <a:t>app, </a:t>
            </a:r>
            <a:r>
              <a:rPr sz="1400"/>
              <a:t>but </a:t>
            </a:r>
            <a:r>
              <a:rPr sz="1400"/>
              <a:t>it </a:t>
            </a:r>
            <a:r>
              <a:rPr sz="1400"/>
              <a:t>isn't </a:t>
            </a:r>
            <a:r>
              <a:rPr sz="1400"/>
              <a:t>human-readable. </a:t>
            </a:r>
            <a:r>
              <a:rPr sz="1400"/>
              <a:t>To </a:t>
            </a:r>
            <a:r>
              <a:rPr sz="1400"/>
              <a:t>analyze </a:t>
            </a:r>
            <a:r>
              <a:rPr sz="1400"/>
              <a:t>the </a:t>
            </a:r>
            <a:r>
              <a:rPr sz="1400"/>
              <a:t>code,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necessary </a:t>
            </a:r>
            <a:r>
              <a:rPr sz="1400"/>
              <a:t>to </a:t>
            </a:r>
            <a:r>
              <a:rPr sz="1400"/>
              <a:t>convert </a:t>
            </a:r>
            <a:r>
              <a:rPr sz="1400"/>
              <a:t>it </a:t>
            </a:r>
            <a:r>
              <a:rPr sz="1400"/>
              <a:t>back </a:t>
            </a:r>
            <a:r>
              <a:rPr sz="1400"/>
              <a:t>to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code. </a:t>
            </a:r>
          </a:p>
          <a:p/>
          <a:p>
            <a:r>
              <a:rPr b="1" sz="1400"/>
              <a:t>Tools </a:t>
            </a:r>
            <a:r>
              <a:rPr b="1" sz="1400"/>
              <a:t>for </a:t>
            </a:r>
            <a:r>
              <a:rPr b="1" sz="1400"/>
              <a:t>Bytecode </a:t>
            </a:r>
            <a:r>
              <a:rPr b="1" sz="1400"/>
              <a:t>Conversion </a:t>
            </a:r>
          </a:p>
          <a:p/>
          <a:p>
            <a:r>
              <a:rPr sz="1400"/>
              <a:t>There </a:t>
            </a:r>
            <a:r>
              <a:rPr sz="1400"/>
              <a:t>are </a:t>
            </a:r>
            <a:r>
              <a:rPr sz="1400"/>
              <a:t>several </a:t>
            </a:r>
            <a:r>
              <a:rPr sz="1400"/>
              <a:t>tools </a:t>
            </a:r>
            <a:r>
              <a:rPr sz="1400"/>
              <a:t>available </a:t>
            </a:r>
            <a:r>
              <a:rPr sz="1400"/>
              <a:t>for </a:t>
            </a:r>
            <a:r>
              <a:rPr sz="1400"/>
              <a:t>decompiling </a:t>
            </a:r>
            <a:r>
              <a:rPr sz="1400"/>
              <a:t>dex </a:t>
            </a:r>
            <a:r>
              <a:rPr sz="1400"/>
              <a:t>bytecode, </a:t>
            </a:r>
            <a:r>
              <a:rPr sz="1400"/>
              <a:t>including: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JADX</a:t>
            </a:r>
            <a:r>
              <a:rPr sz="1200"/>
              <a:t>(https://github.com/skylot/jadx): </a:t>
            </a:r>
            <a:r>
              <a:rPr sz="1200"/>
              <a:t>A </a:t>
            </a:r>
            <a:r>
              <a:rPr sz="1200"/>
              <a:t>popular </a:t>
            </a:r>
            <a:r>
              <a:rPr sz="1200"/>
              <a:t>tool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decompile </a:t>
            </a:r>
            <a:r>
              <a:rPr sz="1200"/>
              <a:t>both </a:t>
            </a:r>
            <a:r>
              <a:rPr sz="1200"/>
              <a:t>Java </a:t>
            </a:r>
            <a:r>
              <a:rPr sz="1200"/>
              <a:t>and </a:t>
            </a:r>
            <a:r>
              <a:rPr sz="1200"/>
              <a:t>Kotlin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dex2jar</a:t>
            </a:r>
            <a:r>
              <a:rPr sz="1200"/>
              <a:t>(https://github.com/pxb1988/dex2jar): </a:t>
            </a:r>
            <a:r>
              <a:rPr sz="1200"/>
              <a:t>A </a:t>
            </a:r>
            <a:r>
              <a:rPr sz="1200"/>
              <a:t>powerful </a:t>
            </a:r>
            <a:r>
              <a:rPr sz="1200"/>
              <a:t>tool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convert </a:t>
            </a:r>
            <a:r>
              <a:rPr sz="1200"/>
              <a:t>dex </a:t>
            </a:r>
            <a:r>
              <a:rPr sz="1200"/>
              <a:t>bytecode </a:t>
            </a:r>
            <a:r>
              <a:rPr sz="1200"/>
              <a:t>to </a:t>
            </a:r>
            <a:r>
              <a:rPr sz="1200"/>
              <a:t>Java </a:t>
            </a:r>
            <a:r>
              <a:rPr sz="1200"/>
              <a:t>bytecode, </a:t>
            </a:r>
            <a:r>
              <a:rPr sz="1200"/>
              <a:t>allowing </a:t>
            </a:r>
            <a:r>
              <a:rPr sz="1200"/>
              <a:t>for </a:t>
            </a:r>
            <a:r>
              <a:rPr sz="1200"/>
              <a:t>further </a:t>
            </a:r>
            <a:r>
              <a:rPr sz="1200"/>
              <a:t>analysis </a:t>
            </a:r>
            <a:r>
              <a:rPr sz="1200"/>
              <a:t>with </a:t>
            </a:r>
            <a:r>
              <a:rPr sz="1200"/>
              <a:t>tools </a:t>
            </a:r>
            <a:r>
              <a:rPr sz="1200"/>
              <a:t>like </a:t>
            </a:r>
            <a:r>
              <a:rPr sz="1200"/>
              <a:t>JD-GUI. </a:t>
            </a:r>
          </a:p>
          <a:p/>
          <a:p>
            <a:r>
              <a:rPr b="1" sz="1400"/>
              <a:t>Online </a:t>
            </a:r>
            <a:r>
              <a:rPr b="1" sz="1400"/>
              <a:t>Decompilers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Decompiler.com</a:t>
            </a:r>
            <a:r>
              <a:rPr sz="1200"/>
              <a:t>(https://decompiler.com/): </a:t>
            </a:r>
            <a:r>
              <a:rPr sz="1200"/>
              <a:t>A </a:t>
            </a:r>
            <a:r>
              <a:rPr sz="1200"/>
              <a:t>free </a:t>
            </a:r>
            <a:r>
              <a:rPr sz="1200"/>
              <a:t>online </a:t>
            </a:r>
            <a:r>
              <a:rPr sz="1200"/>
              <a:t>service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decompile </a:t>
            </a:r>
            <a:r>
              <a:rPr sz="1200"/>
              <a:t>dex </a:t>
            </a:r>
            <a:r>
              <a:rPr sz="1200"/>
              <a:t>bytecode. </a:t>
            </a:r>
            <a:r>
              <a:rPr sz="1200"/>
              <a:t>It </a:t>
            </a:r>
            <a:r>
              <a:rPr sz="1200"/>
              <a:t>uses </a:t>
            </a:r>
            <a:r>
              <a:rPr sz="1200"/>
              <a:t>Jadx </a:t>
            </a:r>
            <a:r>
              <a:rPr sz="1200"/>
              <a:t>as </a:t>
            </a:r>
            <a:r>
              <a:rPr sz="1200"/>
              <a:t>its </a:t>
            </a:r>
            <a:r>
              <a:rPr sz="1200"/>
              <a:t>engine. </a:t>
            </a:r>
          </a:p>
          <a:p/>
          <a:p>
            <a:r>
              <a:rPr b="1" sz="1400"/>
              <a:t>Limitations </a:t>
            </a:r>
            <a:r>
              <a:rPr b="1" sz="1400"/>
              <a:t>of </a:t>
            </a:r>
            <a:r>
              <a:rPr b="1" sz="1400"/>
              <a:t>Decompilation </a:t>
            </a:r>
          </a:p>
          <a:p/>
          <a:p>
            <a:r>
              <a:rPr sz="1400"/>
              <a:t>It </a:t>
            </a:r>
            <a:r>
              <a:rPr sz="1400"/>
              <a:t>is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note </a:t>
            </a:r>
            <a:r>
              <a:rPr sz="1400"/>
              <a:t>that </a:t>
            </a:r>
            <a:r>
              <a:rPr sz="1400"/>
              <a:t>decompilation </a:t>
            </a:r>
            <a:r>
              <a:rPr sz="1400"/>
              <a:t>is </a:t>
            </a:r>
            <a:r>
              <a:rPr sz="1400"/>
              <a:t>not </a:t>
            </a:r>
            <a:r>
              <a:rPr sz="1400"/>
              <a:t>a </a:t>
            </a:r>
            <a:r>
              <a:rPr sz="1400"/>
              <a:t>perfect </a:t>
            </a:r>
            <a:r>
              <a:rPr sz="1400"/>
              <a:t>process: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Accuracy:</a:t>
            </a:r>
            <a:r>
              <a:rPr sz="1200"/>
              <a:t>The </a:t>
            </a:r>
            <a:r>
              <a:rPr sz="1200"/>
              <a:t>decompiled </a:t>
            </a:r>
            <a:r>
              <a:rPr sz="1200"/>
              <a:t>code </a:t>
            </a:r>
            <a:r>
              <a:rPr sz="1200"/>
              <a:t>may </a:t>
            </a:r>
            <a:r>
              <a:rPr sz="1200"/>
              <a:t>not </a:t>
            </a:r>
            <a:r>
              <a:rPr sz="1200"/>
              <a:t>be </a:t>
            </a:r>
            <a:r>
              <a:rPr sz="1200"/>
              <a:t>identical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original </a:t>
            </a:r>
            <a:r>
              <a:rPr sz="1200"/>
              <a:t>source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Re-compilation:</a:t>
            </a:r>
            <a:r>
              <a:rPr sz="1200"/>
              <a:t>It </a:t>
            </a:r>
            <a:r>
              <a:rPr sz="1200"/>
              <a:t>may </a:t>
            </a:r>
            <a:r>
              <a:rPr sz="1200"/>
              <a:t>not </a:t>
            </a:r>
            <a:r>
              <a:rPr sz="1200"/>
              <a:t>be </a:t>
            </a:r>
            <a:r>
              <a:rPr sz="1200"/>
              <a:t>possible </a:t>
            </a:r>
            <a:r>
              <a:rPr sz="1200"/>
              <a:t>to </a:t>
            </a:r>
            <a:r>
              <a:rPr sz="1200"/>
              <a:t>re-compile </a:t>
            </a:r>
            <a:r>
              <a:rPr sz="1200"/>
              <a:t>the </a:t>
            </a:r>
            <a:r>
              <a:rPr sz="1200"/>
              <a:t>decompiled </a:t>
            </a:r>
            <a:r>
              <a:rPr sz="1200"/>
              <a:t>code </a:t>
            </a:r>
            <a:r>
              <a:rPr sz="1200"/>
              <a:t>due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loss </a:t>
            </a:r>
            <a:r>
              <a:rPr sz="1200"/>
              <a:t>of </a:t>
            </a:r>
            <a:r>
              <a:rPr sz="1200"/>
              <a:t>semantic </a:t>
            </a:r>
            <a:r>
              <a:rPr sz="1200"/>
              <a:t>information. </a:t>
            </a:r>
          </a:p>
          <a:p/>
          <a:p>
            <a:r>
              <a:rPr b="1" sz="1400"/>
              <a:t>Uses </a:t>
            </a:r>
            <a:r>
              <a:rPr b="1" sz="1400"/>
              <a:t>of </a:t>
            </a:r>
            <a:r>
              <a:rPr b="1" sz="1400"/>
              <a:t>Decompilation </a:t>
            </a:r>
          </a:p>
          <a:p/>
          <a:p>
            <a:r>
              <a:rPr sz="1400"/>
              <a:t>Despite </a:t>
            </a:r>
            <a:r>
              <a:rPr sz="1400"/>
              <a:t>these </a:t>
            </a:r>
            <a:r>
              <a:rPr sz="1400"/>
              <a:t>limitations, </a:t>
            </a:r>
            <a:r>
              <a:rPr sz="1400"/>
              <a:t>decompilation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useful </a:t>
            </a:r>
            <a:r>
              <a:rPr sz="1400"/>
              <a:t>for: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Logic </a:t>
            </a:r>
            <a:r>
              <a:rPr b="1" sz="1200"/>
              <a:t>Extraction:</a:t>
            </a:r>
            <a:r>
              <a:rPr sz="1200"/>
              <a:t>Understanding </a:t>
            </a:r>
            <a:r>
              <a:rPr sz="1200"/>
              <a:t>the </a:t>
            </a:r>
            <a:r>
              <a:rPr sz="1200"/>
              <a:t>logic </a:t>
            </a:r>
            <a:r>
              <a:rPr sz="1200"/>
              <a:t>and </a:t>
            </a:r>
            <a:r>
              <a:rPr sz="1200"/>
              <a:t>functionality </a:t>
            </a:r>
            <a:r>
              <a:rPr sz="1200"/>
              <a:t>of </a:t>
            </a:r>
            <a:r>
              <a:rPr sz="1200"/>
              <a:t>an </a:t>
            </a:r>
            <a:r>
              <a:rPr sz="1200"/>
              <a:t>app.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Security </a:t>
            </a:r>
            <a:r>
              <a:rPr b="1" sz="1200"/>
              <a:t>Analysis:</a:t>
            </a:r>
            <a:r>
              <a:rPr sz="1200"/>
              <a:t>Identifying </a:t>
            </a:r>
            <a:r>
              <a:rPr sz="1200"/>
              <a:t>potential </a:t>
            </a:r>
            <a:r>
              <a:rPr sz="1200"/>
              <a:t>vulnerabilities </a:t>
            </a:r>
            <a:r>
              <a:rPr sz="1200"/>
              <a:t>or </a:t>
            </a:r>
            <a:r>
              <a:rPr sz="1200"/>
              <a:t>malicious </a:t>
            </a:r>
            <a:r>
              <a:rPr sz="1200"/>
              <a:t>code. </a:t>
            </a:r>
          </a:p>
          <a:p/>
          <a:p>
            <a:r>
              <a:rPr b="1" sz="1400"/>
              <a:t>Fernflower </a:t>
            </a:r>
            <a:r>
              <a:rPr b="1" sz="1400"/>
              <a:t>for </a:t>
            </a:r>
            <a:r>
              <a:rPr b="1" sz="1400"/>
              <a:t>Kotlin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Fernflower</a:t>
            </a:r>
            <a:r>
              <a:rPr sz="1200"/>
              <a:t>(https://github.com/JetBrains/kotlin): </a:t>
            </a:r>
            <a:r>
              <a:rPr sz="1200"/>
              <a:t>A </a:t>
            </a:r>
            <a:r>
              <a:rPr sz="1200"/>
              <a:t>decompiler </a:t>
            </a:r>
            <a:r>
              <a:rPr sz="1200"/>
              <a:t>specifically </a:t>
            </a:r>
            <a:r>
              <a:rPr sz="1200"/>
              <a:t>designed </a:t>
            </a:r>
            <a:r>
              <a:rPr sz="1200"/>
              <a:t>for </a:t>
            </a:r>
            <a:r>
              <a:rPr sz="1200"/>
              <a:t>Kotlin </a:t>
            </a:r>
            <a:r>
              <a:rPr sz="1200"/>
              <a:t>code. </a:t>
            </a:r>
            <a:r>
              <a:rPr sz="1200"/>
              <a:t>It </a:t>
            </a:r>
            <a:r>
              <a:rPr sz="1200"/>
              <a:t>can </a:t>
            </a:r>
            <a:r>
              <a:rPr sz="1200"/>
              <a:t>help </a:t>
            </a:r>
            <a:r>
              <a:rPr sz="1200"/>
              <a:t>improve </a:t>
            </a:r>
            <a:r>
              <a:rPr sz="1200"/>
              <a:t>the </a:t>
            </a:r>
            <a:r>
              <a:rPr sz="1200"/>
              <a:t>accuracy </a:t>
            </a:r>
            <a:r>
              <a:rPr sz="1200"/>
              <a:t>of </a:t>
            </a:r>
            <a:r>
              <a:rPr sz="1200"/>
              <a:t>decompilation </a:t>
            </a:r>
            <a:r>
              <a:rPr sz="1200"/>
              <a:t>for </a:t>
            </a:r>
            <a:r>
              <a:rPr sz="1200"/>
              <a:t>Kotlin </a:t>
            </a:r>
            <a:r>
              <a:rPr sz="1200"/>
              <a:t>apps.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Modifying and Patching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Reverse </a:t>
            </a:r>
            <a:r>
              <a:rPr b="1" sz="1400"/>
              <a:t>to </a:t>
            </a:r>
            <a:r>
              <a:rPr b="1" sz="1400"/>
              <a:t>Smali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Use </a:t>
            </a:r>
            <a:r>
              <a:rPr sz="1200"/>
              <a:t>a </a:t>
            </a:r>
            <a:r>
              <a:rPr sz="1200"/>
              <a:t>tool </a:t>
            </a:r>
            <a:r>
              <a:rPr sz="1200"/>
              <a:t>like </a:t>
            </a:r>
            <a:r>
              <a:rPr sz="1200"/>
              <a:t>"apktool" </a:t>
            </a:r>
            <a:r>
              <a:rPr sz="1200"/>
              <a:t>to </a:t>
            </a:r>
            <a:r>
              <a:rPr sz="1200"/>
              <a:t>decompile </a:t>
            </a:r>
            <a:r>
              <a:rPr sz="1200"/>
              <a:t>the </a:t>
            </a:r>
            <a:r>
              <a:rPr sz="1200"/>
              <a:t>APK </a:t>
            </a:r>
            <a:r>
              <a:rPr sz="1200"/>
              <a:t>into </a:t>
            </a:r>
            <a:r>
              <a:rPr sz="1200"/>
              <a:t>Smali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Smali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low-level </a:t>
            </a:r>
            <a:r>
              <a:rPr sz="1200"/>
              <a:t>assembly </a:t>
            </a:r>
            <a:r>
              <a:rPr sz="1200"/>
              <a:t>language </a:t>
            </a:r>
            <a:r>
              <a:rPr sz="1200"/>
              <a:t>used </a:t>
            </a:r>
            <a:r>
              <a:rPr sz="1200"/>
              <a:t>by </a:t>
            </a:r>
            <a:r>
              <a:rPr sz="1200"/>
              <a:t>Android </a:t>
            </a:r>
            <a:r>
              <a:rPr sz="1200"/>
              <a:t>to </a:t>
            </a:r>
            <a:r>
              <a:rPr sz="1200"/>
              <a:t>represent </a:t>
            </a:r>
            <a:r>
              <a:rPr sz="1200"/>
              <a:t>Java </a:t>
            </a:r>
            <a:r>
              <a:rPr sz="1200"/>
              <a:t>bytecode. </a:t>
            </a:r>
          </a:p>
          <a:p/>
          <a:p>
            <a:r>
              <a:rPr b="1" sz="1400"/>
              <a:t>Dex-&gt; </a:t>
            </a:r>
            <a:r>
              <a:rPr b="1" sz="1400"/>
              <a:t>Smali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Dex </a:t>
            </a:r>
            <a:r>
              <a:rPr sz="1200"/>
              <a:t>(Dalvik </a:t>
            </a:r>
            <a:r>
              <a:rPr sz="1200"/>
              <a:t>Executable) </a:t>
            </a:r>
            <a:r>
              <a:rPr sz="1200"/>
              <a:t>is </a:t>
            </a:r>
            <a:r>
              <a:rPr sz="1200"/>
              <a:t>the </a:t>
            </a:r>
            <a:r>
              <a:rPr sz="1200"/>
              <a:t>format </a:t>
            </a:r>
            <a:r>
              <a:rPr sz="1200"/>
              <a:t>used </a:t>
            </a:r>
            <a:r>
              <a:rPr sz="1200"/>
              <a:t>by </a:t>
            </a:r>
            <a:r>
              <a:rPr sz="1200"/>
              <a:t>Android </a:t>
            </a:r>
            <a:r>
              <a:rPr sz="1200"/>
              <a:t>to </a:t>
            </a:r>
            <a:r>
              <a:rPr sz="1200"/>
              <a:t>store </a:t>
            </a:r>
            <a:r>
              <a:rPr sz="1200"/>
              <a:t>compiled </a:t>
            </a:r>
            <a:r>
              <a:rPr sz="1200"/>
              <a:t>Java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Convert </a:t>
            </a:r>
            <a:r>
              <a:rPr sz="1200"/>
              <a:t>Dex </a:t>
            </a:r>
            <a:r>
              <a:rPr sz="1200"/>
              <a:t>to </a:t>
            </a:r>
            <a:r>
              <a:rPr sz="1200"/>
              <a:t>Smali </a:t>
            </a:r>
            <a:r>
              <a:rPr sz="1200"/>
              <a:t>using </a:t>
            </a:r>
            <a:r>
              <a:rPr sz="1200"/>
              <a:t>tools </a:t>
            </a:r>
            <a:r>
              <a:rPr sz="1200"/>
              <a:t>like </a:t>
            </a:r>
            <a:r>
              <a:rPr sz="1200"/>
              <a:t>"dex2smali" </a:t>
            </a:r>
            <a:r>
              <a:rPr sz="1200"/>
              <a:t>or </a:t>
            </a:r>
            <a:r>
              <a:rPr sz="1200"/>
              <a:t>"baksmali." </a:t>
            </a:r>
          </a:p>
          <a:p/>
          <a:p>
            <a:r>
              <a:rPr b="1" sz="1400"/>
              <a:t>Modify </a:t>
            </a:r>
            <a:r>
              <a:rPr b="1" sz="1400"/>
              <a:t>Smali </a:t>
            </a:r>
            <a:r>
              <a:rPr b="1" sz="1400"/>
              <a:t>Code </a:t>
            </a:r>
            <a:r>
              <a:rPr b="1" sz="1400"/>
              <a:t>Directly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Edit </a:t>
            </a:r>
            <a:r>
              <a:rPr sz="1200"/>
              <a:t>the </a:t>
            </a:r>
            <a:r>
              <a:rPr sz="1200"/>
              <a:t>Smali </a:t>
            </a:r>
            <a:r>
              <a:rPr sz="1200"/>
              <a:t>code </a:t>
            </a:r>
            <a:r>
              <a:rPr sz="1200"/>
              <a:t>using </a:t>
            </a:r>
            <a:r>
              <a:rPr sz="1200"/>
              <a:t>a </a:t>
            </a:r>
            <a:r>
              <a:rPr sz="1200"/>
              <a:t>text </a:t>
            </a:r>
            <a:r>
              <a:rPr sz="1200"/>
              <a:t>editor </a:t>
            </a:r>
            <a:r>
              <a:rPr sz="1200"/>
              <a:t>or </a:t>
            </a:r>
            <a:r>
              <a:rPr sz="1200"/>
              <a:t>specialized </a:t>
            </a:r>
            <a:r>
              <a:rPr sz="1200"/>
              <a:t>tools </a:t>
            </a:r>
            <a:r>
              <a:rPr sz="1200"/>
              <a:t>like </a:t>
            </a:r>
            <a:r>
              <a:rPr sz="1200"/>
              <a:t>"Smali </a:t>
            </a:r>
            <a:r>
              <a:rPr sz="1200"/>
              <a:t>Editor."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Make </a:t>
            </a:r>
            <a:r>
              <a:rPr sz="1200"/>
              <a:t>changes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code </a:t>
            </a:r>
            <a:r>
              <a:rPr sz="1200"/>
              <a:t>as </a:t>
            </a:r>
            <a:r>
              <a:rPr sz="1200"/>
              <a:t>needed,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adding </a:t>
            </a:r>
            <a:r>
              <a:rPr sz="1200"/>
              <a:t>new </a:t>
            </a:r>
            <a:r>
              <a:rPr sz="1200"/>
              <a:t>classes, </a:t>
            </a:r>
            <a:r>
              <a:rPr sz="1200"/>
              <a:t>methods, </a:t>
            </a:r>
            <a:r>
              <a:rPr sz="1200"/>
              <a:t>or </a:t>
            </a:r>
            <a:r>
              <a:rPr sz="1200"/>
              <a:t>modifying </a:t>
            </a:r>
            <a:r>
              <a:rPr sz="1200"/>
              <a:t>existing </a:t>
            </a:r>
            <a:r>
              <a:rPr sz="1200"/>
              <a:t>ones. </a:t>
            </a:r>
          </a:p>
          <a:p/>
          <a:p>
            <a:r>
              <a:rPr b="1" sz="1400"/>
              <a:t>Each </a:t>
            </a:r>
            <a:r>
              <a:rPr b="1" sz="1400"/>
              <a:t>Class </a:t>
            </a:r>
            <a:r>
              <a:rPr b="1" sz="1400"/>
              <a:t>Will </a:t>
            </a:r>
            <a:r>
              <a:rPr b="1" sz="1400"/>
              <a:t>Have </a:t>
            </a:r>
            <a:r>
              <a:rPr b="1" sz="1400"/>
              <a:t>a </a:t>
            </a:r>
            <a:r>
              <a:rPr b="1" sz="1400"/>
              <a:t>Separate </a:t>
            </a:r>
            <a:r>
              <a:rPr b="1" sz="1400"/>
              <a:t>Smali </a:t>
            </a:r>
            <a:r>
              <a:rPr b="1" sz="1400"/>
              <a:t>File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In </a:t>
            </a:r>
            <a:r>
              <a:rPr sz="1200"/>
              <a:t>Smali, </a:t>
            </a:r>
            <a:r>
              <a:rPr sz="1200"/>
              <a:t>each </a:t>
            </a:r>
            <a:r>
              <a:rPr sz="1200"/>
              <a:t>Java </a:t>
            </a:r>
            <a:r>
              <a:rPr sz="1200"/>
              <a:t>class </a:t>
            </a:r>
            <a:r>
              <a:rPr sz="1200"/>
              <a:t>is </a:t>
            </a:r>
            <a:r>
              <a:rPr sz="1200"/>
              <a:t>represented </a:t>
            </a:r>
            <a:r>
              <a:rPr sz="1200"/>
              <a:t>by </a:t>
            </a:r>
            <a:r>
              <a:rPr sz="1200"/>
              <a:t>its </a:t>
            </a:r>
            <a:r>
              <a:rPr sz="1200"/>
              <a:t>own </a:t>
            </a:r>
            <a:r>
              <a:rPr sz="1200"/>
              <a:t>Smali </a:t>
            </a:r>
            <a:r>
              <a:rPr sz="1200"/>
              <a:t>file.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is </a:t>
            </a:r>
            <a:r>
              <a:rPr sz="1200"/>
              <a:t>different </a:t>
            </a:r>
            <a:r>
              <a:rPr sz="1200"/>
              <a:t>from </a:t>
            </a:r>
            <a:r>
              <a:rPr sz="1200"/>
              <a:t>Java, </a:t>
            </a:r>
            <a:r>
              <a:rPr sz="1200"/>
              <a:t>where </a:t>
            </a:r>
            <a:r>
              <a:rPr sz="1200"/>
              <a:t>multiple </a:t>
            </a:r>
            <a:r>
              <a:rPr sz="1200"/>
              <a:t>classes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defined </a:t>
            </a:r>
            <a:r>
              <a:rPr sz="1200"/>
              <a:t>in </a:t>
            </a:r>
            <a:r>
              <a:rPr sz="1200"/>
              <a:t>a </a:t>
            </a:r>
            <a:r>
              <a:rPr sz="1200"/>
              <a:t>single </a:t>
            </a:r>
            <a:r>
              <a:rPr sz="1200"/>
              <a:t>file. </a:t>
            </a:r>
          </a:p>
          <a:p/>
          <a:p>
            <a:r>
              <a:rPr b="1" sz="1400"/>
              <a:t>Modify </a:t>
            </a:r>
            <a:r>
              <a:rPr b="1" sz="1400"/>
              <a:t>Resources, </a:t>
            </a:r>
            <a:r>
              <a:rPr b="1" sz="1400"/>
              <a:t>Assets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Use </a:t>
            </a:r>
            <a:r>
              <a:rPr sz="1200"/>
              <a:t>tools </a:t>
            </a:r>
            <a:r>
              <a:rPr sz="1200"/>
              <a:t>like </a:t>
            </a:r>
            <a:r>
              <a:rPr sz="1200"/>
              <a:t>"apktool" </a:t>
            </a:r>
            <a:r>
              <a:rPr sz="1200"/>
              <a:t>to </a:t>
            </a:r>
            <a:r>
              <a:rPr sz="1200"/>
              <a:t>extract </a:t>
            </a:r>
            <a:r>
              <a:rPr sz="1200"/>
              <a:t>resources </a:t>
            </a:r>
            <a:r>
              <a:rPr sz="1200"/>
              <a:t>and </a:t>
            </a:r>
            <a:r>
              <a:rPr sz="1200"/>
              <a:t>assets </a:t>
            </a:r>
            <a:r>
              <a:rPr sz="1200"/>
              <a:t>from </a:t>
            </a:r>
            <a:r>
              <a:rPr sz="1200"/>
              <a:t>the </a:t>
            </a:r>
            <a:r>
              <a:rPr sz="1200"/>
              <a:t>APK.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Edit </a:t>
            </a:r>
            <a:r>
              <a:rPr sz="1200"/>
              <a:t>the </a:t>
            </a:r>
            <a:r>
              <a:rPr sz="1200"/>
              <a:t>extracted </a:t>
            </a:r>
            <a:r>
              <a:rPr sz="1200"/>
              <a:t>files </a:t>
            </a:r>
            <a:r>
              <a:rPr sz="1200"/>
              <a:t>as </a:t>
            </a:r>
            <a:r>
              <a:rPr sz="1200"/>
              <a:t>needed </a:t>
            </a:r>
            <a:r>
              <a:rPr sz="1200"/>
              <a:t>and </a:t>
            </a:r>
            <a:r>
              <a:rPr sz="1200"/>
              <a:t>repackage </a:t>
            </a:r>
            <a:r>
              <a:rPr sz="1200"/>
              <a:t>them </a:t>
            </a:r>
            <a:r>
              <a:rPr sz="1200"/>
              <a:t>into </a:t>
            </a:r>
            <a:r>
              <a:rPr sz="1200"/>
              <a:t>the </a:t>
            </a:r>
            <a:r>
              <a:rPr sz="1200"/>
              <a:t>APK. </a:t>
            </a:r>
          </a:p>
          <a:p/>
          <a:p>
            <a:r>
              <a:rPr b="1" sz="1400"/>
              <a:t>Re-compile </a:t>
            </a:r>
            <a:r>
              <a:rPr b="1" sz="1400"/>
              <a:t>and </a:t>
            </a:r>
            <a:r>
              <a:rPr b="1" sz="1400"/>
              <a:t>Re-sign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Use </a:t>
            </a:r>
            <a:r>
              <a:rPr sz="1200"/>
              <a:t>"apktool" </a:t>
            </a:r>
            <a:r>
              <a:rPr sz="1200"/>
              <a:t>or </a:t>
            </a:r>
            <a:r>
              <a:rPr sz="1200"/>
              <a:t>other </a:t>
            </a:r>
            <a:r>
              <a:rPr sz="1200"/>
              <a:t>tools </a:t>
            </a:r>
            <a:r>
              <a:rPr sz="1200"/>
              <a:t>to </a:t>
            </a:r>
            <a:r>
              <a:rPr sz="1200"/>
              <a:t>re-compile </a:t>
            </a:r>
            <a:r>
              <a:rPr sz="1200"/>
              <a:t>the </a:t>
            </a:r>
            <a:r>
              <a:rPr sz="1200"/>
              <a:t>modified </a:t>
            </a:r>
            <a:r>
              <a:rPr sz="1200"/>
              <a:t>Smali </a:t>
            </a:r>
            <a:r>
              <a:rPr sz="1200"/>
              <a:t>code </a:t>
            </a:r>
            <a:r>
              <a:rPr sz="1200"/>
              <a:t>into </a:t>
            </a:r>
            <a:r>
              <a:rPr sz="1200"/>
              <a:t>Dex.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Sign </a:t>
            </a:r>
            <a:r>
              <a:rPr sz="1200"/>
              <a:t>the </a:t>
            </a:r>
            <a:r>
              <a:rPr sz="1200"/>
              <a:t>APK </a:t>
            </a:r>
            <a:r>
              <a:rPr sz="1200"/>
              <a:t>using </a:t>
            </a:r>
            <a:r>
              <a:rPr sz="1200"/>
              <a:t>the </a:t>
            </a:r>
            <a:r>
              <a:rPr sz="1200"/>
              <a:t>key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sign </a:t>
            </a:r>
            <a:r>
              <a:rPr sz="1200"/>
              <a:t>the </a:t>
            </a:r>
            <a:r>
              <a:rPr sz="1200"/>
              <a:t>original </a:t>
            </a:r>
            <a:r>
              <a:rPr sz="1200"/>
              <a:t>APK. </a:t>
            </a:r>
          </a:p>
          <a:p/>
          <a:p>
            <a:r>
              <a:rPr b="1" sz="1400"/>
              <a:t>Legal </a:t>
            </a:r>
            <a:r>
              <a:rPr b="1" sz="1400"/>
              <a:t>Implications! </a:t>
            </a:r>
            <a:r>
              <a:rPr b="1" sz="1400"/>
              <a:t>(Read </a:t>
            </a:r>
            <a:r>
              <a:rPr b="1" sz="1400"/>
              <a:t>EULA)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Modifying </a:t>
            </a:r>
            <a:r>
              <a:rPr sz="1200"/>
              <a:t>an </a:t>
            </a:r>
            <a:r>
              <a:rPr sz="1200"/>
              <a:t>APK </a:t>
            </a:r>
            <a:r>
              <a:rPr sz="1200"/>
              <a:t>may </a:t>
            </a:r>
            <a:r>
              <a:rPr sz="1200"/>
              <a:t>violate </a:t>
            </a:r>
            <a:r>
              <a:rPr sz="1200"/>
              <a:t>the </a:t>
            </a:r>
            <a:r>
              <a:rPr sz="1200"/>
              <a:t>End </a:t>
            </a:r>
            <a:r>
              <a:rPr sz="1200"/>
              <a:t>User </a:t>
            </a:r>
            <a:r>
              <a:rPr sz="1200"/>
              <a:t>License </a:t>
            </a:r>
            <a:r>
              <a:rPr sz="1200"/>
              <a:t>Agreement </a:t>
            </a:r>
            <a:r>
              <a:rPr sz="1200"/>
              <a:t>(EULA).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Read </a:t>
            </a:r>
            <a:r>
              <a:rPr sz="1200"/>
              <a:t>the </a:t>
            </a:r>
            <a:r>
              <a:rPr sz="1200"/>
              <a:t>EULA </a:t>
            </a:r>
            <a:r>
              <a:rPr sz="1200"/>
              <a:t>carefully </a:t>
            </a:r>
            <a:r>
              <a:rPr sz="1200"/>
              <a:t>before </a:t>
            </a:r>
            <a:r>
              <a:rPr sz="1200"/>
              <a:t>making </a:t>
            </a:r>
            <a:r>
              <a:rPr sz="1200"/>
              <a:t>any </a:t>
            </a:r>
            <a:r>
              <a:rPr sz="1200"/>
              <a:t>modifications </a:t>
            </a:r>
            <a:r>
              <a:rPr sz="1200"/>
              <a:t>to </a:t>
            </a:r>
            <a:r>
              <a:rPr sz="1200"/>
              <a:t>ensure </a:t>
            </a:r>
            <a:r>
              <a:rPr sz="1200"/>
              <a:t>compliance.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Crash Course on Programming Language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Developing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Language </a:t>
            </a:r>
          </a:p>
          <a:p/>
          <a:p>
            <a:r>
              <a:rPr sz="1400"/>
              <a:t>In </a:t>
            </a:r>
            <a:r>
              <a:rPr sz="1400"/>
              <a:t>order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b="1" sz="1400"/>
              <a:t>architecture</a:t>
            </a:r>
            <a:r>
              <a:rPr sz="1400"/>
              <a:t>and </a:t>
            </a:r>
            <a:r>
              <a:rPr b="1" sz="1400"/>
              <a:t>instruction </a:t>
            </a:r>
            <a:r>
              <a:rPr b="1" sz="1400"/>
              <a:t>set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*real* </a:t>
            </a:r>
            <a:r>
              <a:rPr sz="1400"/>
              <a:t>computer, </a:t>
            </a:r>
            <a:r>
              <a:rPr sz="1400"/>
              <a:t>we </a:t>
            </a:r>
            <a:r>
              <a:rPr sz="1400"/>
              <a:t>will </a:t>
            </a:r>
            <a:r>
              <a:rPr sz="1400"/>
              <a:t>*first* </a:t>
            </a:r>
            <a:r>
              <a:rPr sz="1400"/>
              <a:t>develop </a:t>
            </a:r>
            <a:r>
              <a:rPr sz="1400"/>
              <a:t>a </a:t>
            </a:r>
            <a:r>
              <a:rPr b="1" sz="1400"/>
              <a:t>dummy</a:t>
            </a:r>
            <a:r>
              <a:rPr sz="1400"/>
              <a:t>assembly </a:t>
            </a:r>
            <a:r>
              <a:rPr sz="1400"/>
              <a:t>language. </a:t>
            </a:r>
          </a:p>
          <a:p/>
          <a:p>
            <a:r>
              <a:rPr b="1" sz="1400"/>
              <a:t>Dummy </a:t>
            </a:r>
            <a:r>
              <a:rPr b="1" sz="1400"/>
              <a:t>Binary </a:t>
            </a:r>
            <a:r>
              <a:rPr b="1" sz="1400"/>
              <a:t>Code </a:t>
            </a:r>
          </a:p>
          <a:p/>
          <a:p>
            <a:r>
              <a:rPr sz="1400"/>
              <a:t>This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will </a:t>
            </a:r>
            <a:r>
              <a:rPr sz="1400"/>
              <a:t>have </a:t>
            </a:r>
            <a:r>
              <a:rPr sz="1400"/>
              <a:t>a </a:t>
            </a:r>
            <a:r>
              <a:rPr b="1" sz="1400"/>
              <a:t>binary </a:t>
            </a:r>
            <a:r>
              <a:rPr b="1" sz="1400"/>
              <a:t>code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much </a:t>
            </a:r>
            <a:r>
              <a:rPr sz="1400"/>
              <a:t>simpler </a:t>
            </a:r>
            <a:r>
              <a:rPr sz="1400"/>
              <a:t>than </a:t>
            </a:r>
            <a:r>
              <a:rPr sz="1400"/>
              <a:t>that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real </a:t>
            </a:r>
            <a:r>
              <a:rPr sz="1400"/>
              <a:t>computer. </a:t>
            </a:r>
          </a:p>
          <a:p/>
          <a:p>
            <a:r>
              <a:rPr b="1" sz="1400"/>
              <a:t>Conversion </a:t>
            </a:r>
            <a:r>
              <a:rPr b="1" sz="1400"/>
              <a:t>from </a:t>
            </a:r>
            <a:r>
              <a:rPr b="1" sz="1400"/>
              <a:t>Binary </a:t>
            </a:r>
            <a:r>
              <a:rPr b="1" sz="1400"/>
              <a:t>to </a:t>
            </a:r>
            <a:r>
              <a:rPr b="1" sz="1400"/>
              <a:t>Assembly </a:t>
            </a:r>
            <a:r>
              <a:rPr b="1" sz="1400"/>
              <a:t>Code </a:t>
            </a:r>
          </a:p>
          <a:p/>
          <a:p>
            <a:r>
              <a:rPr sz="1400"/>
              <a:t>We </a:t>
            </a:r>
            <a:r>
              <a:rPr sz="1400"/>
              <a:t>will </a:t>
            </a:r>
            <a:r>
              <a:rPr sz="1400"/>
              <a:t>also </a:t>
            </a:r>
            <a:r>
              <a:rPr sz="1400"/>
              <a:t>develop </a:t>
            </a:r>
            <a:r>
              <a:rPr sz="1400"/>
              <a:t>a </a:t>
            </a:r>
            <a:r>
              <a:rPr b="1" sz="1400"/>
              <a:t>simple </a:t>
            </a:r>
            <a:r>
              <a:rPr b="1" sz="1400"/>
              <a:t>algorithm </a:t>
            </a:r>
            <a:r>
              <a:rPr sz="1400"/>
              <a:t>for </a:t>
            </a:r>
            <a:r>
              <a:rPr sz="1400"/>
              <a:t>converting </a:t>
            </a:r>
            <a:r>
              <a:rPr b="1" sz="1400"/>
              <a:t>binary </a:t>
            </a:r>
            <a:r>
              <a:rPr b="1" sz="1400"/>
              <a:t>code </a:t>
            </a:r>
            <a:r>
              <a:rPr sz="1400"/>
              <a:t>to </a:t>
            </a:r>
            <a:r>
              <a:rPr b="1" sz="1400"/>
              <a:t>assembly </a:t>
            </a:r>
            <a:r>
              <a:rPr b="1" sz="1400"/>
              <a:t>code**. </a:t>
            </a:r>
            <a:r>
              <a:rPr b="1" sz="1400"/>
              <a:t>This </a:t>
            </a:r>
            <a:r>
              <a:rPr b="1" sz="1400"/>
              <a:t>will </a:t>
            </a:r>
            <a:r>
              <a:rPr b="1" sz="1400"/>
              <a:t>allow </a:t>
            </a:r>
            <a:r>
              <a:rPr b="1" sz="1400"/>
              <a:t>us </a:t>
            </a:r>
            <a:r>
              <a:rPr b="1" sz="1400"/>
              <a:t>to </a:t>
            </a:r>
            <a:r>
              <a:rPr b="1" sz="1400"/>
              <a:t>write</a:t>
            </a:r>
            <a:r>
              <a:rPr b="1" sz="1400"/>
              <a:t>and </a:t>
            </a:r>
            <a:r>
              <a:rPr b="1" sz="1400"/>
              <a:t>understand</a:t>
            </a:r>
            <a:r>
              <a:rPr b="1" sz="1400"/>
              <a:t>programs </a:t>
            </a:r>
            <a:r>
              <a:rPr b="1" sz="1400"/>
              <a:t>in </a:t>
            </a:r>
            <a:r>
              <a:rPr b="1" sz="1400"/>
              <a:t>our </a:t>
            </a:r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language. 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Reverse </a:t>
            </a:r>
            <a:r>
              <a:rPr b="1" sz="1400"/>
              <a:t>Engineering </a:t>
            </a:r>
          </a:p>
          <a:p/>
          <a:p>
            <a:r>
              <a:rPr sz="1400"/>
              <a:t>Android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involves </a:t>
            </a:r>
            <a:r>
              <a:rPr sz="1400"/>
              <a:t>analyzing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(APK)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functionality, </a:t>
            </a:r>
            <a:r>
              <a:rPr sz="1400"/>
              <a:t>identify </a:t>
            </a:r>
            <a:r>
              <a:rPr sz="1400"/>
              <a:t>security </a:t>
            </a:r>
            <a:r>
              <a:rPr sz="1400"/>
              <a:t>vulnerabilities, </a:t>
            </a:r>
            <a:r>
              <a:rPr sz="1400"/>
              <a:t>and </a:t>
            </a:r>
            <a:r>
              <a:rPr sz="1400"/>
              <a:t>potentially </a:t>
            </a:r>
            <a:r>
              <a:rPr sz="1400"/>
              <a:t>modify </a:t>
            </a:r>
            <a:r>
              <a:rPr sz="1400"/>
              <a:t>its </a:t>
            </a:r>
            <a:r>
              <a:rPr sz="1400"/>
              <a:t>behavior. </a:t>
            </a:r>
            <a:r>
              <a:rPr sz="1400"/>
              <a:t>It </a:t>
            </a:r>
            <a:r>
              <a:rPr sz="1400"/>
              <a:t>includes </a:t>
            </a:r>
            <a:r>
              <a:rPr sz="1400"/>
              <a:t>techniques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decompiling </a:t>
            </a:r>
            <a:r>
              <a:rPr sz="1400"/>
              <a:t>the </a:t>
            </a:r>
            <a:r>
              <a:rPr sz="1400"/>
              <a:t>APK, </a:t>
            </a:r>
            <a:r>
              <a:rPr sz="1400"/>
              <a:t>analyzing </a:t>
            </a:r>
            <a:r>
              <a:rPr sz="1400"/>
              <a:t>its </a:t>
            </a:r>
            <a:r>
              <a:rPr sz="1400"/>
              <a:t>code, </a:t>
            </a:r>
            <a:r>
              <a:rPr sz="1400"/>
              <a:t>and </a:t>
            </a:r>
            <a:r>
              <a:rPr sz="1400"/>
              <a:t>modifying </a:t>
            </a:r>
            <a:r>
              <a:rPr sz="1400"/>
              <a:t>its </a:t>
            </a:r>
            <a:r>
              <a:rPr sz="1400"/>
              <a:t>resources. </a:t>
            </a:r>
          </a:p>
          <a:p/>
          <a:p>
            <a:r>
              <a:rPr b="1" sz="1400"/>
              <a:t>Android </a:t>
            </a:r>
            <a:r>
              <a:rPr b="1" sz="1400"/>
              <a:t>Code </a:t>
            </a:r>
            <a:r>
              <a:rPr b="1" sz="1400"/>
              <a:t>Structure </a:t>
            </a:r>
          </a:p>
          <a:p/>
          <a:p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are </a:t>
            </a:r>
            <a:r>
              <a:rPr sz="1400"/>
              <a:t>typically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Java </a:t>
            </a:r>
            <a:r>
              <a:rPr sz="1400"/>
              <a:t>and </a:t>
            </a:r>
            <a:r>
              <a:rPr sz="1400"/>
              <a:t>packaged </a:t>
            </a:r>
            <a:r>
              <a:rPr sz="1400"/>
              <a:t>in </a:t>
            </a:r>
            <a:r>
              <a:rPr sz="1400"/>
              <a:t>Android </a:t>
            </a:r>
            <a:r>
              <a:rPr sz="1400"/>
              <a:t>Package </a:t>
            </a:r>
            <a:r>
              <a:rPr sz="1400"/>
              <a:t>(APK) </a:t>
            </a:r>
            <a:r>
              <a:rPr sz="1400"/>
              <a:t>files.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contains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code, </a:t>
            </a:r>
            <a:r>
              <a:rPr sz="1400"/>
              <a:t>resources, </a:t>
            </a:r>
            <a:r>
              <a:rPr sz="1400"/>
              <a:t>and </a:t>
            </a:r>
            <a:r>
              <a:rPr sz="1400"/>
              <a:t>manifest </a:t>
            </a:r>
            <a:r>
              <a:rPr sz="1400"/>
              <a:t>file. </a:t>
            </a:r>
          </a:p>
          <a:p/>
          <a:p>
            <a:r>
              <a:rPr b="1" sz="1400"/>
              <a:t>Components </a:t>
            </a:r>
            <a:r>
              <a:rPr b="1" sz="1400"/>
              <a:t>in </a:t>
            </a:r>
            <a:r>
              <a:rPr b="1" sz="1400"/>
              <a:t>Manifest </a:t>
            </a:r>
            <a:r>
              <a:rPr b="1" sz="1400"/>
              <a:t>File </a:t>
            </a:r>
          </a:p>
          <a:p/>
          <a:p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(AndroidManifest.xml) </a:t>
            </a:r>
            <a:r>
              <a:rPr sz="1400"/>
              <a:t>declares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components, </a:t>
            </a:r>
            <a:r>
              <a:rPr sz="1400"/>
              <a:t>permissions, </a:t>
            </a:r>
            <a:r>
              <a:rPr sz="1400"/>
              <a:t>and </a:t>
            </a:r>
            <a:r>
              <a:rPr sz="1400"/>
              <a:t>configuration </a:t>
            </a:r>
            <a:r>
              <a:rPr sz="1400"/>
              <a:t>settings. </a:t>
            </a:r>
            <a:r>
              <a:rPr sz="1400"/>
              <a:t>Key </a:t>
            </a:r>
            <a:r>
              <a:rPr sz="1400"/>
              <a:t>components </a:t>
            </a:r>
            <a:r>
              <a:rPr sz="1400"/>
              <a:t>include: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Activities:</a:t>
            </a:r>
            <a:r>
              <a:rPr sz="1200"/>
              <a:t>User </a:t>
            </a:r>
            <a:r>
              <a:rPr sz="1200"/>
              <a:t>interface </a:t>
            </a:r>
            <a:r>
              <a:rPr sz="1200"/>
              <a:t>components </a:t>
            </a:r>
            <a:r>
              <a:rPr sz="1200"/>
              <a:t>that </a:t>
            </a:r>
            <a:r>
              <a:rPr sz="1200"/>
              <a:t>represent </a:t>
            </a:r>
            <a:r>
              <a:rPr sz="1200"/>
              <a:t>screens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Services:</a:t>
            </a:r>
            <a:r>
              <a:rPr sz="1200"/>
              <a:t>Background </a:t>
            </a:r>
            <a:r>
              <a:rPr sz="1200"/>
              <a:t>tasks </a:t>
            </a:r>
            <a:r>
              <a:rPr sz="1200"/>
              <a:t>that </a:t>
            </a:r>
            <a:r>
              <a:rPr sz="1200"/>
              <a:t>run </a:t>
            </a:r>
            <a:r>
              <a:rPr sz="1200"/>
              <a:t>independently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Broadcast </a:t>
            </a:r>
            <a:r>
              <a:rPr b="1" sz="1200"/>
              <a:t>Receivers:</a:t>
            </a:r>
            <a:r>
              <a:rPr sz="1200"/>
              <a:t>Listen </a:t>
            </a:r>
            <a:r>
              <a:rPr sz="1200"/>
              <a:t>for </a:t>
            </a:r>
            <a:r>
              <a:rPr sz="1200"/>
              <a:t>broadcast </a:t>
            </a:r>
            <a:r>
              <a:rPr sz="1200"/>
              <a:t>events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Content </a:t>
            </a:r>
            <a:r>
              <a:rPr b="1" sz="1200"/>
              <a:t>Providers:</a:t>
            </a:r>
            <a:r>
              <a:rPr sz="1200"/>
              <a:t>Manage </a:t>
            </a:r>
            <a:r>
              <a:rPr sz="1200"/>
              <a:t>and </a:t>
            </a:r>
            <a:r>
              <a:rPr sz="1200"/>
              <a:t>share </a:t>
            </a:r>
            <a:r>
              <a:rPr sz="1200"/>
              <a:t>data </a:t>
            </a:r>
          </a:p>
          <a:p/>
          <a:p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Smali </a:t>
            </a:r>
          </a:p>
          <a:p/>
          <a:p>
            <a:r>
              <a:rPr sz="1400"/>
              <a:t>Smali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intermediate </a:t>
            </a:r>
            <a:r>
              <a:rPr sz="1400"/>
              <a:t>representation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code.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generated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Dalvik </a:t>
            </a:r>
            <a:r>
              <a:rPr sz="1400"/>
              <a:t>Executable </a:t>
            </a:r>
            <a:r>
              <a:rPr sz="1400"/>
              <a:t>(Dex) </a:t>
            </a:r>
            <a:r>
              <a:rPr sz="1400"/>
              <a:t>file, </a:t>
            </a:r>
            <a:r>
              <a:rPr sz="1400"/>
              <a:t>which </a:t>
            </a:r>
            <a:r>
              <a:rPr sz="1400"/>
              <a:t>contains </a:t>
            </a:r>
            <a:r>
              <a:rPr sz="1400"/>
              <a:t>the </a:t>
            </a:r>
            <a:r>
              <a:rPr sz="1400"/>
              <a:t>optimized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Android </a:t>
            </a:r>
            <a:r>
              <a:rPr sz="1400"/>
              <a:t>applications. </a:t>
            </a:r>
            <a:r>
              <a:rPr sz="1400"/>
              <a:t>Decompiling </a:t>
            </a:r>
            <a:r>
              <a:rPr sz="1400"/>
              <a:t>Dex </a:t>
            </a:r>
            <a:r>
              <a:rPr sz="1400"/>
              <a:t>to </a:t>
            </a:r>
            <a:r>
              <a:rPr sz="1400"/>
              <a:t>Smali </a:t>
            </a:r>
            <a:r>
              <a:rPr sz="1400"/>
              <a:t>allows </a:t>
            </a:r>
            <a:r>
              <a:rPr sz="1400"/>
              <a:t>for </a:t>
            </a:r>
            <a:r>
              <a:rPr sz="1400"/>
              <a:t>analysis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code </a:t>
            </a:r>
            <a:r>
              <a:rPr sz="1400"/>
              <a:t>at </a:t>
            </a:r>
            <a:r>
              <a:rPr sz="1400"/>
              <a:t>a </a:t>
            </a:r>
            <a:r>
              <a:rPr sz="1400"/>
              <a:t>lower </a:t>
            </a:r>
            <a:r>
              <a:rPr sz="1400"/>
              <a:t>level. </a:t>
            </a:r>
          </a:p>
          <a:p/>
          <a:p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Source </a:t>
            </a:r>
            <a:r>
              <a:rPr b="1" sz="1400"/>
              <a:t>Code </a:t>
            </a:r>
          </a:p>
          <a:p/>
          <a:p>
            <a:r>
              <a:rPr sz="1400"/>
              <a:t>Further </a:t>
            </a:r>
            <a:r>
              <a:rPr sz="1400"/>
              <a:t>decompilation </a:t>
            </a:r>
            <a:r>
              <a:rPr sz="1400"/>
              <a:t>of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generate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code, </a:t>
            </a:r>
            <a:r>
              <a:rPr sz="1400"/>
              <a:t>providing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version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original </a:t>
            </a:r>
            <a:r>
              <a:rPr sz="1400"/>
              <a:t>Android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process </a:t>
            </a:r>
            <a:r>
              <a:rPr sz="1400"/>
              <a:t>is </a:t>
            </a:r>
            <a:r>
              <a:rPr sz="1400"/>
              <a:t>approximate </a:t>
            </a:r>
            <a:r>
              <a:rPr sz="1400"/>
              <a:t>and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produce </a:t>
            </a:r>
            <a:r>
              <a:rPr sz="1400"/>
              <a:t>perfect </a:t>
            </a:r>
            <a:r>
              <a:rPr sz="1400"/>
              <a:t>source </a:t>
            </a:r>
            <a:r>
              <a:rPr sz="1400"/>
              <a:t>code, </a:t>
            </a:r>
            <a:r>
              <a:rPr sz="1400"/>
              <a:t>but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facilitate </a:t>
            </a:r>
            <a:r>
              <a:rPr sz="1400"/>
              <a:t>understanding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logic. </a:t>
            </a:r>
          </a:p>
          <a:p/>
          <a:p>
            <a:r>
              <a:rPr b="1" sz="1400"/>
              <a:t>Native </a:t>
            </a:r>
            <a:r>
              <a:rPr b="1" sz="1400"/>
              <a:t>Code </a:t>
            </a:r>
            <a:r>
              <a:rPr b="1" sz="1400"/>
              <a:t>Analysis </a:t>
            </a:r>
          </a:p>
          <a:p/>
          <a:p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may </a:t>
            </a:r>
            <a:r>
              <a:rPr sz="1400"/>
              <a:t>include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languages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C/C++. </a:t>
            </a:r>
            <a:r>
              <a:rPr sz="1400"/>
              <a:t>This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not </a:t>
            </a:r>
            <a:r>
              <a:rPr sz="1400"/>
              <a:t>easily </a:t>
            </a:r>
            <a:r>
              <a:rPr sz="1400"/>
              <a:t>decompiled </a:t>
            </a:r>
            <a:r>
              <a:rPr sz="1400"/>
              <a:t>and </a:t>
            </a:r>
            <a:r>
              <a:rPr sz="1400"/>
              <a:t>requires </a:t>
            </a:r>
            <a:r>
              <a:rPr sz="1400"/>
              <a:t>specialized </a:t>
            </a:r>
            <a:r>
              <a:rPr sz="1400"/>
              <a:t>tools </a:t>
            </a:r>
            <a:r>
              <a:rPr sz="1400"/>
              <a:t>for </a:t>
            </a:r>
            <a:r>
              <a:rPr sz="1400"/>
              <a:t>analysis. </a:t>
            </a:r>
            <a:r>
              <a:rPr sz="1400"/>
              <a:t>Techniques </a:t>
            </a:r>
            <a:r>
              <a:rPr sz="1400"/>
              <a:t>include: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Disassembly:</a:t>
            </a:r>
            <a:r>
              <a:rPr sz="1200"/>
              <a:t>Converting </a:t>
            </a:r>
            <a:r>
              <a:rPr sz="1200"/>
              <a:t>the </a:t>
            </a:r>
            <a:r>
              <a:rPr sz="1200"/>
              <a:t>native </a:t>
            </a:r>
            <a:r>
              <a:rPr sz="1200"/>
              <a:t>code </a:t>
            </a:r>
            <a:r>
              <a:rPr sz="1200"/>
              <a:t>into </a:t>
            </a:r>
            <a:r>
              <a:rPr sz="1200"/>
              <a:t>assembly </a:t>
            </a:r>
            <a:r>
              <a:rPr sz="1200"/>
              <a:t>instructions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Debugging:</a:t>
            </a:r>
            <a:r>
              <a:rPr sz="1200"/>
              <a:t>Using </a:t>
            </a:r>
            <a:r>
              <a:rPr sz="1200"/>
              <a:t>debuggers </a:t>
            </a:r>
            <a:r>
              <a:rPr sz="1200"/>
              <a:t>to </a:t>
            </a:r>
            <a:r>
              <a:rPr sz="1200"/>
              <a:t>examine </a:t>
            </a:r>
            <a:r>
              <a:rPr sz="1200"/>
              <a:t>the </a:t>
            </a:r>
            <a:r>
              <a:rPr sz="1200"/>
              <a:t>execution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native </a:t>
            </a:r>
            <a:r>
              <a:rPr sz="1200"/>
              <a:t>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Symbol </a:t>
            </a:r>
            <a:r>
              <a:rPr b="1" sz="1200"/>
              <a:t>Analysis:</a:t>
            </a:r>
            <a:r>
              <a:rPr sz="1200"/>
              <a:t>Identifying </a:t>
            </a:r>
            <a:r>
              <a:rPr sz="1200"/>
              <a:t>functions </a:t>
            </a:r>
            <a:r>
              <a:rPr sz="1200"/>
              <a:t>and </a:t>
            </a:r>
            <a:r>
              <a:rPr sz="1200"/>
              <a:t>data </a:t>
            </a:r>
            <a:r>
              <a:rPr sz="1200"/>
              <a:t>structures </a:t>
            </a:r>
            <a:r>
              <a:rPr sz="1200"/>
              <a:t>in </a:t>
            </a:r>
            <a:r>
              <a:rPr sz="1200"/>
              <a:t>the </a:t>
            </a:r>
            <a:r>
              <a:rPr sz="1200"/>
              <a:t>native </a:t>
            </a:r>
            <a:r>
              <a:rPr sz="1200"/>
              <a:t>code </a:t>
            </a:r>
          </a:p>
          <a:p/>
          <a:p>
            <a:r>
              <a:rPr b="1" sz="1400"/>
              <a:t>Design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Machine </a:t>
            </a:r>
            <a:r>
              <a:rPr b="1" sz="1400"/>
              <a:t>Language </a:t>
            </a:r>
          </a:p>
          <a:p/>
          <a:p>
            <a:r>
              <a:rPr sz="1400"/>
              <a:t>Creating </a:t>
            </a:r>
            <a:r>
              <a:rPr sz="1400"/>
              <a:t>a </a:t>
            </a:r>
            <a:r>
              <a:rPr sz="1400"/>
              <a:t>dummy </a:t>
            </a:r>
            <a:r>
              <a:rPr sz="1400"/>
              <a:t>machine </a:t>
            </a:r>
            <a:r>
              <a:rPr sz="1400"/>
              <a:t>language </a:t>
            </a:r>
            <a:r>
              <a:rPr sz="1400"/>
              <a:t>involves </a:t>
            </a:r>
            <a:r>
              <a:rPr sz="1400"/>
              <a:t>designing </a:t>
            </a:r>
            <a:r>
              <a:rPr sz="1400"/>
              <a:t>a </a:t>
            </a:r>
            <a:r>
              <a:rPr sz="1400"/>
              <a:t>set </a:t>
            </a:r>
            <a:r>
              <a:rPr sz="1400"/>
              <a:t>of </a:t>
            </a:r>
            <a:r>
              <a:rPr sz="1400"/>
              <a:t>instructions </a:t>
            </a:r>
            <a:r>
              <a:rPr sz="1400"/>
              <a:t>and </a:t>
            </a:r>
            <a:r>
              <a:rPr sz="1400"/>
              <a:t>an </a:t>
            </a:r>
            <a:r>
              <a:rPr sz="1400"/>
              <a:t>emulator </a:t>
            </a:r>
            <a:r>
              <a:rPr sz="1400"/>
              <a:t>to </a:t>
            </a:r>
            <a:r>
              <a:rPr sz="1400"/>
              <a:t>execute </a:t>
            </a:r>
            <a:r>
              <a:rPr sz="1400"/>
              <a:t>them. 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useful </a:t>
            </a:r>
            <a:r>
              <a:rPr sz="1400"/>
              <a:t>for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and </a:t>
            </a:r>
            <a:r>
              <a:rPr sz="1400"/>
              <a:t>understanding </a:t>
            </a:r>
            <a:r>
              <a:rPr sz="1400"/>
              <a:t>the </a:t>
            </a:r>
            <a:r>
              <a:rPr sz="1400"/>
              <a:t>behavior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specific </a:t>
            </a:r>
            <a:r>
              <a:rPr sz="1400"/>
              <a:t>processor </a:t>
            </a:r>
            <a:r>
              <a:rPr sz="1400"/>
              <a:t>or </a:t>
            </a:r>
            <a:r>
              <a:rPr sz="1400"/>
              <a:t>architecture. </a:t>
            </a:r>
            <a:r>
              <a:rPr sz="1400"/>
              <a:t>The </a:t>
            </a:r>
            <a:r>
              <a:rPr sz="1400"/>
              <a:t>dummy </a:t>
            </a:r>
            <a:r>
              <a:rPr sz="1400"/>
              <a:t>language </a:t>
            </a:r>
            <a:r>
              <a:rPr sz="1400"/>
              <a:t>provides </a:t>
            </a:r>
            <a:r>
              <a:rPr sz="1400"/>
              <a:t>a </a:t>
            </a:r>
            <a:r>
              <a:rPr sz="1400"/>
              <a:t>simplified </a:t>
            </a:r>
            <a:r>
              <a:rPr sz="1400"/>
              <a:t>abstraction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real </a:t>
            </a:r>
            <a:r>
              <a:rPr sz="1400"/>
              <a:t>machine </a:t>
            </a:r>
            <a:r>
              <a:rPr sz="1400"/>
              <a:t>language, </a:t>
            </a:r>
            <a:r>
              <a:rPr sz="1400"/>
              <a:t>allowing </a:t>
            </a:r>
            <a:r>
              <a:rPr sz="1400"/>
              <a:t>for </a:t>
            </a:r>
            <a:r>
              <a:rPr sz="1400"/>
              <a:t>easier </a:t>
            </a:r>
            <a:r>
              <a:rPr sz="1400"/>
              <a:t>analysis </a:t>
            </a:r>
            <a:r>
              <a:rPr sz="1400"/>
              <a:t>and </a:t>
            </a:r>
            <a:r>
              <a:rPr sz="1400"/>
              <a:t>experimentation.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Administrative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Guest </a:t>
            </a:r>
            <a:r>
              <a:rPr b="1" sz="1400"/>
              <a:t>Lecture </a:t>
            </a:r>
            <a:r>
              <a:rPr b="1" sz="1400"/>
              <a:t>by </a:t>
            </a:r>
            <a:r>
              <a:rPr b="1" sz="1400"/>
              <a:t>DarkNavy </a:t>
            </a:r>
            <a:r>
              <a:rPr b="1" sz="1400"/>
              <a:t>from </a:t>
            </a:r>
            <a:r>
              <a:rPr b="1" sz="1400"/>
              <a:t>China </a:t>
            </a:r>
          </a:p>
          <a:p/>
          <a:p>
            <a:r>
              <a:rPr b="1" sz="1400"/>
              <a:t>Date:</a:t>
            </a:r>
            <a:r>
              <a:rPr sz="1400"/>
              <a:t>19th </a:t>
            </a:r>
            <a:r>
              <a:rPr sz="1400"/>
              <a:t>March </a:t>
            </a:r>
            <a:r>
              <a:rPr sz="1400"/>
              <a:t>2024 </a:t>
            </a:r>
          </a:p>
          <a:p/>
          <a:p>
            <a:r>
              <a:rPr b="1" sz="1400"/>
              <a:t>Time:</a:t>
            </a:r>
            <a:r>
              <a:rPr sz="1400"/>
              <a:t>9 </a:t>
            </a:r>
            <a:r>
              <a:rPr sz="1400"/>
              <a:t>AM </a:t>
            </a:r>
            <a:r>
              <a:rPr sz="1400"/>
              <a:t>– </a:t>
            </a:r>
            <a:r>
              <a:rPr sz="1400"/>
              <a:t>11 </a:t>
            </a:r>
            <a:r>
              <a:rPr sz="1400"/>
              <a:t>AM </a:t>
            </a:r>
            <a:r>
              <a:rPr sz="1400"/>
              <a:t>(CST) </a:t>
            </a:r>
          </a:p>
          <a:p/>
          <a:p>
            <a:r>
              <a:rPr b="1" sz="1400"/>
              <a:t>Format:</a:t>
            </a:r>
            <a:r>
              <a:rPr sz="1400"/>
              <a:t>Hybrid </a:t>
            </a:r>
            <a:r>
              <a:rPr sz="1400"/>
              <a:t>(Face-to-face </a:t>
            </a:r>
            <a:r>
              <a:rPr sz="1400"/>
              <a:t>and </a:t>
            </a:r>
            <a:r>
              <a:rPr sz="1400"/>
              <a:t>Zoom </a:t>
            </a:r>
            <a:r>
              <a:rPr sz="1400"/>
              <a:t>session) </a:t>
            </a:r>
          </a:p>
          <a:p/>
          <a:p>
            <a:r>
              <a:rPr b="1" sz="1400"/>
              <a:t>Venue: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Face-to-face: </a:t>
            </a:r>
            <a:r>
              <a:rPr sz="1200"/>
              <a:t>Classroom </a:t>
            </a:r>
            <a:r>
              <a:rPr sz="1200"/>
              <a:t>to </a:t>
            </a:r>
            <a:r>
              <a:rPr sz="1200"/>
              <a:t>be </a:t>
            </a:r>
            <a:r>
              <a:rPr sz="1200"/>
              <a:t>announced </a:t>
            </a:r>
            <a:r>
              <a:rPr sz="1200"/>
              <a:t>on </a:t>
            </a:r>
            <a:r>
              <a:rPr sz="1200"/>
              <a:t>LMS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Zoom </a:t>
            </a:r>
            <a:r>
              <a:rPr sz="1200"/>
              <a:t>session: </a:t>
            </a:r>
            <a:r>
              <a:rPr sz="1200"/>
              <a:t>Zoom </a:t>
            </a:r>
            <a:r>
              <a:rPr sz="1200"/>
              <a:t>link </a:t>
            </a:r>
            <a:r>
              <a:rPr sz="1200"/>
              <a:t>to </a:t>
            </a:r>
            <a:r>
              <a:rPr sz="1200"/>
              <a:t>be </a:t>
            </a:r>
            <a:r>
              <a:rPr sz="1200"/>
              <a:t>shared </a:t>
            </a:r>
            <a:r>
              <a:rPr sz="1200"/>
              <a:t>on </a:t>
            </a:r>
            <a:r>
              <a:rPr sz="1200"/>
              <a:t>LMS </a:t>
            </a:r>
          </a:p>
          <a:p/>
          <a:p>
            <a:r>
              <a:rPr b="1" sz="1400"/>
              <a:t>Content:</a:t>
            </a:r>
          </a:p>
          <a:p/>
          <a:p>
            <a:r>
              <a:rPr b="1" sz="1400"/>
              <a:t>Practice </a:t>
            </a:r>
            <a:r>
              <a:rPr b="1" sz="1400"/>
              <a:t>CTF </a:t>
            </a:r>
            <a:r>
              <a:rPr b="1" sz="1400"/>
              <a:t>Session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Introduction </a:t>
            </a:r>
            <a:r>
              <a:rPr sz="1200"/>
              <a:t>to </a:t>
            </a:r>
            <a:r>
              <a:rPr sz="1200"/>
              <a:t>Capture </a:t>
            </a:r>
            <a:r>
              <a:rPr sz="1200"/>
              <a:t>the </a:t>
            </a:r>
            <a:r>
              <a:rPr sz="1200"/>
              <a:t>Flag </a:t>
            </a:r>
            <a:r>
              <a:rPr sz="1200"/>
              <a:t>(CTF) </a:t>
            </a:r>
            <a:r>
              <a:rPr sz="1200"/>
              <a:t>competitions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Types </a:t>
            </a:r>
            <a:r>
              <a:rPr sz="1200"/>
              <a:t>of </a:t>
            </a:r>
            <a:r>
              <a:rPr sz="1200"/>
              <a:t>CTF </a:t>
            </a:r>
            <a:r>
              <a:rPr sz="1200"/>
              <a:t>challenges </a:t>
            </a:r>
            <a:r>
              <a:rPr sz="1200"/>
              <a:t>and </a:t>
            </a:r>
            <a:r>
              <a:rPr sz="1200"/>
              <a:t>their </a:t>
            </a:r>
            <a:r>
              <a:rPr sz="1200"/>
              <a:t>difficulty </a:t>
            </a:r>
            <a:r>
              <a:rPr sz="1200"/>
              <a:t>levels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Hands-on </a:t>
            </a:r>
            <a:r>
              <a:rPr sz="1200"/>
              <a:t>practice </a:t>
            </a:r>
            <a:r>
              <a:rPr sz="1200"/>
              <a:t>with </a:t>
            </a:r>
            <a:r>
              <a:rPr sz="1200"/>
              <a:t>CTF </a:t>
            </a:r>
            <a:r>
              <a:rPr sz="1200"/>
              <a:t>challenges </a:t>
            </a:r>
          </a:p>
          <a:p/>
          <a:p>
            <a:r>
              <a:rPr b="1" sz="1400"/>
              <a:t>Getting </a:t>
            </a:r>
            <a:r>
              <a:rPr b="1" sz="1400"/>
              <a:t>Used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Flag </a:t>
            </a:r>
            <a:r>
              <a:rPr b="1" sz="1400"/>
              <a:t>Detection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Explanation </a:t>
            </a:r>
            <a:r>
              <a:rPr sz="1200"/>
              <a:t>of </a:t>
            </a:r>
            <a:r>
              <a:rPr sz="1200"/>
              <a:t>different </a:t>
            </a:r>
            <a:r>
              <a:rPr sz="1200"/>
              <a:t>flag </a:t>
            </a:r>
            <a:r>
              <a:rPr sz="1200"/>
              <a:t>detection </a:t>
            </a:r>
            <a:r>
              <a:rPr sz="1200"/>
              <a:t>methods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Techniques </a:t>
            </a:r>
            <a:r>
              <a:rPr sz="1200"/>
              <a:t>for </a:t>
            </a:r>
            <a:r>
              <a:rPr sz="1200"/>
              <a:t>identifying </a:t>
            </a:r>
            <a:r>
              <a:rPr sz="1200"/>
              <a:t>and </a:t>
            </a:r>
            <a:r>
              <a:rPr sz="1200"/>
              <a:t>capturing </a:t>
            </a:r>
            <a:r>
              <a:rPr sz="1200"/>
              <a:t>flags </a:t>
            </a:r>
            <a:r>
              <a:rPr sz="1200"/>
              <a:t>efficiently </a:t>
            </a:r>
          </a:p>
          <a:p/>
          <a:p>
            <a:r>
              <a:rPr b="1" sz="1400"/>
              <a:t>Identifying </a:t>
            </a:r>
            <a:r>
              <a:rPr b="1" sz="1400"/>
              <a:t>the </a:t>
            </a:r>
            <a:r>
              <a:rPr b="1" sz="1400"/>
              <a:t>Level </a:t>
            </a:r>
            <a:r>
              <a:rPr b="1" sz="1400"/>
              <a:t>of </a:t>
            </a:r>
            <a:r>
              <a:rPr b="1" sz="1400"/>
              <a:t>Technical </a:t>
            </a:r>
            <a:r>
              <a:rPr b="1" sz="1400"/>
              <a:t>Skills </a:t>
            </a:r>
            <a:r>
              <a:rPr b="1" sz="1400"/>
              <a:t>of </a:t>
            </a:r>
            <a:r>
              <a:rPr b="1" sz="1400"/>
              <a:t>the </a:t>
            </a:r>
            <a:r>
              <a:rPr b="1" sz="1400"/>
              <a:t>Class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Assessment </a:t>
            </a:r>
            <a:r>
              <a:rPr sz="1200"/>
              <a:t>of </a:t>
            </a:r>
            <a:r>
              <a:rPr sz="1200"/>
              <a:t>students' </a:t>
            </a:r>
            <a:r>
              <a:rPr sz="1200"/>
              <a:t>technical </a:t>
            </a:r>
            <a:r>
              <a:rPr sz="1200"/>
              <a:t>skills </a:t>
            </a:r>
            <a:r>
              <a:rPr sz="1200"/>
              <a:t>through </a:t>
            </a:r>
            <a:r>
              <a:rPr sz="1200"/>
              <a:t>CTF </a:t>
            </a:r>
            <a:r>
              <a:rPr sz="1200"/>
              <a:t>challenges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Evaluation </a:t>
            </a:r>
            <a:r>
              <a:rPr sz="1200"/>
              <a:t>of </a:t>
            </a:r>
            <a:r>
              <a:rPr sz="1200"/>
              <a:t>knowledge </a:t>
            </a:r>
            <a:r>
              <a:rPr sz="1200"/>
              <a:t>gaps </a:t>
            </a:r>
            <a:r>
              <a:rPr sz="1200"/>
              <a:t>and </a:t>
            </a:r>
            <a:r>
              <a:rPr sz="1200"/>
              <a:t>areas </a:t>
            </a:r>
            <a:r>
              <a:rPr sz="1200"/>
              <a:t>for </a:t>
            </a:r>
            <a:r>
              <a:rPr sz="1200"/>
              <a:t>improvement </a:t>
            </a:r>
          </a:p>
          <a:p/>
          <a:p>
            <a:r>
              <a:rPr b="1" sz="1400"/>
              <a:t>About </a:t>
            </a:r>
            <a:r>
              <a:rPr b="1" sz="1400"/>
              <a:t>the </a:t>
            </a:r>
            <a:r>
              <a:rPr b="1" sz="1400"/>
              <a:t>Speaker: </a:t>
            </a:r>
          </a:p>
          <a:p/>
          <a:p>
            <a:r>
              <a:rPr sz="1400"/>
              <a:t>DarkNavy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experienced </a:t>
            </a:r>
            <a:r>
              <a:rPr sz="1400"/>
              <a:t>cybersecurity </a:t>
            </a:r>
            <a:r>
              <a:rPr sz="1400"/>
              <a:t>professional </a:t>
            </a:r>
            <a:r>
              <a:rPr sz="1400"/>
              <a:t>from </a:t>
            </a:r>
            <a:r>
              <a:rPr sz="1400"/>
              <a:t>China, </a:t>
            </a:r>
            <a:r>
              <a:rPr sz="1400"/>
              <a:t>specializing </a:t>
            </a:r>
            <a:r>
              <a:rPr sz="1400"/>
              <a:t>in </a:t>
            </a:r>
            <a:r>
              <a:rPr sz="1400"/>
              <a:t>CTF </a:t>
            </a:r>
            <a:r>
              <a:rPr sz="1400"/>
              <a:t>competitions. </a:t>
            </a:r>
            <a:r>
              <a:rPr sz="1400"/>
              <a:t>They </a:t>
            </a:r>
            <a:r>
              <a:rPr sz="1400"/>
              <a:t>have </a:t>
            </a:r>
            <a:r>
              <a:rPr sz="1400"/>
              <a:t>participated </a:t>
            </a:r>
            <a:r>
              <a:rPr sz="1400"/>
              <a:t>in </a:t>
            </a:r>
            <a:r>
              <a:rPr sz="1400"/>
              <a:t>and </a:t>
            </a:r>
            <a:r>
              <a:rPr sz="1400"/>
              <a:t>won </a:t>
            </a:r>
            <a:r>
              <a:rPr sz="1400"/>
              <a:t>numerous </a:t>
            </a:r>
            <a:r>
              <a:rPr sz="1400"/>
              <a:t>CTF </a:t>
            </a:r>
            <a:r>
              <a:rPr sz="1400"/>
              <a:t>events </a:t>
            </a:r>
            <a:r>
              <a:rPr sz="1400"/>
              <a:t>worldwide, </a:t>
            </a:r>
            <a:r>
              <a:rPr sz="1400"/>
              <a:t>and </a:t>
            </a:r>
            <a:r>
              <a:rPr sz="1400"/>
              <a:t>they </a:t>
            </a:r>
            <a:r>
              <a:rPr sz="1400"/>
              <a:t>are </a:t>
            </a:r>
            <a:r>
              <a:rPr sz="1400"/>
              <a:t>highly </a:t>
            </a:r>
            <a:r>
              <a:rPr sz="1400"/>
              <a:t>regarded </a:t>
            </a:r>
            <a:r>
              <a:rPr sz="1400"/>
              <a:t>for </a:t>
            </a:r>
            <a:r>
              <a:rPr sz="1400"/>
              <a:t>their </a:t>
            </a:r>
            <a:r>
              <a:rPr sz="1400"/>
              <a:t>technical </a:t>
            </a:r>
            <a:r>
              <a:rPr sz="1400"/>
              <a:t>skills </a:t>
            </a:r>
            <a:r>
              <a:rPr sz="1400"/>
              <a:t>and </a:t>
            </a:r>
            <a:r>
              <a:rPr sz="1400"/>
              <a:t>analytical </a:t>
            </a:r>
            <a:r>
              <a:rPr sz="1400"/>
              <a:t>abilities. </a:t>
            </a:r>
          </a:p>
          <a:p/>
          <a:p>
            <a:r>
              <a:rPr b="1" sz="1400"/>
              <a:t>Benefits </a:t>
            </a:r>
            <a:r>
              <a:rPr b="1" sz="1400"/>
              <a:t>of </a:t>
            </a:r>
            <a:r>
              <a:rPr b="1" sz="1400"/>
              <a:t>Attending: </a:t>
            </a:r>
          </a:p>
          <a:p/>
          <a:p>
            <a:r>
              <a:rPr sz="1400"/>
              <a:t>Students </a:t>
            </a:r>
            <a:r>
              <a:rPr sz="1400"/>
              <a:t>will </a:t>
            </a:r>
            <a:r>
              <a:rPr sz="1400"/>
              <a:t>gain </a:t>
            </a:r>
            <a:r>
              <a:rPr sz="1400"/>
              <a:t>valuable </a:t>
            </a:r>
            <a:r>
              <a:rPr sz="1400"/>
              <a:t>insights </a:t>
            </a:r>
            <a:r>
              <a:rPr sz="1400"/>
              <a:t>into: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fundamentals </a:t>
            </a:r>
            <a:r>
              <a:rPr sz="1200"/>
              <a:t>of </a:t>
            </a:r>
            <a:r>
              <a:rPr sz="1200"/>
              <a:t>CTF </a:t>
            </a:r>
            <a:r>
              <a:rPr sz="1200"/>
              <a:t>competitions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Essential </a:t>
            </a:r>
            <a:r>
              <a:rPr sz="1200"/>
              <a:t>flag </a:t>
            </a:r>
            <a:r>
              <a:rPr sz="1200"/>
              <a:t>detection </a:t>
            </a:r>
            <a:r>
              <a:rPr sz="1200"/>
              <a:t>techniques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Best </a:t>
            </a:r>
            <a:r>
              <a:rPr sz="1200"/>
              <a:t>practices </a:t>
            </a:r>
            <a:r>
              <a:rPr sz="1200"/>
              <a:t>for </a:t>
            </a:r>
            <a:r>
              <a:rPr sz="1200"/>
              <a:t>assessing </a:t>
            </a:r>
            <a:r>
              <a:rPr sz="1200"/>
              <a:t>and </a:t>
            </a:r>
            <a:r>
              <a:rPr sz="1200"/>
              <a:t>improving </a:t>
            </a:r>
            <a:r>
              <a:rPr sz="1200"/>
              <a:t>technical </a:t>
            </a:r>
            <a:r>
              <a:rPr sz="1200"/>
              <a:t>skills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latest </a:t>
            </a:r>
            <a:r>
              <a:rPr sz="1200"/>
              <a:t>developments </a:t>
            </a:r>
            <a:r>
              <a:rPr sz="1200"/>
              <a:t>in </a:t>
            </a:r>
            <a:r>
              <a:rPr sz="1200"/>
              <a:t>cybersecurity </a:t>
            </a:r>
            <a:r>
              <a:rPr sz="1200"/>
              <a:t>and </a:t>
            </a:r>
            <a:r>
              <a:rPr sz="1200"/>
              <a:t>CTF </a:t>
            </a:r>
          </a:p>
          <a:p/>
          <a:p>
            <a:r>
              <a:rPr b="1" sz="1400"/>
              <a:t>Target </a:t>
            </a:r>
            <a:r>
              <a:rPr b="1" sz="1400"/>
              <a:t>Audience: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Students </a:t>
            </a:r>
            <a:r>
              <a:rPr sz="1200"/>
              <a:t>interested </a:t>
            </a:r>
            <a:r>
              <a:rPr sz="1200"/>
              <a:t>in </a:t>
            </a:r>
            <a:r>
              <a:rPr sz="1200"/>
              <a:t>cybersecurity </a:t>
            </a:r>
            <a:r>
              <a:rPr sz="1200"/>
              <a:t>and </a:t>
            </a:r>
            <a:r>
              <a:rPr sz="1200"/>
              <a:t>CTF </a:t>
            </a:r>
            <a:r>
              <a:rPr sz="1200"/>
              <a:t>competitions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Students </a:t>
            </a:r>
            <a:r>
              <a:rPr sz="1200"/>
              <a:t>seeking </a:t>
            </a:r>
            <a:r>
              <a:rPr sz="1200"/>
              <a:t>to </a:t>
            </a:r>
            <a:r>
              <a:rPr sz="1200"/>
              <a:t>enhance </a:t>
            </a:r>
            <a:r>
              <a:rPr sz="1200"/>
              <a:t>their </a:t>
            </a:r>
            <a:r>
              <a:rPr sz="1200"/>
              <a:t>technical </a:t>
            </a:r>
            <a:r>
              <a:rPr sz="1200"/>
              <a:t>skills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Students </a:t>
            </a:r>
            <a:r>
              <a:rPr sz="1200"/>
              <a:t>preparing </a:t>
            </a:r>
            <a:r>
              <a:rPr sz="1200"/>
              <a:t>for </a:t>
            </a:r>
            <a:r>
              <a:rPr sz="1200"/>
              <a:t>cybersecurity </a:t>
            </a:r>
            <a:r>
              <a:rPr sz="1200"/>
              <a:t>competitions </a:t>
            </a:r>
            <a:r>
              <a:rPr sz="1200"/>
              <a:t>and </a:t>
            </a:r>
            <a:r>
              <a:rPr sz="1200"/>
              <a:t>certifications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Introduction to Android 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 </a:t>
            </a:r>
          </a:p>
          <a:p/>
          <a:p>
            <a:r>
              <a:rPr b="1" sz="1400"/>
              <a:t>Definition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analyzing </a:t>
            </a:r>
            <a:r>
              <a:rPr sz="1400"/>
              <a:t>a </a:t>
            </a:r>
            <a:r>
              <a:rPr sz="1400"/>
              <a:t>system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how </a:t>
            </a:r>
            <a:r>
              <a:rPr sz="1400"/>
              <a:t>it </a:t>
            </a:r>
            <a:r>
              <a:rPr sz="1400"/>
              <a:t>works, </a:t>
            </a:r>
            <a:r>
              <a:rPr sz="1400"/>
              <a:t>often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intent </a:t>
            </a:r>
            <a:r>
              <a:rPr sz="1400"/>
              <a:t>of </a:t>
            </a:r>
            <a:r>
              <a:rPr sz="1400"/>
              <a:t>duplicating </a:t>
            </a:r>
            <a:r>
              <a:rPr sz="1400"/>
              <a:t>or </a:t>
            </a:r>
            <a:r>
              <a:rPr sz="1400"/>
              <a:t>enhancing </a:t>
            </a:r>
            <a:r>
              <a:rPr sz="1400"/>
              <a:t>its </a:t>
            </a:r>
            <a:r>
              <a:rPr sz="1400"/>
              <a:t>functionality. </a:t>
            </a:r>
            <a:r>
              <a:rPr sz="1400"/>
              <a:t>This </a:t>
            </a:r>
            <a:r>
              <a:rPr sz="1400"/>
              <a:t>involves </a:t>
            </a:r>
            <a:r>
              <a:rPr sz="1400"/>
              <a:t>disassembling </a:t>
            </a:r>
            <a:r>
              <a:rPr sz="1400"/>
              <a:t>the </a:t>
            </a:r>
            <a:r>
              <a:rPr sz="1400"/>
              <a:t>system </a:t>
            </a:r>
            <a:r>
              <a:rPr sz="1400"/>
              <a:t>into </a:t>
            </a:r>
            <a:r>
              <a:rPr sz="1400"/>
              <a:t>its </a:t>
            </a:r>
            <a:r>
              <a:rPr sz="1400"/>
              <a:t>component </a:t>
            </a:r>
            <a:r>
              <a:rPr sz="1400"/>
              <a:t>parts </a:t>
            </a:r>
            <a:r>
              <a:rPr sz="1400"/>
              <a:t>and </a:t>
            </a:r>
            <a:r>
              <a:rPr sz="1400"/>
              <a:t>studying </a:t>
            </a:r>
            <a:r>
              <a:rPr sz="1400"/>
              <a:t>their </a:t>
            </a:r>
            <a:r>
              <a:rPr sz="1400"/>
              <a:t>interactions. </a:t>
            </a:r>
          </a:p>
          <a:p/>
          <a:p>
            <a:r>
              <a:rPr b="1" sz="1400"/>
              <a:t>Importance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 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Android </a:t>
            </a:r>
            <a:r>
              <a:rPr sz="1400"/>
              <a:t>apps </a:t>
            </a:r>
            <a:r>
              <a:rPr sz="1400"/>
              <a:t>is </a:t>
            </a:r>
            <a:r>
              <a:rPr sz="1400"/>
              <a:t>particularly </a:t>
            </a:r>
            <a:r>
              <a:rPr sz="1400"/>
              <a:t>important </a:t>
            </a:r>
            <a:r>
              <a:rPr sz="1400"/>
              <a:t>for </a:t>
            </a:r>
            <a:r>
              <a:rPr sz="1400"/>
              <a:t>several </a:t>
            </a:r>
            <a:r>
              <a:rPr sz="1400"/>
              <a:t>reasons: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App </a:t>
            </a:r>
            <a:r>
              <a:rPr b="1" sz="1200"/>
              <a:t>Behavior </a:t>
            </a:r>
            <a:r>
              <a:rPr b="1" sz="1200"/>
              <a:t>Analysis:</a:t>
            </a:r>
            <a:r>
              <a:rPr sz="1200"/>
              <a:t>By </a:t>
            </a:r>
            <a:r>
              <a:rPr sz="1200"/>
              <a:t>dissecting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code, </a:t>
            </a:r>
            <a:r>
              <a:rPr sz="1200"/>
              <a:t>you </a:t>
            </a:r>
            <a:r>
              <a:rPr sz="1200"/>
              <a:t>can </a:t>
            </a:r>
            <a:r>
              <a:rPr sz="1200"/>
              <a:t>gain </a:t>
            </a:r>
            <a:r>
              <a:rPr sz="1200"/>
              <a:t>insights </a:t>
            </a:r>
            <a:r>
              <a:rPr sz="1200"/>
              <a:t>into </a:t>
            </a:r>
            <a:r>
              <a:rPr sz="1200"/>
              <a:t>its </a:t>
            </a:r>
            <a:r>
              <a:rPr sz="1200"/>
              <a:t>functionality, </a:t>
            </a:r>
            <a:r>
              <a:rPr sz="1200"/>
              <a:t>data </a:t>
            </a:r>
            <a:r>
              <a:rPr sz="1200"/>
              <a:t>flow, </a:t>
            </a:r>
            <a:r>
              <a:rPr sz="1200"/>
              <a:t>and </a:t>
            </a:r>
            <a:r>
              <a:rPr sz="1200"/>
              <a:t>interactions </a:t>
            </a:r>
            <a:r>
              <a:rPr sz="1200"/>
              <a:t>with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system. </a:t>
            </a:r>
            <a:r>
              <a:rPr sz="1200"/>
              <a:t>This </a:t>
            </a:r>
            <a:r>
              <a:rPr sz="1200"/>
              <a:t>knowledge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useful </a:t>
            </a:r>
            <a:r>
              <a:rPr sz="1200"/>
              <a:t>for </a:t>
            </a:r>
            <a:r>
              <a:rPr sz="1200"/>
              <a:t>troubleshooting, </a:t>
            </a:r>
            <a:r>
              <a:rPr sz="1200"/>
              <a:t>performance </a:t>
            </a:r>
            <a:r>
              <a:rPr sz="1200"/>
              <a:t>optimization, </a:t>
            </a:r>
            <a:r>
              <a:rPr sz="1200"/>
              <a:t>and </a:t>
            </a:r>
            <a:r>
              <a:rPr sz="1200"/>
              <a:t>understanding </a:t>
            </a:r>
            <a:r>
              <a:rPr sz="1200"/>
              <a:t>app </a:t>
            </a:r>
            <a:r>
              <a:rPr sz="1200"/>
              <a:t>behavior </a:t>
            </a:r>
            <a:r>
              <a:rPr sz="1200"/>
              <a:t>under </a:t>
            </a:r>
            <a:r>
              <a:rPr sz="1200"/>
              <a:t>different </a:t>
            </a:r>
            <a:r>
              <a:rPr sz="1200"/>
              <a:t>conditions.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Security </a:t>
            </a:r>
            <a:r>
              <a:rPr b="1" sz="1200"/>
              <a:t>Vulnerability </a:t>
            </a:r>
            <a:r>
              <a:rPr b="1" sz="1200"/>
              <a:t>Identification: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can </a:t>
            </a:r>
            <a:r>
              <a:rPr sz="1200"/>
              <a:t>help </a:t>
            </a:r>
            <a:r>
              <a:rPr sz="1200"/>
              <a:t>identify </a:t>
            </a:r>
            <a:r>
              <a:rPr sz="1200"/>
              <a:t>potential </a:t>
            </a:r>
            <a:r>
              <a:rPr sz="1200"/>
              <a:t>security </a:t>
            </a:r>
            <a:r>
              <a:rPr sz="1200"/>
              <a:t>vulnerabilities </a:t>
            </a:r>
            <a:r>
              <a:rPr sz="1200"/>
              <a:t>in </a:t>
            </a:r>
            <a:r>
              <a:rPr sz="1200"/>
              <a:t>apps,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buffer </a:t>
            </a:r>
            <a:r>
              <a:rPr sz="1200"/>
              <a:t>overflows, </a:t>
            </a:r>
            <a:r>
              <a:rPr sz="1200"/>
              <a:t>memory </a:t>
            </a:r>
            <a:r>
              <a:rPr sz="1200"/>
              <a:t>leaks, </a:t>
            </a:r>
            <a:r>
              <a:rPr sz="1200"/>
              <a:t>and </a:t>
            </a:r>
            <a:r>
              <a:rPr sz="1200"/>
              <a:t>insecure </a:t>
            </a:r>
            <a:r>
              <a:rPr sz="1200"/>
              <a:t>data </a:t>
            </a:r>
            <a:r>
              <a:rPr sz="1200"/>
              <a:t>storage. </a:t>
            </a:r>
            <a:r>
              <a:rPr sz="1200"/>
              <a:t>By </a:t>
            </a:r>
            <a:r>
              <a:rPr sz="1200"/>
              <a:t>examining </a:t>
            </a:r>
            <a:r>
              <a:rPr sz="1200"/>
              <a:t>the </a:t>
            </a:r>
            <a:r>
              <a:rPr sz="1200"/>
              <a:t>code, </a:t>
            </a:r>
            <a:r>
              <a:rPr sz="1200"/>
              <a:t>you </a:t>
            </a:r>
            <a:r>
              <a:rPr sz="1200"/>
              <a:t>can </a:t>
            </a:r>
            <a:r>
              <a:rPr sz="1200"/>
              <a:t>locate </a:t>
            </a:r>
            <a:r>
              <a:rPr sz="1200"/>
              <a:t>weaknesses </a:t>
            </a:r>
            <a:r>
              <a:rPr sz="1200"/>
              <a:t>that </a:t>
            </a:r>
            <a:r>
              <a:rPr sz="1200"/>
              <a:t>could </a:t>
            </a:r>
            <a:r>
              <a:rPr sz="1200"/>
              <a:t>be </a:t>
            </a:r>
            <a:r>
              <a:rPr sz="1200"/>
              <a:t>exploited </a:t>
            </a:r>
            <a:r>
              <a:rPr sz="1200"/>
              <a:t>by </a:t>
            </a:r>
            <a:r>
              <a:rPr sz="1200"/>
              <a:t>malicious </a:t>
            </a:r>
            <a:r>
              <a:rPr sz="1200"/>
              <a:t>actors.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Custom </a:t>
            </a:r>
            <a:r>
              <a:rPr b="1" sz="1200"/>
              <a:t>Modification: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allows </a:t>
            </a:r>
            <a:r>
              <a:rPr sz="1200"/>
              <a:t>you </a:t>
            </a:r>
            <a:r>
              <a:rPr sz="1200"/>
              <a:t>to </a:t>
            </a:r>
            <a:r>
              <a:rPr sz="1200"/>
              <a:t>make </a:t>
            </a:r>
            <a:r>
              <a:rPr sz="1200"/>
              <a:t>custom </a:t>
            </a:r>
            <a:r>
              <a:rPr sz="1200"/>
              <a:t>modifications </a:t>
            </a:r>
            <a:r>
              <a:rPr sz="1200"/>
              <a:t>to </a:t>
            </a:r>
            <a:r>
              <a:rPr sz="1200"/>
              <a:t>apps </a:t>
            </a:r>
            <a:r>
              <a:rPr sz="1200"/>
              <a:t>to </a:t>
            </a:r>
            <a:r>
              <a:rPr sz="1200"/>
              <a:t>suit </a:t>
            </a:r>
            <a:r>
              <a:rPr sz="1200"/>
              <a:t>your </a:t>
            </a:r>
            <a:r>
              <a:rPr sz="1200"/>
              <a:t>specific </a:t>
            </a:r>
            <a:r>
              <a:rPr sz="1200"/>
              <a:t>needs. </a:t>
            </a:r>
            <a:r>
              <a:rPr sz="1200"/>
              <a:t>You </a:t>
            </a:r>
            <a:r>
              <a:rPr sz="1200"/>
              <a:t>can </a:t>
            </a:r>
            <a:r>
              <a:rPr sz="1200"/>
              <a:t>add </a:t>
            </a:r>
            <a:r>
              <a:rPr sz="1200"/>
              <a:t>new </a:t>
            </a:r>
            <a:r>
              <a:rPr sz="1200"/>
              <a:t>features, </a:t>
            </a:r>
            <a:r>
              <a:rPr sz="1200"/>
              <a:t>change </a:t>
            </a:r>
            <a:r>
              <a:rPr sz="1200"/>
              <a:t>existing </a:t>
            </a:r>
            <a:r>
              <a:rPr sz="1200"/>
              <a:t>ones, </a:t>
            </a:r>
            <a:r>
              <a:rPr sz="1200"/>
              <a:t>or </a:t>
            </a:r>
            <a:r>
              <a:rPr sz="1200"/>
              <a:t>remove </a:t>
            </a:r>
            <a:r>
              <a:rPr sz="1200"/>
              <a:t>unwanted </a:t>
            </a:r>
            <a:r>
              <a:rPr sz="1200"/>
              <a:t>functionality. </a:t>
            </a:r>
            <a:r>
              <a:rPr sz="1200"/>
              <a:t>This </a:t>
            </a:r>
            <a:r>
              <a:rPr sz="1200"/>
              <a:t>level </a:t>
            </a:r>
            <a:r>
              <a:rPr sz="1200"/>
              <a:t>of </a:t>
            </a:r>
            <a:r>
              <a:rPr sz="1200"/>
              <a:t>customization </a:t>
            </a:r>
            <a:r>
              <a:rPr sz="1200"/>
              <a:t>is </a:t>
            </a:r>
            <a:r>
              <a:rPr sz="1200"/>
              <a:t>particularly </a:t>
            </a:r>
            <a:r>
              <a:rPr sz="1200"/>
              <a:t>valuable </a:t>
            </a:r>
            <a:r>
              <a:rPr sz="1200"/>
              <a:t>for </a:t>
            </a:r>
            <a:r>
              <a:rPr sz="1200"/>
              <a:t>developers </a:t>
            </a:r>
            <a:r>
              <a:rPr sz="1200"/>
              <a:t>and </a:t>
            </a:r>
            <a:r>
              <a:rPr sz="1200"/>
              <a:t>users </a:t>
            </a:r>
            <a:r>
              <a:rPr sz="1200"/>
              <a:t>who </a:t>
            </a:r>
            <a:r>
              <a:rPr sz="1200"/>
              <a:t>want </a:t>
            </a:r>
            <a:r>
              <a:rPr sz="1200"/>
              <a:t>to </a:t>
            </a:r>
            <a:r>
              <a:rPr sz="1200"/>
              <a:t>personalize </a:t>
            </a:r>
            <a:r>
              <a:rPr sz="1200"/>
              <a:t>their </a:t>
            </a:r>
            <a:r>
              <a:rPr sz="1200"/>
              <a:t>apps </a:t>
            </a:r>
            <a:r>
              <a:rPr sz="1200"/>
              <a:t>or </a:t>
            </a:r>
            <a:r>
              <a:rPr sz="1200"/>
              <a:t>improve </a:t>
            </a:r>
            <a:r>
              <a:rPr sz="1200"/>
              <a:t>their </a:t>
            </a:r>
            <a:r>
              <a:rPr sz="1200"/>
              <a:t>overall </a:t>
            </a:r>
            <a:r>
              <a:rPr sz="1200"/>
              <a:t>experience. </a:t>
            </a:r>
          </a:p>
          <a:p/>
          <a:p>
            <a:r>
              <a:rPr b="1" sz="1400"/>
              <a:t>Process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 </a:t>
            </a:r>
          </a:p>
          <a:p/>
          <a:p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Android </a:t>
            </a:r>
            <a:r>
              <a:rPr sz="1400"/>
              <a:t>apps </a:t>
            </a:r>
            <a:r>
              <a:rPr sz="1400"/>
              <a:t>generally </a:t>
            </a:r>
            <a:r>
              <a:rPr sz="1400"/>
              <a:t>involves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steps: </a:t>
            </a:r>
          </a:p>
          <a:p/>
          <a:p>
            <a:r>
              <a:rPr sz="1400"/>
              <a:t>1. </a:t>
            </a:r>
            <a:r>
              <a:rPr b="1" sz="1400"/>
              <a:t>Decompilation:</a:t>
            </a:r>
            <a:r>
              <a:rPr sz="1400"/>
              <a:t>Converting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compiled </a:t>
            </a:r>
            <a:r>
              <a:rPr sz="1400"/>
              <a:t>code </a:t>
            </a:r>
            <a:r>
              <a:rPr sz="1400"/>
              <a:t>(e.g., </a:t>
            </a:r>
            <a:r>
              <a:rPr sz="1400"/>
              <a:t>DEX </a:t>
            </a:r>
            <a:r>
              <a:rPr sz="1400"/>
              <a:t>files)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format </a:t>
            </a:r>
            <a:r>
              <a:rPr sz="1400"/>
              <a:t>(e.g., </a:t>
            </a:r>
            <a:r>
              <a:rPr sz="1400"/>
              <a:t>Java). </a:t>
            </a:r>
          </a:p>
          <a:p>
            <a:r>
              <a:rPr sz="1400"/>
              <a:t>2. </a:t>
            </a:r>
            <a:r>
              <a:rPr b="1" sz="1400"/>
              <a:t>Analysis:</a:t>
            </a:r>
            <a:r>
              <a:rPr sz="1400"/>
              <a:t>Studying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structure, </a:t>
            </a:r>
            <a:r>
              <a:rPr sz="1400"/>
              <a:t>functionality, </a:t>
            </a:r>
            <a:r>
              <a:rPr sz="1400"/>
              <a:t>and </a:t>
            </a:r>
            <a:r>
              <a:rPr sz="1400"/>
              <a:t>interactions. </a:t>
            </a:r>
          </a:p>
          <a:p>
            <a:r>
              <a:rPr sz="1400"/>
              <a:t>3. </a:t>
            </a:r>
            <a:r>
              <a:rPr b="1" sz="1400"/>
              <a:t>Modification </a:t>
            </a:r>
            <a:r>
              <a:rPr b="1" sz="1400"/>
              <a:t>(Optional): </a:t>
            </a:r>
            <a:r>
              <a:rPr sz="1400"/>
              <a:t>Making </a:t>
            </a:r>
            <a:r>
              <a:rPr sz="1400"/>
              <a:t>changes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enhance </a:t>
            </a:r>
            <a:r>
              <a:rPr sz="1400"/>
              <a:t>its </a:t>
            </a:r>
            <a:r>
              <a:rPr sz="1400"/>
              <a:t>functionality </a:t>
            </a:r>
            <a:r>
              <a:rPr sz="1400"/>
              <a:t>or </a:t>
            </a:r>
            <a:r>
              <a:rPr sz="1400"/>
              <a:t>security. </a:t>
            </a:r>
          </a:p>
          <a:p>
            <a:r>
              <a:rPr sz="1400"/>
              <a:t>4. </a:t>
            </a:r>
            <a:r>
              <a:rPr b="1" sz="1400"/>
              <a:t>Recompilation </a:t>
            </a:r>
            <a:r>
              <a:rPr b="1" sz="1400"/>
              <a:t>(Optional): </a:t>
            </a:r>
            <a:r>
              <a:rPr sz="1400"/>
              <a:t>Converting </a:t>
            </a:r>
            <a:r>
              <a:rPr sz="1400"/>
              <a:t>the </a:t>
            </a:r>
            <a:r>
              <a:rPr sz="1400"/>
              <a:t>modified </a:t>
            </a:r>
            <a:r>
              <a:rPr sz="1400"/>
              <a:t>code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compilable </a:t>
            </a:r>
            <a:r>
              <a:rPr sz="1400"/>
              <a:t>format </a:t>
            </a:r>
            <a:r>
              <a:rPr sz="1400"/>
              <a:t>for </a:t>
            </a:r>
            <a:r>
              <a:rPr sz="1400"/>
              <a:t>deployment. </a:t>
            </a:r>
          </a:p>
          <a:p/>
          <a:p>
            <a:r>
              <a:rPr b="1" sz="1400"/>
              <a:t>Tools </a:t>
            </a:r>
            <a:r>
              <a:rPr b="1" sz="1400"/>
              <a:t>for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 </a:t>
            </a:r>
          </a:p>
          <a:p/>
          <a:p>
            <a:r>
              <a:rPr sz="1400"/>
              <a:t>Various </a:t>
            </a:r>
            <a:r>
              <a:rPr sz="1400"/>
              <a:t>tools </a:t>
            </a:r>
            <a:r>
              <a:rPr sz="1400"/>
              <a:t>are </a:t>
            </a:r>
            <a:r>
              <a:rPr sz="1400"/>
              <a:t>available </a:t>
            </a:r>
            <a:r>
              <a:rPr sz="1400"/>
              <a:t>for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Android </a:t>
            </a:r>
            <a:r>
              <a:rPr sz="1400"/>
              <a:t>apps, </a:t>
            </a:r>
            <a:r>
              <a:rPr sz="1400"/>
              <a:t>including: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 </a:t>
            </a:r>
            <a:r>
              <a:rPr b="1" sz="1200"/>
              <a:t>Studio:</a:t>
            </a:r>
            <a:r>
              <a:rPr sz="1200"/>
              <a:t>Android </a:t>
            </a:r>
            <a:r>
              <a:rPr sz="1200"/>
              <a:t>development </a:t>
            </a:r>
            <a:r>
              <a:rPr sz="1200"/>
              <a:t>IDE </a:t>
            </a:r>
            <a:r>
              <a:rPr sz="1200"/>
              <a:t>with </a:t>
            </a:r>
            <a:r>
              <a:rPr sz="1200"/>
              <a:t>built-in </a:t>
            </a:r>
            <a:r>
              <a:rPr sz="1200"/>
              <a:t>tools </a:t>
            </a:r>
            <a:r>
              <a:rPr sz="1200"/>
              <a:t>for </a:t>
            </a:r>
            <a:r>
              <a:rPr sz="1200"/>
              <a:t>decompilation </a:t>
            </a:r>
            <a:r>
              <a:rPr sz="1200"/>
              <a:t>and </a:t>
            </a:r>
            <a:r>
              <a:rPr sz="1200"/>
              <a:t>debugging.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Jadx:</a:t>
            </a:r>
            <a:r>
              <a:rPr sz="1200"/>
              <a:t>Open-source </a:t>
            </a:r>
            <a:r>
              <a:rPr sz="1200"/>
              <a:t>tool </a:t>
            </a:r>
            <a:r>
              <a:rPr sz="1200"/>
              <a:t>for </a:t>
            </a:r>
            <a:r>
              <a:rPr sz="1200"/>
              <a:t>decompiling </a:t>
            </a:r>
            <a:r>
              <a:rPr sz="1200"/>
              <a:t>Java </a:t>
            </a:r>
            <a:r>
              <a:rPr sz="1200"/>
              <a:t>bytecode </a:t>
            </a:r>
            <a:r>
              <a:rPr sz="1200"/>
              <a:t>into </a:t>
            </a:r>
            <a:r>
              <a:rPr sz="1200"/>
              <a:t>human-readable </a:t>
            </a:r>
            <a:r>
              <a:rPr sz="1200"/>
              <a:t>Java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SMALI:</a:t>
            </a:r>
            <a:r>
              <a:rPr sz="1200"/>
              <a:t>Tool </a:t>
            </a:r>
            <a:r>
              <a:rPr sz="1200"/>
              <a:t>for </a:t>
            </a:r>
            <a:r>
              <a:rPr sz="1200"/>
              <a:t>analyzing </a:t>
            </a:r>
            <a:r>
              <a:rPr sz="1200"/>
              <a:t>and </a:t>
            </a:r>
            <a:r>
              <a:rPr sz="1200"/>
              <a:t>modifying </a:t>
            </a:r>
            <a:r>
              <a:rPr sz="1200"/>
              <a:t>Dalvik </a:t>
            </a:r>
            <a:r>
              <a:rPr sz="1200"/>
              <a:t>bytecode </a:t>
            </a:r>
            <a:r>
              <a:rPr sz="1200"/>
              <a:t>(the </a:t>
            </a:r>
            <a:r>
              <a:rPr sz="1200"/>
              <a:t>intermediate </a:t>
            </a:r>
            <a:r>
              <a:rPr sz="1200"/>
              <a:t>format </a:t>
            </a:r>
            <a:r>
              <a:rPr sz="1200"/>
              <a:t>used </a:t>
            </a:r>
            <a:r>
              <a:rPr sz="1200"/>
              <a:t>by </a:t>
            </a:r>
            <a:r>
              <a:rPr sz="1200"/>
              <a:t>Android </a:t>
            </a:r>
            <a:r>
              <a:rPr sz="1200"/>
              <a:t>apps).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Frida:</a:t>
            </a:r>
            <a:r>
              <a:rPr sz="1200"/>
              <a:t>Framework </a:t>
            </a:r>
            <a:r>
              <a:rPr sz="1200"/>
              <a:t>for </a:t>
            </a:r>
            <a:r>
              <a:rPr sz="1200"/>
              <a:t>dynamically </a:t>
            </a:r>
            <a:r>
              <a:rPr sz="1200"/>
              <a:t>tracing </a:t>
            </a:r>
            <a:r>
              <a:rPr sz="1200"/>
              <a:t>and </a:t>
            </a:r>
            <a:r>
              <a:rPr sz="1200"/>
              <a:t>modifying </a:t>
            </a:r>
            <a:r>
              <a:rPr sz="1200"/>
              <a:t>Android </a:t>
            </a:r>
            <a:r>
              <a:rPr sz="1200"/>
              <a:t>apps </a:t>
            </a:r>
            <a:r>
              <a:rPr sz="1200"/>
              <a:t>at </a:t>
            </a:r>
            <a:r>
              <a:rPr sz="1200"/>
              <a:t>runtime. </a:t>
            </a:r>
          </a:p>
          <a:p/>
          <a:p>
            <a:r>
              <a:rPr b="1" sz="1400"/>
              <a:t>Ethical </a:t>
            </a:r>
            <a:r>
              <a:rPr b="1" sz="1400"/>
              <a:t>Considerations </a:t>
            </a:r>
          </a:p>
          <a:p/>
          <a:p>
            <a:r>
              <a:rPr sz="1400"/>
              <a:t>It's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approach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with </a:t>
            </a:r>
            <a:r>
              <a:rPr sz="1400"/>
              <a:t>ethical </a:t>
            </a:r>
            <a:r>
              <a:rPr sz="1400"/>
              <a:t>considerations </a:t>
            </a:r>
            <a:r>
              <a:rPr sz="1400"/>
              <a:t>in </a:t>
            </a:r>
            <a:r>
              <a:rPr sz="1400"/>
              <a:t>mind.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should </a:t>
            </a:r>
            <a:r>
              <a:rPr sz="1400"/>
              <a:t>only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for </a:t>
            </a:r>
            <a:r>
              <a:rPr sz="1400"/>
              <a:t>legitimate </a:t>
            </a:r>
            <a:r>
              <a:rPr sz="1400"/>
              <a:t>purposes,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security </a:t>
            </a:r>
            <a:r>
              <a:rPr sz="1400"/>
              <a:t>research, </a:t>
            </a:r>
            <a:r>
              <a:rPr sz="1400"/>
              <a:t>app </a:t>
            </a:r>
            <a:r>
              <a:rPr sz="1400"/>
              <a:t>improvement, </a:t>
            </a:r>
            <a:r>
              <a:rPr sz="1400"/>
              <a:t>or </a:t>
            </a:r>
            <a:r>
              <a:rPr sz="1400"/>
              <a:t>personal </a:t>
            </a:r>
            <a:r>
              <a:rPr sz="1400"/>
              <a:t>learning. </a:t>
            </a:r>
            <a:r>
              <a:rPr sz="1400"/>
              <a:t>It's </a:t>
            </a:r>
            <a:r>
              <a:rPr sz="1400"/>
              <a:t>essential </a:t>
            </a:r>
            <a:r>
              <a:rPr sz="1400"/>
              <a:t>to </a:t>
            </a:r>
            <a:r>
              <a:rPr sz="1400"/>
              <a:t>respect </a:t>
            </a:r>
            <a:r>
              <a:rPr sz="1400"/>
              <a:t>the </a:t>
            </a:r>
            <a:r>
              <a:rPr sz="1400"/>
              <a:t>intellectual </a:t>
            </a:r>
            <a:r>
              <a:rPr sz="1400"/>
              <a:t>property </a:t>
            </a:r>
            <a:r>
              <a:rPr sz="1400"/>
              <a:t>rights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original </a:t>
            </a:r>
            <a:r>
              <a:rPr sz="1400"/>
              <a:t>app </a:t>
            </a:r>
            <a:r>
              <a:rPr sz="1400"/>
              <a:t>developers </a:t>
            </a:r>
            <a:r>
              <a:rPr sz="1400"/>
              <a:t>and </a:t>
            </a:r>
            <a:r>
              <a:rPr sz="1400"/>
              <a:t>avoid </a:t>
            </a:r>
            <a:r>
              <a:rPr sz="1400"/>
              <a:t>engaging </a:t>
            </a:r>
            <a:r>
              <a:rPr sz="1400"/>
              <a:t>in </a:t>
            </a:r>
            <a:r>
              <a:rPr sz="1400"/>
              <a:t>piracy </a:t>
            </a:r>
            <a:r>
              <a:rPr sz="1400"/>
              <a:t>or </a:t>
            </a:r>
            <a:r>
              <a:rPr sz="1400"/>
              <a:t>copyright </a:t>
            </a:r>
            <a:r>
              <a:rPr sz="1400"/>
              <a:t>infringement.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App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Application </a:t>
            </a:r>
            <a:r>
              <a:rPr b="1" sz="1400"/>
              <a:t>Packaging </a:t>
            </a:r>
          </a:p>
          <a:p/>
          <a:p>
            <a:r>
              <a:rPr b="1" sz="1400"/>
              <a:t>APK </a:t>
            </a:r>
            <a:r>
              <a:rPr b="1" sz="1400"/>
              <a:t>(Android </a:t>
            </a:r>
            <a:r>
              <a:rPr b="1" sz="1400"/>
              <a:t>Package) </a:t>
            </a:r>
            <a:r>
              <a:rPr b="1" sz="1400"/>
              <a:t>Files </a:t>
            </a:r>
          </a:p>
          <a:p/>
          <a:p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are </a:t>
            </a:r>
            <a:r>
              <a:rPr sz="1400"/>
              <a:t>packaged </a:t>
            </a:r>
            <a:r>
              <a:rPr sz="1400"/>
              <a:t>as </a:t>
            </a:r>
            <a:r>
              <a:rPr sz="1400"/>
              <a:t>APK </a:t>
            </a:r>
            <a:r>
              <a:rPr sz="1400"/>
              <a:t>(Android </a:t>
            </a:r>
            <a:r>
              <a:rPr sz="1400"/>
              <a:t>Package) </a:t>
            </a:r>
            <a:r>
              <a:rPr sz="1400"/>
              <a:t>files. </a:t>
            </a:r>
            <a:r>
              <a:rPr sz="1400"/>
              <a:t>APK </a:t>
            </a:r>
            <a:r>
              <a:rPr sz="1400"/>
              <a:t>files </a:t>
            </a:r>
            <a:r>
              <a:rPr sz="1400"/>
              <a:t>are </a:t>
            </a:r>
            <a:r>
              <a:rPr sz="1400"/>
              <a:t>ZIP </a:t>
            </a:r>
            <a:r>
              <a:rPr sz="1400"/>
              <a:t>compressed </a:t>
            </a:r>
            <a:r>
              <a:rPr sz="1400"/>
              <a:t>archive </a:t>
            </a:r>
            <a:r>
              <a:rPr sz="1400"/>
              <a:t>files </a:t>
            </a:r>
            <a:r>
              <a:rPr sz="1400"/>
              <a:t>that </a:t>
            </a:r>
            <a:r>
              <a:rPr sz="1400"/>
              <a:t>contain </a:t>
            </a:r>
            <a:r>
              <a:rPr sz="1400"/>
              <a:t>all </a:t>
            </a:r>
            <a:r>
              <a:rPr sz="1400"/>
              <a:t>the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code </a:t>
            </a:r>
            <a:r>
              <a:rPr sz="1400"/>
              <a:t>required </a:t>
            </a:r>
            <a:r>
              <a:rPr sz="1400"/>
              <a:t>to </a:t>
            </a:r>
            <a:r>
              <a:rPr sz="1400"/>
              <a:t>run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on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device. </a:t>
            </a:r>
          </a:p>
          <a:p/>
          <a:p>
            <a:r>
              <a:rPr b="1" sz="1400"/>
              <a:t>APK </a:t>
            </a:r>
            <a:r>
              <a:rPr b="1" sz="1400"/>
              <a:t>File </a:t>
            </a:r>
            <a:r>
              <a:rPr b="1" sz="1400"/>
              <a:t>Structure </a:t>
            </a:r>
          </a:p>
          <a:p/>
          <a:p>
            <a:r>
              <a:rPr sz="1400"/>
              <a:t>APK </a:t>
            </a:r>
            <a:r>
              <a:rPr sz="1400"/>
              <a:t>files </a:t>
            </a:r>
            <a:r>
              <a:rPr sz="1400"/>
              <a:t>consist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components: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AndroidManifest.xml </a:t>
            </a:r>
            <a:r>
              <a:rPr b="1" sz="1200"/>
              <a:t>(manifest </a:t>
            </a:r>
            <a:r>
              <a:rPr b="1" sz="1200"/>
              <a:t>file):</a:t>
            </a:r>
          </a:p>
          <a:p>
            <a:r>
              <a:rPr sz="1400"/>
              <a:t>* </a:t>
            </a:r>
            <a:r>
              <a:rPr sz="1400"/>
              <a:t>Declares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permissions, </a:t>
            </a:r>
            <a:r>
              <a:rPr sz="1400"/>
              <a:t>components,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metadata. </a:t>
            </a:r>
          </a:p>
          <a:p>
            <a:r>
              <a:rPr sz="1400"/>
              <a:t>*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entry </a:t>
            </a:r>
            <a:r>
              <a:rPr sz="1400"/>
              <a:t>point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(e.g.,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activity).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res/ </a:t>
            </a:r>
            <a:r>
              <a:rPr b="1" sz="1200"/>
              <a:t>(resources):</a:t>
            </a:r>
          </a:p>
          <a:p>
            <a:r>
              <a:rPr sz="1400"/>
              <a:t>* </a:t>
            </a:r>
            <a:r>
              <a:rPr sz="1400"/>
              <a:t>Contains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resources, </a:t>
            </a:r>
            <a:r>
              <a:rPr sz="1400"/>
              <a:t>such </a:t>
            </a:r>
            <a:r>
              <a:rPr sz="1400"/>
              <a:t>as: </a:t>
            </a:r>
          </a:p>
          <a:p>
            <a:r>
              <a:rPr sz="1400"/>
              <a:t>* </a:t>
            </a:r>
            <a:r>
              <a:rPr sz="1400"/>
              <a:t>Layouts </a:t>
            </a:r>
            <a:r>
              <a:rPr sz="1400"/>
              <a:t>(e.g., </a:t>
            </a:r>
            <a:r>
              <a:rPr sz="1400"/>
              <a:t>XML </a:t>
            </a:r>
            <a:r>
              <a:rPr sz="1400"/>
              <a:t>files </a:t>
            </a:r>
            <a:r>
              <a:rPr sz="1400"/>
              <a:t>defining </a:t>
            </a:r>
            <a:r>
              <a:rPr sz="1400"/>
              <a:t>the </a:t>
            </a:r>
            <a:r>
              <a:rPr sz="1400"/>
              <a:t>UI) </a:t>
            </a:r>
          </a:p>
          <a:p>
            <a:r>
              <a:rPr sz="1400"/>
              <a:t>* </a:t>
            </a:r>
            <a:r>
              <a:rPr sz="1400"/>
              <a:t>Drawables </a:t>
            </a:r>
            <a:r>
              <a:rPr sz="1400"/>
              <a:t>(e.g., </a:t>
            </a:r>
            <a:r>
              <a:rPr sz="1400"/>
              <a:t>images, </a:t>
            </a:r>
            <a:r>
              <a:rPr sz="1400"/>
              <a:t>icons) </a:t>
            </a:r>
          </a:p>
          <a:p>
            <a:r>
              <a:rPr sz="1400"/>
              <a:t>* </a:t>
            </a:r>
            <a:r>
              <a:rPr sz="1400"/>
              <a:t>Strings </a:t>
            </a:r>
            <a:r>
              <a:rPr sz="1400"/>
              <a:t>(e.g., </a:t>
            </a:r>
            <a:r>
              <a:rPr sz="1400"/>
              <a:t>localized </a:t>
            </a:r>
            <a:r>
              <a:rPr sz="1400"/>
              <a:t>text)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assets/ </a:t>
            </a:r>
            <a:r>
              <a:rPr b="1" sz="1200"/>
              <a:t>(assets):</a:t>
            </a:r>
          </a:p>
          <a:p>
            <a:r>
              <a:rPr sz="1400"/>
              <a:t>* </a:t>
            </a:r>
            <a:r>
              <a:rPr sz="1400"/>
              <a:t>Stores </a:t>
            </a:r>
            <a:r>
              <a:rPr sz="1400"/>
              <a:t>files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code. </a:t>
            </a:r>
          </a:p>
          <a:p>
            <a:r>
              <a:rPr sz="1400"/>
              <a:t>*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for </a:t>
            </a:r>
            <a:r>
              <a:rPr sz="1400"/>
              <a:t>storing </a:t>
            </a:r>
            <a:r>
              <a:rPr sz="1400"/>
              <a:t>raw </a:t>
            </a:r>
            <a:r>
              <a:rPr sz="1400"/>
              <a:t>data, </a:t>
            </a:r>
            <a:r>
              <a:rPr sz="1400"/>
              <a:t>configuration </a:t>
            </a:r>
            <a:r>
              <a:rPr sz="1400"/>
              <a:t>files, </a:t>
            </a:r>
            <a:r>
              <a:rPr sz="1400"/>
              <a:t>or </a:t>
            </a:r>
            <a:r>
              <a:rPr sz="1400"/>
              <a:t>other </a:t>
            </a:r>
            <a:r>
              <a:rPr sz="1400"/>
              <a:t>assets.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DEX </a:t>
            </a:r>
            <a:r>
              <a:rPr b="1" sz="1200"/>
              <a:t>files </a:t>
            </a:r>
            <a:r>
              <a:rPr b="1" sz="1200"/>
              <a:t>(executable </a:t>
            </a:r>
            <a:r>
              <a:rPr b="1" sz="1200"/>
              <a:t>code):</a:t>
            </a:r>
          </a:p>
          <a:p>
            <a:r>
              <a:rPr sz="1400"/>
              <a:t>* </a:t>
            </a:r>
            <a:r>
              <a:rPr sz="1400"/>
              <a:t>Contain </a:t>
            </a:r>
            <a:r>
              <a:rPr sz="1400"/>
              <a:t>the </a:t>
            </a:r>
            <a:r>
              <a:rPr sz="1400"/>
              <a:t>compiled </a:t>
            </a:r>
            <a:r>
              <a:rPr sz="1400"/>
              <a:t>Java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executable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application. </a:t>
            </a:r>
          </a:p>
          <a:p>
            <a:r>
              <a:rPr sz="1400"/>
              <a:t>* </a:t>
            </a:r>
            <a:r>
              <a:rPr sz="1400"/>
              <a:t>Are </a:t>
            </a:r>
            <a:r>
              <a:rPr sz="1400"/>
              <a:t>generated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build </a:t>
            </a:r>
            <a:r>
              <a:rPr sz="1400"/>
              <a:t>system </a:t>
            </a:r>
            <a:r>
              <a:rPr sz="1400"/>
              <a:t>from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code. </a:t>
            </a:r>
          </a:p>
          <a:p/>
          <a:p>
            <a:r>
              <a:rPr b="1" sz="1400"/>
              <a:t>Packaging </a:t>
            </a:r>
            <a:r>
              <a:rPr b="1" sz="1400"/>
              <a:t>and </a:t>
            </a:r>
            <a:r>
              <a:rPr b="1" sz="1400"/>
              <a:t>Installation </a:t>
            </a:r>
          </a:p>
          <a:p/>
          <a:p>
            <a:r>
              <a:rPr sz="1400"/>
              <a:t>To </a:t>
            </a:r>
            <a:r>
              <a:rPr sz="1400"/>
              <a:t>package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into </a:t>
            </a:r>
            <a:r>
              <a:rPr sz="1400"/>
              <a:t>an </a:t>
            </a:r>
            <a:r>
              <a:rPr sz="1400"/>
              <a:t>APK </a:t>
            </a:r>
            <a:r>
              <a:rPr sz="1400"/>
              <a:t>file, </a:t>
            </a:r>
            <a:r>
              <a:rPr sz="1400"/>
              <a:t>developers </a:t>
            </a:r>
            <a:r>
              <a:rPr sz="1400"/>
              <a:t>use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build </a:t>
            </a:r>
            <a:r>
              <a:rPr sz="1400"/>
              <a:t>tool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Gradle </a:t>
            </a:r>
            <a:r>
              <a:rPr sz="1400"/>
              <a:t>or </a:t>
            </a:r>
            <a:r>
              <a:rPr sz="1400"/>
              <a:t>Android </a:t>
            </a:r>
            <a:r>
              <a:rPr sz="1400"/>
              <a:t>Studio. </a:t>
            </a:r>
            <a:r>
              <a:rPr sz="1400"/>
              <a:t>The </a:t>
            </a:r>
            <a:r>
              <a:rPr sz="1400"/>
              <a:t>build </a:t>
            </a:r>
            <a:r>
              <a:rPr sz="1400"/>
              <a:t>tool </a:t>
            </a:r>
            <a:r>
              <a:rPr sz="1400"/>
              <a:t>combines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code, </a:t>
            </a:r>
            <a:r>
              <a:rPr sz="1400"/>
              <a:t>resources,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components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single </a:t>
            </a:r>
            <a:r>
              <a:rPr sz="1400"/>
              <a:t>APK </a:t>
            </a:r>
            <a:r>
              <a:rPr sz="1400"/>
              <a:t>file. </a:t>
            </a:r>
          </a:p>
          <a:p/>
          <a:p>
            <a:r>
              <a:rPr sz="1400"/>
              <a:t>The </a:t>
            </a:r>
            <a:r>
              <a:rPr sz="1400"/>
              <a:t>APK </a:t>
            </a:r>
            <a:r>
              <a:rPr sz="1400"/>
              <a:t>file </a:t>
            </a:r>
            <a:r>
              <a:rPr sz="1400"/>
              <a:t>is </a:t>
            </a:r>
            <a:r>
              <a:rPr sz="1400"/>
              <a:t>then </a:t>
            </a:r>
            <a:r>
              <a:rPr sz="1400"/>
              <a:t>signed </a:t>
            </a:r>
            <a:r>
              <a:rPr sz="1400"/>
              <a:t>with </a:t>
            </a:r>
            <a:r>
              <a:rPr sz="1400"/>
              <a:t>a </a:t>
            </a:r>
            <a:r>
              <a:rPr sz="1400"/>
              <a:t>digital </a:t>
            </a:r>
            <a:r>
              <a:rPr sz="1400"/>
              <a:t>certificate </a:t>
            </a:r>
            <a:r>
              <a:rPr sz="1400"/>
              <a:t>to </a:t>
            </a:r>
            <a:r>
              <a:rPr sz="1400"/>
              <a:t>ensure </a:t>
            </a:r>
            <a:r>
              <a:rPr sz="1400"/>
              <a:t>its </a:t>
            </a:r>
            <a:r>
              <a:rPr sz="1400"/>
              <a:t>integrity </a:t>
            </a:r>
            <a:r>
              <a:rPr sz="1400"/>
              <a:t>and </a:t>
            </a:r>
            <a:r>
              <a:rPr sz="1400"/>
              <a:t>authenticity. </a:t>
            </a:r>
            <a:r>
              <a:rPr sz="1400"/>
              <a:t>The </a:t>
            </a:r>
            <a:r>
              <a:rPr sz="1400"/>
              <a:t>signed </a:t>
            </a:r>
            <a:r>
              <a:rPr sz="1400"/>
              <a:t>APK </a:t>
            </a:r>
            <a:r>
              <a:rPr sz="1400"/>
              <a:t>file </a:t>
            </a:r>
            <a:r>
              <a:rPr sz="1400"/>
              <a:t>can </a:t>
            </a:r>
            <a:r>
              <a:rPr sz="1400"/>
              <a:t>then </a:t>
            </a:r>
            <a:r>
              <a:rPr sz="1400"/>
              <a:t>be </a:t>
            </a:r>
            <a:r>
              <a:rPr sz="1400"/>
              <a:t>distributed </a:t>
            </a:r>
            <a:r>
              <a:rPr sz="1400"/>
              <a:t>to </a:t>
            </a:r>
            <a:r>
              <a:rPr sz="1400"/>
              <a:t>users </a:t>
            </a:r>
            <a:r>
              <a:rPr sz="1400"/>
              <a:t>melalui </a:t>
            </a:r>
            <a:r>
              <a:rPr sz="1400"/>
              <a:t>the </a:t>
            </a:r>
            <a:r>
              <a:rPr sz="1400"/>
              <a:t>Google </a:t>
            </a:r>
            <a:r>
              <a:rPr sz="1400"/>
              <a:t>Play </a:t>
            </a:r>
            <a:r>
              <a:rPr sz="1400"/>
              <a:t>Store </a:t>
            </a:r>
            <a:r>
              <a:rPr sz="1400"/>
              <a:t>or </a:t>
            </a:r>
            <a:r>
              <a:rPr sz="1400"/>
              <a:t>other </a:t>
            </a:r>
            <a:r>
              <a:rPr sz="1400"/>
              <a:t>app </a:t>
            </a:r>
            <a:r>
              <a:rPr sz="1400"/>
              <a:t>stores, </a:t>
            </a:r>
            <a:r>
              <a:rPr sz="1400"/>
              <a:t>or </a:t>
            </a:r>
            <a:r>
              <a:rPr sz="1400"/>
              <a:t>directly </a:t>
            </a:r>
            <a:r>
              <a:rPr sz="1400"/>
              <a:t>sideloaded </a:t>
            </a:r>
            <a:r>
              <a:rPr sz="1400"/>
              <a:t>onto </a:t>
            </a:r>
            <a:r>
              <a:rPr sz="1400"/>
              <a:t>a </a:t>
            </a:r>
            <a:r>
              <a:rPr sz="1400"/>
              <a:t>device. 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App </a:t>
            </a:r>
            <a:r>
              <a:rPr b="1" sz="1400"/>
              <a:t>Structure </a:t>
            </a:r>
            <a:r>
              <a:rPr b="1" sz="1400"/>
              <a:t>and </a:t>
            </a:r>
            <a:r>
              <a:rPr b="1" sz="1400"/>
              <a:t>Metadata </a:t>
            </a:r>
          </a:p>
          <a:p/>
          <a:p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structure </a:t>
            </a:r>
            <a:r>
              <a:rPr sz="1400"/>
              <a:t>consists </a:t>
            </a:r>
            <a:r>
              <a:rPr sz="1400"/>
              <a:t>of </a:t>
            </a:r>
            <a:r>
              <a:rPr sz="1400"/>
              <a:t>several </a:t>
            </a:r>
            <a:r>
              <a:rPr sz="1400"/>
              <a:t>key </a:t>
            </a:r>
            <a:r>
              <a:rPr sz="1400"/>
              <a:t>components: </a:t>
            </a:r>
          </a:p>
          <a:p/>
          <a:p>
            <a:r>
              <a:rPr b="1" sz="1400"/>
              <a:t>Nodes: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Activities: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the </a:t>
            </a:r>
            <a:r>
              <a:rPr sz="1200"/>
              <a:t>screens </a:t>
            </a:r>
            <a:r>
              <a:rPr sz="1200"/>
              <a:t>or </a:t>
            </a:r>
            <a:r>
              <a:rPr sz="1200"/>
              <a:t>interfaces </a:t>
            </a:r>
            <a:r>
              <a:rPr sz="1200"/>
              <a:t>that </a:t>
            </a:r>
            <a:r>
              <a:rPr sz="1200"/>
              <a:t>users </a:t>
            </a:r>
            <a:r>
              <a:rPr sz="1200"/>
              <a:t>interact </a:t>
            </a:r>
            <a:r>
              <a:rPr sz="1200"/>
              <a:t>with. </a:t>
            </a:r>
            <a:r>
              <a:rPr sz="1200"/>
              <a:t>They </a:t>
            </a:r>
            <a:r>
              <a:rPr sz="1200"/>
              <a:t>handle </a:t>
            </a:r>
            <a:r>
              <a:rPr sz="1200"/>
              <a:t>user </a:t>
            </a:r>
            <a:r>
              <a:rPr sz="1200"/>
              <a:t>input </a:t>
            </a:r>
            <a:r>
              <a:rPr sz="1200"/>
              <a:t>and </a:t>
            </a:r>
            <a:r>
              <a:rPr sz="1200"/>
              <a:t>display </a:t>
            </a:r>
            <a:r>
              <a:rPr sz="1200"/>
              <a:t>information.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Services: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background </a:t>
            </a:r>
            <a:r>
              <a:rPr sz="1200"/>
              <a:t>components </a:t>
            </a:r>
            <a:r>
              <a:rPr sz="1200"/>
              <a:t>that </a:t>
            </a:r>
            <a:r>
              <a:rPr sz="1200"/>
              <a:t>perform </a:t>
            </a:r>
            <a:r>
              <a:rPr sz="1200"/>
              <a:t>tasks </a:t>
            </a:r>
            <a:r>
              <a:rPr sz="1200"/>
              <a:t>or </a:t>
            </a:r>
            <a:r>
              <a:rPr sz="1200"/>
              <a:t>operations </a:t>
            </a:r>
            <a:r>
              <a:rPr sz="1200"/>
              <a:t>independent </a:t>
            </a:r>
            <a:r>
              <a:rPr sz="1200"/>
              <a:t>of </a:t>
            </a:r>
            <a:r>
              <a:rPr sz="1200"/>
              <a:t>user </a:t>
            </a:r>
            <a:r>
              <a:rPr sz="1200"/>
              <a:t>interaction.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Content </a:t>
            </a:r>
            <a:r>
              <a:rPr b="1" sz="1200"/>
              <a:t>Providers:</a:t>
            </a:r>
            <a:r>
              <a:rPr sz="1200"/>
              <a:t>These </a:t>
            </a:r>
            <a:r>
              <a:rPr sz="1200"/>
              <a:t>manage </a:t>
            </a:r>
            <a:r>
              <a:rPr sz="1200"/>
              <a:t>data </a:t>
            </a:r>
            <a:r>
              <a:rPr sz="1200"/>
              <a:t>and </a:t>
            </a:r>
            <a:r>
              <a:rPr sz="1200"/>
              <a:t>provide </a:t>
            </a:r>
            <a:r>
              <a:rPr sz="1200"/>
              <a:t>a </a:t>
            </a:r>
            <a:r>
              <a:rPr sz="1200"/>
              <a:t>consistent </a:t>
            </a:r>
            <a:r>
              <a:rPr sz="1200"/>
              <a:t>interface </a:t>
            </a:r>
            <a:r>
              <a:rPr sz="1200"/>
              <a:t>for </a:t>
            </a:r>
            <a:r>
              <a:rPr sz="1200"/>
              <a:t>other </a:t>
            </a:r>
            <a:r>
              <a:rPr sz="1200"/>
              <a:t>components </a:t>
            </a:r>
            <a:r>
              <a:rPr sz="1200"/>
              <a:t>to </a:t>
            </a:r>
            <a:r>
              <a:rPr sz="1200"/>
              <a:t>access </a:t>
            </a:r>
            <a:r>
              <a:rPr sz="1200"/>
              <a:t>it.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Broadcast </a:t>
            </a:r>
            <a:r>
              <a:rPr b="1" sz="1200"/>
              <a:t>Receivers:</a:t>
            </a:r>
            <a:r>
              <a:rPr sz="1200"/>
              <a:t>These </a:t>
            </a:r>
            <a:r>
              <a:rPr sz="1200"/>
              <a:t>listen </a:t>
            </a:r>
            <a:r>
              <a:rPr sz="1200"/>
              <a:t>for </a:t>
            </a:r>
            <a:r>
              <a:rPr sz="1200"/>
              <a:t>specific </a:t>
            </a:r>
            <a:r>
              <a:rPr sz="1200"/>
              <a:t>system </a:t>
            </a:r>
            <a:r>
              <a:rPr sz="1200"/>
              <a:t>events </a:t>
            </a:r>
            <a:r>
              <a:rPr sz="1200"/>
              <a:t>or </a:t>
            </a:r>
            <a:r>
              <a:rPr sz="1200"/>
              <a:t>messages </a:t>
            </a:r>
            <a:r>
              <a:rPr sz="1200"/>
              <a:t>and </a:t>
            </a:r>
            <a:r>
              <a:rPr sz="1200"/>
              <a:t>perform </a:t>
            </a:r>
            <a:r>
              <a:rPr sz="1200"/>
              <a:t>necessary </a:t>
            </a:r>
            <a:r>
              <a:rPr sz="1200"/>
              <a:t>actions. </a:t>
            </a:r>
          </a:p>
          <a:p/>
          <a:p>
            <a:r>
              <a:rPr b="1" sz="1400"/>
              <a:t>Metadata: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Intent </a:t>
            </a:r>
            <a:r>
              <a:rPr b="1" sz="1200"/>
              <a:t>Filters:</a:t>
            </a:r>
            <a:r>
              <a:rPr sz="1200"/>
              <a:t>These </a:t>
            </a:r>
            <a:r>
              <a:rPr sz="1200"/>
              <a:t>specify </a:t>
            </a:r>
            <a:r>
              <a:rPr sz="1200"/>
              <a:t>which </a:t>
            </a:r>
            <a:r>
              <a:rPr sz="1200"/>
              <a:t>Intents </a:t>
            </a:r>
            <a:r>
              <a:rPr sz="1200"/>
              <a:t>an </a:t>
            </a:r>
            <a:r>
              <a:rPr sz="1200"/>
              <a:t>activity, </a:t>
            </a:r>
            <a:r>
              <a:rPr sz="1200"/>
              <a:t>service, </a:t>
            </a:r>
            <a:r>
              <a:rPr sz="1200"/>
              <a:t>or </a:t>
            </a:r>
            <a:r>
              <a:rPr sz="1200"/>
              <a:t>broadcast </a:t>
            </a:r>
            <a:r>
              <a:rPr sz="1200"/>
              <a:t>receiver </a:t>
            </a:r>
            <a:r>
              <a:rPr sz="1200"/>
              <a:t>can </a:t>
            </a:r>
            <a:r>
              <a:rPr sz="1200"/>
              <a:t>respond </a:t>
            </a:r>
            <a:r>
              <a:rPr sz="1200"/>
              <a:t>to, </a:t>
            </a:r>
            <a:r>
              <a:rPr sz="1200"/>
              <a:t>enabling </a:t>
            </a:r>
            <a:r>
              <a:rPr sz="1200"/>
              <a:t>inter-component </a:t>
            </a:r>
            <a:r>
              <a:rPr sz="1200"/>
              <a:t>communication.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Permissions: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declarations </a:t>
            </a:r>
            <a:r>
              <a:rPr sz="1200"/>
              <a:t>that </a:t>
            </a:r>
            <a:r>
              <a:rPr sz="1200"/>
              <a:t>specify </a:t>
            </a:r>
            <a:r>
              <a:rPr sz="1200"/>
              <a:t>the </a:t>
            </a:r>
            <a:r>
              <a:rPr sz="1200"/>
              <a:t>permissions </a:t>
            </a:r>
            <a:r>
              <a:rPr sz="1200"/>
              <a:t>an </a:t>
            </a:r>
            <a:r>
              <a:rPr sz="1200"/>
              <a:t>app </a:t>
            </a:r>
            <a:r>
              <a:rPr sz="1200"/>
              <a:t>requires </a:t>
            </a:r>
            <a:r>
              <a:rPr sz="1200"/>
              <a:t>to </a:t>
            </a:r>
            <a:r>
              <a:rPr sz="1200"/>
              <a:t>access </a:t>
            </a:r>
            <a:r>
              <a:rPr sz="1200"/>
              <a:t>specific </a:t>
            </a:r>
            <a:r>
              <a:rPr sz="1200"/>
              <a:t>features </a:t>
            </a:r>
            <a:r>
              <a:rPr sz="1200"/>
              <a:t>or </a:t>
            </a:r>
            <a:r>
              <a:rPr sz="1200"/>
              <a:t>services </a:t>
            </a:r>
            <a:r>
              <a:rPr sz="1200"/>
              <a:t>on </a:t>
            </a:r>
            <a:r>
              <a:rPr sz="1200"/>
              <a:t>the </a:t>
            </a:r>
            <a:r>
              <a:rPr sz="1200"/>
              <a:t>device.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Manifest </a:t>
            </a:r>
            <a:r>
              <a:rPr b="1" sz="1400"/>
              <a:t>File </a:t>
            </a:r>
          </a:p>
          <a:p/>
          <a:p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XML </a:t>
            </a:r>
            <a:r>
              <a:rPr sz="1400"/>
              <a:t>file </a:t>
            </a:r>
            <a:r>
              <a:rPr sz="1400"/>
              <a:t>that </a:t>
            </a:r>
            <a:r>
              <a:rPr sz="1400"/>
              <a:t>describes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package. </a:t>
            </a:r>
            <a:r>
              <a:rPr sz="1400"/>
              <a:t>It </a:t>
            </a:r>
            <a:r>
              <a:rPr sz="1400"/>
              <a:t>includes </a:t>
            </a:r>
            <a:r>
              <a:rPr sz="1400"/>
              <a:t>information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name, </a:t>
            </a:r>
            <a:r>
              <a:rPr sz="1400"/>
              <a:t>package </a:t>
            </a:r>
            <a:r>
              <a:rPr sz="1400"/>
              <a:t>name, </a:t>
            </a:r>
            <a:r>
              <a:rPr sz="1400"/>
              <a:t>version, </a:t>
            </a:r>
            <a:r>
              <a:rPr sz="1400"/>
              <a:t>and </a:t>
            </a:r>
            <a:r>
              <a:rPr sz="1400"/>
              <a:t>required </a:t>
            </a:r>
            <a:r>
              <a:rPr sz="1400"/>
              <a:t>permissions. </a:t>
            </a:r>
          </a:p>
          <a:p/>
          <a:p>
            <a:r>
              <a:rPr b="1" sz="1400"/>
              <a:t>`&lt;manifest&gt;` </a:t>
            </a:r>
            <a:r>
              <a:rPr b="1" sz="1400"/>
              <a:t>Element </a:t>
            </a:r>
          </a:p>
          <a:p/>
          <a:p>
            <a:r>
              <a:rPr sz="1400"/>
              <a:t>The </a:t>
            </a:r>
            <a:r>
              <a:rPr sz="1400"/>
              <a:t>`&lt;manifest&gt;` </a:t>
            </a:r>
            <a:r>
              <a:rPr sz="1400"/>
              <a:t>element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root </a:t>
            </a:r>
            <a:r>
              <a:rPr sz="1400"/>
              <a:t>element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file. </a:t>
            </a:r>
            <a:r>
              <a:rPr sz="1400"/>
              <a:t>It </a:t>
            </a:r>
            <a:r>
              <a:rPr sz="1400"/>
              <a:t>has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attributes: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`xmlns:android`: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namespace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platform.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`xmlns:tools`: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namespace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tools.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`package`: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package </a:t>
            </a:r>
            <a:r>
              <a:rPr sz="1200"/>
              <a:t>name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application. </a:t>
            </a:r>
          </a:p>
          <a:p/>
          <a:p>
            <a:r>
              <a:rPr b="1" sz="1400"/>
              <a:t>`&lt;uses-sdk&gt;` </a:t>
            </a:r>
            <a:r>
              <a:rPr b="1" sz="1400"/>
              <a:t>Element </a:t>
            </a:r>
          </a:p>
          <a:p/>
          <a:p>
            <a:r>
              <a:rPr sz="1400"/>
              <a:t>The </a:t>
            </a:r>
            <a:r>
              <a:rPr sz="1400"/>
              <a:t>`&lt;uses-sdk&gt;`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minimum </a:t>
            </a:r>
            <a:r>
              <a:rPr sz="1400"/>
              <a:t>and </a:t>
            </a:r>
            <a:r>
              <a:rPr sz="1400"/>
              <a:t>maximum </a:t>
            </a:r>
            <a:r>
              <a:rPr sz="1400"/>
              <a:t>SDK </a:t>
            </a:r>
            <a:r>
              <a:rPr sz="1400"/>
              <a:t>versions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supports.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`android:minSdkVersion`: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minimum </a:t>
            </a:r>
            <a:r>
              <a:rPr sz="1200"/>
              <a:t>SDK </a:t>
            </a:r>
            <a:r>
              <a:rPr sz="1200"/>
              <a:t>version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application </a:t>
            </a:r>
            <a:r>
              <a:rPr sz="1200"/>
              <a:t>requires.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`android:targetSdkVersion`: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target </a:t>
            </a:r>
            <a:r>
              <a:rPr sz="1200"/>
              <a:t>SDK </a:t>
            </a:r>
            <a:r>
              <a:rPr sz="1200"/>
              <a:t>version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application </a:t>
            </a:r>
            <a:r>
              <a:rPr sz="1200"/>
              <a:t>is </a:t>
            </a:r>
            <a:r>
              <a:rPr sz="1200"/>
              <a:t>designed </a:t>
            </a:r>
            <a:r>
              <a:rPr sz="1200"/>
              <a:t>for. </a:t>
            </a:r>
          </a:p>
          <a:p/>
          <a:p>
            <a:r>
              <a:rPr b="1" sz="1400"/>
              <a:t>`&lt;uses-permission&gt;` </a:t>
            </a:r>
            <a:r>
              <a:rPr b="1" sz="1400"/>
              <a:t>Element </a:t>
            </a:r>
          </a:p>
          <a:p/>
          <a:p>
            <a:r>
              <a:rPr sz="1400"/>
              <a:t>The </a:t>
            </a:r>
            <a:r>
              <a:rPr sz="1400"/>
              <a:t>`&lt;uses-permission&gt;` </a:t>
            </a:r>
            <a:r>
              <a:rPr sz="1400"/>
              <a:t>element </a:t>
            </a:r>
            <a:r>
              <a:rPr sz="1400"/>
              <a:t>declares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requires </a:t>
            </a:r>
            <a:r>
              <a:rPr sz="1400"/>
              <a:t>a </a:t>
            </a:r>
            <a:r>
              <a:rPr sz="1400"/>
              <a:t>specific </a:t>
            </a:r>
            <a:r>
              <a:rPr sz="1400"/>
              <a:t>permission.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`android:name`: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name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permission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application </a:t>
            </a:r>
            <a:r>
              <a:rPr sz="1200"/>
              <a:t>requires.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`android:maxSdkVersion`:</a:t>
            </a:r>
            <a:r>
              <a:rPr sz="1200"/>
              <a:t>This </a:t>
            </a:r>
            <a:r>
              <a:rPr sz="1200"/>
              <a:t>attribute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maximum </a:t>
            </a:r>
            <a:r>
              <a:rPr sz="1200"/>
              <a:t>SDK </a:t>
            </a:r>
            <a:r>
              <a:rPr sz="1200"/>
              <a:t>version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permission </a:t>
            </a:r>
            <a:r>
              <a:rPr sz="1200"/>
              <a:t>is </a:t>
            </a:r>
            <a:r>
              <a:rPr sz="1200"/>
              <a:t>required </a:t>
            </a:r>
            <a:r>
              <a:rPr sz="1200"/>
              <a:t>for.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Application: </a:t>
            </a:r>
            <a:r>
              <a:rPr b="1" sz="1400"/>
              <a:t>Specify </a:t>
            </a:r>
            <a:r>
              <a:rPr b="1" sz="1400"/>
              <a:t>App </a:t>
            </a:r>
            <a:r>
              <a:rPr b="1" sz="1400"/>
              <a:t>Metadata </a:t>
            </a:r>
          </a:p>
          <a:p/>
          <a:p>
            <a:r>
              <a:rPr sz="1400"/>
              <a:t>The </a:t>
            </a:r>
            <a:r>
              <a:rPr sz="1400"/>
              <a:t>`&lt;application&gt;` </a:t>
            </a:r>
            <a:r>
              <a:rPr sz="1400"/>
              <a:t>tag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metadata </a:t>
            </a:r>
            <a:r>
              <a:rPr sz="1400"/>
              <a:t>and </a:t>
            </a:r>
            <a:r>
              <a:rPr sz="1400"/>
              <a:t>configuration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attributes </a:t>
            </a:r>
            <a:r>
              <a:rPr sz="1400"/>
              <a:t>are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specify </a:t>
            </a:r>
            <a:r>
              <a:rPr sz="1400"/>
              <a:t>various </a:t>
            </a:r>
            <a:r>
              <a:rPr sz="1400"/>
              <a:t>aspects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android:name**: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fully </a:t>
            </a:r>
            <a:r>
              <a:rPr b="1" sz="1200"/>
              <a:t>qualified </a:t>
            </a:r>
            <a:r>
              <a:rPr b="1" sz="1200"/>
              <a:t>class </a:t>
            </a:r>
            <a:r>
              <a:rPr b="1" sz="1200"/>
              <a:t>name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main </a:t>
            </a:r>
            <a:r>
              <a:rPr b="1" sz="1200"/>
              <a:t>application </a:t>
            </a:r>
            <a:r>
              <a:rPr b="1" sz="1200"/>
              <a:t>class. </a:t>
            </a:r>
            <a:r>
              <a:rPr b="1" sz="1200"/>
              <a:t>This </a:t>
            </a:r>
            <a:r>
              <a:rPr b="1" sz="1200"/>
              <a:t>class </a:t>
            </a:r>
            <a:r>
              <a:rPr b="1" sz="1200"/>
              <a:t>must </a:t>
            </a:r>
            <a:r>
              <a:rPr b="1" sz="1200"/>
              <a:t>extend </a:t>
            </a:r>
            <a:r>
              <a:rPr b="1" sz="1200"/>
              <a:t>`android.app.Application`.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android:allowBackup**: </a:t>
            </a:r>
            <a:r>
              <a:rPr b="1" sz="1200"/>
              <a:t>Indicates </a:t>
            </a:r>
            <a:r>
              <a:rPr b="1" sz="1200"/>
              <a:t>whether </a:t>
            </a:r>
            <a:r>
              <a:rPr b="1" sz="1200"/>
              <a:t>user </a:t>
            </a:r>
            <a:r>
              <a:rPr b="1" sz="1200"/>
              <a:t>data </a:t>
            </a:r>
            <a:r>
              <a:rPr b="1" sz="1200"/>
              <a:t>associated </a:t>
            </a:r>
            <a:r>
              <a:rPr b="1" sz="1200"/>
              <a:t>with </a:t>
            </a:r>
            <a:r>
              <a:rPr b="1" sz="1200"/>
              <a:t>the </a:t>
            </a:r>
            <a:r>
              <a:rPr b="1" sz="1200"/>
              <a:t>app </a:t>
            </a:r>
            <a:r>
              <a:rPr b="1" sz="1200"/>
              <a:t>should </a:t>
            </a:r>
            <a:r>
              <a:rPr b="1" sz="1200"/>
              <a:t>be </a:t>
            </a:r>
            <a:r>
              <a:rPr b="1" sz="1200"/>
              <a:t>backed </a:t>
            </a:r>
            <a:r>
              <a:rPr b="1" sz="1200"/>
              <a:t>up </a:t>
            </a:r>
            <a:r>
              <a:rPr b="1" sz="1200"/>
              <a:t>to </a:t>
            </a:r>
            <a:r>
              <a:rPr b="1" sz="1200"/>
              <a:t>Google </a:t>
            </a:r>
            <a:r>
              <a:rPr b="1" sz="1200"/>
              <a:t>Drive.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android:dataExtractionRules**: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XML </a:t>
            </a:r>
            <a:r>
              <a:rPr b="1" sz="1200"/>
              <a:t>resource </a:t>
            </a:r>
            <a:r>
              <a:rPr b="1" sz="1200"/>
              <a:t>that </a:t>
            </a:r>
            <a:r>
              <a:rPr b="1" sz="1200"/>
              <a:t>defines </a:t>
            </a:r>
            <a:r>
              <a:rPr b="1" sz="1200"/>
              <a:t>data </a:t>
            </a:r>
            <a:r>
              <a:rPr b="1" sz="1200"/>
              <a:t>extraction </a:t>
            </a:r>
            <a:r>
              <a:rPr b="1" sz="1200"/>
              <a:t>rules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app. </a:t>
            </a:r>
            <a:r>
              <a:rPr b="1" sz="1200"/>
              <a:t>This </a:t>
            </a:r>
            <a:r>
              <a:rPr b="1" sz="1200"/>
              <a:t>allows </a:t>
            </a:r>
            <a:r>
              <a:rPr b="1" sz="1200"/>
              <a:t>users </a:t>
            </a:r>
            <a:r>
              <a:rPr b="1" sz="1200"/>
              <a:t>to </a:t>
            </a:r>
            <a:r>
              <a:rPr b="1" sz="1200"/>
              <a:t>extract </a:t>
            </a:r>
            <a:r>
              <a:rPr b="1" sz="1200"/>
              <a:t>text </a:t>
            </a:r>
            <a:r>
              <a:rPr b="1" sz="1200"/>
              <a:t>from </a:t>
            </a:r>
            <a:r>
              <a:rPr b="1" sz="1200"/>
              <a:t>the </a:t>
            </a:r>
            <a:r>
              <a:rPr b="1" sz="1200"/>
              <a:t>app </a:t>
            </a:r>
            <a:r>
              <a:rPr b="1" sz="1200"/>
              <a:t>using </a:t>
            </a:r>
            <a:r>
              <a:rPr b="1" sz="1200"/>
              <a:t>Google </a:t>
            </a:r>
            <a:r>
              <a:rPr b="1" sz="1200"/>
              <a:t>Assistant </a:t>
            </a:r>
            <a:r>
              <a:rPr b="1" sz="1200"/>
              <a:t>or </a:t>
            </a:r>
            <a:r>
              <a:rPr b="1" sz="1200"/>
              <a:t>other </a:t>
            </a:r>
            <a:r>
              <a:rPr b="1" sz="1200"/>
              <a:t>tools.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android:fullBackupContent**: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XML </a:t>
            </a:r>
            <a:r>
              <a:rPr b="1" sz="1200"/>
              <a:t>resource </a:t>
            </a:r>
            <a:r>
              <a:rPr b="1" sz="1200"/>
              <a:t>that </a:t>
            </a:r>
            <a:r>
              <a:rPr b="1" sz="1200"/>
              <a:t>defines </a:t>
            </a:r>
            <a:r>
              <a:rPr b="1" sz="1200"/>
              <a:t>the </a:t>
            </a:r>
            <a:r>
              <a:rPr b="1" sz="1200"/>
              <a:t>rules </a:t>
            </a:r>
            <a:r>
              <a:rPr b="1" sz="1200"/>
              <a:t>for </a:t>
            </a:r>
            <a:r>
              <a:rPr b="1" sz="1200"/>
              <a:t>backing </a:t>
            </a:r>
            <a:r>
              <a:rPr b="1" sz="1200"/>
              <a:t>up </a:t>
            </a:r>
            <a:r>
              <a:rPr b="1" sz="1200"/>
              <a:t>the </a:t>
            </a:r>
            <a:r>
              <a:rPr b="1" sz="1200"/>
              <a:t>app's </a:t>
            </a:r>
            <a:r>
              <a:rPr b="1" sz="1200"/>
              <a:t>full </a:t>
            </a:r>
            <a:r>
              <a:rPr b="1" sz="1200"/>
              <a:t>content.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android:icon**: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app's </a:t>
            </a:r>
            <a:r>
              <a:rPr b="1" sz="1200"/>
              <a:t>icon.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android:label**: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app's </a:t>
            </a:r>
            <a:r>
              <a:rPr b="1" sz="1200"/>
              <a:t>label.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android:roundIcon**: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app's </a:t>
            </a:r>
            <a:r>
              <a:rPr b="1" sz="1200"/>
              <a:t>round </a:t>
            </a:r>
            <a:r>
              <a:rPr b="1" sz="1200"/>
              <a:t>icon.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android:supportsRtl**: </a:t>
            </a:r>
            <a:r>
              <a:rPr b="1" sz="1200"/>
              <a:t>Indicates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 </a:t>
            </a:r>
            <a:r>
              <a:rPr b="1" sz="1200"/>
              <a:t>supports </a:t>
            </a:r>
            <a:r>
              <a:rPr b="1" sz="1200"/>
              <a:t>right-to-left </a:t>
            </a:r>
            <a:r>
              <a:rPr b="1" sz="1200"/>
              <a:t>(RTL) </a:t>
            </a:r>
            <a:r>
              <a:rPr b="1" sz="1200"/>
              <a:t>languages.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android:theme**: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theme </a:t>
            </a:r>
            <a:r>
              <a:rPr b="1" sz="1200"/>
              <a:t>to </a:t>
            </a:r>
            <a:r>
              <a:rPr b="1" sz="1200"/>
              <a:t>be </a:t>
            </a:r>
            <a:r>
              <a:rPr b="1" sz="1200"/>
              <a:t>applied </a:t>
            </a:r>
            <a:r>
              <a:rPr b="1" sz="1200"/>
              <a:t>to </a:t>
            </a:r>
            <a:r>
              <a:rPr b="1" sz="1200"/>
              <a:t>the </a:t>
            </a:r>
            <a:r>
              <a:rPr b="1" sz="1200"/>
              <a:t>app.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android:debuggable**: </a:t>
            </a:r>
            <a:r>
              <a:rPr b="1" sz="1200"/>
              <a:t>Indicates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 </a:t>
            </a:r>
            <a:r>
              <a:rPr b="1" sz="1200"/>
              <a:t>is </a:t>
            </a:r>
            <a:r>
              <a:rPr b="1" sz="1200"/>
              <a:t>debuggable.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tools:targetApi**: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minimum </a:t>
            </a:r>
            <a:r>
              <a:rPr b="1" sz="1200"/>
              <a:t>API </a:t>
            </a:r>
            <a:r>
              <a:rPr b="1" sz="1200"/>
              <a:t>level </a:t>
            </a:r>
            <a:r>
              <a:rPr b="1" sz="1200"/>
              <a:t>required </a:t>
            </a:r>
            <a:r>
              <a:rPr b="1" sz="1200"/>
              <a:t>by </a:t>
            </a:r>
            <a:r>
              <a:rPr b="1" sz="1200"/>
              <a:t>the </a:t>
            </a:r>
            <a:r>
              <a:rPr b="1" sz="1200"/>
              <a:t>app. </a:t>
            </a:r>
            <a:r>
              <a:rPr b="1" sz="1200"/>
              <a:t>This </a:t>
            </a:r>
            <a:r>
              <a:rPr b="1" sz="1200"/>
              <a:t>attribute </a:t>
            </a:r>
            <a:r>
              <a:rPr b="1" sz="1200"/>
              <a:t>is </a:t>
            </a:r>
            <a:r>
              <a:rPr b="1" sz="1200"/>
              <a:t>used </a:t>
            </a:r>
            <a:r>
              <a:rPr b="1" sz="1200"/>
              <a:t>by </a:t>
            </a:r>
            <a:r>
              <a:rPr b="1" sz="1200"/>
              <a:t>development </a:t>
            </a:r>
            <a:r>
              <a:rPr b="1" sz="1200"/>
              <a:t>tools </a:t>
            </a:r>
            <a:r>
              <a:rPr b="1" sz="1200"/>
              <a:t>and </a:t>
            </a:r>
            <a:r>
              <a:rPr b="1" sz="1200"/>
              <a:t>has </a:t>
            </a:r>
            <a:r>
              <a:rPr b="1" sz="1200"/>
              <a:t>no </a:t>
            </a:r>
            <a:r>
              <a:rPr b="1" sz="1200"/>
              <a:t>effect </a:t>
            </a:r>
            <a:r>
              <a:rPr b="1" sz="1200"/>
              <a:t>on </a:t>
            </a:r>
            <a:r>
              <a:rPr b="1" sz="1200"/>
              <a:t>the </a:t>
            </a:r>
            <a:r>
              <a:rPr b="1" sz="1200"/>
              <a:t>app's </a:t>
            </a:r>
            <a:r>
              <a:rPr b="1" sz="1200"/>
              <a:t>behavior </a:t>
            </a:r>
            <a:r>
              <a:rPr b="1" sz="1200"/>
              <a:t>at </a:t>
            </a:r>
            <a:r>
              <a:rPr b="1" sz="1200"/>
              <a:t>runtime. 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Activity</a:t>
            </a:r>
          </a:p>
          <a:p/>
          <a:p>
            <a:r>
              <a:rPr sz="1400"/>
              <a:t>An </a:t>
            </a:r>
            <a:r>
              <a:rPr sz="1400"/>
              <a:t>activity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single, </a:t>
            </a:r>
            <a:r>
              <a:rPr sz="1400"/>
              <a:t>focused </a:t>
            </a:r>
            <a:r>
              <a:rPr sz="1400"/>
              <a:t>task </a:t>
            </a:r>
            <a:r>
              <a:rPr sz="1400"/>
              <a:t>that </a:t>
            </a:r>
            <a:r>
              <a:rPr sz="1400"/>
              <a:t>a </a:t>
            </a:r>
            <a:r>
              <a:rPr sz="1400"/>
              <a:t>user </a:t>
            </a:r>
            <a:r>
              <a:rPr sz="1400"/>
              <a:t>can </a:t>
            </a:r>
            <a:r>
              <a:rPr sz="1400"/>
              <a:t>perform.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might </a:t>
            </a:r>
            <a:r>
              <a:rPr sz="1400"/>
              <a:t>allow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to </a:t>
            </a:r>
            <a:r>
              <a:rPr sz="1400"/>
              <a:t>view </a:t>
            </a:r>
            <a:r>
              <a:rPr sz="1400"/>
              <a:t>a </a:t>
            </a:r>
            <a:r>
              <a:rPr sz="1400"/>
              <a:t>list </a:t>
            </a:r>
            <a:r>
              <a:rPr sz="1400"/>
              <a:t>of </a:t>
            </a:r>
            <a:r>
              <a:rPr sz="1400"/>
              <a:t>contacts, </a:t>
            </a:r>
            <a:r>
              <a:rPr sz="1400"/>
              <a:t>edit </a:t>
            </a:r>
            <a:r>
              <a:rPr sz="1400"/>
              <a:t>a </a:t>
            </a:r>
            <a:r>
              <a:rPr sz="1400"/>
              <a:t>contact, </a:t>
            </a:r>
            <a:r>
              <a:rPr sz="1400"/>
              <a:t>or </a:t>
            </a:r>
            <a:r>
              <a:rPr sz="1400"/>
              <a:t>take </a:t>
            </a:r>
            <a:r>
              <a:rPr sz="1400"/>
              <a:t>a </a:t>
            </a:r>
            <a:r>
              <a:rPr sz="1400"/>
              <a:t>picture. </a:t>
            </a:r>
            <a:r>
              <a:rPr sz="1400"/>
              <a:t>Each </a:t>
            </a:r>
            <a:r>
              <a:rPr sz="1400"/>
              <a:t>activity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separate </a:t>
            </a:r>
            <a:r>
              <a:rPr sz="1400"/>
              <a:t>screen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sz="1400"/>
              <a:t>Activities </a:t>
            </a:r>
            <a:r>
              <a:rPr sz="1400"/>
              <a:t>are </a:t>
            </a:r>
            <a:r>
              <a:rPr sz="1400"/>
              <a:t>declared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`&lt;activity&gt;` </a:t>
            </a:r>
            <a:r>
              <a:rPr sz="1400"/>
              <a:t>element. </a:t>
            </a:r>
            <a:r>
              <a:rPr sz="1400"/>
              <a:t>The </a:t>
            </a:r>
            <a:r>
              <a:rPr sz="1400"/>
              <a:t>`android:name`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class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activity. </a:t>
            </a:r>
            <a:r>
              <a:rPr sz="1400"/>
              <a:t>The </a:t>
            </a:r>
            <a:r>
              <a:rPr sz="1400"/>
              <a:t>`android:exported` </a:t>
            </a:r>
            <a:r>
              <a:rPr sz="1400"/>
              <a:t>attribute </a:t>
            </a:r>
            <a:r>
              <a:rPr sz="1400"/>
              <a:t>determines </a:t>
            </a:r>
            <a:r>
              <a:rPr sz="1400"/>
              <a:t>whether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started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If </a:t>
            </a:r>
            <a:r>
              <a:rPr sz="1400"/>
              <a:t>`android:exported` </a:t>
            </a:r>
            <a:r>
              <a:rPr sz="1400"/>
              <a:t>is </a:t>
            </a:r>
            <a:r>
              <a:rPr sz="1400"/>
              <a:t>set </a:t>
            </a:r>
            <a:r>
              <a:rPr sz="1400"/>
              <a:t>to </a:t>
            </a:r>
            <a:r>
              <a:rPr sz="1400"/>
              <a:t>`true`,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started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apps </a:t>
            </a:r>
            <a:r>
              <a:rPr sz="1400"/>
              <a:t>or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system. </a:t>
            </a:r>
            <a:r>
              <a:rPr sz="1400"/>
              <a:t>If </a:t>
            </a:r>
            <a:r>
              <a:rPr sz="1400"/>
              <a:t>`android:exported` </a:t>
            </a:r>
            <a:r>
              <a:rPr sz="1400"/>
              <a:t>is </a:t>
            </a:r>
            <a:r>
              <a:rPr sz="1400"/>
              <a:t>set </a:t>
            </a:r>
            <a:r>
              <a:rPr sz="1400"/>
              <a:t>to </a:t>
            </a:r>
            <a:r>
              <a:rPr sz="1400"/>
              <a:t>`false`,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only </a:t>
            </a:r>
            <a:r>
              <a:rPr sz="1400"/>
              <a:t>be </a:t>
            </a:r>
            <a:r>
              <a:rPr sz="1400"/>
              <a:t>started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itself. </a:t>
            </a:r>
          </a:p>
          <a:p/>
          <a:p>
            <a:r>
              <a:rPr b="1" sz="1400"/>
              <a:t>Intent </a:t>
            </a:r>
            <a:r>
              <a:rPr b="1" sz="1400"/>
              <a:t>Filter </a:t>
            </a:r>
          </a:p>
          <a:p/>
          <a:p>
            <a:r>
              <a:rPr sz="1400"/>
              <a:t>An </a:t>
            </a:r>
            <a:r>
              <a:rPr sz="1400"/>
              <a:t>intent </a:t>
            </a:r>
            <a:r>
              <a:rPr sz="1400"/>
              <a:t>filter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collection </a:t>
            </a:r>
            <a:r>
              <a:rPr sz="1400"/>
              <a:t>of </a:t>
            </a:r>
            <a:r>
              <a:rPr sz="1400"/>
              <a:t>intent </a:t>
            </a:r>
            <a:r>
              <a:rPr sz="1400"/>
              <a:t>specifications </a:t>
            </a:r>
            <a:r>
              <a:rPr sz="1400"/>
              <a:t>that </a:t>
            </a:r>
            <a:r>
              <a:rPr sz="1400"/>
              <a:t>define </a:t>
            </a:r>
            <a:r>
              <a:rPr sz="1400"/>
              <a:t>the </a:t>
            </a:r>
            <a:r>
              <a:rPr sz="1400"/>
              <a:t>types </a:t>
            </a:r>
            <a:r>
              <a:rPr sz="1400"/>
              <a:t>of </a:t>
            </a:r>
            <a:r>
              <a:rPr sz="1400"/>
              <a:t>intents </a:t>
            </a:r>
            <a:r>
              <a:rPr sz="1400"/>
              <a:t>to </a:t>
            </a:r>
            <a:r>
              <a:rPr sz="1400"/>
              <a:t>which </a:t>
            </a:r>
            <a:r>
              <a:rPr sz="1400"/>
              <a:t>an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respond. </a:t>
            </a:r>
            <a:r>
              <a:rPr sz="1400"/>
              <a:t>When </a:t>
            </a:r>
            <a:r>
              <a:rPr sz="1400"/>
              <a:t>an </a:t>
            </a:r>
            <a:r>
              <a:rPr sz="1400"/>
              <a:t>intent </a:t>
            </a:r>
            <a:r>
              <a:rPr sz="1400"/>
              <a:t>is </a:t>
            </a:r>
            <a:r>
              <a:rPr sz="1400"/>
              <a:t>broadcast, </a:t>
            </a:r>
            <a:r>
              <a:rPr sz="1400"/>
              <a:t>the </a:t>
            </a:r>
            <a:r>
              <a:rPr sz="1400"/>
              <a:t>system </a:t>
            </a:r>
            <a:r>
              <a:rPr sz="1400"/>
              <a:t>matches </a:t>
            </a:r>
            <a:r>
              <a:rPr sz="1400"/>
              <a:t>the </a:t>
            </a:r>
            <a:r>
              <a:rPr sz="1400"/>
              <a:t>intent </a:t>
            </a:r>
            <a:r>
              <a:rPr sz="1400"/>
              <a:t>against </a:t>
            </a:r>
            <a:r>
              <a:rPr sz="1400"/>
              <a:t>all </a:t>
            </a:r>
            <a:r>
              <a:rPr sz="1400"/>
              <a:t>registered </a:t>
            </a:r>
            <a:r>
              <a:rPr sz="1400"/>
              <a:t>intent </a:t>
            </a:r>
            <a:r>
              <a:rPr sz="1400"/>
              <a:t>filters </a:t>
            </a:r>
            <a:r>
              <a:rPr sz="1400"/>
              <a:t>and </a:t>
            </a:r>
            <a:r>
              <a:rPr sz="1400"/>
              <a:t>selects </a:t>
            </a:r>
            <a:r>
              <a:rPr sz="1400"/>
              <a:t>the </a:t>
            </a:r>
            <a:r>
              <a:rPr sz="1400"/>
              <a:t>best </a:t>
            </a:r>
            <a:r>
              <a:rPr sz="1400"/>
              <a:t>match. </a:t>
            </a:r>
            <a:r>
              <a:rPr sz="1400"/>
              <a:t>The </a:t>
            </a:r>
            <a:r>
              <a:rPr sz="1400"/>
              <a:t>best </a:t>
            </a:r>
            <a:r>
              <a:rPr sz="1400"/>
              <a:t>match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intent </a:t>
            </a:r>
            <a:r>
              <a:rPr sz="1400"/>
              <a:t>filter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highest </a:t>
            </a:r>
            <a:r>
              <a:rPr sz="1400"/>
              <a:t>priority </a:t>
            </a:r>
            <a:r>
              <a:rPr sz="1400"/>
              <a:t>that </a:t>
            </a:r>
            <a:r>
              <a:rPr sz="1400"/>
              <a:t>matches </a:t>
            </a:r>
            <a:r>
              <a:rPr sz="1400"/>
              <a:t>all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specified </a:t>
            </a:r>
            <a:r>
              <a:rPr sz="1400"/>
              <a:t>intent </a:t>
            </a:r>
            <a:r>
              <a:rPr sz="1400"/>
              <a:t>attributes. </a:t>
            </a:r>
          </a:p>
          <a:p/>
          <a:p>
            <a:r>
              <a:rPr sz="1400"/>
              <a:t>Intent </a:t>
            </a:r>
            <a:r>
              <a:rPr sz="1400"/>
              <a:t>filters </a:t>
            </a:r>
            <a:r>
              <a:rPr sz="1400"/>
              <a:t>are </a:t>
            </a:r>
            <a:r>
              <a:rPr sz="1400"/>
              <a:t>declared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`&lt;intent-filter&gt;` </a:t>
            </a:r>
            <a:r>
              <a:rPr sz="1400"/>
              <a:t>element. </a:t>
            </a:r>
            <a:r>
              <a:rPr sz="1400"/>
              <a:t>The </a:t>
            </a:r>
            <a:r>
              <a:rPr sz="1400"/>
              <a:t>`android:name`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action, </a:t>
            </a:r>
            <a:r>
              <a:rPr sz="1400"/>
              <a:t>category, </a:t>
            </a:r>
            <a:r>
              <a:rPr sz="1400"/>
              <a:t>and </a:t>
            </a:r>
            <a:r>
              <a:rPr sz="1400"/>
              <a:t>data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intent. </a:t>
            </a:r>
            <a:r>
              <a:rPr sz="1400"/>
              <a:t>The </a:t>
            </a:r>
            <a:r>
              <a:rPr sz="1400"/>
              <a:t>`&lt;action&gt;`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event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intent </a:t>
            </a:r>
            <a:r>
              <a:rPr sz="1400"/>
              <a:t>is </a:t>
            </a:r>
            <a:r>
              <a:rPr sz="1400"/>
              <a:t>meant </a:t>
            </a:r>
            <a:r>
              <a:rPr sz="1400"/>
              <a:t>to </a:t>
            </a:r>
            <a:r>
              <a:rPr sz="1400"/>
              <a:t>handle. </a:t>
            </a:r>
            <a:r>
              <a:rPr sz="1400"/>
              <a:t>The </a:t>
            </a:r>
            <a:r>
              <a:rPr sz="1400"/>
              <a:t>`&lt;category&gt;`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category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intent. </a:t>
            </a:r>
            <a:r>
              <a:rPr sz="1400"/>
              <a:t>The </a:t>
            </a:r>
            <a:r>
              <a:rPr sz="1400"/>
              <a:t>`&lt;data&gt;`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data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intent. </a:t>
            </a:r>
          </a:p>
          <a:p/>
          <a:p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intent </a:t>
            </a:r>
            <a:r>
              <a:rPr sz="1400"/>
              <a:t>filter </a:t>
            </a:r>
            <a:r>
              <a:rPr sz="1400"/>
              <a:t>matches </a:t>
            </a:r>
            <a:r>
              <a:rPr sz="1400"/>
              <a:t>intents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action </a:t>
            </a:r>
            <a:r>
              <a:rPr sz="1400"/>
              <a:t>`android.intent.action.MAIN`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category </a:t>
            </a:r>
            <a:r>
              <a:rPr sz="1400"/>
              <a:t>`android.intent.category.LAUNCHER`. </a:t>
            </a:r>
            <a:r>
              <a:rPr sz="1400"/>
              <a:t>This </a:t>
            </a:r>
            <a:r>
              <a:rPr sz="1400"/>
              <a:t>means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will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when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taps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icon. 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&lt;intent-filter&gt; </a:t>
            </a:r>
          </a:p>
          <a:p>
            <a:r>
              <a:rPr sz="1400"/>
              <a:t>&lt;action </a:t>
            </a:r>
            <a:r>
              <a:rPr sz="1400"/>
              <a:t>android:name="android.intent.action.MAIN" </a:t>
            </a:r>
            <a:r>
              <a:rPr sz="1400"/>
              <a:t>/&gt; </a:t>
            </a:r>
          </a:p>
          <a:p>
            <a:r>
              <a:rPr sz="1400"/>
              <a:t>&lt;category </a:t>
            </a:r>
            <a:r>
              <a:rPr sz="1400"/>
              <a:t>android:name="android.intent.category.LAUNCHER" </a:t>
            </a:r>
            <a:r>
              <a:rPr sz="1400"/>
              <a:t>/&gt; </a:t>
            </a:r>
          </a:p>
          <a:p>
            <a:r>
              <a:rPr sz="1400"/>
              <a:t>&lt;/intent-filter&gt; </a:t>
            </a:r>
          </a:p>
          <a:p>
            <a:r>
              <a:rPr sz="1400"/>
              <a:t>```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