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750" y="10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4251600"/>
          </a:xfrm>
        </p:spPr>
        <p:txBody>
          <a:bodyPr wrap="square"/>
          <a:lstStyle/>
          <a:p>
            <a:endParaRPr dirty="0"/>
          </a:p>
          <a:p>
            <a:r>
              <a:rPr sz="1800" dirty="0"/>
              <a:t>Application analysis for security information </a:t>
            </a:r>
          </a:p>
          <a:p>
            <a:r>
              <a:rPr sz="1800" dirty="0"/>
              <a:t>Application analysis tools </a:t>
            </a:r>
          </a:p>
          <a:p>
            <a:r>
              <a:rPr sz="1800" dirty="0" err="1"/>
              <a:t>Decompilation</a:t>
            </a:r>
            <a:r>
              <a:rPr sz="1800" dirty="0"/>
              <a:t> &amp; Disassembly </a:t>
            </a:r>
          </a:p>
          <a:p>
            <a:r>
              <a:rPr sz="1800" dirty="0"/>
              <a:t>Some countermeasures 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Linear Sweep Algorithm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273" y="2048164"/>
            <a:ext cx="10360025" cy="4253048"/>
          </a:xfrm>
        </p:spPr>
        <p:txBody>
          <a:bodyPr wrap="square">
            <a:normAutofit fontScale="92500" lnSpcReduction="20000"/>
          </a:bodyPr>
          <a:lstStyle/>
          <a:p>
            <a:pPr marL="0" indent="0">
              <a:buNone/>
            </a:pPr>
            <a:r>
              <a:rPr sz="1400" dirty="0"/>
              <a:t>The Linear Sweep Algorithm is a basic disassembly method used to convert machine code into assembly language. It follows a straightforward approach: </a:t>
            </a:r>
          </a:p>
          <a:p>
            <a:pPr marL="0" indent="0">
              <a:buNone/>
            </a:pPr>
            <a:r>
              <a:rPr sz="1400" b="1" dirty="0"/>
              <a:t>Steps:</a:t>
            </a:r>
          </a:p>
          <a:p>
            <a:pPr>
              <a:buFont typeface="+mj-lt"/>
              <a:buAutoNum type="arabicPeriod"/>
            </a:pPr>
            <a:r>
              <a:rPr sz="1400" b="1" dirty="0"/>
              <a:t>Start at the Beginning: </a:t>
            </a:r>
            <a:r>
              <a:rPr sz="1400" dirty="0"/>
              <a:t>The algorithm begins at the first byte of the `.text` section, where the executable code resides. </a:t>
            </a:r>
          </a:p>
          <a:p>
            <a:pPr>
              <a:buFont typeface="+mj-lt"/>
              <a:buAutoNum type="arabicPeriod"/>
            </a:pPr>
            <a:r>
              <a:rPr sz="1400" b="1" dirty="0"/>
              <a:t>Decode Instructions Sequentially: </a:t>
            </a:r>
            <a:r>
              <a:rPr sz="1400" dirty="0"/>
              <a:t>It decodes each instruction one by one, translating it into its corresponding assembly language representation. </a:t>
            </a:r>
          </a:p>
          <a:p>
            <a:pPr>
              <a:buFont typeface="+mj-lt"/>
              <a:buAutoNum type="arabicPeriod"/>
            </a:pPr>
            <a:r>
              <a:rPr sz="1400" b="1" dirty="0"/>
              <a:t>Continue Until the End: </a:t>
            </a:r>
            <a:r>
              <a:rPr sz="1400" dirty="0"/>
              <a:t>The process continues sequentially until the end of the file is reached or an invalid instruction is encountered. </a:t>
            </a:r>
          </a:p>
          <a:p>
            <a:pPr marL="0" indent="0">
              <a:buNone/>
            </a:pPr>
            <a:r>
              <a:rPr sz="1400" b="1" dirty="0"/>
              <a:t>Advantages:</a:t>
            </a:r>
          </a:p>
          <a:p>
            <a:r>
              <a:rPr sz="1400" b="1" dirty="0"/>
              <a:t>Speed:</a:t>
            </a:r>
            <a:r>
              <a:rPr lang="en-US" sz="1400" b="1" dirty="0"/>
              <a:t> </a:t>
            </a:r>
            <a:r>
              <a:rPr sz="1400" dirty="0"/>
              <a:t>The linear sweep algorithm is very fast due to its simple and sequential nature. </a:t>
            </a:r>
          </a:p>
          <a:p>
            <a:pPr marL="0" indent="0">
              <a:buNone/>
            </a:pPr>
            <a:r>
              <a:rPr sz="1400" b="1" dirty="0"/>
              <a:t>Disadvantages:</a:t>
            </a:r>
          </a:p>
          <a:p>
            <a:r>
              <a:rPr sz="1400" b="1" dirty="0"/>
              <a:t>Inaccuracy:</a:t>
            </a:r>
            <a:r>
              <a:rPr lang="en-US" sz="1400" b="1" dirty="0"/>
              <a:t> </a:t>
            </a:r>
            <a:r>
              <a:rPr sz="1400" dirty="0"/>
              <a:t>This algorithm can be inaccurate, especially when dealing with complex code structures or jumps. It may misinterpret instructions or fail to identify code blocks correctly. </a:t>
            </a:r>
          </a:p>
          <a:p>
            <a:r>
              <a:rPr sz="1400" b="1" dirty="0"/>
              <a:t>Limited Scope: </a:t>
            </a:r>
            <a:r>
              <a:rPr sz="1400" dirty="0"/>
              <a:t>The linear sweep algorithm only provides a basic disassembly and may not capture the full context of the code, such as function boundaries or control flow. </a:t>
            </a:r>
          </a:p>
          <a:p>
            <a:pPr marL="0" indent="0">
              <a:buNone/>
            </a:pPr>
            <a:r>
              <a:rPr sz="1400" b="1" dirty="0"/>
              <a:t>Why is it Inaccurate? </a:t>
            </a:r>
          </a:p>
          <a:p>
            <a:r>
              <a:rPr sz="1400" dirty="0"/>
              <a:t>The linear sweep algorithm's inaccuracy stems from its inability to handle jumps and calls effectively. It assumes a linear flow of execution, which is not always the case in real-world code. </a:t>
            </a:r>
            <a:endParaRPr lang="en-US" sz="1400" dirty="0"/>
          </a:p>
          <a:p>
            <a:endParaRPr lang="en-SG" sz="1400" dirty="0"/>
          </a:p>
          <a:p>
            <a:pPr marL="0" indent="0">
              <a:buNone/>
            </a:pPr>
            <a:r>
              <a:rPr lang="en-SG" sz="1100" dirty="0"/>
              <a:t>Citation: </a:t>
            </a:r>
            <a:r>
              <a:rPr lang="en-US" sz="1100" dirty="0"/>
              <a:t>Reversing: Secrets of Reverse Engineering</a:t>
            </a:r>
            <a:endParaRPr lang="en-SG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Recursive Traversal Algorithm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4251600"/>
          </a:xfrm>
        </p:spPr>
        <p:txBody>
          <a:bodyPr wrap="square">
            <a:normAutofit fontScale="70000" lnSpcReduction="20000"/>
          </a:bodyPr>
          <a:lstStyle/>
          <a:p>
            <a:pPr marL="0" indent="0">
              <a:buNone/>
            </a:pPr>
            <a:r>
              <a:rPr sz="1800" dirty="0"/>
              <a:t>The Recursive Traversal Algorithm can handle jumps and calls effectively, providing a more accurate representation of the code's structure and control flow. </a:t>
            </a:r>
          </a:p>
          <a:p>
            <a:pPr marL="0" indent="0">
              <a:buNone/>
            </a:pPr>
            <a:r>
              <a:rPr sz="1800" b="1" dirty="0"/>
              <a:t>Steps: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Start at the Beginning: </a:t>
            </a:r>
            <a:r>
              <a:rPr lang="en-US" sz="1800" dirty="0"/>
              <a:t>Similar to the linear sweep algorithm, it starts at the first byte of the `.text` section. </a:t>
            </a:r>
          </a:p>
          <a:p>
            <a:pPr marL="342900" indent="-342900">
              <a:buFont typeface="+mj-lt"/>
              <a:buAutoNum type="arabicPeriod"/>
            </a:pPr>
            <a:r>
              <a:rPr sz="1800" b="1" dirty="0"/>
              <a:t>Decode Instructions Sequentially: </a:t>
            </a:r>
            <a:r>
              <a:rPr sz="1800" dirty="0"/>
              <a:t>It decodes instructions one by one until it encounters a jump or call instruction. </a:t>
            </a:r>
          </a:p>
          <a:p>
            <a:pPr marL="342900" indent="-342900">
              <a:buFont typeface="+mj-lt"/>
              <a:buAutoNum type="arabicPeriod"/>
            </a:pPr>
            <a:r>
              <a:rPr sz="1800" b="1" dirty="0"/>
              <a:t>Follow Jumps and Calls: </a:t>
            </a:r>
            <a:r>
              <a:rPr sz="1800" dirty="0"/>
              <a:t>When a jump or call instruction is encountered, the algorithm recursively disassembles the code at the target address. </a:t>
            </a:r>
          </a:p>
          <a:p>
            <a:pPr marL="342900" indent="-342900">
              <a:buFont typeface="+mj-lt"/>
              <a:buAutoNum type="arabicPeriod"/>
            </a:pPr>
            <a:r>
              <a:rPr sz="1800" b="1" dirty="0"/>
              <a:t>Return and Continue: </a:t>
            </a:r>
            <a:r>
              <a:rPr sz="1800" dirty="0"/>
              <a:t>After disassembling the target code, it returns to the original location and continues disassembling the remaining instructions. </a:t>
            </a:r>
          </a:p>
          <a:p>
            <a:pPr marL="342900" indent="-342900">
              <a:buFont typeface="+mj-lt"/>
              <a:buAutoNum type="arabicPeriod"/>
            </a:pPr>
            <a:r>
              <a:rPr sz="1800" b="1" dirty="0"/>
              <a:t>Stop at End or Return: </a:t>
            </a:r>
            <a:r>
              <a:rPr sz="1800" dirty="0"/>
              <a:t>The process stops when it reaches the end of the file or a return instruction, indicating the end of a function or code block. </a:t>
            </a:r>
          </a:p>
          <a:p>
            <a:pPr marL="0" indent="0">
              <a:buNone/>
            </a:pPr>
            <a:r>
              <a:rPr sz="1800" b="1" dirty="0"/>
              <a:t>Advantages:</a:t>
            </a:r>
          </a:p>
          <a:p>
            <a:r>
              <a:rPr sz="1800" b="1" dirty="0"/>
              <a:t>Accuracy:</a:t>
            </a:r>
            <a:r>
              <a:rPr lang="en-US" sz="1800" b="1" dirty="0"/>
              <a:t> </a:t>
            </a:r>
            <a:r>
              <a:rPr sz="1800" dirty="0"/>
              <a:t>The recursive traversal algorithm provides a more accurate disassembly compared to the linear sweep algorithm, as it correctly handles jumps and calls, leading to a better understanding of the code's structure and control flow. </a:t>
            </a:r>
          </a:p>
          <a:p>
            <a:r>
              <a:rPr sz="1800" b="1" dirty="0"/>
              <a:t>Completeness:</a:t>
            </a:r>
            <a:r>
              <a:rPr lang="en-US" sz="1800" b="1" dirty="0"/>
              <a:t> </a:t>
            </a:r>
            <a:r>
              <a:rPr sz="1800" dirty="0"/>
              <a:t>It can disassemble complete functions and code blocks, providing a more comprehensive view of the program's functionality. </a:t>
            </a:r>
          </a:p>
          <a:p>
            <a:pPr marL="0" indent="0">
              <a:buNone/>
            </a:pPr>
            <a:r>
              <a:rPr sz="1800" b="1" dirty="0" err="1"/>
              <a:t>Disa</a:t>
            </a:r>
            <a:r>
              <a:rPr lang="en-SG" sz="1800" b="1" dirty="0"/>
              <a:t>d</a:t>
            </a:r>
            <a:r>
              <a:rPr sz="1800" b="1" dirty="0"/>
              <a:t>vantages:</a:t>
            </a:r>
          </a:p>
          <a:p>
            <a:r>
              <a:rPr sz="1800" b="1" dirty="0"/>
              <a:t>Complexity:</a:t>
            </a:r>
            <a:r>
              <a:rPr lang="en-US" sz="1800" b="1" dirty="0"/>
              <a:t> </a:t>
            </a:r>
            <a:r>
              <a:rPr sz="1800" dirty="0"/>
              <a:t>The recursive nature of the algorithm can make it more complex and computationally expensive compared to the linear sweep algorithm. </a:t>
            </a:r>
          </a:p>
          <a:p>
            <a:r>
              <a:rPr sz="1800" b="1" dirty="0"/>
              <a:t>Potential for Infinite Loops: </a:t>
            </a:r>
            <a:r>
              <a:rPr sz="1800" dirty="0"/>
              <a:t>In cases of recursive functions or complex control flow, the algorithm needs to implement mechanisms to prevent infinite loops and ensure termination. </a:t>
            </a:r>
            <a:endParaRPr lang="en-US" sz="1800" dirty="0"/>
          </a:p>
          <a:p>
            <a:pPr marL="0" indent="0">
              <a:buNone/>
            </a:pPr>
            <a:endParaRPr lang="en-SG" sz="900" dirty="0"/>
          </a:p>
          <a:p>
            <a:pPr marL="0" indent="0">
              <a:buNone/>
            </a:pPr>
            <a:r>
              <a:rPr lang="en-SG" sz="1400" dirty="0"/>
              <a:t>Citation: </a:t>
            </a:r>
            <a:r>
              <a:rPr lang="en-US" sz="1400" dirty="0"/>
              <a:t>Reversing: Secrets of Reverse Engineering</a:t>
            </a:r>
            <a:endParaRPr lang="en-SG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4251600"/>
          </a:xfrm>
        </p:spPr>
        <p:txBody>
          <a:bodyPr wrap="square"/>
          <a:lstStyle/>
          <a:p>
            <a:endParaRPr dirty="0"/>
          </a:p>
          <a:p>
            <a:r>
              <a:rPr sz="1800" dirty="0"/>
              <a:t>Manual analysis is better to gain more information </a:t>
            </a:r>
          </a:p>
          <a:p>
            <a:r>
              <a:rPr sz="1800" dirty="0"/>
              <a:t>Some tools out there for use, open source and proprietary </a:t>
            </a:r>
          </a:p>
          <a:p>
            <a:r>
              <a:rPr sz="1800" dirty="0"/>
              <a:t>Android applications can be decompiled into bytecode </a:t>
            </a:r>
          </a:p>
          <a:p>
            <a:r>
              <a:rPr sz="1800" dirty="0"/>
              <a:t>Disassembly algorithms </a:t>
            </a:r>
          </a:p>
          <a:p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16c05727-aa75-4e4a-9b5f-8a80a1165891"/>
    <ds:schemaRef ds:uri="http://purl.org/dc/elements/1.1/"/>
    <ds:schemaRef ds:uri="http://schemas.microsoft.com/office/2006/metadata/properties"/>
    <ds:schemaRef ds:uri="230e9df3-be65-4c73-a93b-d1236ebd677e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{11B9D6BD-9DA9-4DFC-B592-43E931C2B373}tf11964407_win32</Template>
  <TotalTime>450</TotalTime>
  <Words>550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Gill Sans Nova Light</vt:lpstr>
      <vt:lpstr>Sagona Book</vt:lpstr>
      <vt:lpstr>Custom</vt:lpstr>
      <vt:lpstr>Overview</vt:lpstr>
      <vt:lpstr>Linear Sweep Algorithm</vt:lpstr>
      <vt:lpstr>Recursive Traversal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Analysis</dc:title>
  <dc:creator>MUNIR BIN RUDY HERMAN</dc:creator>
  <cp:lastModifiedBy>MUNIR BIN RUDY HERMAN</cp:lastModifiedBy>
  <cp:revision>4</cp:revision>
  <dcterms:created xsi:type="dcterms:W3CDTF">2024-04-23T09:35:22Z</dcterms:created>
  <dcterms:modified xsi:type="dcterms:W3CDTF">2024-05-02T09:15:21Z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