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Mobile </a:t>
            </a:r>
            <a:r>
              <a:rPr b="1" sz="1400"/>
              <a:t>Security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Mobile </a:t>
            </a:r>
            <a:r>
              <a:rPr sz="1200"/>
              <a:t>devices </a:t>
            </a:r>
            <a:r>
              <a:rPr sz="1200"/>
              <a:t>are </a:t>
            </a:r>
            <a:r>
              <a:rPr sz="1200"/>
              <a:t>becoming </a:t>
            </a:r>
            <a:r>
              <a:rPr sz="1200"/>
              <a:t>increasingly </a:t>
            </a:r>
            <a:r>
              <a:rPr sz="1200"/>
              <a:t>popular, </a:t>
            </a:r>
            <a:r>
              <a:rPr sz="1200"/>
              <a:t>and </a:t>
            </a:r>
            <a:r>
              <a:rPr sz="1200"/>
              <a:t>they </a:t>
            </a:r>
            <a:r>
              <a:rPr sz="1200"/>
              <a:t>are </a:t>
            </a:r>
            <a:r>
              <a:rPr sz="1200"/>
              <a:t>now </a:t>
            </a:r>
            <a:r>
              <a:rPr sz="1200"/>
              <a:t>used </a:t>
            </a:r>
            <a:r>
              <a:rPr sz="1200"/>
              <a:t>for </a:t>
            </a:r>
            <a:r>
              <a:rPr sz="1200"/>
              <a:t>a </a:t>
            </a:r>
            <a:r>
              <a:rPr sz="1200"/>
              <a:t>wide </a:t>
            </a:r>
            <a:r>
              <a:rPr sz="1200"/>
              <a:t>variety </a:t>
            </a:r>
            <a:r>
              <a:rPr sz="1200"/>
              <a:t>of </a:t>
            </a:r>
            <a:r>
              <a:rPr sz="1200"/>
              <a:t>purposes, </a:t>
            </a:r>
            <a:r>
              <a:rPr sz="1200"/>
              <a:t>from </a:t>
            </a:r>
            <a:r>
              <a:rPr sz="1200"/>
              <a:t>banking </a:t>
            </a:r>
            <a:r>
              <a:rPr sz="1200"/>
              <a:t>to </a:t>
            </a:r>
            <a:r>
              <a:rPr sz="1200"/>
              <a:t>shopping </a:t>
            </a:r>
            <a:r>
              <a:rPr sz="1200"/>
              <a:t>to </a:t>
            </a:r>
            <a:r>
              <a:rPr sz="1200"/>
              <a:t>accessing </a:t>
            </a:r>
            <a:r>
              <a:rPr sz="1200"/>
              <a:t>sensitive </a:t>
            </a:r>
            <a:r>
              <a:rPr sz="1200"/>
              <a:t>information.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has </a:t>
            </a:r>
            <a:r>
              <a:rPr sz="1200"/>
              <a:t>made </a:t>
            </a:r>
            <a:r>
              <a:rPr sz="1200"/>
              <a:t>mobile </a:t>
            </a:r>
            <a:r>
              <a:rPr sz="1200"/>
              <a:t>devices </a:t>
            </a:r>
            <a:r>
              <a:rPr sz="1200"/>
              <a:t>a </a:t>
            </a:r>
            <a:r>
              <a:rPr sz="1200"/>
              <a:t>target </a:t>
            </a:r>
            <a:r>
              <a:rPr sz="1200"/>
              <a:t>for </a:t>
            </a:r>
            <a:r>
              <a:rPr sz="1200"/>
              <a:t>attackers, </a:t>
            </a:r>
            <a:r>
              <a:rPr sz="1200"/>
              <a:t>who </a:t>
            </a:r>
            <a:r>
              <a:rPr sz="1200"/>
              <a:t>are </a:t>
            </a:r>
            <a:r>
              <a:rPr sz="1200"/>
              <a:t>increasingly </a:t>
            </a:r>
            <a:r>
              <a:rPr sz="1200"/>
              <a:t>developing </a:t>
            </a:r>
            <a:r>
              <a:rPr sz="1200"/>
              <a:t>new </a:t>
            </a:r>
            <a:r>
              <a:rPr sz="1200"/>
              <a:t>ways </a:t>
            </a:r>
            <a:r>
              <a:rPr sz="1200"/>
              <a:t>to </a:t>
            </a:r>
            <a:r>
              <a:rPr sz="1200"/>
              <a:t>exploit </a:t>
            </a:r>
            <a:r>
              <a:rPr sz="1200"/>
              <a:t>vulnerabilities </a:t>
            </a:r>
            <a:r>
              <a:rPr sz="1200"/>
              <a:t>in </a:t>
            </a:r>
            <a:r>
              <a:rPr sz="1200"/>
              <a:t>mobile </a:t>
            </a:r>
            <a:r>
              <a:rPr sz="1200"/>
              <a:t>devices </a:t>
            </a:r>
            <a:r>
              <a:rPr sz="1200"/>
              <a:t>and </a:t>
            </a:r>
            <a:r>
              <a:rPr sz="1200"/>
              <a:t>applications.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There </a:t>
            </a:r>
            <a:r>
              <a:rPr sz="1200"/>
              <a:t>are </a:t>
            </a:r>
            <a:r>
              <a:rPr sz="1200"/>
              <a:t>a </a:t>
            </a:r>
            <a:r>
              <a:rPr sz="1200"/>
              <a:t>number </a:t>
            </a:r>
            <a:r>
              <a:rPr sz="1200"/>
              <a:t>of </a:t>
            </a:r>
            <a:r>
              <a:rPr sz="1200"/>
              <a:t>different </a:t>
            </a:r>
            <a:r>
              <a:rPr sz="1200"/>
              <a:t>types </a:t>
            </a:r>
            <a:r>
              <a:rPr sz="1200"/>
              <a:t>of </a:t>
            </a:r>
            <a:r>
              <a:rPr sz="1200"/>
              <a:t>mobile </a:t>
            </a:r>
            <a:r>
              <a:rPr sz="1200"/>
              <a:t>security </a:t>
            </a:r>
            <a:r>
              <a:rPr sz="1200"/>
              <a:t>threats, </a:t>
            </a:r>
            <a:r>
              <a:rPr sz="1200"/>
              <a:t>including: </a:t>
            </a:r>
          </a:p>
          <a:p>
            <a:r>
              <a:rPr sz="1400"/>
              <a:t>* </a:t>
            </a:r>
            <a:r>
              <a:rPr b="1" sz="1400"/>
              <a:t>Malware:</a:t>
            </a:r>
            <a:r>
              <a:rPr sz="1400"/>
              <a:t>Malware </a:t>
            </a:r>
            <a:r>
              <a:rPr sz="1400"/>
              <a:t>is </a:t>
            </a:r>
            <a:r>
              <a:rPr sz="1400"/>
              <a:t>software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designed </a:t>
            </a:r>
            <a:r>
              <a:rPr sz="1400"/>
              <a:t>to </a:t>
            </a:r>
            <a:r>
              <a:rPr sz="1400"/>
              <a:t>damage </a:t>
            </a:r>
            <a:r>
              <a:rPr sz="1400"/>
              <a:t>or </a:t>
            </a:r>
            <a:r>
              <a:rPr sz="1400"/>
              <a:t>disable </a:t>
            </a:r>
            <a:r>
              <a:rPr sz="1400"/>
              <a:t>a </a:t>
            </a:r>
            <a:r>
              <a:rPr sz="1400"/>
              <a:t>device </a:t>
            </a:r>
            <a:r>
              <a:rPr sz="1400"/>
              <a:t>or </a:t>
            </a:r>
            <a:r>
              <a:rPr sz="1400"/>
              <a:t>steal </a:t>
            </a:r>
            <a:r>
              <a:rPr sz="1400"/>
              <a:t>information </a:t>
            </a:r>
            <a:r>
              <a:rPr sz="1400"/>
              <a:t>from </a:t>
            </a:r>
            <a:r>
              <a:rPr sz="1400"/>
              <a:t>it. </a:t>
            </a:r>
            <a:r>
              <a:rPr sz="1400"/>
              <a:t>Malware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spread </a:t>
            </a:r>
            <a:r>
              <a:rPr sz="1400"/>
              <a:t>through </a:t>
            </a:r>
            <a:r>
              <a:rPr sz="1400"/>
              <a:t>a </a:t>
            </a:r>
            <a:r>
              <a:rPr sz="1400"/>
              <a:t>variety </a:t>
            </a:r>
            <a:r>
              <a:rPr sz="1400"/>
              <a:t>of </a:t>
            </a:r>
            <a:r>
              <a:rPr sz="1400"/>
              <a:t>methods, </a:t>
            </a:r>
            <a:r>
              <a:rPr sz="1400"/>
              <a:t>including </a:t>
            </a:r>
            <a:r>
              <a:rPr sz="1400"/>
              <a:t>malicious </a:t>
            </a:r>
            <a:r>
              <a:rPr sz="1400"/>
              <a:t>websites, </a:t>
            </a:r>
            <a:r>
              <a:rPr sz="1400"/>
              <a:t>emails, </a:t>
            </a:r>
            <a:r>
              <a:rPr sz="1400"/>
              <a:t>and </a:t>
            </a:r>
            <a:r>
              <a:rPr sz="1400"/>
              <a:t>text </a:t>
            </a:r>
            <a:r>
              <a:rPr sz="1400"/>
              <a:t>messages. </a:t>
            </a:r>
          </a:p>
          <a:p>
            <a:r>
              <a:rPr sz="1400"/>
              <a:t>* </a:t>
            </a:r>
            <a:r>
              <a:rPr b="1" sz="1400"/>
              <a:t>Phishing:</a:t>
            </a:r>
            <a:r>
              <a:rPr sz="1400"/>
              <a:t>Phishing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scam </a:t>
            </a:r>
            <a:r>
              <a:rPr sz="1400"/>
              <a:t>in </a:t>
            </a:r>
            <a:r>
              <a:rPr sz="1400"/>
              <a:t>which </a:t>
            </a:r>
            <a:r>
              <a:rPr sz="1400"/>
              <a:t>attackers </a:t>
            </a:r>
            <a:r>
              <a:rPr sz="1400"/>
              <a:t>attempt </a:t>
            </a:r>
            <a:r>
              <a:rPr sz="1400"/>
              <a:t>to </a:t>
            </a:r>
            <a:r>
              <a:rPr sz="1400"/>
              <a:t>trick </a:t>
            </a:r>
            <a:r>
              <a:rPr sz="1400"/>
              <a:t>users </a:t>
            </a:r>
            <a:r>
              <a:rPr sz="1400"/>
              <a:t>into </a:t>
            </a:r>
            <a:r>
              <a:rPr sz="1400"/>
              <a:t>providing </a:t>
            </a:r>
            <a:r>
              <a:rPr sz="1400"/>
              <a:t>their </a:t>
            </a:r>
            <a:r>
              <a:rPr sz="1400"/>
              <a:t>personal </a:t>
            </a:r>
            <a:r>
              <a:rPr sz="1400"/>
              <a:t>information,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their </a:t>
            </a:r>
            <a:r>
              <a:rPr sz="1400"/>
              <a:t>passwords </a:t>
            </a:r>
            <a:r>
              <a:rPr sz="1400"/>
              <a:t>or </a:t>
            </a:r>
            <a:r>
              <a:rPr sz="1400"/>
              <a:t>credit </a:t>
            </a:r>
            <a:r>
              <a:rPr sz="1400"/>
              <a:t>card </a:t>
            </a:r>
            <a:r>
              <a:rPr sz="1400"/>
              <a:t>numbers. </a:t>
            </a:r>
            <a:r>
              <a:rPr sz="1400"/>
              <a:t>Phishing </a:t>
            </a:r>
            <a:r>
              <a:rPr sz="1400"/>
              <a:t>attacks </a:t>
            </a:r>
            <a:r>
              <a:rPr sz="1400"/>
              <a:t>often </a:t>
            </a:r>
            <a:r>
              <a:rPr sz="1400"/>
              <a:t>take </a:t>
            </a:r>
            <a:r>
              <a:rPr sz="1400"/>
              <a:t>the </a:t>
            </a:r>
            <a:r>
              <a:rPr sz="1400"/>
              <a:t>form </a:t>
            </a:r>
            <a:r>
              <a:rPr sz="1400"/>
              <a:t>of </a:t>
            </a:r>
            <a:r>
              <a:rPr sz="1400"/>
              <a:t>emails </a:t>
            </a:r>
            <a:r>
              <a:rPr sz="1400"/>
              <a:t>or </a:t>
            </a:r>
            <a:r>
              <a:rPr sz="1400"/>
              <a:t>text </a:t>
            </a:r>
            <a:r>
              <a:rPr sz="1400"/>
              <a:t>messages </a:t>
            </a:r>
            <a:r>
              <a:rPr sz="1400"/>
              <a:t>that </a:t>
            </a:r>
            <a:r>
              <a:rPr sz="1400"/>
              <a:t>appear </a:t>
            </a:r>
            <a:r>
              <a:rPr sz="1400"/>
              <a:t>to </a:t>
            </a:r>
            <a:r>
              <a:rPr sz="1400"/>
              <a:t>come </a:t>
            </a:r>
            <a:r>
              <a:rPr sz="1400"/>
              <a:t>from </a:t>
            </a:r>
            <a:r>
              <a:rPr sz="1400"/>
              <a:t>legitimate </a:t>
            </a:r>
            <a:r>
              <a:rPr sz="1400"/>
              <a:t>organizations. </a:t>
            </a:r>
          </a:p>
          <a:p>
            <a:r>
              <a:rPr sz="1400"/>
              <a:t>* </a:t>
            </a:r>
            <a:r>
              <a:rPr b="1" sz="1400"/>
              <a:t>Man-in-the-middle </a:t>
            </a:r>
            <a:r>
              <a:rPr b="1" sz="1400"/>
              <a:t>attacks: </a:t>
            </a:r>
            <a:r>
              <a:rPr sz="1400"/>
              <a:t>Man-in-the-middle </a:t>
            </a:r>
            <a:r>
              <a:rPr sz="1400"/>
              <a:t>attacks </a:t>
            </a:r>
            <a:r>
              <a:rPr sz="1400"/>
              <a:t>occur </a:t>
            </a:r>
            <a:r>
              <a:rPr sz="1400"/>
              <a:t>when </a:t>
            </a:r>
            <a:r>
              <a:rPr sz="1400"/>
              <a:t>an </a:t>
            </a:r>
            <a:r>
              <a:rPr sz="1400"/>
              <a:t>attacker </a:t>
            </a:r>
            <a:r>
              <a:rPr sz="1400"/>
              <a:t>intercepts </a:t>
            </a:r>
            <a:r>
              <a:rPr sz="1400"/>
              <a:t>communications </a:t>
            </a:r>
            <a:r>
              <a:rPr sz="1400"/>
              <a:t>between </a:t>
            </a:r>
            <a:r>
              <a:rPr sz="1400"/>
              <a:t>two </a:t>
            </a:r>
            <a:r>
              <a:rPr sz="1400"/>
              <a:t>parties </a:t>
            </a:r>
            <a:r>
              <a:rPr sz="1400"/>
              <a:t>and </a:t>
            </a:r>
            <a:r>
              <a:rPr sz="1400"/>
              <a:t>impersonates </a:t>
            </a:r>
            <a:r>
              <a:rPr sz="1400"/>
              <a:t>one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parties.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allow </a:t>
            </a:r>
            <a:r>
              <a:rPr sz="1400"/>
              <a:t>the </a:t>
            </a:r>
            <a:r>
              <a:rPr sz="1400"/>
              <a:t>attacker </a:t>
            </a:r>
            <a:r>
              <a:rPr sz="1400"/>
              <a:t>to </a:t>
            </a:r>
            <a:r>
              <a:rPr sz="1400"/>
              <a:t>steal </a:t>
            </a:r>
            <a:r>
              <a:rPr sz="1400"/>
              <a:t>sensitive </a:t>
            </a:r>
            <a:r>
              <a:rPr sz="1400"/>
              <a:t>information </a:t>
            </a:r>
            <a:r>
              <a:rPr sz="1400"/>
              <a:t>or </a:t>
            </a:r>
            <a:r>
              <a:rPr sz="1400"/>
              <a:t>redirect </a:t>
            </a:r>
            <a:r>
              <a:rPr sz="1400"/>
              <a:t>traffic </a:t>
            </a:r>
            <a:r>
              <a:rPr sz="1400"/>
              <a:t>to </a:t>
            </a:r>
            <a:r>
              <a:rPr sz="1400"/>
              <a:t>a </a:t>
            </a:r>
            <a:r>
              <a:rPr sz="1400"/>
              <a:t>malicious </a:t>
            </a:r>
            <a:r>
              <a:rPr sz="1400"/>
              <a:t>website. </a:t>
            </a:r>
          </a:p>
          <a:p>
            <a:r>
              <a:rPr sz="1400"/>
              <a:t>* </a:t>
            </a:r>
            <a:r>
              <a:rPr b="1" sz="1400"/>
              <a:t>Denial-of-service </a:t>
            </a:r>
            <a:r>
              <a:rPr b="1" sz="1400"/>
              <a:t>attacks: </a:t>
            </a:r>
            <a:r>
              <a:rPr sz="1400"/>
              <a:t>Denial-of-service </a:t>
            </a:r>
            <a:r>
              <a:rPr sz="1400"/>
              <a:t>attacks </a:t>
            </a:r>
            <a:r>
              <a:rPr sz="1400"/>
              <a:t>are </a:t>
            </a:r>
            <a:r>
              <a:rPr sz="1400"/>
              <a:t>designed </a:t>
            </a:r>
            <a:r>
              <a:rPr sz="1400"/>
              <a:t>to </a:t>
            </a:r>
            <a:r>
              <a:rPr sz="1400"/>
              <a:t>overwhelm </a:t>
            </a:r>
            <a:r>
              <a:rPr sz="1400"/>
              <a:t>a </a:t>
            </a:r>
            <a:r>
              <a:rPr sz="1400"/>
              <a:t>device </a:t>
            </a:r>
            <a:r>
              <a:rPr sz="1400"/>
              <a:t>or </a:t>
            </a:r>
            <a:r>
              <a:rPr sz="1400"/>
              <a:t>network </a:t>
            </a:r>
            <a:r>
              <a:rPr sz="1400"/>
              <a:t>with </a:t>
            </a:r>
            <a:r>
              <a:rPr sz="1400"/>
              <a:t>traffic, </a:t>
            </a:r>
            <a:r>
              <a:rPr sz="1400"/>
              <a:t>causing </a:t>
            </a:r>
            <a:r>
              <a:rPr sz="1400"/>
              <a:t>it </a:t>
            </a:r>
            <a:r>
              <a:rPr sz="1400"/>
              <a:t>to </a:t>
            </a:r>
            <a:r>
              <a:rPr sz="1400"/>
              <a:t>become </a:t>
            </a:r>
            <a:r>
              <a:rPr sz="1400"/>
              <a:t>unavailable. </a:t>
            </a:r>
            <a:r>
              <a:rPr sz="1400"/>
              <a:t>Denial-of-service </a:t>
            </a:r>
            <a:r>
              <a:rPr sz="1400"/>
              <a:t>attacks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disrupt </a:t>
            </a:r>
            <a:r>
              <a:rPr sz="1400"/>
              <a:t>business </a:t>
            </a:r>
            <a:r>
              <a:rPr sz="1400"/>
              <a:t>operations </a:t>
            </a:r>
            <a:r>
              <a:rPr sz="1400"/>
              <a:t>or </a:t>
            </a:r>
            <a:r>
              <a:rPr sz="1400"/>
              <a:t>prevent </a:t>
            </a:r>
            <a:r>
              <a:rPr sz="1400"/>
              <a:t>users </a:t>
            </a:r>
            <a:r>
              <a:rPr sz="1400"/>
              <a:t>from </a:t>
            </a:r>
            <a:r>
              <a:rPr sz="1400"/>
              <a:t>accessing </a:t>
            </a:r>
            <a:r>
              <a:rPr sz="1400"/>
              <a:t>critical </a:t>
            </a:r>
            <a:r>
              <a:rPr sz="1400"/>
              <a:t>services.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There </a:t>
            </a:r>
            <a:r>
              <a:rPr sz="1200"/>
              <a:t>are </a:t>
            </a:r>
            <a:r>
              <a:rPr sz="1200"/>
              <a:t>a </a:t>
            </a:r>
            <a:r>
              <a:rPr sz="1200"/>
              <a:t>number </a:t>
            </a:r>
            <a:r>
              <a:rPr sz="1200"/>
              <a:t>of </a:t>
            </a:r>
            <a:r>
              <a:rPr sz="1200"/>
              <a:t>steps </a:t>
            </a:r>
            <a:r>
              <a:rPr sz="1200"/>
              <a:t>that </a:t>
            </a:r>
            <a:r>
              <a:rPr sz="1200"/>
              <a:t>users </a:t>
            </a:r>
            <a:r>
              <a:rPr sz="1200"/>
              <a:t>can </a:t>
            </a:r>
            <a:r>
              <a:rPr sz="1200"/>
              <a:t>take </a:t>
            </a:r>
            <a:r>
              <a:rPr sz="1200"/>
              <a:t>to </a:t>
            </a:r>
            <a:r>
              <a:rPr sz="1200"/>
              <a:t>protect </a:t>
            </a:r>
            <a:r>
              <a:rPr sz="1200"/>
              <a:t>their </a:t>
            </a:r>
            <a:r>
              <a:rPr sz="1200"/>
              <a:t>mobile </a:t>
            </a:r>
            <a:r>
              <a:rPr sz="1200"/>
              <a:t>devices </a:t>
            </a:r>
            <a:r>
              <a:rPr sz="1200"/>
              <a:t>from </a:t>
            </a:r>
            <a:r>
              <a:rPr sz="1200"/>
              <a:t>security </a:t>
            </a:r>
            <a:r>
              <a:rPr sz="1200"/>
              <a:t>threats, </a:t>
            </a:r>
            <a:r>
              <a:rPr sz="1200"/>
              <a:t>including: </a:t>
            </a:r>
          </a:p>
          <a:p>
            <a:r>
              <a:rPr sz="1400"/>
              <a:t>* </a:t>
            </a:r>
            <a:r>
              <a:rPr b="1" sz="1400"/>
              <a:t>Using </a:t>
            </a:r>
            <a:r>
              <a:rPr b="1" sz="1400"/>
              <a:t>strong </a:t>
            </a:r>
            <a:r>
              <a:rPr b="1" sz="1400"/>
              <a:t>passwords: </a:t>
            </a:r>
            <a:r>
              <a:rPr sz="1400"/>
              <a:t>Users </a:t>
            </a:r>
            <a:r>
              <a:rPr sz="1400"/>
              <a:t>should </a:t>
            </a:r>
            <a:r>
              <a:rPr sz="1400"/>
              <a:t>use </a:t>
            </a:r>
            <a:r>
              <a:rPr sz="1400"/>
              <a:t>strong </a:t>
            </a:r>
            <a:r>
              <a:rPr sz="1400"/>
              <a:t>passwords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at </a:t>
            </a:r>
            <a:r>
              <a:rPr sz="1400"/>
              <a:t>least </a:t>
            </a:r>
            <a:r>
              <a:rPr sz="1400"/>
              <a:t>12 </a:t>
            </a:r>
            <a:r>
              <a:rPr sz="1400"/>
              <a:t>characters </a:t>
            </a:r>
            <a:r>
              <a:rPr sz="1400"/>
              <a:t>long </a:t>
            </a:r>
            <a:r>
              <a:rPr sz="1400"/>
              <a:t>and </a:t>
            </a:r>
            <a:r>
              <a:rPr sz="1400"/>
              <a:t>contain </a:t>
            </a:r>
            <a:r>
              <a:rPr sz="1400"/>
              <a:t>a </a:t>
            </a:r>
            <a:r>
              <a:rPr sz="1400"/>
              <a:t>mix </a:t>
            </a:r>
            <a:r>
              <a:rPr sz="1400"/>
              <a:t>of </a:t>
            </a:r>
            <a:r>
              <a:rPr sz="1400"/>
              <a:t>uppercase </a:t>
            </a:r>
            <a:r>
              <a:rPr sz="1400"/>
              <a:t>and </a:t>
            </a:r>
            <a:r>
              <a:rPr sz="1400"/>
              <a:t>lowercase </a:t>
            </a:r>
            <a:r>
              <a:rPr sz="1400"/>
              <a:t>letters, </a:t>
            </a:r>
            <a:r>
              <a:rPr sz="1400"/>
              <a:t>numbers, </a:t>
            </a:r>
            <a:r>
              <a:rPr sz="1400"/>
              <a:t>and </a:t>
            </a:r>
            <a:r>
              <a:rPr sz="1400"/>
              <a:t>symbols. </a:t>
            </a:r>
          </a:p>
          <a:p>
            <a:r>
              <a:rPr sz="1400"/>
              <a:t>* </a:t>
            </a:r>
            <a:r>
              <a:rPr b="1" sz="1400"/>
              <a:t>Keeping </a:t>
            </a:r>
            <a:r>
              <a:rPr b="1" sz="1400"/>
              <a:t>software </a:t>
            </a:r>
            <a:r>
              <a:rPr b="1" sz="1400"/>
              <a:t>up </a:t>
            </a:r>
            <a:r>
              <a:rPr b="1" sz="1400"/>
              <a:t>to </a:t>
            </a:r>
            <a:r>
              <a:rPr b="1" sz="1400"/>
              <a:t>date: </a:t>
            </a:r>
            <a:r>
              <a:rPr sz="1400"/>
              <a:t>Software </a:t>
            </a:r>
            <a:r>
              <a:rPr sz="1400"/>
              <a:t>updates </a:t>
            </a:r>
            <a:r>
              <a:rPr sz="1400"/>
              <a:t>often </a:t>
            </a:r>
            <a:r>
              <a:rPr sz="1400"/>
              <a:t>include </a:t>
            </a:r>
            <a:r>
              <a:rPr sz="1400"/>
              <a:t>security </a:t>
            </a:r>
            <a:r>
              <a:rPr sz="1400"/>
              <a:t>patches </a:t>
            </a:r>
            <a:r>
              <a:rPr sz="1400"/>
              <a:t>that </a:t>
            </a:r>
            <a:r>
              <a:rPr sz="1400"/>
              <a:t>fix </a:t>
            </a:r>
            <a:r>
              <a:rPr sz="1400"/>
              <a:t>vulnerabilities </a:t>
            </a:r>
            <a:r>
              <a:rPr sz="1400"/>
              <a:t>that </a:t>
            </a:r>
            <a:r>
              <a:rPr sz="1400"/>
              <a:t>could </a:t>
            </a:r>
            <a:r>
              <a:rPr sz="1400"/>
              <a:t>be </a:t>
            </a:r>
            <a:r>
              <a:rPr sz="1400"/>
              <a:t>exploited </a:t>
            </a:r>
            <a:r>
              <a:rPr sz="1400"/>
              <a:t>by </a:t>
            </a:r>
            <a:r>
              <a:rPr sz="1400"/>
              <a:t>attackers. </a:t>
            </a:r>
            <a:r>
              <a:rPr sz="1400"/>
              <a:t>Users </a:t>
            </a:r>
            <a:r>
              <a:rPr sz="1400"/>
              <a:t>should </a:t>
            </a:r>
            <a:r>
              <a:rPr sz="1400"/>
              <a:t>install </a:t>
            </a:r>
            <a:r>
              <a:rPr sz="1400"/>
              <a:t>software </a:t>
            </a:r>
            <a:r>
              <a:rPr sz="1400"/>
              <a:t>updates </a:t>
            </a:r>
            <a:r>
              <a:rPr sz="1400"/>
              <a:t>as </a:t>
            </a:r>
            <a:r>
              <a:rPr sz="1400"/>
              <a:t>soon </a:t>
            </a:r>
            <a:r>
              <a:rPr sz="1400"/>
              <a:t>as </a:t>
            </a:r>
            <a:r>
              <a:rPr sz="1400"/>
              <a:t>they </a:t>
            </a:r>
            <a:r>
              <a:rPr sz="1400"/>
              <a:t>become </a:t>
            </a:r>
            <a:r>
              <a:rPr sz="1400"/>
              <a:t>available. </a:t>
            </a:r>
          </a:p>
          <a:p>
            <a:r>
              <a:rPr sz="1400"/>
              <a:t>* </a:t>
            </a:r>
            <a:r>
              <a:rPr b="1" sz="1400"/>
              <a:t>Being </a:t>
            </a:r>
            <a:r>
              <a:rPr b="1" sz="1400"/>
              <a:t>cautious </a:t>
            </a:r>
            <a:r>
              <a:rPr b="1" sz="1400"/>
              <a:t>about </a:t>
            </a:r>
            <a:r>
              <a:rPr b="1" sz="1400"/>
              <a:t>what </a:t>
            </a:r>
            <a:r>
              <a:rPr b="1" sz="1400"/>
              <a:t>apps </a:t>
            </a:r>
            <a:r>
              <a:rPr b="1" sz="1400"/>
              <a:t>you </a:t>
            </a:r>
            <a:r>
              <a:rPr b="1" sz="1400"/>
              <a:t>install: </a:t>
            </a:r>
            <a:r>
              <a:rPr sz="1400"/>
              <a:t>Users </a:t>
            </a:r>
            <a:r>
              <a:rPr sz="1400"/>
              <a:t>should </a:t>
            </a:r>
            <a:r>
              <a:rPr sz="1400"/>
              <a:t>only </a:t>
            </a:r>
            <a:r>
              <a:rPr sz="1400"/>
              <a:t>install </a:t>
            </a:r>
            <a:r>
              <a:rPr sz="1400"/>
              <a:t>apps </a:t>
            </a:r>
            <a:r>
              <a:rPr sz="1400"/>
              <a:t>from </a:t>
            </a:r>
            <a:r>
              <a:rPr sz="1400"/>
              <a:t>trusted </a:t>
            </a:r>
            <a:r>
              <a:rPr sz="1400"/>
              <a:t>sources. </a:t>
            </a:r>
            <a:r>
              <a:rPr sz="1400"/>
              <a:t>They </a:t>
            </a:r>
            <a:r>
              <a:rPr sz="1400"/>
              <a:t>should </a:t>
            </a:r>
            <a:r>
              <a:rPr sz="1400"/>
              <a:t>also </a:t>
            </a:r>
            <a:r>
              <a:rPr sz="1400"/>
              <a:t>read </a:t>
            </a:r>
            <a:r>
              <a:rPr sz="1400"/>
              <a:t>the </a:t>
            </a:r>
            <a:r>
              <a:rPr sz="1400"/>
              <a:t>permissions </a:t>
            </a:r>
            <a:r>
              <a:rPr sz="1400"/>
              <a:t>that </a:t>
            </a:r>
            <a:r>
              <a:rPr sz="1400"/>
              <a:t>apps </a:t>
            </a:r>
            <a:r>
              <a:rPr sz="1400"/>
              <a:t>request </a:t>
            </a:r>
            <a:r>
              <a:rPr sz="1400"/>
              <a:t>before </a:t>
            </a:r>
            <a:r>
              <a:rPr sz="1400"/>
              <a:t>installing </a:t>
            </a:r>
            <a:r>
              <a:rPr sz="1400"/>
              <a:t>them. </a:t>
            </a:r>
          </a:p>
          <a:p>
            <a:r>
              <a:rPr sz="1400"/>
              <a:t>* </a:t>
            </a:r>
            <a:r>
              <a:rPr b="1" sz="1400"/>
              <a:t>Being </a:t>
            </a:r>
            <a:r>
              <a:rPr b="1" sz="1400"/>
              <a:t>careful </a:t>
            </a:r>
            <a:r>
              <a:rPr b="1" sz="1400"/>
              <a:t>about </a:t>
            </a:r>
            <a:r>
              <a:rPr b="1" sz="1400"/>
              <a:t>what </a:t>
            </a:r>
            <a:r>
              <a:rPr b="1" sz="1400"/>
              <a:t>links </a:t>
            </a:r>
            <a:r>
              <a:rPr b="1" sz="1400"/>
              <a:t>you </a:t>
            </a:r>
            <a:r>
              <a:rPr b="1" sz="1400"/>
              <a:t>click: </a:t>
            </a:r>
            <a:r>
              <a:rPr sz="1400"/>
              <a:t>Users </a:t>
            </a:r>
            <a:r>
              <a:rPr sz="1400"/>
              <a:t>should </a:t>
            </a:r>
            <a:r>
              <a:rPr sz="1400"/>
              <a:t>be </a:t>
            </a:r>
            <a:r>
              <a:rPr sz="1400"/>
              <a:t>careful </a:t>
            </a:r>
            <a:r>
              <a:rPr sz="1400"/>
              <a:t>about </a:t>
            </a:r>
            <a:r>
              <a:rPr sz="1400"/>
              <a:t>what </a:t>
            </a:r>
            <a:r>
              <a:rPr sz="1400"/>
              <a:t>links </a:t>
            </a:r>
            <a:r>
              <a:rPr sz="1400"/>
              <a:t>they </a:t>
            </a:r>
            <a:r>
              <a:rPr sz="1400"/>
              <a:t>click </a:t>
            </a:r>
            <a:r>
              <a:rPr sz="1400"/>
              <a:t>in </a:t>
            </a:r>
            <a:r>
              <a:rPr sz="1400"/>
              <a:t>emails, </a:t>
            </a:r>
            <a:r>
              <a:rPr sz="1400"/>
              <a:t>text </a:t>
            </a:r>
            <a:r>
              <a:rPr sz="1400"/>
              <a:t>messages, </a:t>
            </a:r>
            <a:r>
              <a:rPr sz="1400"/>
              <a:t>and </a:t>
            </a:r>
            <a:r>
              <a:rPr sz="1400"/>
              <a:t>social </a:t>
            </a:r>
            <a:r>
              <a:rPr sz="1400"/>
              <a:t>media </a:t>
            </a:r>
            <a:r>
              <a:rPr sz="1400"/>
              <a:t>posts. </a:t>
            </a:r>
            <a:r>
              <a:rPr sz="1400"/>
              <a:t>They </a:t>
            </a:r>
            <a:r>
              <a:rPr sz="1400"/>
              <a:t>should </a:t>
            </a:r>
            <a:r>
              <a:rPr sz="1400"/>
              <a:t>only </a:t>
            </a:r>
            <a:r>
              <a:rPr sz="1400"/>
              <a:t>click </a:t>
            </a:r>
            <a:r>
              <a:rPr sz="1400"/>
              <a:t>on </a:t>
            </a:r>
            <a:r>
              <a:rPr sz="1400"/>
              <a:t>links </a:t>
            </a:r>
            <a:r>
              <a:rPr sz="1400"/>
              <a:t>from </a:t>
            </a:r>
            <a:r>
              <a:rPr sz="1400"/>
              <a:t>trusted </a:t>
            </a:r>
            <a:r>
              <a:rPr sz="1400"/>
              <a:t>sources. </a:t>
            </a:r>
          </a:p>
          <a:p>
            <a:r>
              <a:rPr sz="1400"/>
              <a:t>* </a:t>
            </a:r>
            <a:r>
              <a:rPr b="1" sz="1400"/>
              <a:t>Using </a:t>
            </a:r>
            <a:r>
              <a:rPr b="1" sz="1400"/>
              <a:t>a </a:t>
            </a:r>
            <a:r>
              <a:rPr b="1" sz="1400"/>
              <a:t>mobile </a:t>
            </a:r>
            <a:r>
              <a:rPr b="1" sz="1400"/>
              <a:t>security </a:t>
            </a:r>
            <a:r>
              <a:rPr b="1" sz="1400"/>
              <a:t>app: </a:t>
            </a:r>
            <a:r>
              <a:rPr sz="1400"/>
              <a:t>Mobile </a:t>
            </a:r>
            <a:r>
              <a:rPr sz="1400"/>
              <a:t>security </a:t>
            </a:r>
            <a:r>
              <a:rPr sz="1400"/>
              <a:t>apps </a:t>
            </a:r>
            <a:r>
              <a:rPr sz="1400"/>
              <a:t>can </a:t>
            </a:r>
            <a:r>
              <a:rPr sz="1400"/>
              <a:t>help </a:t>
            </a:r>
            <a:r>
              <a:rPr sz="1400"/>
              <a:t>protect </a:t>
            </a:r>
            <a:r>
              <a:rPr sz="1400"/>
              <a:t>devices </a:t>
            </a:r>
            <a:r>
              <a:rPr sz="1400"/>
              <a:t>from </a:t>
            </a:r>
            <a:r>
              <a:rPr sz="1400"/>
              <a:t>malware, </a:t>
            </a:r>
            <a:r>
              <a:rPr sz="1400"/>
              <a:t>phishing </a:t>
            </a:r>
            <a:r>
              <a:rPr sz="1400"/>
              <a:t>attacks,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threats. 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What to look for?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Export </a:t>
            </a:r>
            <a:r>
              <a:rPr b="1" sz="1400"/>
              <a:t>Attribute </a:t>
            </a:r>
          </a:p>
          <a:p/>
          <a:p>
            <a:r>
              <a:rPr sz="1400"/>
              <a:t>The </a:t>
            </a:r>
            <a:r>
              <a:rPr sz="1400"/>
              <a:t>`exported` </a:t>
            </a:r>
            <a:r>
              <a:rPr sz="1400"/>
              <a:t>attribute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specifies </a:t>
            </a:r>
            <a:r>
              <a:rPr sz="1400"/>
              <a:t>whether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accessed </a:t>
            </a:r>
            <a:r>
              <a:rPr sz="1400"/>
              <a:t>and </a:t>
            </a:r>
            <a:r>
              <a:rPr sz="1400"/>
              <a:t>initiated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sz="1400"/>
              <a:t>`&lt;activity </a:t>
            </a:r>
          </a:p>
          <a:p>
            <a:r>
              <a:rPr sz="1400"/>
              <a:t>android:name=".MainActivity" </a:t>
            </a:r>
          </a:p>
          <a:p>
            <a:r>
              <a:rPr sz="1400"/>
              <a:t>android:exported="true"&gt;` </a:t>
            </a:r>
          </a:p>
          <a:p/>
          <a:p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MainActivity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How </a:t>
            </a:r>
            <a:r>
              <a:rPr b="1" sz="1400"/>
              <a:t>to </a:t>
            </a:r>
            <a:r>
              <a:rPr b="1" sz="1400"/>
              <a:t>Launch </a:t>
            </a:r>
            <a:r>
              <a:rPr b="1" sz="1400"/>
              <a:t>an </a:t>
            </a:r>
            <a:r>
              <a:rPr b="1" sz="1400"/>
              <a:t>Exported </a:t>
            </a:r>
            <a:r>
              <a:rPr b="1" sz="1400"/>
              <a:t>Activity </a:t>
            </a:r>
          </a:p>
          <a:p/>
          <a:p>
            <a:r>
              <a:rPr sz="1400"/>
              <a:t>To </a:t>
            </a:r>
            <a:r>
              <a:rPr sz="1400"/>
              <a:t>launch </a:t>
            </a:r>
            <a:r>
              <a:rPr sz="1400"/>
              <a:t>an </a:t>
            </a:r>
            <a:r>
              <a:rPr sz="1400"/>
              <a:t>exported </a:t>
            </a:r>
            <a:r>
              <a:rPr sz="1400"/>
              <a:t>activity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use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command: </a:t>
            </a:r>
          </a:p>
          <a:p/>
          <a:p>
            <a:r>
              <a:rPr sz="1400"/>
              <a:t>`adb </a:t>
            </a:r>
            <a:r>
              <a:rPr sz="1400"/>
              <a:t>shell </a:t>
            </a:r>
            <a:r>
              <a:rPr sz="1400"/>
              <a:t>–c </a:t>
            </a:r>
            <a:r>
              <a:rPr sz="1400"/>
              <a:t>am </a:t>
            </a:r>
            <a:r>
              <a:rPr sz="1400"/>
              <a:t>start </a:t>
            </a:r>
            <a:r>
              <a:rPr sz="1400"/>
              <a:t>–n </a:t>
            </a:r>
            <a:r>
              <a:rPr sz="1400"/>
              <a:t>packagename/.activityname` </a:t>
            </a:r>
          </a:p>
          <a:p/>
          <a:p>
            <a:r>
              <a:rPr sz="1400"/>
              <a:t>For </a:t>
            </a:r>
            <a:r>
              <a:rPr sz="1400"/>
              <a:t>example, </a:t>
            </a:r>
            <a:r>
              <a:rPr sz="1400"/>
              <a:t>to </a:t>
            </a:r>
            <a:r>
              <a:rPr sz="1400"/>
              <a:t>launch </a:t>
            </a:r>
            <a:r>
              <a:rPr sz="1400"/>
              <a:t>the </a:t>
            </a:r>
            <a:r>
              <a:rPr sz="1400"/>
              <a:t>MainActivity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package </a:t>
            </a:r>
            <a:r>
              <a:rPr sz="1400"/>
              <a:t>`com.example.myapp`, </a:t>
            </a:r>
            <a:r>
              <a:rPr sz="1400"/>
              <a:t>use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command: </a:t>
            </a:r>
          </a:p>
          <a:p/>
          <a:p>
            <a:r>
              <a:rPr sz="1400"/>
              <a:t>`adb </a:t>
            </a:r>
            <a:r>
              <a:rPr sz="1400"/>
              <a:t>shell </a:t>
            </a:r>
            <a:r>
              <a:rPr sz="1400"/>
              <a:t>–c </a:t>
            </a:r>
            <a:r>
              <a:rPr sz="1400"/>
              <a:t>am </a:t>
            </a:r>
            <a:r>
              <a:rPr sz="1400"/>
              <a:t>start </a:t>
            </a:r>
            <a:r>
              <a:rPr sz="1400"/>
              <a:t>–n </a:t>
            </a:r>
            <a:r>
              <a:rPr sz="1400"/>
              <a:t>com.example.myapp/.MainActivity`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Java </a:t>
            </a:r>
            <a:r>
              <a:rPr b="1" sz="1400"/>
              <a:t>or </a:t>
            </a:r>
            <a:r>
              <a:rPr b="1" sz="1400"/>
              <a:t>Kotlin </a:t>
            </a:r>
            <a:r>
              <a:rPr b="1" sz="1400"/>
              <a:t>– </a:t>
            </a:r>
            <a:r>
              <a:rPr b="1" sz="1400"/>
              <a:t>compiled </a:t>
            </a:r>
            <a:r>
              <a:rPr b="1" sz="1400"/>
              <a:t>to </a:t>
            </a:r>
            <a:r>
              <a:rPr b="1" sz="1400"/>
              <a:t>bytecode </a:t>
            </a:r>
          </a:p>
          <a:p/>
          <a:p>
            <a:r>
              <a:rPr sz="1400"/>
              <a:t>Java </a:t>
            </a:r>
            <a:r>
              <a:rPr sz="1400"/>
              <a:t>and </a:t>
            </a:r>
            <a:r>
              <a:rPr sz="1400"/>
              <a:t>Kotlin </a:t>
            </a:r>
            <a:r>
              <a:rPr sz="1400"/>
              <a:t>code </a:t>
            </a:r>
            <a:r>
              <a:rPr sz="1400"/>
              <a:t>are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an </a:t>
            </a:r>
            <a:r>
              <a:rPr sz="1400"/>
              <a:t>intermediate </a:t>
            </a:r>
            <a:r>
              <a:rPr sz="1400"/>
              <a:t>representation </a:t>
            </a:r>
            <a:r>
              <a:rPr sz="1400"/>
              <a:t>known </a:t>
            </a:r>
            <a:r>
              <a:rPr sz="1400"/>
              <a:t>as </a:t>
            </a:r>
            <a:r>
              <a:rPr sz="1400"/>
              <a:t>bytecode. </a:t>
            </a:r>
            <a:r>
              <a:rPr sz="1400"/>
              <a:t>Bytecode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machine-independent </a:t>
            </a:r>
            <a:r>
              <a:rPr sz="1400"/>
              <a:t>format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executed </a:t>
            </a:r>
            <a:r>
              <a:rPr sz="1400"/>
              <a:t>by </a:t>
            </a:r>
            <a:r>
              <a:rPr sz="1400"/>
              <a:t>a </a:t>
            </a:r>
            <a:r>
              <a:rPr sz="1400"/>
              <a:t>Java </a:t>
            </a:r>
            <a:r>
              <a:rPr sz="1400"/>
              <a:t>Virtual </a:t>
            </a:r>
            <a:r>
              <a:rPr sz="1400"/>
              <a:t>Machine </a:t>
            </a:r>
            <a:r>
              <a:rPr sz="1400"/>
              <a:t>(JVM). </a:t>
            </a:r>
          </a:p>
          <a:p/>
          <a:p>
            <a:r>
              <a:rPr b="1" sz="1400"/>
              <a:t>And </a:t>
            </a:r>
            <a:r>
              <a:rPr b="1" sz="1400"/>
              <a:t>converted </a:t>
            </a:r>
            <a:r>
              <a:rPr b="1" sz="1400"/>
              <a:t>in </a:t>
            </a:r>
            <a:r>
              <a:rPr b="1" sz="1400"/>
              <a:t>DEX </a:t>
            </a:r>
          </a:p>
          <a:p/>
          <a:p>
            <a:r>
              <a:rPr sz="1400"/>
              <a:t>Dalvik </a:t>
            </a:r>
            <a:r>
              <a:rPr sz="1400"/>
              <a:t>Executable </a:t>
            </a:r>
            <a:r>
              <a:rPr sz="1400"/>
              <a:t>(DEX)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file </a:t>
            </a:r>
            <a:r>
              <a:rPr sz="1400"/>
              <a:t>format </a:t>
            </a:r>
            <a:r>
              <a:rPr sz="1400"/>
              <a:t>used </a:t>
            </a:r>
            <a:r>
              <a:rPr sz="1400"/>
              <a:t>by </a:t>
            </a:r>
            <a:r>
              <a:rPr sz="1400"/>
              <a:t>Android </a:t>
            </a:r>
            <a:r>
              <a:rPr sz="1400"/>
              <a:t>to </a:t>
            </a:r>
            <a:r>
              <a:rPr sz="1400"/>
              <a:t>store </a:t>
            </a:r>
            <a:r>
              <a:rPr sz="1400"/>
              <a:t>compiled </a:t>
            </a:r>
            <a:r>
              <a:rPr sz="1400"/>
              <a:t>code.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are </a:t>
            </a:r>
            <a:r>
              <a:rPr sz="1400"/>
              <a:t>created </a:t>
            </a:r>
            <a:r>
              <a:rPr sz="1400"/>
              <a:t>by </a:t>
            </a:r>
            <a:r>
              <a:rPr sz="1400"/>
              <a:t>converting </a:t>
            </a:r>
            <a:r>
              <a:rPr sz="1400"/>
              <a:t>bytecode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format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optimized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Dalvik </a:t>
            </a:r>
            <a:r>
              <a:rPr sz="1400"/>
              <a:t>virtual </a:t>
            </a:r>
            <a:r>
              <a:rPr sz="1400"/>
              <a:t>machine, </a:t>
            </a:r>
            <a:r>
              <a:rPr sz="1400"/>
              <a:t>which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runtime </a:t>
            </a:r>
            <a:r>
              <a:rPr sz="1400"/>
              <a:t>environment </a:t>
            </a:r>
            <a:r>
              <a:rPr sz="1400"/>
              <a:t>for </a:t>
            </a:r>
            <a:r>
              <a:rPr sz="1400"/>
              <a:t>Android </a:t>
            </a:r>
            <a:r>
              <a:rPr sz="1400"/>
              <a:t>applications. </a:t>
            </a:r>
          </a:p>
          <a:p/>
          <a:p>
            <a:r>
              <a:rPr b="1" sz="1400"/>
              <a:t>Dex-&gt; </a:t>
            </a:r>
            <a:r>
              <a:rPr b="1" sz="1400"/>
              <a:t>Smali </a:t>
            </a:r>
          </a:p>
          <a:p/>
          <a:p>
            <a:r>
              <a:rPr sz="1400"/>
              <a:t>Smali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represent </a:t>
            </a:r>
            <a:r>
              <a:rPr sz="1400"/>
              <a:t>DEX </a:t>
            </a:r>
            <a:r>
              <a:rPr sz="1400"/>
              <a:t>code. </a:t>
            </a:r>
            <a:r>
              <a:rPr sz="1400"/>
              <a:t>Smali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disassemble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format, </a:t>
            </a:r>
            <a:r>
              <a:rPr sz="1400"/>
              <a:t>and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also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assemble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DEX </a:t>
            </a:r>
            <a:r>
              <a:rPr sz="1400"/>
              <a:t>files. </a:t>
            </a:r>
          </a:p>
          <a:p/>
          <a:p>
            <a:r>
              <a:rPr b="1" sz="1400"/>
              <a:t>Using </a:t>
            </a:r>
            <a:r>
              <a:rPr b="1" sz="1400"/>
              <a:t>apktool </a:t>
            </a:r>
          </a:p>
          <a:p/>
          <a:p>
            <a:r>
              <a:rPr sz="1400"/>
              <a:t>Apktool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tool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disassemble </a:t>
            </a:r>
            <a:r>
              <a:rPr sz="1400"/>
              <a:t>and </a:t>
            </a:r>
            <a:r>
              <a:rPr sz="1400"/>
              <a:t>reassemble </a:t>
            </a:r>
            <a:r>
              <a:rPr sz="1400"/>
              <a:t>Android </a:t>
            </a:r>
            <a:r>
              <a:rPr sz="1400"/>
              <a:t>APK </a:t>
            </a:r>
            <a:r>
              <a:rPr sz="1400"/>
              <a:t>files. </a:t>
            </a:r>
            <a:r>
              <a:rPr sz="1400"/>
              <a:t>Apktool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extract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from </a:t>
            </a:r>
            <a:r>
              <a:rPr sz="1400"/>
              <a:t>an </a:t>
            </a:r>
            <a:r>
              <a:rPr sz="1400"/>
              <a:t>APK </a:t>
            </a:r>
            <a:r>
              <a:rPr sz="1400"/>
              <a:t>file, </a:t>
            </a:r>
            <a:r>
              <a:rPr sz="1400"/>
              <a:t>and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also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modify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and </a:t>
            </a:r>
            <a:r>
              <a:rPr sz="1400"/>
              <a:t>then </a:t>
            </a:r>
            <a:r>
              <a:rPr sz="1400"/>
              <a:t>reassemble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file. </a:t>
            </a:r>
          </a:p>
          <a:p/>
          <a:p>
            <a:r>
              <a:rPr b="1" sz="1400"/>
              <a:t>Disassembled </a:t>
            </a:r>
            <a:r>
              <a:rPr b="1" sz="1400"/>
              <a:t>version </a:t>
            </a:r>
            <a:r>
              <a:rPr b="1" sz="1400"/>
              <a:t>of </a:t>
            </a:r>
            <a:r>
              <a:rPr b="1" sz="1400"/>
              <a:t>the </a:t>
            </a:r>
            <a:r>
              <a:rPr b="1" sz="1400"/>
              <a:t>code </a:t>
            </a:r>
          </a:p>
          <a:p/>
          <a:p>
            <a:r>
              <a:rPr sz="1400"/>
              <a:t>The </a:t>
            </a:r>
            <a:r>
              <a:rPr sz="1400"/>
              <a:t>disassembled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representation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code. </a:t>
            </a:r>
            <a:r>
              <a:rPr sz="1400"/>
              <a:t>The </a:t>
            </a:r>
            <a:r>
              <a:rPr sz="1400"/>
              <a:t>disassembled </a:t>
            </a:r>
            <a:r>
              <a:rPr sz="1400"/>
              <a:t>version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structure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to </a:t>
            </a:r>
            <a:r>
              <a:rPr sz="1400"/>
              <a:t>identify </a:t>
            </a:r>
            <a:r>
              <a:rPr sz="1400"/>
              <a:t>any </a:t>
            </a:r>
            <a:r>
              <a:rPr sz="1400"/>
              <a:t>potential </a:t>
            </a:r>
            <a:r>
              <a:rPr sz="1400"/>
              <a:t>vulnerabilities. </a:t>
            </a:r>
          </a:p>
          <a:p/>
          <a:p>
            <a:r>
              <a:rPr b="1" sz="1400"/>
              <a:t>Native </a:t>
            </a:r>
            <a:r>
              <a:rPr b="1" sz="1400"/>
              <a:t>Code </a:t>
            </a:r>
          </a:p>
          <a:p/>
          <a:p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code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native </a:t>
            </a:r>
            <a:r>
              <a:rPr sz="1400"/>
              <a:t>language,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 </a:t>
            </a:r>
            <a:r>
              <a:rPr sz="1400"/>
              <a:t>or </a:t>
            </a:r>
            <a:r>
              <a:rPr sz="1400"/>
              <a:t>C++.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implement </a:t>
            </a:r>
            <a:r>
              <a:rPr sz="1400"/>
              <a:t>performance-critical </a:t>
            </a:r>
            <a:r>
              <a:rPr sz="1400"/>
              <a:t>tasks,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graphics </a:t>
            </a:r>
            <a:r>
              <a:rPr sz="1400"/>
              <a:t>rendering </a:t>
            </a:r>
            <a:r>
              <a:rPr sz="1400"/>
              <a:t>or </a:t>
            </a:r>
            <a:r>
              <a:rPr sz="1400"/>
              <a:t>video </a:t>
            </a:r>
            <a:r>
              <a:rPr sz="1400"/>
              <a:t>decoding. </a:t>
            </a:r>
          </a:p>
          <a:p/>
          <a:p>
            <a:r>
              <a:rPr b="1" sz="1400"/>
              <a:t>Code </a:t>
            </a:r>
            <a:r>
              <a:rPr b="1" sz="1400"/>
              <a:t>in </a:t>
            </a:r>
            <a:r>
              <a:rPr b="1" sz="1400"/>
              <a:t>C </a:t>
            </a:r>
          </a:p>
          <a:p/>
          <a:p>
            <a:r>
              <a:rPr sz="1400"/>
              <a:t>C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programming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write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for </a:t>
            </a:r>
            <a:r>
              <a:rPr sz="1400"/>
              <a:t>Android. </a:t>
            </a:r>
            <a:r>
              <a:rPr sz="1400"/>
              <a:t>C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machine </a:t>
            </a:r>
            <a:r>
              <a:rPr sz="1400"/>
              <a:t>code </a:t>
            </a:r>
            <a:r>
              <a:rPr sz="1400"/>
              <a:t>using </a:t>
            </a:r>
            <a:r>
              <a:rPr sz="1400"/>
              <a:t>a </a:t>
            </a:r>
            <a:r>
              <a:rPr sz="1400"/>
              <a:t>C </a:t>
            </a:r>
            <a:r>
              <a:rPr sz="1400"/>
              <a:t>compiler. </a:t>
            </a:r>
          </a:p>
          <a:p/>
          <a:p>
            <a:r>
              <a:rPr b="1" sz="1400"/>
              <a:t>Analysis </a:t>
            </a:r>
            <a:r>
              <a:rPr b="1" sz="1400"/>
              <a:t>in </a:t>
            </a:r>
            <a:r>
              <a:rPr b="1" sz="1400"/>
              <a:t>Assembly </a:t>
            </a:r>
            <a:r>
              <a:rPr b="1" sz="1400"/>
              <a:t>(After </a:t>
            </a:r>
            <a:r>
              <a:rPr b="1" sz="1400"/>
              <a:t>reverse </a:t>
            </a:r>
            <a:r>
              <a:rPr b="1" sz="1400"/>
              <a:t>engineering) </a:t>
            </a:r>
          </a:p>
          <a:p/>
          <a:p>
            <a:r>
              <a:rPr sz="1400"/>
              <a:t>Assembly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low-level </a:t>
            </a:r>
            <a:r>
              <a:rPr sz="1400"/>
              <a:t>programming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represent </a:t>
            </a:r>
            <a:r>
              <a:rPr sz="1400"/>
              <a:t>machine </a:t>
            </a:r>
            <a:r>
              <a:rPr sz="1400"/>
              <a:t>code.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detailed </a:t>
            </a:r>
            <a:r>
              <a:rPr sz="1400"/>
              <a:t>operation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machine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to </a:t>
            </a:r>
            <a:r>
              <a:rPr sz="1400"/>
              <a:t>identify </a:t>
            </a:r>
            <a:r>
              <a:rPr sz="1400"/>
              <a:t>any </a:t>
            </a:r>
            <a:r>
              <a:rPr sz="1400"/>
              <a:t>potential </a:t>
            </a:r>
            <a:r>
              <a:rPr sz="1400"/>
              <a:t>vulnerabilities. 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Native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Native </a:t>
            </a:r>
            <a:r>
              <a:rPr b="1" sz="1400"/>
              <a:t>code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stored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`/Resources/lib…` </a:t>
            </a:r>
            <a:r>
              <a:rPr sz="1400"/>
              <a:t>directory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package </a:t>
            </a:r>
            <a:r>
              <a:rPr sz="1400"/>
              <a:t>(APK).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compiled </a:t>
            </a:r>
            <a:r>
              <a:rPr sz="1400"/>
              <a:t>directly </a:t>
            </a:r>
            <a:r>
              <a:rPr sz="1400"/>
              <a:t>to </a:t>
            </a:r>
            <a:r>
              <a:rPr sz="1400"/>
              <a:t>machine </a:t>
            </a:r>
            <a:r>
              <a:rPr sz="1400"/>
              <a:t>code,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 </a:t>
            </a:r>
            <a:r>
              <a:rPr sz="1400"/>
              <a:t>or </a:t>
            </a:r>
            <a:r>
              <a:rPr sz="1400"/>
              <a:t>C++.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improve </a:t>
            </a:r>
            <a:r>
              <a:rPr sz="1400"/>
              <a:t>the </a:t>
            </a:r>
            <a:r>
              <a:rPr sz="1400"/>
              <a:t>performance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application, </a:t>
            </a:r>
            <a:r>
              <a:rPr sz="1400"/>
              <a:t>as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access </a:t>
            </a:r>
            <a:r>
              <a:rPr sz="1400"/>
              <a:t>hardware </a:t>
            </a:r>
            <a:r>
              <a:rPr sz="1400"/>
              <a:t>features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available </a:t>
            </a:r>
            <a:r>
              <a:rPr sz="1400"/>
              <a:t>to </a:t>
            </a:r>
            <a:r>
              <a:rPr sz="1400"/>
              <a:t>Java </a:t>
            </a:r>
            <a:r>
              <a:rPr sz="1400"/>
              <a:t>code. </a:t>
            </a:r>
          </a:p>
          <a:p/>
          <a:p>
            <a:r>
              <a:rPr sz="1400"/>
              <a:t>To </a:t>
            </a:r>
            <a:r>
              <a:rPr sz="1400"/>
              <a:t>establish </a:t>
            </a:r>
            <a:r>
              <a:rPr sz="1400"/>
              <a:t>a </a:t>
            </a:r>
            <a:r>
              <a:rPr sz="1400"/>
              <a:t>link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code, </a:t>
            </a:r>
            <a:r>
              <a:rPr sz="1400"/>
              <a:t>the </a:t>
            </a:r>
            <a:r>
              <a:rPr sz="1400"/>
              <a:t>`loadLibrary` </a:t>
            </a:r>
            <a:r>
              <a:rPr sz="1400"/>
              <a:t>or </a:t>
            </a:r>
            <a:r>
              <a:rPr sz="1400"/>
              <a:t>`load` </a:t>
            </a:r>
            <a:r>
              <a:rPr sz="1400"/>
              <a:t>method </a:t>
            </a:r>
            <a:r>
              <a:rPr sz="1400"/>
              <a:t>must </a:t>
            </a:r>
            <a:r>
              <a:rPr sz="1400"/>
              <a:t>be </a:t>
            </a:r>
            <a:r>
              <a:rPr sz="1400"/>
              <a:t>called. </a:t>
            </a:r>
            <a:r>
              <a:rPr sz="1400"/>
              <a:t>The </a:t>
            </a:r>
            <a:r>
              <a:rPr sz="1400"/>
              <a:t>`loadLibrary` </a:t>
            </a:r>
            <a:r>
              <a:rPr sz="1400"/>
              <a:t>method </a:t>
            </a:r>
            <a:r>
              <a:rPr sz="1400"/>
              <a:t>takes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library </a:t>
            </a:r>
            <a:r>
              <a:rPr sz="1400"/>
              <a:t>as </a:t>
            </a:r>
            <a:r>
              <a:rPr sz="1400"/>
              <a:t>an </a:t>
            </a:r>
            <a:r>
              <a:rPr sz="1400"/>
              <a:t>argument, </a:t>
            </a:r>
            <a:r>
              <a:rPr sz="1400"/>
              <a:t>while </a:t>
            </a:r>
            <a:r>
              <a:rPr sz="1400"/>
              <a:t>the </a:t>
            </a:r>
            <a:r>
              <a:rPr sz="1400"/>
              <a:t>`load` </a:t>
            </a:r>
            <a:r>
              <a:rPr sz="1400"/>
              <a:t>method </a:t>
            </a:r>
            <a:r>
              <a:rPr sz="1400"/>
              <a:t>takes </a:t>
            </a:r>
            <a:r>
              <a:rPr sz="1400"/>
              <a:t>the </a:t>
            </a:r>
            <a:r>
              <a:rPr sz="1400"/>
              <a:t>path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library </a:t>
            </a:r>
            <a:r>
              <a:rPr sz="1400"/>
              <a:t>as </a:t>
            </a:r>
            <a:r>
              <a:rPr sz="1400"/>
              <a:t>an </a:t>
            </a:r>
            <a:r>
              <a:rPr sz="1400"/>
              <a:t>argument. </a:t>
            </a:r>
          </a:p>
          <a:p/>
          <a:p>
            <a:r>
              <a:rPr sz="1400"/>
              <a:t>In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decompiled </a:t>
            </a:r>
            <a:r>
              <a:rPr sz="1400"/>
              <a:t>code,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function </a:t>
            </a:r>
            <a:r>
              <a:rPr sz="1400"/>
              <a:t>will </a:t>
            </a:r>
            <a:r>
              <a:rPr sz="1400"/>
              <a:t>not </a:t>
            </a:r>
            <a:r>
              <a:rPr sz="1400"/>
              <a:t>have </a:t>
            </a:r>
            <a:r>
              <a:rPr sz="1400"/>
              <a:t>any </a:t>
            </a:r>
            <a:r>
              <a:rPr sz="1400"/>
              <a:t>implementation </a:t>
            </a:r>
            <a:r>
              <a:rPr sz="1400"/>
              <a:t>and </a:t>
            </a:r>
            <a:r>
              <a:rPr sz="1400"/>
              <a:t>will </a:t>
            </a:r>
            <a:r>
              <a:rPr sz="1400"/>
              <a:t>contain </a:t>
            </a:r>
            <a:r>
              <a:rPr sz="1400"/>
              <a:t>the </a:t>
            </a:r>
            <a:r>
              <a:rPr sz="1400"/>
              <a:t>`native` </a:t>
            </a:r>
            <a:r>
              <a:rPr sz="1400"/>
              <a:t>keyword.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Java </a:t>
            </a:r>
            <a:r>
              <a:rPr sz="1400"/>
              <a:t>code </a:t>
            </a:r>
            <a:r>
              <a:rPr sz="1400"/>
              <a:t>calls </a:t>
            </a:r>
            <a:r>
              <a:rPr sz="1400"/>
              <a:t>the </a:t>
            </a:r>
            <a:r>
              <a:rPr sz="1400"/>
              <a:t>`nativeFunction` </a:t>
            </a:r>
            <a:r>
              <a:rPr sz="1400"/>
              <a:t>function: </a:t>
            </a:r>
          </a:p>
          <a:p/>
          <a:p>
            <a:r>
              <a:rPr sz="1400"/>
              <a:t>```java </a:t>
            </a:r>
          </a:p>
          <a:p>
            <a:r>
              <a:rPr sz="1400"/>
              <a:t>public </a:t>
            </a:r>
            <a:r>
              <a:rPr sz="1400"/>
              <a:t>class </a:t>
            </a:r>
            <a:r>
              <a:rPr sz="1400"/>
              <a:t>MyClass </a:t>
            </a:r>
            <a:r>
              <a:rPr sz="1400"/>
              <a:t>{ </a:t>
            </a:r>
          </a:p>
          <a:p>
            <a:r>
              <a:rPr sz="1400"/>
              <a:t>public </a:t>
            </a:r>
            <a:r>
              <a:rPr sz="1400"/>
              <a:t>static </a:t>
            </a:r>
            <a:r>
              <a:rPr sz="1400"/>
              <a:t>void </a:t>
            </a:r>
            <a:r>
              <a:rPr sz="1400"/>
              <a:t>main(String[] </a:t>
            </a:r>
            <a:r>
              <a:rPr sz="1400"/>
              <a:t>args) </a:t>
            </a:r>
            <a:r>
              <a:rPr sz="1400"/>
              <a:t>{ </a:t>
            </a:r>
          </a:p>
          <a:p>
            <a:r>
              <a:rPr sz="1400"/>
              <a:t>nativeFunction(); </a:t>
            </a:r>
          </a:p>
          <a:p>
            <a:r>
              <a:rPr sz="1400"/>
              <a:t>} </a:t>
            </a:r>
          </a:p>
          <a:p/>
          <a:p>
            <a:r>
              <a:rPr sz="1400"/>
              <a:t>public </a:t>
            </a:r>
            <a:r>
              <a:rPr sz="1400"/>
              <a:t>static </a:t>
            </a:r>
            <a:r>
              <a:rPr sz="1400"/>
              <a:t>native </a:t>
            </a:r>
            <a:r>
              <a:rPr sz="1400"/>
              <a:t>void </a:t>
            </a:r>
            <a:r>
              <a:rPr sz="1400"/>
              <a:t>nativeFunction(); </a:t>
            </a:r>
          </a:p>
          <a:p>
            <a:r>
              <a:rPr sz="1400"/>
              <a:t>}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The </a:t>
            </a:r>
            <a:r>
              <a:rPr sz="1400"/>
              <a:t>corresponding </a:t>
            </a:r>
            <a:r>
              <a:rPr sz="1400"/>
              <a:t>decompiled </a:t>
            </a:r>
            <a:r>
              <a:rPr sz="1400"/>
              <a:t>Java </a:t>
            </a:r>
            <a:r>
              <a:rPr sz="1400"/>
              <a:t>code </a:t>
            </a:r>
            <a:r>
              <a:rPr sz="1400"/>
              <a:t>will </a:t>
            </a:r>
            <a:r>
              <a:rPr sz="1400"/>
              <a:t>look </a:t>
            </a:r>
            <a:r>
              <a:rPr sz="1400"/>
              <a:t>like </a:t>
            </a:r>
            <a:r>
              <a:rPr sz="1400"/>
              <a:t>this: </a:t>
            </a:r>
          </a:p>
          <a:p/>
          <a:p>
            <a:r>
              <a:rPr sz="1400"/>
              <a:t>```java </a:t>
            </a:r>
          </a:p>
          <a:p>
            <a:r>
              <a:rPr sz="1400"/>
              <a:t>public </a:t>
            </a:r>
            <a:r>
              <a:rPr sz="1400"/>
              <a:t>class </a:t>
            </a:r>
            <a:r>
              <a:rPr sz="1400"/>
              <a:t>MyClass </a:t>
            </a:r>
            <a:r>
              <a:rPr sz="1400"/>
              <a:t>{ </a:t>
            </a:r>
          </a:p>
          <a:p>
            <a:r>
              <a:rPr sz="1400"/>
              <a:t>public </a:t>
            </a:r>
            <a:r>
              <a:rPr sz="1400"/>
              <a:t>static </a:t>
            </a:r>
            <a:r>
              <a:rPr sz="1400"/>
              <a:t>void </a:t>
            </a:r>
            <a:r>
              <a:rPr sz="1400"/>
              <a:t>main(String[] </a:t>
            </a:r>
            <a:r>
              <a:rPr sz="1400"/>
              <a:t>args) </a:t>
            </a:r>
            <a:r>
              <a:rPr sz="1400"/>
              <a:t>{ </a:t>
            </a:r>
          </a:p>
          <a:p>
            <a:r>
              <a:rPr sz="1400"/>
              <a:t>nativeFunction(); </a:t>
            </a:r>
          </a:p>
          <a:p>
            <a:r>
              <a:rPr sz="1400"/>
              <a:t>} </a:t>
            </a:r>
          </a:p>
          <a:p/>
          <a:p>
            <a:r>
              <a:rPr sz="1400"/>
              <a:t>public </a:t>
            </a:r>
            <a:r>
              <a:rPr sz="1400"/>
              <a:t>static </a:t>
            </a:r>
            <a:r>
              <a:rPr sz="1400"/>
              <a:t>native </a:t>
            </a:r>
            <a:r>
              <a:rPr sz="1400"/>
              <a:t>void </a:t>
            </a:r>
            <a:r>
              <a:rPr sz="1400"/>
              <a:t>nativeFunction(); </a:t>
            </a:r>
          </a:p>
          <a:p>
            <a:r>
              <a:rPr sz="1400"/>
              <a:t>}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As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see, </a:t>
            </a:r>
            <a:r>
              <a:rPr sz="1400"/>
              <a:t>the </a:t>
            </a:r>
            <a:r>
              <a:rPr sz="1400"/>
              <a:t>`nativeFunction` </a:t>
            </a:r>
            <a:r>
              <a:rPr sz="1400"/>
              <a:t>function </a:t>
            </a:r>
            <a:r>
              <a:rPr sz="1400"/>
              <a:t>does </a:t>
            </a:r>
            <a:r>
              <a:rPr sz="1400"/>
              <a:t>not </a:t>
            </a:r>
            <a:r>
              <a:rPr sz="1400"/>
              <a:t>have </a:t>
            </a:r>
            <a:r>
              <a:rPr sz="1400"/>
              <a:t>any </a:t>
            </a:r>
            <a:r>
              <a:rPr sz="1400"/>
              <a:t>implementation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Java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because </a:t>
            </a:r>
            <a:r>
              <a:rPr sz="1400"/>
              <a:t>the </a:t>
            </a:r>
            <a:r>
              <a:rPr sz="1400"/>
              <a:t>implementation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function </a:t>
            </a:r>
            <a:r>
              <a:rPr sz="1400"/>
              <a:t>is </a:t>
            </a:r>
            <a:r>
              <a:rPr sz="1400"/>
              <a:t>provided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code.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Understanding code logic (Dex to 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Decompiling </a:t>
            </a:r>
            <a:r>
              <a:rPr b="1" sz="1400"/>
              <a:t>Android </a:t>
            </a:r>
            <a:r>
              <a:rPr b="1" sz="1400"/>
              <a:t>Applications </a:t>
            </a:r>
          </a:p>
          <a:p/>
          <a:p>
            <a:r>
              <a:rPr sz="1400"/>
              <a:t>Decompiling </a:t>
            </a:r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involves </a:t>
            </a:r>
            <a:r>
              <a:rPr sz="1400"/>
              <a:t>converting </a:t>
            </a:r>
            <a:r>
              <a:rPr sz="1400"/>
              <a:t>their </a:t>
            </a:r>
            <a:r>
              <a:rPr sz="1400"/>
              <a:t>bytecode </a:t>
            </a:r>
            <a:r>
              <a:rPr sz="1400"/>
              <a:t>(DEX </a:t>
            </a:r>
            <a:r>
              <a:rPr sz="1400"/>
              <a:t>files)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source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achieved </a:t>
            </a:r>
            <a:r>
              <a:rPr sz="1400"/>
              <a:t>using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JADX </a:t>
            </a:r>
            <a:r>
              <a:rPr sz="1400"/>
              <a:t>or </a:t>
            </a:r>
            <a:r>
              <a:rPr sz="1400"/>
              <a:t>dex2jar.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also </a:t>
            </a:r>
            <a:r>
              <a:rPr sz="1400"/>
              <a:t>online </a:t>
            </a:r>
            <a:r>
              <a:rPr sz="1400"/>
              <a:t>services </a:t>
            </a:r>
            <a:r>
              <a:rPr sz="1400"/>
              <a:t>like </a:t>
            </a:r>
            <a:r>
              <a:rPr sz="1400"/>
              <a:t>https://decompiler.com </a:t>
            </a:r>
            <a:r>
              <a:rPr sz="1400"/>
              <a:t>that </a:t>
            </a:r>
            <a:r>
              <a:rPr sz="1400"/>
              <a:t>offer </a:t>
            </a:r>
            <a:r>
              <a:rPr sz="1400"/>
              <a:t>decompilation </a:t>
            </a:r>
            <a:r>
              <a:rPr sz="1400"/>
              <a:t>capabilities. </a:t>
            </a:r>
          </a:p>
          <a:p/>
          <a:p>
            <a:r>
              <a:rPr sz="1400"/>
              <a:t>However, </a:t>
            </a:r>
            <a:r>
              <a:rPr sz="1400"/>
              <a:t>it's </a:t>
            </a:r>
            <a:r>
              <a:rPr sz="1400"/>
              <a:t>important </a:t>
            </a:r>
            <a:r>
              <a:rPr sz="1400"/>
              <a:t>to </a:t>
            </a:r>
            <a:r>
              <a:rPr sz="1400"/>
              <a:t>note </a:t>
            </a:r>
            <a:r>
              <a:rPr sz="1400"/>
              <a:t>that </a:t>
            </a:r>
            <a:r>
              <a:rPr sz="1400"/>
              <a:t>decompilation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a </a:t>
            </a:r>
            <a:r>
              <a:rPr sz="1400"/>
              <a:t>perfect </a:t>
            </a:r>
            <a:r>
              <a:rPr sz="1400"/>
              <a:t>process. </a:t>
            </a:r>
            <a:r>
              <a:rPr sz="1400"/>
              <a:t>The </a:t>
            </a:r>
            <a:r>
              <a:rPr sz="1400"/>
              <a:t>generated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identical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original </a:t>
            </a:r>
            <a:r>
              <a:rPr sz="1400"/>
              <a:t>and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be </a:t>
            </a:r>
            <a:r>
              <a:rPr sz="1400"/>
              <a:t>able </a:t>
            </a:r>
            <a:r>
              <a:rPr sz="1400"/>
              <a:t>to </a:t>
            </a:r>
            <a:r>
              <a:rPr sz="1400"/>
              <a:t>re-compile </a:t>
            </a:r>
            <a:r>
              <a:rPr sz="1400"/>
              <a:t>successfully. </a:t>
            </a:r>
            <a:r>
              <a:rPr sz="1400"/>
              <a:t>Nevertheless, </a:t>
            </a:r>
            <a:r>
              <a:rPr sz="1400"/>
              <a:t>decompiled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provide </a:t>
            </a:r>
            <a:r>
              <a:rPr sz="1400"/>
              <a:t>valuable </a:t>
            </a:r>
            <a:r>
              <a:rPr sz="1400"/>
              <a:t>insights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logic </a:t>
            </a:r>
            <a:r>
              <a:rPr sz="1400"/>
              <a:t>and </a:t>
            </a:r>
            <a:r>
              <a:rPr sz="1400"/>
              <a:t>functionality. </a:t>
            </a:r>
          </a:p>
          <a:p/>
          <a:p>
            <a:r>
              <a:rPr sz="1400"/>
              <a:t>For </a:t>
            </a:r>
            <a:r>
              <a:rPr sz="1400"/>
              <a:t>decompiling </a:t>
            </a:r>
            <a:r>
              <a:rPr sz="1400"/>
              <a:t>Kotlin </a:t>
            </a:r>
            <a:r>
              <a:rPr sz="1400"/>
              <a:t>code, </a:t>
            </a:r>
            <a:r>
              <a:rPr sz="1400"/>
              <a:t>Fernflower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as </a:t>
            </a:r>
            <a:r>
              <a:rPr sz="1400"/>
              <a:t>an </a:t>
            </a:r>
            <a:r>
              <a:rPr sz="1400"/>
              <a:t>additional </a:t>
            </a:r>
            <a:r>
              <a:rPr sz="1400"/>
              <a:t>tool </a:t>
            </a:r>
            <a:r>
              <a:rPr sz="1400"/>
              <a:t>to </a:t>
            </a:r>
            <a:r>
              <a:rPr sz="1400"/>
              <a:t>improve </a:t>
            </a:r>
            <a:r>
              <a:rPr sz="1400"/>
              <a:t>the </a:t>
            </a:r>
            <a:r>
              <a:rPr sz="1400"/>
              <a:t>quality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decompiled </a:t>
            </a:r>
            <a:r>
              <a:rPr sz="1400"/>
              <a:t>results. 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Modifying and Patching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to </a:t>
            </a:r>
            <a:r>
              <a:rPr b="1" sz="1400"/>
              <a:t>Smali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Smali </a:t>
            </a:r>
            <a:r>
              <a:rPr sz="1200"/>
              <a:t>is </a:t>
            </a:r>
            <a:r>
              <a:rPr sz="1200"/>
              <a:t>the </a:t>
            </a:r>
            <a:r>
              <a:rPr sz="1200"/>
              <a:t>assembly </a:t>
            </a:r>
            <a:r>
              <a:rPr sz="1200"/>
              <a:t>language </a:t>
            </a:r>
            <a:r>
              <a:rPr sz="1200"/>
              <a:t>of </a:t>
            </a:r>
            <a:r>
              <a:rPr sz="1200"/>
              <a:t>Dalvik, </a:t>
            </a:r>
            <a:r>
              <a:rPr sz="1200"/>
              <a:t>the </a:t>
            </a:r>
            <a:r>
              <a:rPr sz="1200"/>
              <a:t>virtual </a:t>
            </a:r>
            <a:r>
              <a:rPr sz="1200"/>
              <a:t>machine </a:t>
            </a:r>
            <a:r>
              <a:rPr sz="1200"/>
              <a:t>that </a:t>
            </a:r>
            <a:r>
              <a:rPr sz="1200"/>
              <a:t>runs </a:t>
            </a:r>
            <a:r>
              <a:rPr sz="1200"/>
              <a:t>Android </a:t>
            </a:r>
            <a:r>
              <a:rPr sz="1200"/>
              <a:t>applications.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It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low-level </a:t>
            </a:r>
            <a:r>
              <a:rPr sz="1200"/>
              <a:t>language </a:t>
            </a:r>
            <a:r>
              <a:rPr sz="1200"/>
              <a:t>that </a:t>
            </a:r>
            <a:r>
              <a:rPr sz="1200"/>
              <a:t>is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represent </a:t>
            </a:r>
            <a:r>
              <a:rPr sz="1200"/>
              <a:t>the </a:t>
            </a:r>
            <a:r>
              <a:rPr sz="1200"/>
              <a:t>compiled </a:t>
            </a:r>
            <a:r>
              <a:rPr sz="1200"/>
              <a:t>code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applications.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Reversing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is </a:t>
            </a:r>
            <a:r>
              <a:rPr sz="1200"/>
              <a:t>the </a:t>
            </a:r>
            <a:r>
              <a:rPr sz="1200"/>
              <a:t>process </a:t>
            </a:r>
            <a:r>
              <a:rPr sz="1200"/>
              <a:t>of </a:t>
            </a:r>
            <a:r>
              <a:rPr sz="1200"/>
              <a:t>converting </a:t>
            </a:r>
            <a:r>
              <a:rPr sz="1200"/>
              <a:t>it </a:t>
            </a:r>
            <a:r>
              <a:rPr sz="1200"/>
              <a:t>back </a:t>
            </a:r>
            <a:r>
              <a:rPr sz="1200"/>
              <a:t>into </a:t>
            </a:r>
            <a:r>
              <a:rPr sz="1200"/>
              <a:t>its </a:t>
            </a:r>
            <a:r>
              <a:rPr sz="1200"/>
              <a:t>original </a:t>
            </a:r>
            <a:r>
              <a:rPr sz="1200"/>
              <a:t>Java </a:t>
            </a:r>
            <a:r>
              <a:rPr sz="1200"/>
              <a:t>source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done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variety </a:t>
            </a:r>
            <a:r>
              <a:rPr sz="1200"/>
              <a:t>of </a:t>
            </a:r>
            <a:r>
              <a:rPr sz="1200"/>
              <a:t>tools,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jadx </a:t>
            </a:r>
            <a:r>
              <a:rPr sz="1200"/>
              <a:t>and </a:t>
            </a:r>
            <a:r>
              <a:rPr sz="1200"/>
              <a:t>dex2jar. </a:t>
            </a:r>
          </a:p>
          <a:p/>
          <a:p>
            <a:r>
              <a:rPr b="1" sz="1400"/>
              <a:t>Dex-&gt; </a:t>
            </a:r>
            <a:r>
              <a:rPr b="1" sz="1400"/>
              <a:t>Smali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Dex </a:t>
            </a:r>
            <a:r>
              <a:rPr sz="1200"/>
              <a:t>(Dalvik </a:t>
            </a:r>
            <a:r>
              <a:rPr sz="1200"/>
              <a:t>Executable) </a:t>
            </a:r>
            <a:r>
              <a:rPr sz="1200"/>
              <a:t>is </a:t>
            </a:r>
            <a:r>
              <a:rPr sz="1200"/>
              <a:t>the </a:t>
            </a:r>
            <a:r>
              <a:rPr sz="1200"/>
              <a:t>file </a:t>
            </a:r>
            <a:r>
              <a:rPr sz="1200"/>
              <a:t>format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store </a:t>
            </a:r>
            <a:r>
              <a:rPr sz="1200"/>
              <a:t>the </a:t>
            </a:r>
            <a:r>
              <a:rPr sz="1200"/>
              <a:t>compiled </a:t>
            </a:r>
            <a:r>
              <a:rPr sz="1200"/>
              <a:t>code </a:t>
            </a:r>
            <a:r>
              <a:rPr sz="1200"/>
              <a:t>of </a:t>
            </a:r>
            <a:r>
              <a:rPr sz="1200"/>
              <a:t>Android </a:t>
            </a:r>
            <a:r>
              <a:rPr sz="1200"/>
              <a:t>applications.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It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compact </a:t>
            </a:r>
            <a:r>
              <a:rPr sz="1200"/>
              <a:t>and </a:t>
            </a:r>
            <a:r>
              <a:rPr sz="1200"/>
              <a:t>efficient </a:t>
            </a:r>
            <a:r>
              <a:rPr sz="1200"/>
              <a:t>format </a:t>
            </a:r>
            <a:r>
              <a:rPr sz="1200"/>
              <a:t>that </a:t>
            </a:r>
            <a:r>
              <a:rPr sz="1200"/>
              <a:t>is </a:t>
            </a:r>
            <a:r>
              <a:rPr sz="1200"/>
              <a:t>designed 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executed </a:t>
            </a:r>
            <a:r>
              <a:rPr sz="1200"/>
              <a:t>by </a:t>
            </a:r>
            <a:r>
              <a:rPr sz="1200"/>
              <a:t>the </a:t>
            </a:r>
            <a:r>
              <a:rPr sz="1200"/>
              <a:t>Dalvik </a:t>
            </a:r>
            <a:r>
              <a:rPr sz="1200"/>
              <a:t>virtual </a:t>
            </a:r>
            <a:r>
              <a:rPr sz="1200"/>
              <a:t>machine.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Dex </a:t>
            </a:r>
            <a:r>
              <a:rPr sz="1200"/>
              <a:t>files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converted </a:t>
            </a:r>
            <a:r>
              <a:rPr sz="1200"/>
              <a:t>to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variety </a:t>
            </a:r>
            <a:r>
              <a:rPr sz="1200"/>
              <a:t>of </a:t>
            </a:r>
            <a:r>
              <a:rPr sz="1200"/>
              <a:t>tools,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dex2smali </a:t>
            </a:r>
            <a:r>
              <a:rPr sz="1200"/>
              <a:t>and </a:t>
            </a:r>
            <a:r>
              <a:rPr sz="1200"/>
              <a:t>baksmali. </a:t>
            </a:r>
          </a:p>
          <a:p/>
          <a:p>
            <a:r>
              <a:rPr b="1" sz="1400"/>
              <a:t>Modify </a:t>
            </a:r>
            <a:r>
              <a:rPr b="1" sz="1400"/>
              <a:t>Smali </a:t>
            </a:r>
            <a:r>
              <a:rPr b="1" sz="1400"/>
              <a:t>Code </a:t>
            </a:r>
            <a:r>
              <a:rPr b="1" sz="1400"/>
              <a:t>Directly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Smali </a:t>
            </a:r>
            <a:r>
              <a:rPr sz="1200"/>
              <a:t>code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human-readable </a:t>
            </a:r>
            <a:r>
              <a:rPr sz="1200"/>
              <a:t>language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modified </a:t>
            </a:r>
            <a:r>
              <a:rPr sz="1200"/>
              <a:t>directly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text </a:t>
            </a:r>
            <a:r>
              <a:rPr sz="1200"/>
              <a:t>editor.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used </a:t>
            </a:r>
            <a:r>
              <a:rPr sz="1200"/>
              <a:t>to </a:t>
            </a:r>
            <a:r>
              <a:rPr sz="1200"/>
              <a:t>make </a:t>
            </a:r>
            <a:r>
              <a:rPr sz="1200"/>
              <a:t>changes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behavior </a:t>
            </a:r>
            <a:r>
              <a:rPr sz="1200"/>
              <a:t>of </a:t>
            </a:r>
            <a:r>
              <a:rPr sz="1200"/>
              <a:t>an </a:t>
            </a:r>
            <a:r>
              <a:rPr sz="1200"/>
              <a:t>Android </a:t>
            </a:r>
            <a:r>
              <a:rPr sz="1200"/>
              <a:t>application,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adding </a:t>
            </a:r>
            <a:r>
              <a:rPr sz="1200"/>
              <a:t>new </a:t>
            </a:r>
            <a:r>
              <a:rPr sz="1200"/>
              <a:t>features </a:t>
            </a:r>
            <a:r>
              <a:rPr sz="1200"/>
              <a:t>or </a:t>
            </a:r>
            <a:r>
              <a:rPr sz="1200"/>
              <a:t>fixing </a:t>
            </a:r>
            <a:r>
              <a:rPr sz="1200"/>
              <a:t>bugs.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However, </a:t>
            </a:r>
            <a:r>
              <a:rPr sz="1200"/>
              <a:t>it </a:t>
            </a:r>
            <a:r>
              <a:rPr sz="1200"/>
              <a:t>is </a:t>
            </a:r>
            <a:r>
              <a:rPr sz="1200"/>
              <a:t>important </a:t>
            </a:r>
            <a:r>
              <a:rPr sz="1200"/>
              <a:t>to </a:t>
            </a:r>
            <a:r>
              <a:rPr sz="1200"/>
              <a:t>note </a:t>
            </a:r>
            <a:r>
              <a:rPr sz="1200"/>
              <a:t>that </a:t>
            </a:r>
            <a:r>
              <a:rPr sz="1200"/>
              <a:t>modifying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directly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dangerous, </a:t>
            </a:r>
            <a:r>
              <a:rPr sz="1200"/>
              <a:t>as </a:t>
            </a:r>
            <a:r>
              <a:rPr sz="1200"/>
              <a:t>it </a:t>
            </a:r>
            <a:r>
              <a:rPr sz="1200"/>
              <a:t>can </a:t>
            </a:r>
            <a:r>
              <a:rPr sz="1200"/>
              <a:t>easily </a:t>
            </a:r>
            <a:r>
              <a:rPr sz="1200"/>
              <a:t>lead </a:t>
            </a:r>
            <a:r>
              <a:rPr sz="1200"/>
              <a:t>to </a:t>
            </a:r>
            <a:r>
              <a:rPr sz="1200"/>
              <a:t>errors </a:t>
            </a:r>
            <a:r>
              <a:rPr sz="1200"/>
              <a:t>that </a:t>
            </a:r>
            <a:r>
              <a:rPr sz="1200"/>
              <a:t>can </a:t>
            </a:r>
            <a:r>
              <a:rPr sz="1200"/>
              <a:t>crash </a:t>
            </a:r>
            <a:r>
              <a:rPr sz="1200"/>
              <a:t>the </a:t>
            </a:r>
            <a:r>
              <a:rPr sz="1200"/>
              <a:t>application. </a:t>
            </a:r>
          </a:p>
          <a:p/>
          <a:p>
            <a:r>
              <a:rPr b="1" sz="1400"/>
              <a:t>Each </a:t>
            </a:r>
            <a:r>
              <a:rPr b="1" sz="1400"/>
              <a:t>Class </a:t>
            </a:r>
            <a:r>
              <a:rPr b="1" sz="1400"/>
              <a:t>Will </a:t>
            </a:r>
            <a:r>
              <a:rPr b="1" sz="1400"/>
              <a:t>Have </a:t>
            </a:r>
            <a:r>
              <a:rPr b="1" sz="1400"/>
              <a:t>a </a:t>
            </a:r>
            <a:r>
              <a:rPr b="1" sz="1400"/>
              <a:t>Separate </a:t>
            </a:r>
            <a:r>
              <a:rPr b="1" sz="1400"/>
              <a:t>Smali </a:t>
            </a:r>
            <a:r>
              <a:rPr b="1" sz="1400"/>
              <a:t>File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Each </a:t>
            </a:r>
            <a:r>
              <a:rPr sz="1200"/>
              <a:t>class </a:t>
            </a:r>
            <a:r>
              <a:rPr sz="1200"/>
              <a:t>in </a:t>
            </a:r>
            <a:r>
              <a:rPr sz="1200"/>
              <a:t>an </a:t>
            </a:r>
            <a:r>
              <a:rPr sz="1200"/>
              <a:t>Android </a:t>
            </a:r>
            <a:r>
              <a:rPr sz="1200"/>
              <a:t>application </a:t>
            </a:r>
            <a:r>
              <a:rPr sz="1200"/>
              <a:t>is </a:t>
            </a:r>
            <a:r>
              <a:rPr sz="1200"/>
              <a:t>compiled </a:t>
            </a:r>
            <a:r>
              <a:rPr sz="1200"/>
              <a:t>into </a:t>
            </a:r>
            <a:r>
              <a:rPr sz="1200"/>
              <a:t>a </a:t>
            </a:r>
            <a:r>
              <a:rPr sz="1200"/>
              <a:t>separate </a:t>
            </a:r>
            <a:r>
              <a:rPr sz="1200"/>
              <a:t>smali </a:t>
            </a:r>
            <a:r>
              <a:rPr sz="1200"/>
              <a:t>file.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makes </a:t>
            </a:r>
            <a:r>
              <a:rPr sz="1200"/>
              <a:t>it </a:t>
            </a:r>
            <a:r>
              <a:rPr sz="1200"/>
              <a:t>easy </a:t>
            </a:r>
            <a:r>
              <a:rPr sz="1200"/>
              <a:t>to </a:t>
            </a:r>
            <a:r>
              <a:rPr sz="1200"/>
              <a:t>modify </a:t>
            </a:r>
            <a:r>
              <a:rPr sz="1200"/>
              <a:t>the </a:t>
            </a:r>
            <a:r>
              <a:rPr sz="1200"/>
              <a:t>code </a:t>
            </a:r>
            <a:r>
              <a:rPr sz="1200"/>
              <a:t>of </a:t>
            </a:r>
            <a:r>
              <a:rPr sz="1200"/>
              <a:t>a </a:t>
            </a:r>
            <a:r>
              <a:rPr sz="1200"/>
              <a:t>specific </a:t>
            </a:r>
            <a:r>
              <a:rPr sz="1200"/>
              <a:t>class </a:t>
            </a:r>
            <a:r>
              <a:rPr sz="1200"/>
              <a:t>without </a:t>
            </a:r>
            <a:r>
              <a:rPr sz="1200"/>
              <a:t>affecting </a:t>
            </a:r>
            <a:r>
              <a:rPr sz="1200"/>
              <a:t>the </a:t>
            </a:r>
            <a:r>
              <a:rPr sz="1200"/>
              <a:t>rest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application. </a:t>
            </a:r>
          </a:p>
          <a:p/>
          <a:p>
            <a:r>
              <a:rPr b="1" sz="1400"/>
              <a:t>Modify </a:t>
            </a:r>
            <a:r>
              <a:rPr b="1" sz="1400"/>
              <a:t>Resources, </a:t>
            </a:r>
            <a:r>
              <a:rPr b="1" sz="1400"/>
              <a:t>Assets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also </a:t>
            </a:r>
            <a:r>
              <a:rPr sz="1200"/>
              <a:t>include </a:t>
            </a:r>
            <a:r>
              <a:rPr sz="1200"/>
              <a:t>resources </a:t>
            </a:r>
            <a:r>
              <a:rPr sz="1200"/>
              <a:t>and </a:t>
            </a:r>
            <a:r>
              <a:rPr sz="1200"/>
              <a:t>assets,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images, </a:t>
            </a:r>
            <a:r>
              <a:rPr sz="1200"/>
              <a:t>sounds, </a:t>
            </a:r>
            <a:r>
              <a:rPr sz="1200"/>
              <a:t>and </a:t>
            </a:r>
            <a:r>
              <a:rPr sz="1200"/>
              <a:t>data </a:t>
            </a:r>
            <a:r>
              <a:rPr sz="1200"/>
              <a:t>files.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These </a:t>
            </a:r>
            <a:r>
              <a:rPr sz="1200"/>
              <a:t>resources </a:t>
            </a:r>
            <a:r>
              <a:rPr sz="1200"/>
              <a:t>and </a:t>
            </a:r>
            <a:r>
              <a:rPr sz="1200"/>
              <a:t>assets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modified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variety </a:t>
            </a:r>
            <a:r>
              <a:rPr sz="1200"/>
              <a:t>of </a:t>
            </a:r>
            <a:r>
              <a:rPr sz="1200"/>
              <a:t>tools,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APKtool </a:t>
            </a:r>
            <a:r>
              <a:rPr sz="1200"/>
              <a:t>and </a:t>
            </a:r>
            <a:r>
              <a:rPr sz="1200"/>
              <a:t>apktool-gui. </a:t>
            </a:r>
          </a:p>
          <a:p/>
          <a:p>
            <a:r>
              <a:rPr b="1" sz="1400"/>
              <a:t>Re-compile </a:t>
            </a:r>
            <a:r>
              <a:rPr b="1" sz="1400"/>
              <a:t>and </a:t>
            </a:r>
            <a:r>
              <a:rPr b="1" sz="1400"/>
              <a:t>Re-sign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Once </a:t>
            </a:r>
            <a:r>
              <a:rPr sz="1200"/>
              <a:t>the </a:t>
            </a:r>
            <a:r>
              <a:rPr sz="1200"/>
              <a:t>smali </a:t>
            </a:r>
            <a:r>
              <a:rPr sz="1200"/>
              <a:t>code </a:t>
            </a:r>
            <a:r>
              <a:rPr sz="1200"/>
              <a:t>and </a:t>
            </a:r>
            <a:r>
              <a:rPr sz="1200"/>
              <a:t>resources </a:t>
            </a:r>
            <a:r>
              <a:rPr sz="1200"/>
              <a:t>have </a:t>
            </a:r>
            <a:r>
              <a:rPr sz="1200"/>
              <a:t>been </a:t>
            </a:r>
            <a:r>
              <a:rPr sz="1200"/>
              <a:t>modified,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application </a:t>
            </a:r>
            <a:r>
              <a:rPr sz="1200"/>
              <a:t>must </a:t>
            </a:r>
            <a:r>
              <a:rPr sz="1200"/>
              <a:t>be </a:t>
            </a:r>
            <a:r>
              <a:rPr sz="1200"/>
              <a:t>re-compiled </a:t>
            </a:r>
            <a:r>
              <a:rPr sz="1200"/>
              <a:t>and </a:t>
            </a:r>
            <a:r>
              <a:rPr sz="1200"/>
              <a:t>re-signed.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This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done </a:t>
            </a:r>
            <a:r>
              <a:rPr sz="1200"/>
              <a:t>using </a:t>
            </a:r>
            <a:r>
              <a:rPr sz="1200"/>
              <a:t>a </a:t>
            </a:r>
            <a:r>
              <a:rPr sz="1200"/>
              <a:t>variety </a:t>
            </a:r>
            <a:r>
              <a:rPr sz="1200"/>
              <a:t>of </a:t>
            </a:r>
            <a:r>
              <a:rPr sz="1200"/>
              <a:t>tools,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apktool </a:t>
            </a:r>
            <a:r>
              <a:rPr sz="1200"/>
              <a:t>and </a:t>
            </a:r>
            <a:r>
              <a:rPr sz="1200"/>
              <a:t>apksigner. </a:t>
            </a:r>
          </a:p>
          <a:p/>
          <a:p>
            <a:r>
              <a:rPr b="1" sz="1400"/>
              <a:t>Legal </a:t>
            </a:r>
            <a:r>
              <a:rPr b="1" sz="1400"/>
              <a:t>Implications! </a:t>
            </a:r>
            <a:r>
              <a:rPr b="1" sz="1400"/>
              <a:t>(Read </a:t>
            </a:r>
            <a:r>
              <a:rPr b="1" sz="1400"/>
              <a:t>EULA)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It </a:t>
            </a:r>
            <a:r>
              <a:rPr sz="1200"/>
              <a:t>is </a:t>
            </a:r>
            <a:r>
              <a:rPr sz="1200"/>
              <a:t>important </a:t>
            </a:r>
            <a:r>
              <a:rPr sz="1200"/>
              <a:t>to </a:t>
            </a:r>
            <a:r>
              <a:rPr sz="1200"/>
              <a:t>note </a:t>
            </a:r>
            <a:r>
              <a:rPr sz="1200"/>
              <a:t>that </a:t>
            </a:r>
            <a:r>
              <a:rPr sz="1200"/>
              <a:t>modifying </a:t>
            </a: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can </a:t>
            </a:r>
            <a:r>
              <a:rPr sz="1200"/>
              <a:t>have </a:t>
            </a:r>
            <a:r>
              <a:rPr sz="1200"/>
              <a:t>legal </a:t>
            </a:r>
            <a:r>
              <a:rPr sz="1200"/>
              <a:t>implications.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EULA </a:t>
            </a:r>
            <a:r>
              <a:rPr sz="1200"/>
              <a:t>(End </a:t>
            </a:r>
            <a:r>
              <a:rPr sz="1200"/>
              <a:t>User </a:t>
            </a:r>
            <a:r>
              <a:rPr sz="1200"/>
              <a:t>License </a:t>
            </a:r>
            <a:r>
              <a:rPr sz="1200"/>
              <a:t>Agreement) </a:t>
            </a:r>
            <a:r>
              <a:rPr sz="1200"/>
              <a:t>for </a:t>
            </a:r>
            <a:r>
              <a:rPr sz="1200"/>
              <a:t>most </a:t>
            </a:r>
            <a:r>
              <a:rPr sz="1200"/>
              <a:t>Android </a:t>
            </a:r>
            <a:r>
              <a:rPr sz="1200"/>
              <a:t>applications </a:t>
            </a:r>
            <a:r>
              <a:rPr sz="1200"/>
              <a:t>prohibits </a:t>
            </a:r>
            <a:r>
              <a:rPr sz="1200"/>
              <a:t>users </a:t>
            </a:r>
            <a:r>
              <a:rPr sz="1200"/>
              <a:t>from </a:t>
            </a:r>
            <a:r>
              <a:rPr sz="1200"/>
              <a:t>modifying </a:t>
            </a:r>
            <a:r>
              <a:rPr sz="1200"/>
              <a:t>the </a:t>
            </a:r>
            <a:r>
              <a:rPr sz="1200"/>
              <a:t>application's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Violating </a:t>
            </a:r>
            <a:r>
              <a:rPr sz="1200"/>
              <a:t>the </a:t>
            </a:r>
            <a:r>
              <a:rPr sz="1200"/>
              <a:t>EULA </a:t>
            </a:r>
            <a:r>
              <a:rPr sz="1200"/>
              <a:t>can </a:t>
            </a:r>
            <a:r>
              <a:rPr sz="1200"/>
              <a:t>result </a:t>
            </a:r>
            <a:r>
              <a:rPr sz="1200"/>
              <a:t>in </a:t>
            </a:r>
            <a:r>
              <a:rPr sz="1200"/>
              <a:t>legal </a:t>
            </a:r>
            <a:r>
              <a:rPr sz="1200"/>
              <a:t>action. 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Crash Course on Programming Language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Development </a:t>
            </a:r>
            <a:r>
              <a:rPr b="1" sz="1400"/>
              <a:t>of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 </a:t>
            </a:r>
          </a:p>
          <a:p/>
          <a:p>
            <a:r>
              <a:rPr sz="1400"/>
              <a:t>To </a:t>
            </a:r>
            <a:r>
              <a:rPr sz="1400"/>
              <a:t>enhance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concepts, </a:t>
            </a:r>
            <a:r>
              <a:rPr sz="1400"/>
              <a:t>we </a:t>
            </a:r>
            <a:r>
              <a:rPr sz="1400"/>
              <a:t>will </a:t>
            </a:r>
            <a:r>
              <a:rPr sz="1400"/>
              <a:t>develop </a:t>
            </a:r>
            <a:r>
              <a:rPr sz="1400"/>
              <a:t>a </a:t>
            </a:r>
            <a:r>
              <a:rPr sz="1400"/>
              <a:t>simplified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called </a:t>
            </a:r>
            <a:r>
              <a:rPr sz="1400"/>
              <a:t>"Dummy </a:t>
            </a:r>
            <a:r>
              <a:rPr sz="1400"/>
              <a:t>Assembly" </a:t>
            </a:r>
            <a:r>
              <a:rPr sz="1400"/>
              <a:t>that </a:t>
            </a:r>
            <a:r>
              <a:rPr sz="1400"/>
              <a:t>mimics </a:t>
            </a:r>
            <a:r>
              <a:rPr sz="1400"/>
              <a:t>real-world </a:t>
            </a:r>
            <a:r>
              <a:rPr sz="1400"/>
              <a:t>assembly </a:t>
            </a:r>
            <a:r>
              <a:rPr sz="1400"/>
              <a:t>languages. </a:t>
            </a:r>
          </a:p>
          <a:p/>
          <a:p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Binary </a:t>
            </a:r>
            <a:r>
              <a:rPr b="1" sz="1400"/>
              <a:t>Code </a:t>
            </a:r>
          </a:p>
          <a:p/>
          <a:p>
            <a:r>
              <a:rPr sz="1400"/>
              <a:t>Each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instruction </a:t>
            </a:r>
            <a:r>
              <a:rPr sz="1400"/>
              <a:t>will </a:t>
            </a:r>
            <a:r>
              <a:rPr sz="1400"/>
              <a:t>correspond </a:t>
            </a:r>
            <a:r>
              <a:rPr sz="1400"/>
              <a:t>to </a:t>
            </a:r>
            <a:r>
              <a:rPr sz="1400"/>
              <a:t>a </a:t>
            </a:r>
            <a:r>
              <a:rPr sz="1400"/>
              <a:t>unique </a:t>
            </a:r>
            <a:r>
              <a:rPr sz="1400"/>
              <a:t>binary </a:t>
            </a:r>
            <a:r>
              <a:rPr sz="1400"/>
              <a:t>code. </a:t>
            </a:r>
            <a:r>
              <a:rPr sz="1400"/>
              <a:t>This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will </a:t>
            </a:r>
            <a:r>
              <a:rPr sz="1400"/>
              <a:t>define </a:t>
            </a:r>
            <a:r>
              <a:rPr sz="1400"/>
              <a:t>the </a:t>
            </a:r>
            <a:r>
              <a:rPr sz="1400"/>
              <a:t>operation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performed </a:t>
            </a:r>
            <a:r>
              <a:rPr sz="1400"/>
              <a:t>(opcode), </a:t>
            </a:r>
            <a:r>
              <a:rPr sz="1400"/>
              <a:t>as </a:t>
            </a:r>
            <a:r>
              <a:rPr sz="1400"/>
              <a:t>well </a:t>
            </a:r>
            <a:r>
              <a:rPr sz="1400"/>
              <a:t>as </a:t>
            </a:r>
            <a:r>
              <a:rPr sz="1400"/>
              <a:t>the </a:t>
            </a:r>
            <a:r>
              <a:rPr sz="1400"/>
              <a:t>operands </a:t>
            </a:r>
            <a:r>
              <a:rPr sz="1400"/>
              <a:t>involved. </a:t>
            </a:r>
          </a:p>
          <a:p/>
          <a:p>
            <a:r>
              <a:rPr b="1" sz="1400"/>
              <a:t>Conversion </a:t>
            </a:r>
            <a:r>
              <a:rPr b="1" sz="1400"/>
              <a:t>from </a:t>
            </a:r>
            <a:r>
              <a:rPr b="1" sz="1400"/>
              <a:t>Binary </a:t>
            </a:r>
            <a:r>
              <a:rPr b="1" sz="1400"/>
              <a:t>to </a:t>
            </a:r>
            <a:r>
              <a:rPr b="1" sz="1400"/>
              <a:t>Assembly </a:t>
            </a:r>
            <a:r>
              <a:rPr b="1" sz="1400"/>
              <a:t>Code </a:t>
            </a:r>
          </a:p>
          <a:p/>
          <a:p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translating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known </a:t>
            </a:r>
            <a:r>
              <a:rPr sz="1400"/>
              <a:t>as </a:t>
            </a:r>
            <a:r>
              <a:rPr sz="1400"/>
              <a:t>disassembling. </a:t>
            </a:r>
            <a:r>
              <a:rPr sz="1400"/>
              <a:t>To </a:t>
            </a:r>
            <a:r>
              <a:rPr sz="1400"/>
              <a:t>facilitate </a:t>
            </a:r>
            <a:r>
              <a:rPr sz="1400"/>
              <a:t>this </a:t>
            </a:r>
            <a:r>
              <a:rPr sz="1400"/>
              <a:t>conversion, </a:t>
            </a:r>
            <a:r>
              <a:rPr sz="1400"/>
              <a:t>we </a:t>
            </a:r>
            <a:r>
              <a:rPr sz="1400"/>
              <a:t>will </a:t>
            </a:r>
            <a:r>
              <a:rPr sz="1400"/>
              <a:t>provide </a:t>
            </a:r>
            <a:r>
              <a:rPr sz="1400"/>
              <a:t>a </a:t>
            </a:r>
            <a:r>
              <a:rPr sz="1400"/>
              <a:t>table </a:t>
            </a:r>
            <a:r>
              <a:rPr sz="1400"/>
              <a:t>that </a:t>
            </a:r>
            <a:r>
              <a:rPr sz="1400"/>
              <a:t>maps </a:t>
            </a:r>
            <a:r>
              <a:rPr sz="1400"/>
              <a:t>each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its </a:t>
            </a:r>
            <a:r>
              <a:rPr sz="1400"/>
              <a:t>corresponding </a:t>
            </a:r>
            <a:r>
              <a:rPr sz="1400"/>
              <a:t>assembly </a:t>
            </a:r>
            <a:r>
              <a:rPr sz="1400"/>
              <a:t>instruction. </a:t>
            </a:r>
            <a:r>
              <a:rPr sz="1400"/>
              <a:t>This </a:t>
            </a:r>
            <a:r>
              <a:rPr sz="1400"/>
              <a:t>table </a:t>
            </a:r>
            <a:r>
              <a:rPr sz="1400"/>
              <a:t>will </a:t>
            </a:r>
            <a:r>
              <a:rPr sz="1400"/>
              <a:t>allow </a:t>
            </a:r>
            <a:r>
              <a:rPr sz="1400"/>
              <a:t>programmers </a:t>
            </a:r>
            <a:r>
              <a:rPr sz="1400"/>
              <a:t>to </a:t>
            </a:r>
            <a:r>
              <a:rPr sz="1400"/>
              <a:t>interpret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as </a:t>
            </a:r>
            <a:r>
              <a:rPr sz="1400"/>
              <a:t>human-readable </a:t>
            </a:r>
            <a:r>
              <a:rPr sz="1400"/>
              <a:t>assembly </a:t>
            </a:r>
            <a:r>
              <a:rPr sz="1400"/>
              <a:t>instructions. </a:t>
            </a:r>
          </a:p>
          <a:p/>
          <a:p>
            <a:r>
              <a:rPr b="1" sz="1400"/>
              <a:t>Example:</a:t>
            </a:r>
          </a:p>
          <a:p/>
          <a:p>
            <a:r>
              <a:rPr sz="1400"/>
              <a:t>Consider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assembly </a:t>
            </a:r>
            <a:r>
              <a:rPr sz="1400"/>
              <a:t>instruction: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ADD </a:t>
            </a:r>
            <a:r>
              <a:rPr sz="1400"/>
              <a:t>R0, </a:t>
            </a:r>
            <a:r>
              <a:rPr sz="1400"/>
              <a:t>R1, </a:t>
            </a:r>
            <a:r>
              <a:rPr sz="1400"/>
              <a:t>R2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This </a:t>
            </a:r>
            <a:r>
              <a:rPr sz="1400"/>
              <a:t>instruction </a:t>
            </a:r>
            <a:r>
              <a:rPr sz="1400"/>
              <a:t>adds </a:t>
            </a:r>
            <a:r>
              <a:rPr sz="1400"/>
              <a:t>the </a:t>
            </a:r>
            <a:r>
              <a:rPr sz="1400"/>
              <a:t>contents </a:t>
            </a:r>
            <a:r>
              <a:rPr sz="1400"/>
              <a:t>of </a:t>
            </a:r>
            <a:r>
              <a:rPr sz="1400"/>
              <a:t>registers </a:t>
            </a:r>
            <a:r>
              <a:rPr sz="1400"/>
              <a:t>R1 </a:t>
            </a:r>
            <a:r>
              <a:rPr sz="1400"/>
              <a:t>and </a:t>
            </a:r>
            <a:r>
              <a:rPr sz="1400"/>
              <a:t>R2 </a:t>
            </a:r>
            <a:r>
              <a:rPr sz="1400"/>
              <a:t>and </a:t>
            </a:r>
            <a:r>
              <a:rPr sz="1400"/>
              <a:t>stores </a:t>
            </a:r>
            <a:r>
              <a:rPr sz="1400"/>
              <a:t>the </a:t>
            </a:r>
            <a:r>
              <a:rPr sz="1400"/>
              <a:t>result </a:t>
            </a:r>
            <a:r>
              <a:rPr sz="1400"/>
              <a:t>in </a:t>
            </a:r>
            <a:r>
              <a:rPr sz="1400"/>
              <a:t>register </a:t>
            </a:r>
            <a:r>
              <a:rPr sz="1400"/>
              <a:t>R0. </a:t>
            </a:r>
            <a:r>
              <a:rPr sz="1400"/>
              <a:t>In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binary </a:t>
            </a:r>
            <a:r>
              <a:rPr sz="1400"/>
              <a:t>code, </a:t>
            </a:r>
            <a:r>
              <a:rPr sz="1400"/>
              <a:t>this </a:t>
            </a:r>
            <a:r>
              <a:rPr sz="1400"/>
              <a:t>instruction </a:t>
            </a:r>
            <a:r>
              <a:rPr sz="1400"/>
              <a:t>might </a:t>
            </a:r>
            <a:r>
              <a:rPr sz="1400"/>
              <a:t>be </a:t>
            </a:r>
            <a:r>
              <a:rPr sz="1400"/>
              <a:t>represented </a:t>
            </a:r>
            <a:r>
              <a:rPr sz="1400"/>
              <a:t>as </a:t>
            </a:r>
            <a:r>
              <a:rPr sz="1400"/>
              <a:t>follows: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0001 </a:t>
            </a:r>
            <a:r>
              <a:rPr sz="1400"/>
              <a:t>0110 </a:t>
            </a:r>
            <a:r>
              <a:rPr sz="1400"/>
              <a:t>0101 </a:t>
            </a:r>
            <a:r>
              <a:rPr sz="1400"/>
              <a:t>0110 </a:t>
            </a:r>
          </a:p>
          <a:p>
            <a:r>
              <a:rPr sz="1400"/>
              <a:t>``` </a:t>
            </a:r>
          </a:p>
          <a:p/>
          <a:p>
            <a:r>
              <a:rPr sz="1400"/>
              <a:t>Using </a:t>
            </a:r>
            <a:r>
              <a:rPr sz="1400"/>
              <a:t>our </a:t>
            </a:r>
            <a:r>
              <a:rPr sz="1400"/>
              <a:t>disassembly </a:t>
            </a:r>
            <a:r>
              <a:rPr sz="1400"/>
              <a:t>table, </a:t>
            </a:r>
            <a:r>
              <a:rPr sz="1400"/>
              <a:t>we </a:t>
            </a:r>
            <a:r>
              <a:rPr sz="1400"/>
              <a:t>can </a:t>
            </a:r>
            <a:r>
              <a:rPr sz="1400"/>
              <a:t>interpret </a:t>
            </a:r>
            <a:r>
              <a:rPr sz="1400"/>
              <a:t>this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as: </a:t>
            </a:r>
          </a:p>
          <a:p/>
          <a:p>
            <a:r>
              <a:rPr sz="1400"/>
              <a:t>``` </a:t>
            </a:r>
          </a:p>
          <a:p>
            <a:r>
              <a:rPr sz="1400"/>
              <a:t>Opcode </a:t>
            </a:r>
            <a:r>
              <a:rPr sz="1400"/>
              <a:t>| </a:t>
            </a:r>
            <a:r>
              <a:rPr sz="1400"/>
              <a:t>Operand </a:t>
            </a:r>
            <a:r>
              <a:rPr sz="1400"/>
              <a:t>1 </a:t>
            </a:r>
            <a:r>
              <a:rPr sz="1400"/>
              <a:t>| </a:t>
            </a:r>
            <a:r>
              <a:rPr sz="1400"/>
              <a:t>Operand </a:t>
            </a:r>
            <a:r>
              <a:rPr sz="1400"/>
              <a:t>2 </a:t>
            </a:r>
          </a:p>
          <a:p>
            <a:r>
              <a:rPr sz="1400"/>
              <a:t>------------ </a:t>
            </a:r>
          </a:p>
          <a:p>
            <a:r>
              <a:rPr sz="1400"/>
              <a:t>ADD </a:t>
            </a:r>
            <a:r>
              <a:rPr sz="1400"/>
              <a:t>| </a:t>
            </a:r>
            <a:r>
              <a:rPr sz="1400"/>
              <a:t>R0 </a:t>
            </a:r>
            <a:r>
              <a:rPr sz="1400"/>
              <a:t>| </a:t>
            </a:r>
            <a:r>
              <a:rPr sz="1400"/>
              <a:t>R1, </a:t>
            </a:r>
            <a:r>
              <a:rPr sz="1400"/>
              <a:t>R2 </a:t>
            </a:r>
          </a:p>
          <a:p>
            <a:r>
              <a:rPr sz="1400"/>
              <a:t>``` </a:t>
            </a:r>
          </a:p>
          <a:p/>
          <a:p>
            <a:r>
              <a:rPr b="1" sz="1400"/>
              <a:t>Benefits </a:t>
            </a:r>
            <a:r>
              <a:rPr b="1" sz="1400"/>
              <a:t>of </a:t>
            </a:r>
            <a:r>
              <a:rPr b="1" sz="1400"/>
              <a:t>Dummy </a:t>
            </a:r>
            <a:r>
              <a:rPr b="1" sz="1400"/>
              <a:t>Assembly </a:t>
            </a:r>
          </a:p>
          <a:p/>
          <a:p>
            <a:r>
              <a:rPr sz="1400"/>
              <a:t>Developing </a:t>
            </a:r>
            <a:r>
              <a:rPr sz="1400"/>
              <a:t>a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allows </a:t>
            </a:r>
            <a:r>
              <a:rPr sz="1400"/>
              <a:t>for </a:t>
            </a:r>
            <a:r>
              <a:rPr sz="1400"/>
              <a:t>a </a:t>
            </a:r>
            <a:r>
              <a:rPr sz="1400"/>
              <a:t>deeper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following </a:t>
            </a:r>
            <a:r>
              <a:rPr sz="1400"/>
              <a:t>key </a:t>
            </a:r>
            <a:r>
              <a:rPr sz="1400"/>
              <a:t>concepts: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Assembly </a:t>
            </a:r>
            <a:r>
              <a:rPr b="1" sz="1200"/>
              <a:t>language </a:t>
            </a:r>
            <a:r>
              <a:rPr b="1" sz="1200"/>
              <a:t>structure:</a:t>
            </a:r>
            <a:r>
              <a:rPr sz="1200"/>
              <a:t>Students </a:t>
            </a:r>
            <a:r>
              <a:rPr sz="1200"/>
              <a:t>can </a:t>
            </a:r>
            <a:r>
              <a:rPr sz="1200"/>
              <a:t>analyze </a:t>
            </a:r>
            <a:r>
              <a:rPr sz="1200"/>
              <a:t>the </a:t>
            </a:r>
            <a:r>
              <a:rPr sz="1200"/>
              <a:t>format </a:t>
            </a:r>
            <a:r>
              <a:rPr sz="1200"/>
              <a:t>and </a:t>
            </a:r>
            <a:r>
              <a:rPr sz="1200"/>
              <a:t>syntax </a:t>
            </a:r>
            <a:r>
              <a:rPr sz="1200"/>
              <a:t>of </a:t>
            </a:r>
            <a:r>
              <a:rPr sz="1200"/>
              <a:t>assembly </a:t>
            </a:r>
            <a:r>
              <a:rPr sz="1200"/>
              <a:t>instructions.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Binary </a:t>
            </a:r>
            <a:r>
              <a:rPr b="1" sz="1200"/>
              <a:t>code </a:t>
            </a:r>
            <a:r>
              <a:rPr b="1" sz="1200"/>
              <a:t>representation:</a:t>
            </a:r>
            <a:r>
              <a:rPr sz="1200"/>
              <a:t>The </a:t>
            </a:r>
            <a:r>
              <a:rPr sz="1200"/>
              <a:t>process </a:t>
            </a:r>
            <a:r>
              <a:rPr sz="1200"/>
              <a:t>of </a:t>
            </a:r>
            <a:r>
              <a:rPr sz="1200"/>
              <a:t>disassembling </a:t>
            </a:r>
            <a:r>
              <a:rPr sz="1200"/>
              <a:t>binary </a:t>
            </a:r>
            <a:r>
              <a:rPr sz="1200"/>
              <a:t>code </a:t>
            </a:r>
            <a:r>
              <a:rPr sz="1200"/>
              <a:t>showcases </a:t>
            </a:r>
            <a:r>
              <a:rPr sz="1200"/>
              <a:t>how </a:t>
            </a:r>
            <a:r>
              <a:rPr sz="1200"/>
              <a:t>assembly </a:t>
            </a:r>
            <a:r>
              <a:rPr sz="1200"/>
              <a:t>instructions </a:t>
            </a:r>
            <a:r>
              <a:rPr sz="1200"/>
              <a:t>are </a:t>
            </a:r>
            <a:r>
              <a:rPr sz="1200"/>
              <a:t>converted </a:t>
            </a:r>
            <a:r>
              <a:rPr sz="1200"/>
              <a:t>into </a:t>
            </a:r>
            <a:r>
              <a:rPr sz="1200"/>
              <a:t>machine </a:t>
            </a:r>
            <a:r>
              <a:rPr sz="1200"/>
              <a:t>code.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Instruction </a:t>
            </a:r>
            <a:r>
              <a:rPr b="1" sz="1200"/>
              <a:t>set </a:t>
            </a:r>
            <a:r>
              <a:rPr b="1" sz="1200"/>
              <a:t>architecture </a:t>
            </a:r>
            <a:r>
              <a:rPr b="1" sz="1200"/>
              <a:t>(ISA):</a:t>
            </a:r>
            <a:r>
              <a:rPr sz="1200"/>
              <a:t>The </a:t>
            </a:r>
            <a:r>
              <a:rPr sz="1200"/>
              <a:t>dummy </a:t>
            </a:r>
            <a:r>
              <a:rPr sz="1200"/>
              <a:t>assembly </a:t>
            </a:r>
            <a:r>
              <a:rPr sz="1200"/>
              <a:t>language </a:t>
            </a:r>
            <a:r>
              <a:rPr sz="1200"/>
              <a:t>provides </a:t>
            </a:r>
            <a:r>
              <a:rPr sz="1200"/>
              <a:t>a </a:t>
            </a:r>
            <a:r>
              <a:rPr sz="1200"/>
              <a:t>concrete </a:t>
            </a:r>
            <a:r>
              <a:rPr sz="1200"/>
              <a:t>example </a:t>
            </a:r>
            <a:r>
              <a:rPr sz="1200"/>
              <a:t>of </a:t>
            </a:r>
            <a:r>
              <a:rPr sz="1200"/>
              <a:t>an </a:t>
            </a:r>
            <a:r>
              <a:rPr sz="1200"/>
              <a:t>ISA, </a:t>
            </a:r>
            <a:r>
              <a:rPr sz="1200"/>
              <a:t>demonstrating </a:t>
            </a:r>
            <a:r>
              <a:rPr sz="1200"/>
              <a:t>how </a:t>
            </a:r>
            <a:r>
              <a:rPr sz="1200"/>
              <a:t>instructions </a:t>
            </a:r>
            <a:r>
              <a:rPr sz="1200"/>
              <a:t>interact </a:t>
            </a:r>
            <a:r>
              <a:rPr sz="1200"/>
              <a:t>with </a:t>
            </a:r>
            <a:r>
              <a:rPr sz="1200"/>
              <a:t>the </a:t>
            </a:r>
            <a:r>
              <a:rPr sz="1200"/>
              <a:t>underlying </a:t>
            </a:r>
            <a:r>
              <a:rPr sz="1200"/>
              <a:t>hardware. </a:t>
            </a:r>
          </a:p>
          <a:p/>
          <a:p>
            <a:r>
              <a:rPr b="1" sz="1400"/>
              <a:t>Note:</a:t>
            </a:r>
          </a:p>
          <a:p/>
          <a:p>
            <a:r>
              <a:rPr sz="1400"/>
              <a:t>The </a:t>
            </a:r>
            <a:r>
              <a:rPr sz="1400"/>
              <a:t>Dummy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presented </a:t>
            </a:r>
            <a:r>
              <a:rPr sz="1400"/>
              <a:t>here </a:t>
            </a:r>
            <a:r>
              <a:rPr sz="1400"/>
              <a:t>is </a:t>
            </a:r>
            <a:r>
              <a:rPr sz="1400"/>
              <a:t>for </a:t>
            </a:r>
            <a:r>
              <a:rPr sz="1400"/>
              <a:t>educational </a:t>
            </a:r>
            <a:r>
              <a:rPr sz="1400"/>
              <a:t>purposes </a:t>
            </a:r>
            <a:r>
              <a:rPr sz="1400"/>
              <a:t>only. </a:t>
            </a:r>
            <a:r>
              <a:rPr sz="1400"/>
              <a:t>Real-world </a:t>
            </a:r>
            <a:r>
              <a:rPr sz="1400"/>
              <a:t>assembly </a:t>
            </a:r>
            <a:r>
              <a:rPr sz="1400"/>
              <a:t>languages </a:t>
            </a:r>
            <a:r>
              <a:rPr sz="1400"/>
              <a:t>vary </a:t>
            </a:r>
            <a:r>
              <a:rPr sz="1400"/>
              <a:t>in </a:t>
            </a:r>
            <a:r>
              <a:rPr sz="1400"/>
              <a:t>their </a:t>
            </a:r>
            <a:r>
              <a:rPr sz="1400"/>
              <a:t>syntax </a:t>
            </a:r>
            <a:r>
              <a:rPr sz="1400"/>
              <a:t>and </a:t>
            </a:r>
            <a:r>
              <a:rPr sz="1400"/>
              <a:t>binary </a:t>
            </a:r>
            <a:r>
              <a:rPr sz="1400"/>
              <a:t>code </a:t>
            </a:r>
            <a:r>
              <a:rPr sz="1400"/>
              <a:t>representations.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Reverse </a:t>
            </a:r>
            <a:r>
              <a:rPr b="1" sz="1400"/>
              <a:t>Engineering 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inner </a:t>
            </a:r>
            <a:r>
              <a:rPr sz="1400"/>
              <a:t>workings </a:t>
            </a:r>
            <a:r>
              <a:rPr sz="1400"/>
              <a:t>of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by </a:t>
            </a:r>
            <a:r>
              <a:rPr sz="1400"/>
              <a:t>examining </a:t>
            </a:r>
            <a:r>
              <a:rPr sz="1400"/>
              <a:t>its </a:t>
            </a:r>
            <a:r>
              <a:rPr sz="1400"/>
              <a:t>code.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Android,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gain </a:t>
            </a:r>
            <a:r>
              <a:rPr sz="1400"/>
              <a:t>insights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functionality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app, </a:t>
            </a:r>
            <a:r>
              <a:rPr sz="1400"/>
              <a:t>identify </a:t>
            </a:r>
            <a:r>
              <a:rPr sz="1400"/>
              <a:t>potential </a:t>
            </a:r>
            <a:r>
              <a:rPr sz="1400"/>
              <a:t>security </a:t>
            </a:r>
            <a:r>
              <a:rPr sz="1400"/>
              <a:t>vulnerabilities, </a:t>
            </a:r>
            <a:r>
              <a:rPr sz="1400"/>
              <a:t>or </a:t>
            </a:r>
            <a:r>
              <a:rPr sz="1400"/>
              <a:t>modify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behavior. </a:t>
            </a:r>
          </a:p>
          <a:p/>
          <a:p>
            <a:r>
              <a:rPr b="1" sz="1400"/>
              <a:t>Android </a:t>
            </a:r>
            <a:r>
              <a:rPr b="1" sz="1400"/>
              <a:t>Code </a:t>
            </a:r>
            <a:r>
              <a:rPr b="1" sz="1400"/>
              <a:t>Structure </a:t>
            </a:r>
          </a:p>
          <a:p/>
          <a:p>
            <a:r>
              <a:rPr sz="1400"/>
              <a:t>Android </a:t>
            </a:r>
            <a:r>
              <a:rPr sz="1400"/>
              <a:t>apps </a:t>
            </a:r>
            <a:r>
              <a:rPr sz="1400"/>
              <a:t>are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Java </a:t>
            </a:r>
            <a:r>
              <a:rPr sz="1400"/>
              <a:t>and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DEX </a:t>
            </a:r>
            <a:r>
              <a:rPr sz="1400"/>
              <a:t>(Dalvik </a:t>
            </a:r>
            <a:r>
              <a:rPr sz="1400"/>
              <a:t>Executable) </a:t>
            </a:r>
            <a:r>
              <a:rPr sz="1400"/>
              <a:t>files.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files </a:t>
            </a:r>
            <a:r>
              <a:rPr sz="1400"/>
              <a:t>are </a:t>
            </a:r>
            <a:r>
              <a:rPr sz="1400"/>
              <a:t>then </a:t>
            </a:r>
            <a:r>
              <a:rPr sz="1400"/>
              <a:t>packaged </a:t>
            </a:r>
            <a:r>
              <a:rPr sz="1400"/>
              <a:t>into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installed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device.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file </a:t>
            </a:r>
            <a:r>
              <a:rPr sz="1400"/>
              <a:t>contains </a:t>
            </a:r>
            <a:r>
              <a:rPr sz="1400"/>
              <a:t>all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resources </a:t>
            </a:r>
            <a:r>
              <a:rPr sz="1400"/>
              <a:t>needed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the </a:t>
            </a:r>
            <a:r>
              <a:rPr sz="1400"/>
              <a:t>app. </a:t>
            </a:r>
          </a:p>
          <a:p/>
          <a:p>
            <a:r>
              <a:rPr b="1" sz="1400"/>
              <a:t>Components </a:t>
            </a:r>
            <a:r>
              <a:rPr b="1" sz="1400"/>
              <a:t>in </a:t>
            </a:r>
            <a:r>
              <a:rPr b="1" sz="1400"/>
              <a:t>Manifest </a:t>
            </a:r>
            <a:r>
              <a:rPr b="1" sz="1400"/>
              <a:t>File </a:t>
            </a:r>
          </a:p>
          <a:p/>
          <a:p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important </a:t>
            </a:r>
            <a:r>
              <a:rPr sz="1400"/>
              <a:t>file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that </a:t>
            </a:r>
            <a:r>
              <a:rPr sz="1400"/>
              <a:t>contains </a:t>
            </a:r>
            <a:r>
              <a:rPr sz="1400"/>
              <a:t>information </a:t>
            </a:r>
            <a:r>
              <a:rPr sz="1400"/>
              <a:t>about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components. </a:t>
            </a:r>
            <a:r>
              <a:rPr sz="1400"/>
              <a:t>These </a:t>
            </a:r>
            <a:r>
              <a:rPr sz="1400"/>
              <a:t>components </a:t>
            </a:r>
            <a:r>
              <a:rPr sz="1400"/>
              <a:t>include </a:t>
            </a:r>
            <a:r>
              <a:rPr sz="1400"/>
              <a:t>activities, </a:t>
            </a:r>
            <a:r>
              <a:rPr sz="1400"/>
              <a:t>services, </a:t>
            </a:r>
            <a:r>
              <a:rPr sz="1400"/>
              <a:t>broadcast </a:t>
            </a:r>
            <a:r>
              <a:rPr sz="1400"/>
              <a:t>receivers, </a:t>
            </a:r>
            <a:r>
              <a:rPr sz="1400"/>
              <a:t>and </a:t>
            </a:r>
            <a:r>
              <a:rPr sz="1400"/>
              <a:t>content </a:t>
            </a:r>
            <a:r>
              <a:rPr sz="1400"/>
              <a:t>providers.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also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permissions,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required </a:t>
            </a:r>
            <a:r>
              <a:rPr sz="1400"/>
              <a:t>to </a:t>
            </a:r>
            <a:r>
              <a:rPr sz="1400"/>
              <a:t>access </a:t>
            </a:r>
            <a:r>
              <a:rPr sz="1400"/>
              <a:t>certain </a:t>
            </a:r>
            <a:r>
              <a:rPr sz="1400"/>
              <a:t>system </a:t>
            </a:r>
            <a:r>
              <a:rPr sz="1400"/>
              <a:t>resources.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Smali </a:t>
            </a:r>
          </a:p>
          <a:p/>
          <a:p>
            <a:r>
              <a:rPr sz="1400"/>
              <a:t>Smali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is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represent </a:t>
            </a:r>
            <a:r>
              <a:rPr sz="1400"/>
              <a:t>DEX </a:t>
            </a:r>
            <a:r>
              <a:rPr sz="1400"/>
              <a:t>code.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easier </a:t>
            </a:r>
            <a:r>
              <a:rPr sz="1400"/>
              <a:t>to </a:t>
            </a:r>
            <a:r>
              <a:rPr sz="1400"/>
              <a:t>read </a:t>
            </a:r>
            <a:r>
              <a:rPr sz="1400"/>
              <a:t>and </a:t>
            </a:r>
            <a:r>
              <a:rPr sz="1400"/>
              <a:t>understand </a:t>
            </a:r>
            <a:r>
              <a:rPr sz="1400"/>
              <a:t>than </a:t>
            </a:r>
            <a:r>
              <a:rPr sz="1400"/>
              <a:t>DEX </a:t>
            </a:r>
            <a:r>
              <a:rPr sz="1400"/>
              <a:t>code, </a:t>
            </a:r>
            <a:r>
              <a:rPr sz="1400"/>
              <a:t>making </a:t>
            </a:r>
            <a:r>
              <a:rPr sz="1400"/>
              <a:t>it </a:t>
            </a:r>
            <a:r>
              <a:rPr sz="1400"/>
              <a:t>a </a:t>
            </a:r>
            <a:r>
              <a:rPr sz="1400"/>
              <a:t>valuable </a:t>
            </a:r>
            <a:r>
              <a:rPr sz="1400"/>
              <a:t>tool </a:t>
            </a:r>
            <a:r>
              <a:rPr sz="1400"/>
              <a:t>for </a:t>
            </a:r>
            <a:r>
              <a:rPr sz="1400"/>
              <a:t>reverse </a:t>
            </a:r>
            <a:r>
              <a:rPr sz="1400"/>
              <a:t>engineering.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tools </a:t>
            </a:r>
            <a:r>
              <a:rPr sz="1400"/>
              <a:t>available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convert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to </a:t>
            </a:r>
            <a:r>
              <a:rPr sz="1400"/>
              <a:t>Smali </a:t>
            </a:r>
            <a:r>
              <a:rPr sz="1400"/>
              <a:t>code. </a:t>
            </a:r>
          </a:p>
          <a:p/>
          <a:p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Source </a:t>
            </a:r>
            <a:r>
              <a:rPr b="1" sz="1400"/>
              <a:t>Code </a:t>
            </a:r>
          </a:p>
          <a:p/>
          <a:p>
            <a:r>
              <a:rPr sz="1400"/>
              <a:t>It </a:t>
            </a:r>
            <a:r>
              <a:rPr sz="1400"/>
              <a:t>is </a:t>
            </a:r>
            <a:r>
              <a:rPr sz="1400"/>
              <a:t>possible </a:t>
            </a:r>
            <a:r>
              <a:rPr sz="1400"/>
              <a:t>to </a:t>
            </a:r>
            <a:r>
              <a:rPr sz="1400"/>
              <a:t>decompile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  <a:r>
              <a:rPr sz="1400"/>
              <a:t>However, </a:t>
            </a:r>
            <a:r>
              <a:rPr sz="1400"/>
              <a:t>the </a:t>
            </a:r>
            <a:r>
              <a:rPr sz="1400"/>
              <a:t>resulting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not </a:t>
            </a:r>
            <a:r>
              <a:rPr sz="1400"/>
              <a:t>easy </a:t>
            </a:r>
            <a:r>
              <a:rPr sz="1400"/>
              <a:t>to </a:t>
            </a:r>
            <a:r>
              <a:rPr sz="1400"/>
              <a:t>read </a:t>
            </a:r>
            <a:r>
              <a:rPr sz="1400"/>
              <a:t>or </a:t>
            </a:r>
            <a:r>
              <a:rPr sz="1400"/>
              <a:t>understand. </a:t>
            </a:r>
            <a:r>
              <a:rPr sz="1400"/>
              <a:t>There </a:t>
            </a:r>
            <a:r>
              <a:rPr sz="1400"/>
              <a:t>are </a:t>
            </a:r>
            <a:r>
              <a:rPr sz="1400"/>
              <a:t>a </a:t>
            </a:r>
            <a:r>
              <a:rPr sz="1400"/>
              <a:t>number </a:t>
            </a:r>
            <a:r>
              <a:rPr sz="1400"/>
              <a:t>of </a:t>
            </a:r>
            <a:r>
              <a:rPr sz="1400"/>
              <a:t>tools </a:t>
            </a:r>
            <a:r>
              <a:rPr sz="1400"/>
              <a:t>available </a:t>
            </a:r>
            <a:r>
              <a:rPr sz="1400"/>
              <a:t>that </a:t>
            </a:r>
            <a:r>
              <a:rPr sz="1400"/>
              <a:t>can </a:t>
            </a:r>
            <a:r>
              <a:rPr sz="1400"/>
              <a:t>decompile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code, </a:t>
            </a:r>
            <a:r>
              <a:rPr sz="1400"/>
              <a:t>but </a:t>
            </a:r>
            <a:r>
              <a:rPr sz="1400"/>
              <a:t>the </a:t>
            </a:r>
            <a:r>
              <a:rPr sz="1400"/>
              <a:t>results </a:t>
            </a:r>
            <a:r>
              <a:rPr sz="1400"/>
              <a:t>are </a:t>
            </a:r>
            <a:r>
              <a:rPr sz="1400"/>
              <a:t>often </a:t>
            </a:r>
            <a:r>
              <a:rPr sz="1400"/>
              <a:t>not </a:t>
            </a:r>
            <a:r>
              <a:rPr sz="1400"/>
              <a:t>perfect. </a:t>
            </a:r>
          </a:p>
          <a:p/>
          <a:p>
            <a:r>
              <a:rPr b="1" sz="1400"/>
              <a:t>Native </a:t>
            </a:r>
            <a:r>
              <a:rPr b="1" sz="1400"/>
              <a:t>Code </a:t>
            </a:r>
            <a:r>
              <a:rPr b="1" sz="1400"/>
              <a:t>Analysis </a:t>
            </a:r>
          </a:p>
          <a:p/>
          <a:p>
            <a:r>
              <a:rPr sz="1400"/>
              <a:t>Some </a:t>
            </a:r>
            <a:r>
              <a:rPr sz="1400"/>
              <a:t>Android </a:t>
            </a:r>
            <a:r>
              <a:rPr sz="1400"/>
              <a:t>apps </a:t>
            </a:r>
            <a:r>
              <a:rPr sz="1400"/>
              <a:t>use </a:t>
            </a:r>
            <a:r>
              <a:rPr sz="1400"/>
              <a:t>native </a:t>
            </a:r>
            <a:r>
              <a:rPr sz="1400"/>
              <a:t>code, </a:t>
            </a:r>
            <a:r>
              <a:rPr sz="1400"/>
              <a:t>which </a:t>
            </a:r>
            <a:r>
              <a:rPr sz="1400"/>
              <a:t>is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a </a:t>
            </a:r>
            <a:r>
              <a:rPr sz="1400"/>
              <a:t>language </a:t>
            </a:r>
            <a:r>
              <a:rPr sz="1400"/>
              <a:t>other </a:t>
            </a:r>
            <a:r>
              <a:rPr sz="1400"/>
              <a:t>than </a:t>
            </a:r>
            <a:r>
              <a:rPr sz="1400"/>
              <a:t>Java.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typically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performance-critical </a:t>
            </a:r>
            <a:r>
              <a:rPr sz="1400"/>
              <a:t>tasks,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graphics </a:t>
            </a:r>
            <a:r>
              <a:rPr sz="1400"/>
              <a:t>rendering </a:t>
            </a:r>
            <a:r>
              <a:rPr sz="1400"/>
              <a:t>or </a:t>
            </a:r>
            <a:r>
              <a:rPr sz="1400"/>
              <a:t>audio </a:t>
            </a:r>
            <a:r>
              <a:rPr sz="1400"/>
              <a:t>processing.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more </a:t>
            </a:r>
            <a:r>
              <a:rPr sz="1400"/>
              <a:t>difficult </a:t>
            </a:r>
            <a:r>
              <a:rPr sz="1400"/>
              <a:t>to </a:t>
            </a:r>
            <a:r>
              <a:rPr sz="1400"/>
              <a:t>reverse </a:t>
            </a:r>
            <a:r>
              <a:rPr sz="1400"/>
              <a:t>engineer </a:t>
            </a:r>
            <a:r>
              <a:rPr sz="1400"/>
              <a:t>than </a:t>
            </a:r>
            <a:r>
              <a:rPr sz="1400"/>
              <a:t>Java </a:t>
            </a:r>
            <a:r>
              <a:rPr sz="1400"/>
              <a:t>code. </a:t>
            </a:r>
          </a:p>
          <a:p/>
          <a:p>
            <a:r>
              <a:rPr b="1" sz="1400"/>
              <a:t>Design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Machine </a:t>
            </a:r>
            <a:r>
              <a:rPr b="1" sz="1400"/>
              <a:t>Language </a:t>
            </a:r>
          </a:p>
          <a:p/>
          <a:p>
            <a:r>
              <a:rPr sz="1400"/>
              <a:t>As </a:t>
            </a:r>
            <a:r>
              <a:rPr sz="1400"/>
              <a:t>part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process,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helpful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dummy </a:t>
            </a:r>
            <a:r>
              <a:rPr sz="1400"/>
              <a:t>machine </a:t>
            </a:r>
            <a:r>
              <a:rPr sz="1400"/>
              <a:t>language </a:t>
            </a:r>
            <a:r>
              <a:rPr sz="1400"/>
              <a:t>that </a:t>
            </a:r>
            <a:r>
              <a:rPr sz="1400"/>
              <a:t>represents </a:t>
            </a:r>
            <a:r>
              <a:rPr sz="1400"/>
              <a:t>the </a:t>
            </a:r>
            <a:r>
              <a:rPr sz="1400"/>
              <a:t>instructions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target </a:t>
            </a:r>
            <a:r>
              <a:rPr sz="1400"/>
              <a:t>app. </a:t>
            </a:r>
            <a:r>
              <a:rPr sz="1400"/>
              <a:t>This </a:t>
            </a:r>
            <a:r>
              <a:rPr sz="1400"/>
              <a:t>can </a:t>
            </a:r>
            <a:r>
              <a:rPr sz="1400"/>
              <a:t>help </a:t>
            </a:r>
            <a:r>
              <a:rPr sz="1400"/>
              <a:t>to </a:t>
            </a:r>
            <a:r>
              <a:rPr sz="1400"/>
              <a:t>identify </a:t>
            </a:r>
            <a:r>
              <a:rPr sz="1400"/>
              <a:t>the </a:t>
            </a:r>
            <a:r>
              <a:rPr sz="1400"/>
              <a:t>different </a:t>
            </a:r>
            <a:r>
              <a:rPr sz="1400"/>
              <a:t>instructions </a:t>
            </a:r>
            <a:r>
              <a:rPr sz="1400"/>
              <a:t>and </a:t>
            </a:r>
            <a:r>
              <a:rPr sz="1400"/>
              <a:t>operands </a:t>
            </a:r>
            <a:r>
              <a:rPr sz="1400"/>
              <a:t>used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and </a:t>
            </a:r>
            <a:r>
              <a:rPr sz="1400"/>
              <a:t>can </a:t>
            </a:r>
            <a:r>
              <a:rPr sz="1400"/>
              <a:t>also </a:t>
            </a:r>
            <a:r>
              <a:rPr sz="1400"/>
              <a:t>be </a:t>
            </a:r>
            <a:r>
              <a:rPr sz="1400"/>
              <a:t>used </a:t>
            </a:r>
            <a:r>
              <a:rPr sz="1400"/>
              <a:t>to </a:t>
            </a:r>
            <a:r>
              <a:rPr sz="1400"/>
              <a:t>develop </a:t>
            </a:r>
            <a:r>
              <a:rPr sz="1400"/>
              <a:t>tools </a:t>
            </a:r>
            <a:r>
              <a:rPr sz="1400"/>
              <a:t>for </a:t>
            </a:r>
            <a:r>
              <a:rPr sz="1400"/>
              <a:t>analyzing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code.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Administrative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Guest </a:t>
            </a:r>
            <a:r>
              <a:rPr b="1" sz="1400"/>
              <a:t>Lecture </a:t>
            </a:r>
            <a:r>
              <a:rPr b="1" sz="1400"/>
              <a:t>by </a:t>
            </a:r>
            <a:r>
              <a:rPr b="1" sz="1400"/>
              <a:t>DarkNavy </a:t>
            </a:r>
            <a:r>
              <a:rPr b="1" sz="1400"/>
              <a:t>from </a:t>
            </a:r>
            <a:r>
              <a:rPr b="1" sz="1400"/>
              <a:t>China </a:t>
            </a:r>
          </a:p>
          <a:p/>
          <a:p>
            <a:r>
              <a:rPr b="1" sz="1400"/>
              <a:t>March </a:t>
            </a:r>
            <a:r>
              <a:rPr b="1" sz="1400"/>
              <a:t>19th, </a:t>
            </a:r>
            <a:r>
              <a:rPr b="1" sz="1400"/>
              <a:t>2024 </a:t>
            </a:r>
          </a:p>
          <a:p/>
          <a:p>
            <a:r>
              <a:rPr b="1" sz="1400"/>
              <a:t>9 </a:t>
            </a:r>
            <a:r>
              <a:rPr b="1" sz="1400"/>
              <a:t>AM </a:t>
            </a:r>
            <a:r>
              <a:rPr b="1" sz="1400"/>
              <a:t>- </a:t>
            </a:r>
            <a:r>
              <a:rPr b="1" sz="1400"/>
              <a:t>11 </a:t>
            </a:r>
            <a:r>
              <a:rPr b="1" sz="1400"/>
              <a:t>AM </a:t>
            </a:r>
          </a:p>
          <a:p/>
          <a:p>
            <a:r>
              <a:rPr b="1" sz="1400"/>
              <a:t>Hybrid </a:t>
            </a:r>
            <a:r>
              <a:rPr b="1" sz="1400"/>
              <a:t>Format: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Face-to-face </a:t>
            </a:r>
            <a:r>
              <a:rPr sz="1200"/>
              <a:t>in </a:t>
            </a:r>
            <a:r>
              <a:rPr sz="1200"/>
              <a:t>a </a:t>
            </a:r>
            <a:r>
              <a:rPr sz="1200"/>
              <a:t>classroom </a:t>
            </a:r>
            <a:r>
              <a:rPr sz="1200"/>
              <a:t>(to </a:t>
            </a:r>
            <a:r>
              <a:rPr sz="1200"/>
              <a:t>be </a:t>
            </a:r>
            <a:r>
              <a:rPr sz="1200"/>
              <a:t>announced </a:t>
            </a:r>
            <a:r>
              <a:rPr sz="1200"/>
              <a:t>on </a:t>
            </a:r>
            <a:r>
              <a:rPr sz="1200"/>
              <a:t>LMS)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Virtual </a:t>
            </a:r>
            <a:r>
              <a:rPr sz="1200"/>
              <a:t>attendance </a:t>
            </a:r>
            <a:r>
              <a:rPr sz="1200"/>
              <a:t>via </a:t>
            </a:r>
            <a:r>
              <a:rPr sz="1200"/>
              <a:t>Zoom </a:t>
            </a:r>
          </a:p>
          <a:p/>
          <a:p>
            <a:r>
              <a:rPr b="1" sz="1400"/>
              <a:t>Content: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Practice </a:t>
            </a:r>
            <a:r>
              <a:rPr b="1" sz="1200"/>
              <a:t>CTF </a:t>
            </a:r>
            <a:r>
              <a:rPr b="1" sz="1200"/>
              <a:t>(Capture </a:t>
            </a:r>
            <a:r>
              <a:rPr b="1" sz="1200"/>
              <a:t>the </a:t>
            </a:r>
            <a:r>
              <a:rPr b="1" sz="1200"/>
              <a:t>Flag) </a:t>
            </a:r>
            <a:r>
              <a:rPr b="1" sz="1200"/>
              <a:t>Session:</a:t>
            </a:r>
          </a:p>
          <a:p/>
          <a:p>
            <a:r>
              <a:rPr sz="1400"/>
              <a:t>* </a:t>
            </a:r>
            <a:r>
              <a:rPr sz="1400"/>
              <a:t>Hands-on </a:t>
            </a:r>
            <a:r>
              <a:rPr sz="1400"/>
              <a:t>exercises </a:t>
            </a:r>
            <a:r>
              <a:rPr sz="1400"/>
              <a:t>to </a:t>
            </a:r>
            <a:r>
              <a:rPr sz="1400"/>
              <a:t>demonstrate </a:t>
            </a:r>
            <a:r>
              <a:rPr sz="1400"/>
              <a:t>CTF </a:t>
            </a:r>
            <a:r>
              <a:rPr sz="1400"/>
              <a:t>challenges. </a:t>
            </a:r>
          </a:p>
          <a:p>
            <a:r>
              <a:rPr sz="1400"/>
              <a:t>* </a:t>
            </a:r>
            <a:r>
              <a:rPr sz="1400"/>
              <a:t>Explanation </a:t>
            </a:r>
            <a:r>
              <a:rPr sz="1400"/>
              <a:t>of </a:t>
            </a:r>
            <a:r>
              <a:rPr sz="1400"/>
              <a:t>common </a:t>
            </a:r>
            <a:r>
              <a:rPr sz="1400"/>
              <a:t>CTF </a:t>
            </a:r>
            <a:r>
              <a:rPr sz="1400"/>
              <a:t>tasks </a:t>
            </a:r>
            <a:r>
              <a:rPr sz="1400"/>
              <a:t>and </a:t>
            </a:r>
            <a:r>
              <a:rPr sz="1400"/>
              <a:t>strategies.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Flag </a:t>
            </a:r>
            <a:r>
              <a:rPr b="1" sz="1200"/>
              <a:t>Detection:</a:t>
            </a:r>
          </a:p>
          <a:p/>
          <a:p>
            <a:r>
              <a:rPr sz="1400"/>
              <a:t>* </a:t>
            </a:r>
            <a:r>
              <a:rPr sz="1400"/>
              <a:t>Techniques </a:t>
            </a:r>
            <a:r>
              <a:rPr sz="1400"/>
              <a:t>for </a:t>
            </a:r>
            <a:r>
              <a:rPr sz="1400"/>
              <a:t>identifying </a:t>
            </a:r>
            <a:r>
              <a:rPr sz="1400"/>
              <a:t>flags </a:t>
            </a:r>
            <a:r>
              <a:rPr sz="1400"/>
              <a:t>(hidden </a:t>
            </a:r>
            <a:r>
              <a:rPr sz="1400"/>
              <a:t>data </a:t>
            </a:r>
            <a:r>
              <a:rPr sz="1400"/>
              <a:t>or </a:t>
            </a:r>
            <a:r>
              <a:rPr sz="1400"/>
              <a:t>information) </a:t>
            </a:r>
            <a:r>
              <a:rPr sz="1400"/>
              <a:t>in </a:t>
            </a:r>
            <a:r>
              <a:rPr sz="1400"/>
              <a:t>CTF </a:t>
            </a:r>
            <a:r>
              <a:rPr sz="1400"/>
              <a:t>challenges. </a:t>
            </a:r>
          </a:p>
          <a:p>
            <a:r>
              <a:rPr sz="1400"/>
              <a:t>* </a:t>
            </a:r>
            <a:r>
              <a:rPr sz="1400"/>
              <a:t>Tools </a:t>
            </a:r>
            <a:r>
              <a:rPr sz="1400"/>
              <a:t>and </a:t>
            </a:r>
            <a:r>
              <a:rPr sz="1400"/>
              <a:t>methods </a:t>
            </a:r>
            <a:r>
              <a:rPr sz="1400"/>
              <a:t>for </a:t>
            </a:r>
            <a:r>
              <a:rPr sz="1400"/>
              <a:t>flag </a:t>
            </a:r>
            <a:r>
              <a:rPr sz="1400"/>
              <a:t>detection.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Technical </a:t>
            </a:r>
            <a:r>
              <a:rPr b="1" sz="1200"/>
              <a:t>Skills </a:t>
            </a:r>
            <a:r>
              <a:rPr b="1" sz="1200"/>
              <a:t>Assessment:</a:t>
            </a:r>
          </a:p>
          <a:p/>
          <a:p>
            <a:r>
              <a:rPr sz="1400"/>
              <a:t>* </a:t>
            </a:r>
            <a:r>
              <a:rPr sz="1400"/>
              <a:t>Assessment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technical </a:t>
            </a:r>
            <a:r>
              <a:rPr sz="1400"/>
              <a:t>skills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class </a:t>
            </a:r>
            <a:r>
              <a:rPr sz="1400"/>
              <a:t>through </a:t>
            </a:r>
            <a:r>
              <a:rPr sz="1400"/>
              <a:t>the </a:t>
            </a:r>
            <a:r>
              <a:rPr sz="1400"/>
              <a:t>CTF </a:t>
            </a:r>
            <a:r>
              <a:rPr sz="1400"/>
              <a:t>session. </a:t>
            </a:r>
          </a:p>
          <a:p>
            <a:r>
              <a:rPr sz="1400"/>
              <a:t>* </a:t>
            </a:r>
            <a:r>
              <a:rPr sz="1400"/>
              <a:t>Identification </a:t>
            </a:r>
            <a:r>
              <a:rPr sz="1400"/>
              <a:t>of </a:t>
            </a:r>
            <a:r>
              <a:rPr sz="1400"/>
              <a:t>areas </a:t>
            </a:r>
            <a:r>
              <a:rPr sz="1400"/>
              <a:t>where </a:t>
            </a:r>
            <a:r>
              <a:rPr sz="1400"/>
              <a:t>participants </a:t>
            </a:r>
            <a:r>
              <a:rPr sz="1400"/>
              <a:t>may </a:t>
            </a:r>
            <a:r>
              <a:rPr sz="1400"/>
              <a:t>need </a:t>
            </a:r>
            <a:r>
              <a:rPr sz="1400"/>
              <a:t>additional </a:t>
            </a:r>
            <a:r>
              <a:rPr sz="1400"/>
              <a:t>support. </a:t>
            </a:r>
          </a:p>
          <a:p/>
          <a:p>
            <a:r>
              <a:rPr b="1" sz="1400"/>
              <a:t>About </a:t>
            </a:r>
            <a:r>
              <a:rPr b="1" sz="1400"/>
              <a:t>the </a:t>
            </a:r>
            <a:r>
              <a:rPr b="1" sz="1400"/>
              <a:t>Guest </a:t>
            </a:r>
            <a:r>
              <a:rPr b="1" sz="1400"/>
              <a:t>Lecturer: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DarkNavy </a:t>
            </a:r>
            <a:r>
              <a:rPr sz="1200"/>
              <a:t>is </a:t>
            </a:r>
            <a:r>
              <a:rPr sz="1200"/>
              <a:t>a </a:t>
            </a:r>
            <a:r>
              <a:rPr sz="1200"/>
              <a:t>renowned </a:t>
            </a:r>
            <a:r>
              <a:rPr sz="1200"/>
              <a:t>ethical </a:t>
            </a:r>
            <a:r>
              <a:rPr sz="1200"/>
              <a:t>hacker </a:t>
            </a:r>
            <a:r>
              <a:rPr sz="1200"/>
              <a:t>and </a:t>
            </a:r>
            <a:r>
              <a:rPr sz="1200"/>
              <a:t>CTF </a:t>
            </a:r>
            <a:r>
              <a:rPr sz="1200"/>
              <a:t>expert </a:t>
            </a:r>
            <a:r>
              <a:rPr sz="1200"/>
              <a:t>from </a:t>
            </a:r>
            <a:r>
              <a:rPr sz="1200"/>
              <a:t>China.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Has </a:t>
            </a:r>
            <a:r>
              <a:rPr sz="1200"/>
              <a:t>extensive </a:t>
            </a:r>
            <a:r>
              <a:rPr sz="1200"/>
              <a:t>experience </a:t>
            </a:r>
            <a:r>
              <a:rPr sz="1200"/>
              <a:t>in </a:t>
            </a:r>
            <a:r>
              <a:rPr sz="1200"/>
              <a:t>CTF </a:t>
            </a:r>
            <a:r>
              <a:rPr sz="1200"/>
              <a:t>competitions </a:t>
            </a:r>
            <a:r>
              <a:rPr sz="1200"/>
              <a:t>and </a:t>
            </a:r>
            <a:r>
              <a:rPr sz="1200"/>
              <a:t>has </a:t>
            </a:r>
            <a:r>
              <a:rPr sz="1200"/>
              <a:t>contributed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development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CTF </a:t>
            </a:r>
            <a:r>
              <a:rPr sz="1200"/>
              <a:t>community.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Introduction to Android Reverse Engineering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Reverse </a:t>
            </a:r>
            <a:r>
              <a:rPr b="1" sz="1400"/>
              <a:t>Engineering: </a:t>
            </a:r>
            <a:r>
              <a:rPr b="1" sz="1400"/>
              <a:t>Unraveling </a:t>
            </a:r>
            <a:r>
              <a:rPr b="1" sz="1400"/>
              <a:t>the </a:t>
            </a:r>
            <a:r>
              <a:rPr b="1" sz="1400"/>
              <a:t>Workings </a:t>
            </a:r>
            <a:r>
              <a:rPr b="1" sz="1400"/>
              <a:t>of </a:t>
            </a:r>
            <a:r>
              <a:rPr b="1" sz="1400"/>
              <a:t>Systems 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involves </a:t>
            </a:r>
            <a:r>
              <a:rPr sz="1400"/>
              <a:t>dismantling </a:t>
            </a:r>
            <a:r>
              <a:rPr sz="1400"/>
              <a:t>a </a:t>
            </a:r>
            <a:r>
              <a:rPr sz="1400"/>
              <a:t>system </a:t>
            </a:r>
            <a:r>
              <a:rPr sz="1400"/>
              <a:t>to </a:t>
            </a:r>
            <a:r>
              <a:rPr sz="1400"/>
              <a:t>gain </a:t>
            </a:r>
            <a:r>
              <a:rPr sz="1400"/>
              <a:t>insights </a:t>
            </a:r>
            <a:r>
              <a:rPr sz="1400"/>
              <a:t>into </a:t>
            </a:r>
            <a:r>
              <a:rPr sz="1400"/>
              <a:t>its </a:t>
            </a:r>
            <a:r>
              <a:rPr sz="1400"/>
              <a:t>inner </a:t>
            </a:r>
            <a:r>
              <a:rPr sz="1400"/>
              <a:t>workings.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undertaken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aim </a:t>
            </a:r>
            <a:r>
              <a:rPr sz="1400"/>
              <a:t>of </a:t>
            </a:r>
            <a:r>
              <a:rPr sz="1400"/>
              <a:t>replicating </a:t>
            </a:r>
            <a:r>
              <a:rPr sz="1400"/>
              <a:t>or </a:t>
            </a:r>
            <a:r>
              <a:rPr sz="1400"/>
              <a:t>improving </a:t>
            </a:r>
            <a:r>
              <a:rPr sz="1400"/>
              <a:t>upon </a:t>
            </a:r>
            <a:r>
              <a:rPr sz="1400"/>
              <a:t>its </a:t>
            </a:r>
            <a:r>
              <a:rPr sz="1400"/>
              <a:t>functionality. </a:t>
            </a:r>
          </a:p>
          <a:p/>
          <a:p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in </a:t>
            </a:r>
            <a:r>
              <a:rPr b="1" sz="1400"/>
              <a:t>the </a:t>
            </a:r>
            <a:r>
              <a:rPr b="1" sz="1400"/>
              <a:t>Realm </a:t>
            </a:r>
            <a:r>
              <a:rPr b="1" sz="1400"/>
              <a:t>of </a:t>
            </a:r>
            <a:r>
              <a:rPr b="1" sz="1400"/>
              <a:t>Android </a:t>
            </a:r>
            <a:r>
              <a:rPr b="1" sz="1400"/>
              <a:t>Apps </a:t>
            </a:r>
          </a:p>
          <a:p/>
          <a:p>
            <a:r>
              <a:rPr sz="1400"/>
              <a:t>Applying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techniques </a:t>
            </a:r>
            <a:r>
              <a:rPr sz="1400"/>
              <a:t>to </a:t>
            </a:r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holds </a:t>
            </a:r>
            <a:r>
              <a:rPr sz="1400"/>
              <a:t>significant </a:t>
            </a:r>
            <a:r>
              <a:rPr sz="1400"/>
              <a:t>value </a:t>
            </a:r>
            <a:r>
              <a:rPr sz="1400"/>
              <a:t>for </a:t>
            </a:r>
            <a:r>
              <a:rPr sz="1400"/>
              <a:t>diverse </a:t>
            </a:r>
            <a:r>
              <a:rPr sz="1400"/>
              <a:t>purposes: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App </a:t>
            </a:r>
            <a:r>
              <a:rPr b="1" sz="1200"/>
              <a:t>Behavior </a:t>
            </a:r>
            <a:r>
              <a:rPr b="1" sz="1200"/>
              <a:t>Analysis:</a:t>
            </a:r>
            <a:r>
              <a:rPr sz="1200"/>
              <a:t>By </a:t>
            </a:r>
            <a:r>
              <a:rPr sz="1200"/>
              <a:t>dissecting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code, </a:t>
            </a:r>
            <a:r>
              <a:rPr sz="1200"/>
              <a:t>developers </a:t>
            </a:r>
            <a:r>
              <a:rPr sz="1200"/>
              <a:t>can </a:t>
            </a:r>
            <a:r>
              <a:rPr sz="1200"/>
              <a:t>gain </a:t>
            </a:r>
            <a:r>
              <a:rPr sz="1200"/>
              <a:t>a </a:t>
            </a:r>
            <a:r>
              <a:rPr sz="1200"/>
              <a:t>comprehensive </a:t>
            </a:r>
            <a:r>
              <a:rPr sz="1200"/>
              <a:t>understanding </a:t>
            </a:r>
            <a:r>
              <a:rPr sz="1200"/>
              <a:t>of </a:t>
            </a:r>
            <a:r>
              <a:rPr sz="1200"/>
              <a:t>how </a:t>
            </a:r>
            <a:r>
              <a:rPr sz="1200"/>
              <a:t>it </a:t>
            </a:r>
            <a:r>
              <a:rPr sz="1200"/>
              <a:t>operates, </a:t>
            </a:r>
            <a:r>
              <a:rPr sz="1200"/>
              <a:t>enabling </a:t>
            </a:r>
            <a:r>
              <a:rPr sz="1200"/>
              <a:t>them </a:t>
            </a:r>
            <a:r>
              <a:rPr sz="1200"/>
              <a:t>to </a:t>
            </a:r>
            <a:r>
              <a:rPr sz="1200"/>
              <a:t>identify </a:t>
            </a:r>
            <a:r>
              <a:rPr sz="1200"/>
              <a:t>potential </a:t>
            </a:r>
            <a:r>
              <a:rPr sz="1200"/>
              <a:t>areas </a:t>
            </a:r>
            <a:r>
              <a:rPr sz="1200"/>
              <a:t>for </a:t>
            </a:r>
            <a:r>
              <a:rPr sz="1200"/>
              <a:t>optimization </a:t>
            </a:r>
            <a:r>
              <a:rPr sz="1200"/>
              <a:t>or </a:t>
            </a:r>
            <a:r>
              <a:rPr sz="1200"/>
              <a:t>customization.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Vulnerability </a:t>
            </a:r>
            <a:r>
              <a:rPr b="1" sz="1200"/>
              <a:t>Detection: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can </a:t>
            </a:r>
            <a:r>
              <a:rPr sz="1200"/>
              <a:t>expose </a:t>
            </a:r>
            <a:r>
              <a:rPr sz="1200"/>
              <a:t>security </a:t>
            </a:r>
            <a:r>
              <a:rPr sz="1200"/>
              <a:t>flaws </a:t>
            </a:r>
            <a:r>
              <a:rPr sz="1200"/>
              <a:t>within </a:t>
            </a:r>
            <a:r>
              <a:rPr sz="1200"/>
              <a:t>the </a:t>
            </a:r>
            <a:r>
              <a:rPr sz="1200"/>
              <a:t>app, </a:t>
            </a:r>
            <a:r>
              <a:rPr sz="1200"/>
              <a:t>allowing </a:t>
            </a:r>
            <a:r>
              <a:rPr sz="1200"/>
              <a:t>developers </a:t>
            </a:r>
            <a:r>
              <a:rPr sz="1200"/>
              <a:t>to </a:t>
            </a:r>
            <a:r>
              <a:rPr sz="1200"/>
              <a:t>address </a:t>
            </a:r>
            <a:r>
              <a:rPr sz="1200"/>
              <a:t>these </a:t>
            </a:r>
            <a:r>
              <a:rPr sz="1200"/>
              <a:t>vulnerabilities </a:t>
            </a:r>
            <a:r>
              <a:rPr sz="1200"/>
              <a:t>and </a:t>
            </a:r>
            <a:r>
              <a:rPr sz="1200"/>
              <a:t>enhance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security </a:t>
            </a:r>
            <a:r>
              <a:rPr sz="1200"/>
              <a:t>posture.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Custom </a:t>
            </a:r>
            <a:r>
              <a:rPr b="1" sz="1200"/>
              <a:t>Modifications:</a:t>
            </a:r>
            <a:r>
              <a:rPr sz="1200"/>
              <a:t>Armed </a:t>
            </a:r>
            <a:r>
              <a:rPr sz="1200"/>
              <a:t>with </a:t>
            </a:r>
            <a:r>
              <a:rPr sz="1200"/>
              <a:t>knowledge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app's </a:t>
            </a:r>
            <a:r>
              <a:rPr sz="1200"/>
              <a:t>inner </a:t>
            </a:r>
            <a:r>
              <a:rPr sz="1200"/>
              <a:t>workings, </a:t>
            </a:r>
            <a:r>
              <a:rPr sz="1200"/>
              <a:t>developers </a:t>
            </a:r>
            <a:r>
              <a:rPr sz="1200"/>
              <a:t>can </a:t>
            </a:r>
            <a:r>
              <a:rPr sz="1200"/>
              <a:t>create </a:t>
            </a:r>
            <a:r>
              <a:rPr sz="1200"/>
              <a:t>customized </a:t>
            </a:r>
            <a:r>
              <a:rPr sz="1200"/>
              <a:t>modifications,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adding </a:t>
            </a:r>
            <a:r>
              <a:rPr sz="1200"/>
              <a:t>new </a:t>
            </a:r>
            <a:r>
              <a:rPr sz="1200"/>
              <a:t>features </a:t>
            </a:r>
            <a:r>
              <a:rPr sz="1200"/>
              <a:t>or </a:t>
            </a:r>
            <a:r>
              <a:rPr sz="1200"/>
              <a:t>altering </a:t>
            </a:r>
            <a:r>
              <a:rPr sz="1200"/>
              <a:t>existing </a:t>
            </a:r>
            <a:r>
              <a:rPr sz="1200"/>
              <a:t>ones, </a:t>
            </a:r>
            <a:r>
              <a:rPr sz="1200"/>
              <a:t>to </a:t>
            </a:r>
            <a:r>
              <a:rPr sz="1200"/>
              <a:t>tailor </a:t>
            </a:r>
            <a:r>
              <a:rPr sz="1200"/>
              <a:t>the </a:t>
            </a:r>
            <a:r>
              <a:rPr sz="1200"/>
              <a:t>app </a:t>
            </a:r>
            <a:r>
              <a:rPr sz="1200"/>
              <a:t>to </a:t>
            </a:r>
            <a:r>
              <a:rPr sz="1200"/>
              <a:t>specific </a:t>
            </a:r>
            <a:r>
              <a:rPr sz="1200"/>
              <a:t>needs. 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App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Application </a:t>
            </a:r>
            <a:r>
              <a:rPr b="1" sz="1400"/>
              <a:t>Packaging </a:t>
            </a:r>
          </a:p>
          <a:p/>
          <a:p>
            <a:r>
              <a:rPr sz="1400"/>
              <a:t>Android </a:t>
            </a:r>
            <a:r>
              <a:rPr sz="1400"/>
              <a:t>applications </a:t>
            </a:r>
            <a:r>
              <a:rPr sz="1400"/>
              <a:t>are </a:t>
            </a:r>
            <a:r>
              <a:rPr sz="1400"/>
              <a:t>packaged </a:t>
            </a:r>
            <a:r>
              <a:rPr sz="1400"/>
              <a:t>as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essentially </a:t>
            </a:r>
            <a:r>
              <a:rPr sz="1400"/>
              <a:t>ZIP </a:t>
            </a:r>
            <a:r>
              <a:rPr sz="1400"/>
              <a:t>archives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structure </a:t>
            </a:r>
            <a:r>
              <a:rPr sz="1400"/>
              <a:t>and </a:t>
            </a:r>
            <a:r>
              <a:rPr sz="1400"/>
              <a:t>contents. </a:t>
            </a:r>
            <a:r>
              <a:rPr sz="1400"/>
              <a:t>APK </a:t>
            </a:r>
            <a:r>
              <a:rPr sz="1400"/>
              <a:t>files </a:t>
            </a:r>
            <a:r>
              <a:rPr sz="1400"/>
              <a:t>contain </a:t>
            </a:r>
            <a:r>
              <a:rPr sz="1400"/>
              <a:t>all </a:t>
            </a:r>
            <a:r>
              <a:rPr sz="1400"/>
              <a:t>the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code </a:t>
            </a:r>
            <a:r>
              <a:rPr sz="1400"/>
              <a:t>required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on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device. </a:t>
            </a:r>
          </a:p>
          <a:p/>
          <a:p>
            <a:r>
              <a:rPr b="1" sz="1400"/>
              <a:t>APK </a:t>
            </a:r>
            <a:r>
              <a:rPr b="1" sz="1400"/>
              <a:t>File </a:t>
            </a:r>
            <a:r>
              <a:rPr b="1" sz="1400"/>
              <a:t>Structure </a:t>
            </a:r>
          </a:p>
          <a:p/>
          <a:p>
            <a:r>
              <a:rPr sz="1400"/>
              <a:t>APK </a:t>
            </a:r>
            <a:r>
              <a:rPr sz="1400"/>
              <a:t>files </a:t>
            </a:r>
            <a:r>
              <a:rPr sz="1400"/>
              <a:t>consist </a:t>
            </a:r>
            <a:r>
              <a:rPr sz="1400"/>
              <a:t>of </a:t>
            </a:r>
            <a:r>
              <a:rPr sz="1400"/>
              <a:t>four </a:t>
            </a:r>
            <a:r>
              <a:rPr sz="1400"/>
              <a:t>main </a:t>
            </a:r>
            <a:r>
              <a:rPr sz="1400"/>
              <a:t>components: </a:t>
            </a:r>
          </a:p>
          <a:p/>
          <a:p>
            <a:r>
              <a:rPr b="1" sz="1400"/>
              <a:t>Manifest </a:t>
            </a:r>
            <a:r>
              <a:rPr b="1" sz="1400"/>
              <a:t>File </a:t>
            </a:r>
            <a:r>
              <a:rPr b="1" sz="1400"/>
              <a:t>(AndroidManifest.xml): </a:t>
            </a:r>
            <a:r>
              <a:rPr sz="1400"/>
              <a:t>This </a:t>
            </a:r>
            <a:r>
              <a:rPr sz="1400"/>
              <a:t>file </a:t>
            </a:r>
            <a:r>
              <a:rPr sz="1400"/>
              <a:t>contains </a:t>
            </a:r>
            <a:r>
              <a:rPr sz="1400"/>
              <a:t>essential </a:t>
            </a:r>
            <a:r>
              <a:rPr sz="1400"/>
              <a:t>information </a:t>
            </a:r>
            <a:r>
              <a:rPr sz="1400"/>
              <a:t>about </a:t>
            </a:r>
            <a:r>
              <a:rPr sz="1400"/>
              <a:t>the </a:t>
            </a:r>
            <a:r>
              <a:rPr sz="1400"/>
              <a:t>application,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its </a:t>
            </a:r>
            <a:r>
              <a:rPr sz="1400"/>
              <a:t>name, </a:t>
            </a:r>
            <a:r>
              <a:rPr sz="1400"/>
              <a:t>version, </a:t>
            </a:r>
            <a:r>
              <a:rPr sz="1400"/>
              <a:t>permissions, </a:t>
            </a:r>
            <a:r>
              <a:rPr sz="1400"/>
              <a:t>required </a:t>
            </a:r>
            <a:r>
              <a:rPr sz="1400"/>
              <a:t>hardware </a:t>
            </a:r>
            <a:r>
              <a:rPr sz="1400"/>
              <a:t>features,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activities, </a:t>
            </a:r>
            <a:r>
              <a:rPr sz="1400"/>
              <a:t>services, </a:t>
            </a:r>
            <a:r>
              <a:rPr sz="1400"/>
              <a:t>and </a:t>
            </a:r>
            <a:r>
              <a:rPr sz="1400"/>
              <a:t>receivers </a:t>
            </a:r>
            <a:r>
              <a:rPr sz="1400"/>
              <a:t>it </a:t>
            </a:r>
            <a:r>
              <a:rPr sz="1400"/>
              <a:t>includes. </a:t>
            </a:r>
          </a:p>
          <a:p/>
          <a:p>
            <a:r>
              <a:rPr b="1" sz="1400"/>
              <a:t>Resources </a:t>
            </a:r>
            <a:r>
              <a:rPr b="1" sz="1400"/>
              <a:t>(res/): </a:t>
            </a:r>
            <a:r>
              <a:rPr sz="1400"/>
              <a:t>This </a:t>
            </a:r>
            <a:r>
              <a:rPr sz="1400"/>
              <a:t>directory </a:t>
            </a:r>
            <a:r>
              <a:rPr sz="1400"/>
              <a:t>contains </a:t>
            </a:r>
            <a:r>
              <a:rPr sz="1400"/>
              <a:t>all </a:t>
            </a:r>
            <a:r>
              <a:rPr sz="1400"/>
              <a:t>the </a:t>
            </a:r>
            <a:r>
              <a:rPr sz="1400"/>
              <a:t>application's </a:t>
            </a:r>
            <a:r>
              <a:rPr sz="1400"/>
              <a:t>non-code </a:t>
            </a:r>
            <a:r>
              <a:rPr sz="1400"/>
              <a:t>resources,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images, </a:t>
            </a:r>
            <a:r>
              <a:rPr sz="1400"/>
              <a:t>icons, </a:t>
            </a:r>
            <a:r>
              <a:rPr sz="1400"/>
              <a:t>fonts, </a:t>
            </a:r>
            <a:r>
              <a:rPr sz="1400"/>
              <a:t>layouts, </a:t>
            </a:r>
            <a:r>
              <a:rPr sz="1400"/>
              <a:t>and </a:t>
            </a:r>
            <a:r>
              <a:rPr sz="1400"/>
              <a:t>language </a:t>
            </a:r>
            <a:r>
              <a:rPr sz="1400"/>
              <a:t>files. </a:t>
            </a:r>
            <a:r>
              <a:rPr sz="1400"/>
              <a:t>Resources </a:t>
            </a:r>
            <a:r>
              <a:rPr sz="1400"/>
              <a:t>are </a:t>
            </a:r>
            <a:r>
              <a:rPr sz="1400"/>
              <a:t>organized </a:t>
            </a:r>
            <a:r>
              <a:rPr sz="1400"/>
              <a:t>into </a:t>
            </a:r>
            <a:r>
              <a:rPr sz="1400"/>
              <a:t>subdirectories </a:t>
            </a:r>
            <a:r>
              <a:rPr sz="1400"/>
              <a:t>based </a:t>
            </a:r>
            <a:r>
              <a:rPr sz="1400"/>
              <a:t>on </a:t>
            </a:r>
            <a:r>
              <a:rPr sz="1400"/>
              <a:t>type </a:t>
            </a:r>
            <a:r>
              <a:rPr sz="1400"/>
              <a:t>(e.g., </a:t>
            </a:r>
            <a:r>
              <a:rPr sz="1400"/>
              <a:t>drawable, </a:t>
            </a:r>
            <a:r>
              <a:rPr sz="1400"/>
              <a:t>layout). </a:t>
            </a:r>
          </a:p>
          <a:p/>
          <a:p>
            <a:r>
              <a:rPr b="1" sz="1400"/>
              <a:t>Assets </a:t>
            </a:r>
            <a:r>
              <a:rPr b="1" sz="1400"/>
              <a:t>(assets/): </a:t>
            </a:r>
            <a:r>
              <a:rPr sz="1400"/>
              <a:t>This </a:t>
            </a:r>
            <a:r>
              <a:rPr sz="1400"/>
              <a:t>directory </a:t>
            </a:r>
            <a:r>
              <a:rPr sz="1400"/>
              <a:t>contains </a:t>
            </a:r>
            <a:r>
              <a:rPr sz="1400"/>
              <a:t>any </a:t>
            </a:r>
            <a:r>
              <a:rPr sz="1400"/>
              <a:t>additional </a:t>
            </a:r>
            <a:r>
              <a:rPr sz="1400"/>
              <a:t>resources </a:t>
            </a:r>
            <a:r>
              <a:rPr sz="1400"/>
              <a:t>that </a:t>
            </a:r>
            <a:r>
              <a:rPr sz="1400"/>
              <a:t>you </a:t>
            </a:r>
            <a:r>
              <a:rPr sz="1400"/>
              <a:t>want </a:t>
            </a:r>
            <a:r>
              <a:rPr sz="1400"/>
              <a:t>to </a:t>
            </a:r>
            <a:r>
              <a:rPr sz="1400"/>
              <a:t>include </a:t>
            </a:r>
            <a:r>
              <a:rPr sz="1400"/>
              <a:t>in </a:t>
            </a:r>
            <a:r>
              <a:rPr sz="1400"/>
              <a:t>your </a:t>
            </a:r>
            <a:r>
              <a:rPr sz="1400"/>
              <a:t>application </a:t>
            </a:r>
            <a:r>
              <a:rPr sz="1400"/>
              <a:t>but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not </a:t>
            </a:r>
            <a:r>
              <a:rPr sz="1400"/>
              <a:t>directly </a:t>
            </a:r>
            <a:r>
              <a:rPr sz="1400"/>
              <a:t>related </a:t>
            </a:r>
            <a:r>
              <a:rPr sz="1400"/>
              <a:t>to </a:t>
            </a:r>
            <a:r>
              <a:rPr sz="1400"/>
              <a:t>its </a:t>
            </a:r>
            <a:r>
              <a:rPr sz="1400"/>
              <a:t>functionality,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custom </a:t>
            </a:r>
            <a:r>
              <a:rPr sz="1400"/>
              <a:t>fonts, </a:t>
            </a:r>
            <a:r>
              <a:rPr sz="1400"/>
              <a:t>databases, </a:t>
            </a:r>
            <a:r>
              <a:rPr sz="1400"/>
              <a:t>or </a:t>
            </a:r>
            <a:r>
              <a:rPr sz="1400"/>
              <a:t>configuration </a:t>
            </a:r>
            <a:r>
              <a:rPr sz="1400"/>
              <a:t>files. </a:t>
            </a:r>
          </a:p>
          <a:p/>
          <a:p>
            <a:r>
              <a:rPr b="1" sz="1400"/>
              <a:t>Executable </a:t>
            </a:r>
            <a:r>
              <a:rPr b="1" sz="1400"/>
              <a:t>Code </a:t>
            </a:r>
            <a:r>
              <a:rPr b="1" sz="1400"/>
              <a:t>(DEX </a:t>
            </a:r>
            <a:r>
              <a:rPr b="1" sz="1400"/>
              <a:t>files): </a:t>
            </a:r>
            <a:r>
              <a:rPr sz="1400"/>
              <a:t>This </a:t>
            </a:r>
            <a:r>
              <a:rPr sz="1400"/>
              <a:t>component </a:t>
            </a:r>
            <a:r>
              <a:rPr sz="1400"/>
              <a:t>contains </a:t>
            </a:r>
            <a:r>
              <a:rPr sz="1400"/>
              <a:t>the </a:t>
            </a:r>
            <a:r>
              <a:rPr sz="1400"/>
              <a:t>compiled </a:t>
            </a:r>
            <a:r>
              <a:rPr sz="1400"/>
              <a:t>bytecode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application.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generated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or </a:t>
            </a:r>
            <a:r>
              <a:rPr sz="1400"/>
              <a:t>Kotlin </a:t>
            </a:r>
            <a:r>
              <a:rPr sz="1400"/>
              <a:t>source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optimized </a:t>
            </a:r>
            <a:r>
              <a:rPr sz="1400"/>
              <a:t>for </a:t>
            </a:r>
            <a:r>
              <a:rPr sz="1400"/>
              <a:t>efficient </a:t>
            </a:r>
            <a:r>
              <a:rPr sz="1400"/>
              <a:t>execution </a:t>
            </a:r>
            <a:r>
              <a:rPr sz="1400"/>
              <a:t>on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runtime </a:t>
            </a:r>
            <a:r>
              <a:rPr sz="1400"/>
              <a:t>(ART). </a:t>
            </a:r>
          </a:p>
          <a:p/>
          <a:p>
            <a:r>
              <a:rPr b="1" sz="1400"/>
              <a:t>Additional </a:t>
            </a:r>
            <a:r>
              <a:rPr b="1" sz="1400"/>
              <a:t>Details: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APK </a:t>
            </a:r>
            <a:r>
              <a:rPr sz="1200"/>
              <a:t>files </a:t>
            </a:r>
            <a:r>
              <a:rPr sz="1200"/>
              <a:t>are </a:t>
            </a:r>
            <a:r>
              <a:rPr sz="1200"/>
              <a:t>signed </a:t>
            </a:r>
            <a:r>
              <a:rPr sz="1200"/>
              <a:t>with </a:t>
            </a:r>
            <a:r>
              <a:rPr sz="1200"/>
              <a:t>a </a:t>
            </a:r>
            <a:r>
              <a:rPr sz="1200"/>
              <a:t>digital </a:t>
            </a:r>
            <a:r>
              <a:rPr sz="1200"/>
              <a:t>certificate </a:t>
            </a:r>
            <a:r>
              <a:rPr sz="1200"/>
              <a:t>to </a:t>
            </a:r>
            <a:r>
              <a:rPr sz="1200"/>
              <a:t>ensure </a:t>
            </a:r>
            <a:r>
              <a:rPr sz="1200"/>
              <a:t>their </a:t>
            </a:r>
            <a:r>
              <a:rPr sz="1200"/>
              <a:t>integrity </a:t>
            </a:r>
            <a:r>
              <a:rPr sz="1200"/>
              <a:t>and </a:t>
            </a:r>
            <a:r>
              <a:rPr sz="1200"/>
              <a:t>prevent </a:t>
            </a:r>
            <a:r>
              <a:rPr sz="1200"/>
              <a:t>tampering.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Android </a:t>
            </a:r>
            <a:r>
              <a:rPr sz="1200"/>
              <a:t>operating </a:t>
            </a:r>
            <a:r>
              <a:rPr sz="1200"/>
              <a:t>system </a:t>
            </a:r>
            <a:r>
              <a:rPr sz="1200"/>
              <a:t>verifies </a:t>
            </a:r>
            <a:r>
              <a:rPr sz="1200"/>
              <a:t>the </a:t>
            </a:r>
            <a:r>
              <a:rPr sz="1200"/>
              <a:t>signature </a:t>
            </a:r>
            <a:r>
              <a:rPr sz="1200"/>
              <a:t>of </a:t>
            </a:r>
            <a:r>
              <a:rPr sz="1200"/>
              <a:t>an </a:t>
            </a:r>
            <a:r>
              <a:rPr sz="1200"/>
              <a:t>APK </a:t>
            </a:r>
            <a:r>
              <a:rPr sz="1200"/>
              <a:t>before </a:t>
            </a:r>
            <a:r>
              <a:rPr sz="1200"/>
              <a:t>installing </a:t>
            </a:r>
            <a:r>
              <a:rPr sz="1200"/>
              <a:t>it, </a:t>
            </a:r>
            <a:r>
              <a:rPr sz="1200"/>
              <a:t>ensuring </a:t>
            </a:r>
            <a:r>
              <a:rPr sz="1200"/>
              <a:t>that </a:t>
            </a:r>
            <a:r>
              <a:rPr sz="1200"/>
              <a:t>it </a:t>
            </a:r>
            <a:r>
              <a:rPr sz="1200"/>
              <a:t>has </a:t>
            </a:r>
            <a:r>
              <a:rPr sz="1200"/>
              <a:t>not </a:t>
            </a:r>
            <a:r>
              <a:rPr sz="1200"/>
              <a:t>been </a:t>
            </a:r>
            <a:r>
              <a:rPr sz="1200"/>
              <a:t>modified </a:t>
            </a:r>
            <a:r>
              <a:rPr sz="1200"/>
              <a:t>from </a:t>
            </a:r>
            <a:r>
              <a:rPr sz="1200"/>
              <a:t>its </a:t>
            </a:r>
            <a:r>
              <a:rPr sz="1200"/>
              <a:t>original </a:t>
            </a:r>
            <a:r>
              <a:rPr sz="1200"/>
              <a:t>source.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APK </a:t>
            </a:r>
            <a:r>
              <a:rPr sz="1200"/>
              <a:t>files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installed </a:t>
            </a:r>
            <a:r>
              <a:rPr sz="1200"/>
              <a:t>on </a:t>
            </a:r>
            <a:r>
              <a:rPr sz="1200"/>
              <a:t>Android </a:t>
            </a:r>
            <a:r>
              <a:rPr sz="1200"/>
              <a:t>devices </a:t>
            </a:r>
            <a:r>
              <a:rPr sz="1200"/>
              <a:t>through </a:t>
            </a:r>
            <a:r>
              <a:rPr sz="1200"/>
              <a:t>the </a:t>
            </a:r>
            <a:r>
              <a:rPr sz="1200"/>
              <a:t>Google </a:t>
            </a:r>
            <a:r>
              <a:rPr sz="1200"/>
              <a:t>Play </a:t>
            </a:r>
            <a:r>
              <a:rPr sz="1200"/>
              <a:t>Store </a:t>
            </a:r>
            <a:r>
              <a:rPr sz="1200"/>
              <a:t>or </a:t>
            </a:r>
            <a:r>
              <a:rPr sz="1200"/>
              <a:t>other </a:t>
            </a:r>
            <a:r>
              <a:rPr sz="1200"/>
              <a:t>app </a:t>
            </a:r>
            <a:r>
              <a:rPr sz="1200"/>
              <a:t>stores, </a:t>
            </a:r>
            <a:r>
              <a:rPr sz="1200"/>
              <a:t>or </a:t>
            </a:r>
            <a:r>
              <a:rPr sz="1200"/>
              <a:t>by </a:t>
            </a:r>
            <a:r>
              <a:rPr sz="1200"/>
              <a:t>sideloading </a:t>
            </a:r>
            <a:r>
              <a:rPr sz="1200"/>
              <a:t>them </a:t>
            </a:r>
            <a:r>
              <a:rPr sz="1200"/>
              <a:t>from </a:t>
            </a:r>
            <a:r>
              <a:rPr sz="1200"/>
              <a:t>trusted </a:t>
            </a:r>
            <a:r>
              <a:rPr sz="1200"/>
              <a:t>sources.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Android </a:t>
            </a:r>
            <a:r>
              <a:rPr b="1" sz="1400"/>
              <a:t>Application </a:t>
            </a:r>
            <a:r>
              <a:rPr b="1" sz="1400"/>
              <a:t>Structure </a:t>
            </a:r>
            <a:r>
              <a:rPr b="1" sz="1400"/>
              <a:t>and </a:t>
            </a:r>
            <a:r>
              <a:rPr b="1" sz="1400"/>
              <a:t>Metadata </a:t>
            </a:r>
          </a:p>
          <a:p/>
          <a:p>
            <a:r>
              <a:rPr sz="1400"/>
              <a:t>The </a:t>
            </a:r>
            <a:r>
              <a:rPr sz="1400"/>
              <a:t>Android </a:t>
            </a:r>
            <a:r>
              <a:rPr sz="1400"/>
              <a:t>application </a:t>
            </a:r>
            <a:r>
              <a:rPr sz="1400"/>
              <a:t>structure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organization </a:t>
            </a:r>
            <a:r>
              <a:rPr sz="1400"/>
              <a:t>and </a:t>
            </a:r>
            <a:r>
              <a:rPr sz="1400"/>
              <a:t>components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app. </a:t>
            </a:r>
            <a:r>
              <a:rPr sz="1400"/>
              <a:t>The </a:t>
            </a:r>
            <a:r>
              <a:rPr sz="1400"/>
              <a:t>core </a:t>
            </a:r>
            <a:r>
              <a:rPr sz="1400"/>
              <a:t>components </a:t>
            </a:r>
            <a:r>
              <a:rPr sz="1400"/>
              <a:t>include: </a:t>
            </a:r>
          </a:p>
          <a:p/>
          <a:p>
            <a:r>
              <a:rPr b="1" sz="1400"/>
              <a:t>Nodes: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Activities:</a:t>
            </a:r>
            <a:r>
              <a:rPr sz="1200"/>
              <a:t>Represent </a:t>
            </a:r>
            <a:r>
              <a:rPr sz="1200"/>
              <a:t>a </a:t>
            </a:r>
            <a:r>
              <a:rPr sz="1200"/>
              <a:t>single </a:t>
            </a:r>
            <a:r>
              <a:rPr sz="1200"/>
              <a:t>screen </a:t>
            </a:r>
            <a:r>
              <a:rPr sz="1200"/>
              <a:t>or </a:t>
            </a:r>
            <a:r>
              <a:rPr sz="1200"/>
              <a:t>interface </a:t>
            </a:r>
            <a:r>
              <a:rPr sz="1200"/>
              <a:t>within </a:t>
            </a:r>
            <a:r>
              <a:rPr sz="1200"/>
              <a:t>the </a:t>
            </a:r>
            <a:r>
              <a:rPr sz="1200"/>
              <a:t>app. </a:t>
            </a:r>
            <a:r>
              <a:rPr sz="1200"/>
              <a:t>Handle </a:t>
            </a:r>
            <a:r>
              <a:rPr sz="1200"/>
              <a:t>user </a:t>
            </a:r>
            <a:r>
              <a:rPr sz="1200"/>
              <a:t>interactions, </a:t>
            </a:r>
            <a:r>
              <a:rPr sz="1200"/>
              <a:t>display </a:t>
            </a:r>
            <a:r>
              <a:rPr sz="1200"/>
              <a:t>content, </a:t>
            </a:r>
            <a:r>
              <a:rPr sz="1200"/>
              <a:t>and </a:t>
            </a:r>
            <a:r>
              <a:rPr sz="1200"/>
              <a:t>navigate </a:t>
            </a:r>
            <a:r>
              <a:rPr sz="1200"/>
              <a:t>between </a:t>
            </a:r>
            <a:r>
              <a:rPr sz="1200"/>
              <a:t>different </a:t>
            </a:r>
            <a:r>
              <a:rPr sz="1200"/>
              <a:t>activities.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Services:</a:t>
            </a:r>
            <a:r>
              <a:rPr sz="1200"/>
              <a:t>Perform </a:t>
            </a:r>
            <a:r>
              <a:rPr sz="1200"/>
              <a:t>background </a:t>
            </a:r>
            <a:r>
              <a:rPr sz="1200"/>
              <a:t>tasks </a:t>
            </a:r>
            <a:r>
              <a:rPr sz="1200"/>
              <a:t>independently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user </a:t>
            </a:r>
            <a:r>
              <a:rPr sz="1200"/>
              <a:t>interface. </a:t>
            </a:r>
            <a:r>
              <a:rPr sz="1200"/>
              <a:t>They </a:t>
            </a:r>
            <a:r>
              <a:rPr sz="1200"/>
              <a:t>do </a:t>
            </a:r>
            <a:r>
              <a:rPr sz="1200"/>
              <a:t>not </a:t>
            </a:r>
            <a:r>
              <a:rPr sz="1200"/>
              <a:t>have </a:t>
            </a:r>
            <a:r>
              <a:rPr sz="1200"/>
              <a:t>a </a:t>
            </a:r>
            <a:r>
              <a:rPr sz="1200"/>
              <a:t>visible </a:t>
            </a:r>
            <a:r>
              <a:rPr sz="1200"/>
              <a:t>user </a:t>
            </a:r>
            <a:r>
              <a:rPr sz="1200"/>
              <a:t>interface.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Content </a:t>
            </a:r>
            <a:r>
              <a:rPr b="1" sz="1200"/>
              <a:t>Providers:</a:t>
            </a:r>
            <a:r>
              <a:rPr sz="1200"/>
              <a:t>Manage </a:t>
            </a:r>
            <a:r>
              <a:rPr sz="1200"/>
              <a:t>and </a:t>
            </a:r>
            <a:r>
              <a:rPr sz="1200"/>
              <a:t>share </a:t>
            </a:r>
            <a:r>
              <a:rPr sz="1200"/>
              <a:t>data </a:t>
            </a:r>
            <a:r>
              <a:rPr sz="1200"/>
              <a:t>with </a:t>
            </a:r>
            <a:r>
              <a:rPr sz="1200"/>
              <a:t>other </a:t>
            </a:r>
            <a:r>
              <a:rPr sz="1200"/>
              <a:t>apps. </a:t>
            </a:r>
            <a:r>
              <a:rPr sz="1200"/>
              <a:t>They </a:t>
            </a:r>
            <a:r>
              <a:rPr sz="1200"/>
              <a:t>act </a:t>
            </a:r>
            <a:r>
              <a:rPr sz="1200"/>
              <a:t>as </a:t>
            </a:r>
            <a:r>
              <a:rPr sz="1200"/>
              <a:t>a </a:t>
            </a:r>
            <a:r>
              <a:rPr sz="1200"/>
              <a:t>bridge </a:t>
            </a:r>
            <a:r>
              <a:rPr sz="1200"/>
              <a:t>between </a:t>
            </a:r>
            <a:r>
              <a:rPr sz="1200"/>
              <a:t>different </a:t>
            </a:r>
            <a:r>
              <a:rPr sz="1200"/>
              <a:t>components </a:t>
            </a:r>
            <a:r>
              <a:rPr sz="1200"/>
              <a:t>and </a:t>
            </a:r>
            <a:r>
              <a:rPr sz="1200"/>
              <a:t>can </a:t>
            </a:r>
            <a:r>
              <a:rPr sz="1200"/>
              <a:t>store </a:t>
            </a:r>
            <a:r>
              <a:rPr sz="1200"/>
              <a:t>and </a:t>
            </a:r>
            <a:r>
              <a:rPr sz="1200"/>
              <a:t>retrieve </a:t>
            </a:r>
            <a:r>
              <a:rPr sz="1200"/>
              <a:t>data </a:t>
            </a:r>
            <a:r>
              <a:rPr sz="1200"/>
              <a:t>from </a:t>
            </a:r>
            <a:r>
              <a:rPr sz="1200"/>
              <a:t>various </a:t>
            </a:r>
            <a:r>
              <a:rPr sz="1200"/>
              <a:t>sources,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databases </a:t>
            </a:r>
            <a:r>
              <a:rPr sz="1200"/>
              <a:t>or </a:t>
            </a:r>
            <a:r>
              <a:rPr sz="1200"/>
              <a:t>files.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Broadcast </a:t>
            </a:r>
            <a:r>
              <a:rPr b="1" sz="1200"/>
              <a:t>Receivers:</a:t>
            </a:r>
            <a:r>
              <a:rPr sz="1200"/>
              <a:t>Receive </a:t>
            </a:r>
            <a:r>
              <a:rPr sz="1200"/>
              <a:t>and </a:t>
            </a:r>
            <a:r>
              <a:rPr sz="1200"/>
              <a:t>respond </a:t>
            </a:r>
            <a:r>
              <a:rPr sz="1200"/>
              <a:t>to </a:t>
            </a:r>
            <a:r>
              <a:rPr sz="1200"/>
              <a:t>system-wide </a:t>
            </a:r>
            <a:r>
              <a:rPr sz="1200"/>
              <a:t>events,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incoming </a:t>
            </a:r>
            <a:r>
              <a:rPr sz="1200"/>
              <a:t>calls, </a:t>
            </a:r>
            <a:r>
              <a:rPr sz="1200"/>
              <a:t>low </a:t>
            </a:r>
            <a:r>
              <a:rPr sz="1200"/>
              <a:t>battery, </a:t>
            </a:r>
            <a:r>
              <a:rPr sz="1200"/>
              <a:t>or </a:t>
            </a:r>
            <a:r>
              <a:rPr sz="1200"/>
              <a:t>network </a:t>
            </a:r>
            <a:r>
              <a:rPr sz="1200"/>
              <a:t>connectivity </a:t>
            </a:r>
            <a:r>
              <a:rPr sz="1200"/>
              <a:t>changes. </a:t>
            </a:r>
            <a:r>
              <a:rPr sz="1200"/>
              <a:t>They </a:t>
            </a:r>
            <a:r>
              <a:rPr sz="1200"/>
              <a:t>enable </a:t>
            </a:r>
            <a:r>
              <a:rPr sz="1200"/>
              <a:t>apps </a:t>
            </a:r>
            <a:r>
              <a:rPr sz="1200"/>
              <a:t>to </a:t>
            </a:r>
            <a:r>
              <a:rPr sz="1200"/>
              <a:t>react </a:t>
            </a:r>
            <a:r>
              <a:rPr sz="1200"/>
              <a:t>to </a:t>
            </a:r>
            <a:r>
              <a:rPr sz="1200"/>
              <a:t>external </a:t>
            </a:r>
            <a:r>
              <a:rPr sz="1200"/>
              <a:t>events. </a:t>
            </a:r>
          </a:p>
          <a:p/>
          <a:p>
            <a:r>
              <a:rPr b="1" sz="1400"/>
              <a:t>Metadata: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Intent </a:t>
            </a:r>
            <a:r>
              <a:rPr b="1" sz="1200"/>
              <a:t>Filters:</a:t>
            </a:r>
            <a:r>
              <a:rPr sz="1200"/>
              <a:t>Specify </a:t>
            </a:r>
            <a:r>
              <a:rPr sz="1200"/>
              <a:t>the </a:t>
            </a:r>
            <a:r>
              <a:rPr sz="1200"/>
              <a:t>actions </a:t>
            </a:r>
            <a:r>
              <a:rPr sz="1200"/>
              <a:t>and </a:t>
            </a:r>
            <a:r>
              <a:rPr sz="1200"/>
              <a:t>data </a:t>
            </a:r>
            <a:r>
              <a:rPr sz="1200"/>
              <a:t>types </a:t>
            </a:r>
            <a:r>
              <a:rPr sz="1200"/>
              <a:t>that </a:t>
            </a:r>
            <a:r>
              <a:rPr sz="1200"/>
              <a:t>an </a:t>
            </a:r>
            <a:r>
              <a:rPr sz="1200"/>
              <a:t>activity, </a:t>
            </a:r>
            <a:r>
              <a:rPr sz="1200"/>
              <a:t>service, </a:t>
            </a:r>
            <a:r>
              <a:rPr sz="1200"/>
              <a:t>or </a:t>
            </a:r>
            <a:r>
              <a:rPr sz="1200"/>
              <a:t>broadcast </a:t>
            </a:r>
            <a:r>
              <a:rPr sz="1200"/>
              <a:t>receiver </a:t>
            </a:r>
            <a:r>
              <a:rPr sz="1200"/>
              <a:t>can </a:t>
            </a:r>
            <a:r>
              <a:rPr sz="1200"/>
              <a:t>handle. </a:t>
            </a:r>
            <a:r>
              <a:rPr sz="1200"/>
              <a:t>They </a:t>
            </a:r>
            <a:r>
              <a:rPr sz="1200"/>
              <a:t>determine </a:t>
            </a:r>
            <a:r>
              <a:rPr sz="1200"/>
              <a:t>how </a:t>
            </a:r>
            <a:r>
              <a:rPr sz="1200"/>
              <a:t>the </a:t>
            </a:r>
            <a:r>
              <a:rPr sz="1200"/>
              <a:t>system </a:t>
            </a:r>
            <a:r>
              <a:rPr sz="1200"/>
              <a:t>or </a:t>
            </a:r>
            <a:r>
              <a:rPr sz="1200"/>
              <a:t>other </a:t>
            </a:r>
            <a:r>
              <a:rPr sz="1200"/>
              <a:t>apps </a:t>
            </a:r>
            <a:r>
              <a:rPr sz="1200"/>
              <a:t>can </a:t>
            </a:r>
            <a:r>
              <a:rPr sz="1200"/>
              <a:t>interact </a:t>
            </a:r>
            <a:r>
              <a:rPr sz="1200"/>
              <a:t>with </a:t>
            </a:r>
            <a:r>
              <a:rPr sz="1200"/>
              <a:t>these </a:t>
            </a:r>
            <a:r>
              <a:rPr sz="1200"/>
              <a:t>components.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Permissions:</a:t>
            </a:r>
            <a:r>
              <a:rPr sz="1200"/>
              <a:t>Control </a:t>
            </a:r>
            <a:r>
              <a:rPr sz="1200"/>
              <a:t>access </a:t>
            </a:r>
            <a:r>
              <a:rPr sz="1200"/>
              <a:t>to </a:t>
            </a:r>
            <a:r>
              <a:rPr sz="1200"/>
              <a:t>protected </a:t>
            </a:r>
            <a:r>
              <a:rPr sz="1200"/>
              <a:t>system </a:t>
            </a:r>
            <a:r>
              <a:rPr sz="1200"/>
              <a:t>resources, </a:t>
            </a:r>
            <a:r>
              <a:rPr sz="1200"/>
              <a:t>such </a:t>
            </a:r>
            <a:r>
              <a:rPr sz="1200"/>
              <a:t>as </a:t>
            </a:r>
            <a:r>
              <a:rPr sz="1200"/>
              <a:t>the </a:t>
            </a:r>
            <a:r>
              <a:rPr sz="1200"/>
              <a:t>camera, </a:t>
            </a:r>
            <a:r>
              <a:rPr sz="1200"/>
              <a:t>location, </a:t>
            </a:r>
            <a:r>
              <a:rPr sz="1200"/>
              <a:t>or </a:t>
            </a:r>
            <a:r>
              <a:rPr sz="1200"/>
              <a:t>storage. </a:t>
            </a:r>
            <a:r>
              <a:rPr sz="1200"/>
              <a:t>Developers </a:t>
            </a:r>
            <a:r>
              <a:rPr sz="1200"/>
              <a:t>must </a:t>
            </a:r>
            <a:r>
              <a:rPr sz="1200"/>
              <a:t>declare </a:t>
            </a:r>
            <a:r>
              <a:rPr sz="1200"/>
              <a:t>the </a:t>
            </a:r>
            <a:r>
              <a:rPr sz="1200"/>
              <a:t>permissions </a:t>
            </a:r>
            <a:r>
              <a:rPr sz="1200"/>
              <a:t>they </a:t>
            </a:r>
            <a:r>
              <a:rPr sz="1200"/>
              <a:t>require </a:t>
            </a:r>
            <a:r>
              <a:rPr sz="1200"/>
              <a:t>in </a:t>
            </a:r>
            <a:r>
              <a:rPr sz="1200"/>
              <a:t>the </a:t>
            </a:r>
            <a:r>
              <a:rPr sz="1200"/>
              <a:t>AndroidManifest.xml </a:t>
            </a:r>
            <a:r>
              <a:rPr sz="1200"/>
              <a:t>file.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Manifest</a:t>
            </a:r>
          </a:p>
          <a:p/>
          <a:p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package </a:t>
            </a:r>
            <a:r>
              <a:rPr sz="1400"/>
              <a:t>and </a:t>
            </a:r>
            <a:r>
              <a:rPr sz="1400"/>
              <a:t>provides </a:t>
            </a:r>
            <a:r>
              <a:rPr sz="1400"/>
              <a:t>information </a:t>
            </a:r>
            <a:r>
              <a:rPr sz="1400"/>
              <a:t>about </a:t>
            </a:r>
            <a:r>
              <a:rPr sz="1400"/>
              <a:t>its </a:t>
            </a:r>
            <a:r>
              <a:rPr sz="1400"/>
              <a:t>components, </a:t>
            </a:r>
            <a:r>
              <a:rPr sz="1400"/>
              <a:t>permissions,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attributes. </a:t>
            </a:r>
          </a:p>
          <a:p/>
          <a:p>
            <a:r>
              <a:rPr b="1" sz="1400"/>
              <a:t>XML </a:t>
            </a:r>
            <a:r>
              <a:rPr b="1" sz="1400"/>
              <a:t>Namespace </a:t>
            </a:r>
          </a:p>
          <a:p/>
          <a:p>
            <a:r>
              <a:rPr sz="1400"/>
              <a:t>The </a:t>
            </a:r>
            <a:r>
              <a:rPr sz="1400"/>
              <a:t>XML </a:t>
            </a:r>
            <a:r>
              <a:rPr sz="1400"/>
              <a:t>namespace </a:t>
            </a:r>
            <a:r>
              <a:rPr sz="1400"/>
              <a:t>declarations </a:t>
            </a:r>
            <a:r>
              <a:rPr sz="1400"/>
              <a:t>specify </a:t>
            </a:r>
            <a:r>
              <a:rPr sz="1400"/>
              <a:t>the </a:t>
            </a:r>
            <a:r>
              <a:rPr sz="1400"/>
              <a:t>schemas </a:t>
            </a:r>
            <a:r>
              <a:rPr sz="1400"/>
              <a:t>used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XML </a:t>
            </a:r>
            <a:r>
              <a:rPr sz="1400"/>
              <a:t>tags: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`xmlns:android="http://schemas.android.com/apk/res/android"`: </a:t>
            </a:r>
            <a:r>
              <a:rPr sz="1200"/>
              <a:t>Defines </a:t>
            </a:r>
            <a:r>
              <a:rPr sz="1200"/>
              <a:t>the </a:t>
            </a:r>
            <a:r>
              <a:rPr sz="1200"/>
              <a:t>Android </a:t>
            </a:r>
            <a:r>
              <a:rPr sz="1200"/>
              <a:t>XML </a:t>
            </a:r>
            <a:r>
              <a:rPr sz="1200"/>
              <a:t>namespace.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`xmlns:tools="http://schemas.android.com/tools"`: </a:t>
            </a:r>
            <a:r>
              <a:rPr sz="1200"/>
              <a:t>Defines </a:t>
            </a:r>
            <a:r>
              <a:rPr sz="1200"/>
              <a:t>the </a:t>
            </a:r>
            <a:r>
              <a:rPr sz="1200"/>
              <a:t>tools </a:t>
            </a:r>
            <a:r>
              <a:rPr sz="1200"/>
              <a:t>XML </a:t>
            </a:r>
            <a:r>
              <a:rPr sz="1200"/>
              <a:t>namespace </a:t>
            </a:r>
            <a:r>
              <a:rPr sz="1200"/>
              <a:t>(optional). </a:t>
            </a:r>
          </a:p>
          <a:p/>
          <a:p>
            <a:r>
              <a:rPr b="1" sz="1400"/>
              <a:t>Package</a:t>
            </a:r>
          </a:p>
          <a:p/>
          <a:p>
            <a:r>
              <a:rPr sz="1400"/>
              <a:t>The </a:t>
            </a:r>
            <a:r>
              <a:rPr sz="1400"/>
              <a:t>`package`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Java </a:t>
            </a:r>
            <a:r>
              <a:rPr sz="1400"/>
              <a:t>package </a:t>
            </a:r>
            <a:r>
              <a:rPr sz="1400"/>
              <a:t>name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application.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package </a:t>
            </a:r>
            <a:r>
              <a:rPr sz="1400"/>
              <a:t>name </a:t>
            </a:r>
            <a:r>
              <a:rPr sz="1400"/>
              <a:t>is </a:t>
            </a:r>
            <a:r>
              <a:rPr sz="1400"/>
              <a:t>`com.example.funapp`. </a:t>
            </a:r>
          </a:p>
          <a:p/>
          <a:p>
            <a:r>
              <a:rPr b="1" sz="1400"/>
              <a:t>Uses-SDK</a:t>
            </a:r>
          </a:p>
          <a:p/>
          <a:p>
            <a:r>
              <a:rPr sz="1400"/>
              <a:t>The </a:t>
            </a:r>
            <a:r>
              <a:rPr sz="1400"/>
              <a:t>`uses-sdk`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and </a:t>
            </a:r>
            <a:r>
              <a:rPr sz="1400"/>
              <a:t>maximum </a:t>
            </a:r>
            <a:r>
              <a:rPr sz="1400"/>
              <a:t>SDK </a:t>
            </a:r>
            <a:r>
              <a:rPr sz="1400"/>
              <a:t>versions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supports: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`android:minSdkVersion="18"`: </a:t>
            </a:r>
            <a:r>
              <a:rPr sz="1200"/>
              <a:t>This </a:t>
            </a:r>
            <a:r>
              <a:rPr sz="1200"/>
              <a:t>indicates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application </a:t>
            </a:r>
            <a:r>
              <a:rPr sz="1200"/>
              <a:t>requires </a:t>
            </a:r>
            <a:r>
              <a:rPr sz="1200"/>
              <a:t>at </a:t>
            </a:r>
            <a:r>
              <a:rPr sz="1200"/>
              <a:t>least </a:t>
            </a:r>
            <a:r>
              <a:rPr sz="1200"/>
              <a:t>Android </a:t>
            </a:r>
            <a:r>
              <a:rPr sz="1200"/>
              <a:t>API </a:t>
            </a:r>
            <a:r>
              <a:rPr sz="1200"/>
              <a:t>level </a:t>
            </a:r>
            <a:r>
              <a:rPr sz="1200"/>
              <a:t>18 </a:t>
            </a:r>
            <a:r>
              <a:rPr sz="1200"/>
              <a:t>(Jelly </a:t>
            </a:r>
            <a:r>
              <a:rPr sz="1200"/>
              <a:t>Bean) </a:t>
            </a:r>
            <a:r>
              <a:rPr sz="1200"/>
              <a:t>to </a:t>
            </a:r>
            <a:r>
              <a:rPr sz="1200"/>
              <a:t>run.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`android:targetSdkVersion="27"`: </a:t>
            </a:r>
            <a:r>
              <a:rPr sz="1200"/>
              <a:t>This </a:t>
            </a:r>
            <a:r>
              <a:rPr sz="1200"/>
              <a:t>indicates </a:t>
            </a:r>
            <a:r>
              <a:rPr sz="1200"/>
              <a:t>that </a:t>
            </a:r>
            <a:r>
              <a:rPr sz="1200"/>
              <a:t>the </a:t>
            </a:r>
            <a:r>
              <a:rPr sz="1200"/>
              <a:t>application </a:t>
            </a:r>
            <a:r>
              <a:rPr sz="1200"/>
              <a:t>is </a:t>
            </a:r>
            <a:r>
              <a:rPr sz="1200"/>
              <a:t>designed </a:t>
            </a:r>
            <a:r>
              <a:rPr sz="1200"/>
              <a:t>and </a:t>
            </a:r>
            <a:r>
              <a:rPr sz="1200"/>
              <a:t>optimized </a:t>
            </a:r>
            <a:r>
              <a:rPr sz="1200"/>
              <a:t>for </a:t>
            </a:r>
            <a:r>
              <a:rPr sz="1200"/>
              <a:t>Android </a:t>
            </a:r>
            <a:r>
              <a:rPr sz="1200"/>
              <a:t>API </a:t>
            </a:r>
            <a:r>
              <a:rPr sz="1200"/>
              <a:t>level </a:t>
            </a:r>
            <a:r>
              <a:rPr sz="1200"/>
              <a:t>27 </a:t>
            </a:r>
            <a:r>
              <a:rPr sz="1200"/>
              <a:t>(Oreo). </a:t>
            </a:r>
          </a:p>
          <a:p/>
          <a:p>
            <a:r>
              <a:rPr b="1" sz="1400"/>
              <a:t>Uses-Permission</a:t>
            </a:r>
          </a:p>
          <a:p/>
          <a:p>
            <a:r>
              <a:rPr sz="1400"/>
              <a:t>The </a:t>
            </a:r>
            <a:r>
              <a:rPr sz="1400"/>
              <a:t>`uses-permission` </a:t>
            </a:r>
            <a:r>
              <a:rPr sz="1400"/>
              <a:t>element </a:t>
            </a:r>
            <a:r>
              <a:rPr sz="1400"/>
              <a:t>declares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requires </a:t>
            </a:r>
            <a:r>
              <a:rPr sz="1400"/>
              <a:t>a </a:t>
            </a:r>
            <a:r>
              <a:rPr sz="1400"/>
              <a:t>specific </a:t>
            </a:r>
            <a:r>
              <a:rPr sz="1400"/>
              <a:t>permission.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requires </a:t>
            </a:r>
            <a:r>
              <a:rPr sz="1400"/>
              <a:t>the </a:t>
            </a:r>
            <a:r>
              <a:rPr sz="1400"/>
              <a:t>`CAMERA` </a:t>
            </a:r>
            <a:r>
              <a:rPr sz="1400"/>
              <a:t>permission </a:t>
            </a:r>
            <a:r>
              <a:rPr sz="1400"/>
              <a:t>to </a:t>
            </a:r>
            <a:r>
              <a:rPr sz="1400"/>
              <a:t>access </a:t>
            </a:r>
            <a:r>
              <a:rPr sz="1400"/>
              <a:t>the </a:t>
            </a:r>
            <a:r>
              <a:rPr sz="1400"/>
              <a:t>device's </a:t>
            </a:r>
            <a:r>
              <a:rPr sz="1400"/>
              <a:t>camera: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`android:name="android.permission.CAMERA"`: </a:t>
            </a:r>
            <a:r>
              <a:rPr sz="1200"/>
              <a:t>Specifies </a:t>
            </a:r>
            <a:r>
              <a:rPr sz="1200"/>
              <a:t>the </a:t>
            </a:r>
            <a:r>
              <a:rPr sz="1200"/>
              <a:t>permission </a:t>
            </a:r>
            <a:r>
              <a:rPr sz="1200"/>
              <a:t>name.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`android:maxSdkVersion="18"`: </a:t>
            </a:r>
            <a:r>
              <a:rPr sz="1200"/>
              <a:t>This </a:t>
            </a:r>
            <a:r>
              <a:rPr sz="1200"/>
              <a:t>restricts </a:t>
            </a:r>
            <a:r>
              <a:rPr sz="1200"/>
              <a:t>the </a:t>
            </a:r>
            <a:r>
              <a:rPr sz="1200"/>
              <a:t>permission </a:t>
            </a:r>
            <a:r>
              <a:rPr sz="1200"/>
              <a:t>request </a:t>
            </a:r>
            <a:r>
              <a:rPr sz="1200"/>
              <a:t>to </a:t>
            </a:r>
            <a:r>
              <a:rPr sz="1200"/>
              <a:t>API </a:t>
            </a:r>
            <a:r>
              <a:rPr sz="1200"/>
              <a:t>level </a:t>
            </a:r>
            <a:r>
              <a:rPr sz="1200"/>
              <a:t>18 </a:t>
            </a:r>
            <a:r>
              <a:rPr sz="1200"/>
              <a:t>and </a:t>
            </a:r>
            <a:r>
              <a:rPr sz="1200"/>
              <a:t>below.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Application </a:t>
            </a:r>
            <a:r>
              <a:rPr b="1" sz="1400"/>
              <a:t>Element </a:t>
            </a:r>
          </a:p>
          <a:p/>
          <a:p>
            <a:r>
              <a:rPr sz="1400"/>
              <a:t>The </a:t>
            </a:r>
            <a:r>
              <a:rPr sz="1400"/>
              <a:t>`&lt;application&gt;` </a:t>
            </a:r>
            <a:r>
              <a:rPr sz="1400"/>
              <a:t>element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specifies </a:t>
            </a:r>
            <a:r>
              <a:rPr sz="1400"/>
              <a:t>metadata </a:t>
            </a:r>
            <a:r>
              <a:rPr sz="1400"/>
              <a:t>about </a:t>
            </a:r>
            <a:r>
              <a:rPr sz="1400"/>
              <a:t>the </a:t>
            </a:r>
            <a:r>
              <a:rPr sz="1400"/>
              <a:t>application, </a:t>
            </a:r>
            <a:r>
              <a:rPr sz="1400"/>
              <a:t>including </a:t>
            </a:r>
            <a:r>
              <a:rPr sz="1400"/>
              <a:t>its </a:t>
            </a:r>
            <a:r>
              <a:rPr sz="1400"/>
              <a:t>name, </a:t>
            </a:r>
            <a:r>
              <a:rPr sz="1400"/>
              <a:t>icon,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configuration </a:t>
            </a:r>
            <a:r>
              <a:rPr sz="1400"/>
              <a:t>options. </a:t>
            </a:r>
          </a:p>
          <a:p/>
          <a:p>
            <a:r>
              <a:rPr b="1" sz="1400"/>
              <a:t>Attributes: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android:name**: </a:t>
            </a:r>
            <a:r>
              <a:rPr b="1" sz="1200"/>
              <a:t>The </a:t>
            </a:r>
            <a:r>
              <a:rPr b="1" sz="1200"/>
              <a:t>fully </a:t>
            </a:r>
            <a:r>
              <a:rPr b="1" sz="1200"/>
              <a:t>qualified </a:t>
            </a:r>
            <a:r>
              <a:rPr b="1" sz="1200"/>
              <a:t>name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main </a:t>
            </a:r>
            <a:r>
              <a:rPr b="1" sz="1200"/>
              <a:t>activity </a:t>
            </a:r>
            <a:r>
              <a:rPr b="1" sz="1200"/>
              <a:t>class </a:t>
            </a:r>
            <a:r>
              <a:rPr b="1" sz="1200"/>
              <a:t>(e.g., </a:t>
            </a:r>
            <a:r>
              <a:rPr b="1" sz="1200"/>
              <a:t>".FunApp")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android:allowBackup**: </a:t>
            </a:r>
            <a:r>
              <a:rPr b="1" sz="1200"/>
              <a:t>Specifies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data </a:t>
            </a:r>
            <a:r>
              <a:rPr b="1" sz="1200"/>
              <a:t>should </a:t>
            </a:r>
            <a:r>
              <a:rPr b="1" sz="1200"/>
              <a:t>be </a:t>
            </a:r>
            <a:r>
              <a:rPr b="1" sz="1200"/>
              <a:t>backed </a:t>
            </a:r>
            <a:r>
              <a:rPr b="1" sz="1200"/>
              <a:t>up </a:t>
            </a:r>
            <a:r>
              <a:rPr b="1" sz="1200"/>
              <a:t>to </a:t>
            </a:r>
            <a:r>
              <a:rPr b="1" sz="1200"/>
              <a:t>the </a:t>
            </a:r>
            <a:r>
              <a:rPr b="1" sz="1200"/>
              <a:t>cloud </a:t>
            </a:r>
            <a:r>
              <a:rPr b="1" sz="1200"/>
              <a:t>(e.g., </a:t>
            </a:r>
            <a:r>
              <a:rPr b="1" sz="1200"/>
              <a:t>"true")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android:dataExtractionRules**: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file </a:t>
            </a:r>
            <a:r>
              <a:rPr b="1" sz="1200"/>
              <a:t>that </a:t>
            </a:r>
            <a:r>
              <a:rPr b="1" sz="1200"/>
              <a:t>contains </a:t>
            </a:r>
            <a:r>
              <a:rPr b="1" sz="1200"/>
              <a:t>data </a:t>
            </a:r>
            <a:r>
              <a:rPr b="1" sz="1200"/>
              <a:t>extraction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(e.g., </a:t>
            </a:r>
            <a:r>
              <a:rPr b="1" sz="1200"/>
              <a:t>"@xml/data_extraction_rules")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android:fullBackupContent**: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XML </a:t>
            </a:r>
            <a:r>
              <a:rPr b="1" sz="1200"/>
              <a:t>resource </a:t>
            </a:r>
            <a:r>
              <a:rPr b="1" sz="1200"/>
              <a:t>file </a:t>
            </a:r>
            <a:r>
              <a:rPr b="1" sz="1200"/>
              <a:t>that </a:t>
            </a:r>
            <a:r>
              <a:rPr b="1" sz="1200"/>
              <a:t>contains </a:t>
            </a:r>
            <a:r>
              <a:rPr b="1" sz="1200"/>
              <a:t>full </a:t>
            </a:r>
            <a:r>
              <a:rPr b="1" sz="1200"/>
              <a:t>backup </a:t>
            </a:r>
            <a:r>
              <a:rPr b="1" sz="1200"/>
              <a:t>rules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(e.g., </a:t>
            </a:r>
            <a:r>
              <a:rPr b="1" sz="1200"/>
              <a:t>"@xml/backup_rules")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drawable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small </a:t>
            </a:r>
            <a:r>
              <a:rPr b="1" sz="1200"/>
              <a:t>icon </a:t>
            </a:r>
            <a:r>
              <a:rPr b="1" sz="1200"/>
              <a:t>(e.g., </a:t>
            </a:r>
            <a:r>
              <a:rPr b="1" sz="1200"/>
              <a:t>"@drawable/gfgIcon")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android:label**: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string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label </a:t>
            </a:r>
            <a:r>
              <a:rPr b="1" sz="1200"/>
              <a:t>(e.g., </a:t>
            </a:r>
            <a:r>
              <a:rPr b="1" sz="1200"/>
              <a:t>"@string/app_name")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android:roundIcon**: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mipmap </a:t>
            </a:r>
            <a:r>
              <a:rPr b="1" sz="1200"/>
              <a:t>resource </a:t>
            </a:r>
            <a:r>
              <a:rPr b="1" sz="1200"/>
              <a:t>ID </a:t>
            </a:r>
            <a:r>
              <a:rPr b="1" sz="1200"/>
              <a:t>of </a:t>
            </a:r>
            <a:r>
              <a:rPr b="1" sz="1200"/>
              <a:t>the </a:t>
            </a:r>
            <a:r>
              <a:rPr b="1" sz="1200"/>
              <a:t>application's </a:t>
            </a:r>
            <a:r>
              <a:rPr b="1" sz="1200"/>
              <a:t>round </a:t>
            </a:r>
            <a:r>
              <a:rPr b="1" sz="1200"/>
              <a:t>icon </a:t>
            </a:r>
            <a:r>
              <a:rPr b="1" sz="1200"/>
              <a:t>(e.g., </a:t>
            </a:r>
            <a:r>
              <a:rPr b="1" sz="1200"/>
              <a:t>"@mipmap/ic_launcher_round")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android:supportsRtl**: </a:t>
            </a:r>
            <a:r>
              <a:rPr b="1" sz="1200"/>
              <a:t>Specifies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supports </a:t>
            </a:r>
            <a:r>
              <a:rPr b="1" sz="1200"/>
              <a:t>right-to-left </a:t>
            </a:r>
            <a:r>
              <a:rPr b="1" sz="1200"/>
              <a:t>layouts </a:t>
            </a:r>
            <a:r>
              <a:rPr b="1" sz="1200"/>
              <a:t>(e.g., </a:t>
            </a:r>
            <a:r>
              <a:rPr b="1" sz="1200"/>
              <a:t>"true")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android:theme**: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theme </a:t>
            </a:r>
            <a:r>
              <a:rPr b="1" sz="1200"/>
              <a:t>to </a:t>
            </a:r>
            <a:r>
              <a:rPr b="1" sz="1200"/>
              <a:t>be </a:t>
            </a:r>
            <a:r>
              <a:rPr b="1" sz="1200"/>
              <a:t>applied </a:t>
            </a:r>
            <a:r>
              <a:rPr b="1" sz="1200"/>
              <a:t>to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(e.g., </a:t>
            </a:r>
            <a:r>
              <a:rPr b="1" sz="1200"/>
              <a:t>"@android:style/Theme.Light")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android:debuggable**: </a:t>
            </a:r>
            <a:r>
              <a:rPr b="1" sz="1200"/>
              <a:t>Specifies </a:t>
            </a:r>
            <a:r>
              <a:rPr b="1" sz="1200"/>
              <a:t>whether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is </a:t>
            </a:r>
            <a:r>
              <a:rPr b="1" sz="1200"/>
              <a:t>debuggable </a:t>
            </a:r>
            <a:r>
              <a:rPr b="1" sz="1200"/>
              <a:t>(e.g., </a:t>
            </a:r>
            <a:r>
              <a:rPr b="1" sz="1200"/>
              <a:t>"true")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1" sz="1200"/>
              <a:t>tools:targetApi**: </a:t>
            </a:r>
            <a:r>
              <a:rPr b="1" sz="1200"/>
              <a:t>Specifies </a:t>
            </a:r>
            <a:r>
              <a:rPr b="1" sz="1200"/>
              <a:t>the </a:t>
            </a:r>
            <a:r>
              <a:rPr b="1" sz="1200"/>
              <a:t>target </a:t>
            </a:r>
            <a:r>
              <a:rPr b="1" sz="1200"/>
              <a:t>API </a:t>
            </a:r>
            <a:r>
              <a:rPr b="1" sz="1200"/>
              <a:t>level </a:t>
            </a:r>
            <a:r>
              <a:rPr b="1" sz="1200"/>
              <a:t>for </a:t>
            </a:r>
            <a:r>
              <a:rPr b="1" sz="1200"/>
              <a:t>the </a:t>
            </a:r>
            <a:r>
              <a:rPr b="1" sz="1200"/>
              <a:t>application </a:t>
            </a:r>
            <a:r>
              <a:rPr b="1" sz="1200"/>
              <a:t>(e.g., </a:t>
            </a:r>
            <a:r>
              <a:rPr b="1" sz="1200"/>
              <a:t>"31") </a:t>
            </a:r>
          </a:p>
          <a:p/>
          <a:p>
            <a:r>
              <a:rPr b="1" sz="1400"/>
              <a:t>Example:</a:t>
            </a:r>
          </a:p>
          <a:p/>
          <a:p>
            <a:r>
              <a:rPr sz="1400"/>
              <a:t>```xml </a:t>
            </a:r>
          </a:p>
          <a:p>
            <a:r>
              <a:rPr sz="1400"/>
              <a:t>&lt;application </a:t>
            </a:r>
          </a:p>
          <a:p>
            <a:r>
              <a:rPr sz="1400"/>
              <a:t>android:name=".FunApp" </a:t>
            </a:r>
          </a:p>
          <a:p>
            <a:r>
              <a:rPr sz="1400"/>
              <a:t>android:allowBackup="true" </a:t>
            </a:r>
          </a:p>
          <a:p>
            <a:r>
              <a:rPr sz="1400"/>
              <a:t>android:dataExtractionRules="@xml/data_extraction_rules" </a:t>
            </a:r>
          </a:p>
          <a:p>
            <a:r>
              <a:rPr sz="1400"/>
              <a:t>android:fullBackupContent="@xml/backup_rules" </a:t>
            </a:r>
          </a:p>
          <a:p>
            <a:r>
              <a:rPr sz="1400"/>
              <a:t>android:icon="@drawable/gfgIcon" </a:t>
            </a:r>
          </a:p>
          <a:p>
            <a:r>
              <a:rPr sz="1400"/>
              <a:t>android:label="@string/app_name" </a:t>
            </a:r>
          </a:p>
          <a:p>
            <a:r>
              <a:rPr sz="1400"/>
              <a:t>android:roundIcon="@mipmap/ic_launcher_round" </a:t>
            </a:r>
          </a:p>
          <a:p>
            <a:r>
              <a:rPr sz="1400"/>
              <a:t>android:supportsRtl="true" </a:t>
            </a:r>
          </a:p>
          <a:p>
            <a:r>
              <a:rPr sz="1400"/>
              <a:t>android:theme="@android:style/Theme.Light" </a:t>
            </a:r>
          </a:p>
          <a:p>
            <a:r>
              <a:rPr sz="1400"/>
              <a:t>android:debuggable="true" </a:t>
            </a:r>
          </a:p>
          <a:p>
            <a:r>
              <a:rPr sz="1400"/>
              <a:t>tools:targetApi="31"&gt; </a:t>
            </a:r>
          </a:p>
          <a:p>
            <a:r>
              <a:rPr sz="1400"/>
              <a:t>&lt;/application&gt; </a:t>
            </a:r>
          </a:p>
          <a:p>
            <a:r>
              <a:rPr sz="1400"/>
              <a:t>```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Android Manifest components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Activity</a:t>
            </a:r>
          </a:p>
          <a:p/>
          <a:p>
            <a:r>
              <a:rPr sz="1400"/>
              <a:t>An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single, </a:t>
            </a:r>
            <a:r>
              <a:rPr sz="1400"/>
              <a:t>focused </a:t>
            </a:r>
            <a:r>
              <a:rPr sz="1400"/>
              <a:t>thing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can </a:t>
            </a:r>
            <a:r>
              <a:rPr sz="1400"/>
              <a:t>do. </a:t>
            </a:r>
            <a:r>
              <a:rPr sz="1400"/>
              <a:t>Almost </a:t>
            </a:r>
            <a:r>
              <a:rPr sz="1400"/>
              <a:t>all </a:t>
            </a:r>
            <a:r>
              <a:rPr sz="1400"/>
              <a:t>activities </a:t>
            </a:r>
            <a:r>
              <a:rPr sz="1400"/>
              <a:t>are </a:t>
            </a:r>
            <a:r>
              <a:rPr sz="1400"/>
              <a:t>represented </a:t>
            </a:r>
            <a:r>
              <a:rPr sz="1400"/>
              <a:t>by </a:t>
            </a:r>
            <a:r>
              <a:rPr sz="1400"/>
              <a:t>a </a:t>
            </a:r>
            <a:r>
              <a:rPr sz="1400"/>
              <a:t>single </a:t>
            </a:r>
            <a:r>
              <a:rPr sz="1400"/>
              <a:t>screen.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an </a:t>
            </a:r>
            <a:r>
              <a:rPr sz="1400"/>
              <a:t>email </a:t>
            </a:r>
            <a:r>
              <a:rPr sz="1400"/>
              <a:t>app </a:t>
            </a:r>
            <a:r>
              <a:rPr sz="1400"/>
              <a:t>might </a:t>
            </a:r>
            <a:r>
              <a:rPr sz="1400"/>
              <a:t>have </a:t>
            </a:r>
            <a:r>
              <a:rPr sz="1400"/>
              <a:t>one </a:t>
            </a:r>
            <a:r>
              <a:rPr sz="1400"/>
              <a:t>activity </a:t>
            </a:r>
            <a:r>
              <a:rPr sz="1400"/>
              <a:t>to </a:t>
            </a:r>
            <a:r>
              <a:rPr sz="1400"/>
              <a:t>compose </a:t>
            </a:r>
            <a:r>
              <a:rPr sz="1400"/>
              <a:t>an </a:t>
            </a:r>
            <a:r>
              <a:rPr sz="1400"/>
              <a:t>email </a:t>
            </a:r>
            <a:r>
              <a:rPr sz="1400"/>
              <a:t>and </a:t>
            </a:r>
            <a:r>
              <a:rPr sz="1400"/>
              <a:t>another </a:t>
            </a:r>
            <a:r>
              <a:rPr sz="1400"/>
              <a:t>activity </a:t>
            </a:r>
            <a:r>
              <a:rPr sz="1400"/>
              <a:t>to </a:t>
            </a:r>
            <a:r>
              <a:rPr sz="1400"/>
              <a:t>read </a:t>
            </a:r>
            <a:r>
              <a:rPr sz="1400"/>
              <a:t>an </a:t>
            </a:r>
            <a:r>
              <a:rPr sz="1400"/>
              <a:t>email.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also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basic </a:t>
            </a:r>
            <a:r>
              <a:rPr sz="1400"/>
              <a:t>lifecycle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app, </a:t>
            </a:r>
            <a:r>
              <a:rPr sz="1400"/>
              <a:t>including </a:t>
            </a:r>
            <a:r>
              <a:rPr sz="1400"/>
              <a:t>creation, </a:t>
            </a:r>
            <a:r>
              <a:rPr sz="1400"/>
              <a:t>start, </a:t>
            </a:r>
            <a:r>
              <a:rPr sz="1400"/>
              <a:t>resume, </a:t>
            </a:r>
            <a:r>
              <a:rPr sz="1400"/>
              <a:t>pause, </a:t>
            </a:r>
            <a:r>
              <a:rPr sz="1400"/>
              <a:t>stop, </a:t>
            </a:r>
            <a:r>
              <a:rPr sz="1400"/>
              <a:t>and </a:t>
            </a:r>
            <a:r>
              <a:rPr sz="1400"/>
              <a:t>destroy. </a:t>
            </a:r>
          </a:p>
          <a:p/>
          <a:p>
            <a:r>
              <a:rPr b="1" sz="1400"/>
              <a:t>Activities </a:t>
            </a:r>
            <a:r>
              <a:rPr b="1" sz="1400"/>
              <a:t>not </a:t>
            </a:r>
            <a:r>
              <a:rPr b="1" sz="1400"/>
              <a:t>declared </a:t>
            </a:r>
            <a:r>
              <a:rPr b="1" sz="1400"/>
              <a:t>will </a:t>
            </a:r>
            <a:r>
              <a:rPr b="1" sz="1400"/>
              <a:t>not </a:t>
            </a:r>
            <a:r>
              <a:rPr b="1" sz="1400"/>
              <a:t>run </a:t>
            </a:r>
            <a:r>
              <a:rPr b="1" sz="1400"/>
              <a:t>in </a:t>
            </a:r>
            <a:r>
              <a:rPr b="1" sz="1400"/>
              <a:t>the </a:t>
            </a:r>
            <a:r>
              <a:rPr b="1" sz="1400"/>
              <a:t>app </a:t>
            </a:r>
          </a:p>
          <a:p/>
          <a:p>
            <a:r>
              <a:rPr sz="1400"/>
              <a:t>To </a:t>
            </a:r>
            <a:r>
              <a:rPr sz="1400"/>
              <a:t>make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available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system, </a:t>
            </a:r>
            <a:r>
              <a:rPr sz="1400"/>
              <a:t>you </a:t>
            </a:r>
            <a:r>
              <a:rPr sz="1400"/>
              <a:t>must </a:t>
            </a:r>
            <a:r>
              <a:rPr sz="1400"/>
              <a:t>declare </a:t>
            </a:r>
            <a:r>
              <a:rPr sz="1400"/>
              <a:t>it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file.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file </a:t>
            </a:r>
            <a:r>
              <a:rPr sz="1400"/>
              <a:t>is </a:t>
            </a:r>
            <a:r>
              <a:rPr sz="1400"/>
              <a:t>an </a:t>
            </a:r>
            <a:r>
              <a:rPr sz="1400"/>
              <a:t>XML </a:t>
            </a:r>
            <a:r>
              <a:rPr sz="1400"/>
              <a:t>file </a:t>
            </a:r>
            <a:r>
              <a:rPr sz="1400"/>
              <a:t>that </a:t>
            </a:r>
            <a:r>
              <a:rPr sz="1400"/>
              <a:t>describes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components, </a:t>
            </a:r>
            <a:r>
              <a:rPr sz="1400"/>
              <a:t>including </a:t>
            </a:r>
            <a:r>
              <a:rPr sz="1400"/>
              <a:t>its </a:t>
            </a:r>
            <a:r>
              <a:rPr sz="1400"/>
              <a:t>activities. </a:t>
            </a:r>
          </a:p>
          <a:p/>
          <a:p>
            <a:r>
              <a:rPr b="1" sz="1400"/>
              <a:t>&lt;activity</a:t>
            </a:r>
          </a:p>
          <a:p/>
          <a:p>
            <a:r>
              <a:rPr sz="1400"/>
              <a:t>The </a:t>
            </a:r>
            <a:r>
              <a:rPr sz="1400"/>
              <a:t>&lt;activity&gt; </a:t>
            </a:r>
            <a:r>
              <a:rPr sz="1400"/>
              <a:t>element </a:t>
            </a:r>
            <a:r>
              <a:rPr sz="1400"/>
              <a:t>declares </a:t>
            </a:r>
            <a:r>
              <a:rPr sz="1400"/>
              <a:t>an </a:t>
            </a:r>
            <a:r>
              <a:rPr sz="1400"/>
              <a:t>activity. </a:t>
            </a:r>
            <a:r>
              <a:rPr sz="1400"/>
              <a:t>The </a:t>
            </a:r>
            <a:r>
              <a:rPr sz="1400"/>
              <a:t>android:name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class. </a:t>
            </a:r>
            <a:r>
              <a:rPr sz="1400"/>
              <a:t>The </a:t>
            </a:r>
            <a:r>
              <a:rPr sz="1400"/>
              <a:t>android:exported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apps. </a:t>
            </a:r>
          </a:p>
          <a:p/>
          <a:p>
            <a:r>
              <a:rPr b="1" sz="1400"/>
              <a:t>android:name=".MainActivity"</a:t>
            </a:r>
          </a:p>
          <a:p/>
          <a:p>
            <a:r>
              <a:rPr sz="1400"/>
              <a:t>The </a:t>
            </a:r>
            <a:r>
              <a:rPr sz="1400"/>
              <a:t>android:name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name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class </a:t>
            </a:r>
            <a:r>
              <a:rPr sz="1400"/>
              <a:t>is </a:t>
            </a:r>
            <a:r>
              <a:rPr sz="1400"/>
              <a:t>named </a:t>
            </a:r>
            <a:r>
              <a:rPr sz="1400"/>
              <a:t>MainActivity. </a:t>
            </a:r>
          </a:p>
          <a:p/>
          <a:p>
            <a:r>
              <a:rPr b="1" sz="1400"/>
              <a:t>android:exported="true"</a:t>
            </a:r>
          </a:p>
          <a:p/>
          <a:p>
            <a:r>
              <a:rPr sz="1400"/>
              <a:t>The </a:t>
            </a:r>
            <a:r>
              <a:rPr sz="1400"/>
              <a:t>android:exported </a:t>
            </a:r>
            <a:r>
              <a:rPr sz="1400"/>
              <a:t>attribute </a:t>
            </a:r>
            <a:r>
              <a:rPr sz="1400"/>
              <a:t>specifies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is </a:t>
            </a:r>
            <a:r>
              <a:rPr sz="1400"/>
              <a:t>exported, </a:t>
            </a:r>
            <a:r>
              <a:rPr sz="1400"/>
              <a:t>which </a:t>
            </a:r>
            <a:r>
              <a:rPr sz="1400"/>
              <a:t>means </a:t>
            </a:r>
            <a:r>
              <a:rPr sz="1400"/>
              <a:t>that </a:t>
            </a:r>
            <a:r>
              <a:rPr sz="1400"/>
              <a:t>it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apps. </a:t>
            </a:r>
          </a:p>
          <a:p/>
          <a:p>
            <a:r>
              <a:rPr b="1" sz="1400"/>
              <a:t>Intent-filter</a:t>
            </a:r>
          </a:p>
          <a:p/>
          <a:p>
            <a:r>
              <a:rPr sz="1400"/>
              <a:t>An </a:t>
            </a:r>
            <a:r>
              <a:rPr sz="1400"/>
              <a:t>intent-filter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intent </a:t>
            </a:r>
            <a:r>
              <a:rPr sz="1400"/>
              <a:t>to </a:t>
            </a:r>
            <a:r>
              <a:rPr sz="1400"/>
              <a:t>which </a:t>
            </a:r>
            <a:r>
              <a:rPr sz="1400"/>
              <a:t>the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send </a:t>
            </a:r>
            <a:r>
              <a:rPr sz="1400"/>
              <a:t>a </a:t>
            </a:r>
            <a:r>
              <a:rPr sz="1400"/>
              <a:t>response. </a:t>
            </a:r>
            <a:r>
              <a:rPr sz="1400"/>
              <a:t>An </a:t>
            </a:r>
            <a:r>
              <a:rPr sz="1400"/>
              <a:t>intent-filter </a:t>
            </a:r>
            <a:r>
              <a:rPr sz="1400"/>
              <a:t>consists </a:t>
            </a:r>
            <a:r>
              <a:rPr sz="1400"/>
              <a:t>of </a:t>
            </a:r>
            <a:r>
              <a:rPr sz="1400"/>
              <a:t>one </a:t>
            </a:r>
            <a:r>
              <a:rPr sz="1400"/>
              <a:t>or </a:t>
            </a:r>
            <a:r>
              <a:rPr sz="1400"/>
              <a:t>more </a:t>
            </a:r>
            <a:r>
              <a:rPr sz="1400"/>
              <a:t>&lt;action&gt; </a:t>
            </a:r>
            <a:r>
              <a:rPr sz="1400"/>
              <a:t>elements </a:t>
            </a:r>
            <a:r>
              <a:rPr sz="1400"/>
              <a:t>and </a:t>
            </a:r>
            <a:r>
              <a:rPr sz="1400"/>
              <a:t>one </a:t>
            </a:r>
            <a:r>
              <a:rPr sz="1400"/>
              <a:t>or </a:t>
            </a:r>
            <a:r>
              <a:rPr sz="1400"/>
              <a:t>more </a:t>
            </a:r>
            <a:r>
              <a:rPr sz="1400"/>
              <a:t>&lt;category&gt; </a:t>
            </a:r>
            <a:r>
              <a:rPr sz="1400"/>
              <a:t>elements. </a:t>
            </a:r>
          </a:p>
          <a:p/>
          <a:p>
            <a:r>
              <a:rPr b="1" sz="1400"/>
              <a:t>&lt;intent-filter&gt;</a:t>
            </a:r>
          </a:p>
          <a:p/>
          <a:p>
            <a:r>
              <a:rPr sz="1400"/>
              <a:t>The </a:t>
            </a:r>
            <a:r>
              <a:rPr sz="1400"/>
              <a:t>&lt;intent-filter&gt; </a:t>
            </a:r>
            <a:r>
              <a:rPr sz="1400"/>
              <a:t>element </a:t>
            </a:r>
            <a:r>
              <a:rPr sz="1400"/>
              <a:t>declares </a:t>
            </a:r>
            <a:r>
              <a:rPr sz="1400"/>
              <a:t>an </a:t>
            </a:r>
            <a:r>
              <a:rPr sz="1400"/>
              <a:t>intent-filter. </a:t>
            </a:r>
          </a:p>
          <a:p/>
          <a:p>
            <a:r>
              <a:rPr b="1" sz="1400"/>
              <a:t>&lt;action </a:t>
            </a:r>
            <a:r>
              <a:rPr b="1" sz="1400"/>
              <a:t>android:name="android.intent.action.MAIN" </a:t>
            </a:r>
            <a:r>
              <a:rPr b="1" sz="1400"/>
              <a:t>/&gt; </a:t>
            </a:r>
          </a:p>
          <a:p/>
          <a:p>
            <a:r>
              <a:rPr sz="1400"/>
              <a:t>The </a:t>
            </a:r>
            <a:r>
              <a:rPr sz="1400"/>
              <a:t>&lt;action&gt;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intent </a:t>
            </a:r>
            <a:r>
              <a:rPr sz="1400"/>
              <a:t>to </a:t>
            </a:r>
            <a:r>
              <a:rPr sz="1400"/>
              <a:t>which </a:t>
            </a:r>
            <a:r>
              <a:rPr sz="1400"/>
              <a:t>the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send </a:t>
            </a:r>
            <a:r>
              <a:rPr sz="1400"/>
              <a:t>a </a:t>
            </a:r>
            <a:r>
              <a:rPr sz="1400"/>
              <a:t>response.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respond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android.intent.action.MAIN </a:t>
            </a:r>
            <a:r>
              <a:rPr sz="1400"/>
              <a:t>intent. </a:t>
            </a:r>
          </a:p>
          <a:p/>
          <a:p>
            <a:r>
              <a:rPr b="1" sz="1400"/>
              <a:t>&lt;category </a:t>
            </a:r>
            <a:r>
              <a:rPr b="1" sz="1400"/>
              <a:t>android:name="android.intent.category.LAUNCHER" </a:t>
            </a:r>
            <a:r>
              <a:rPr b="1" sz="1400"/>
              <a:t>/&gt; </a:t>
            </a:r>
          </a:p>
          <a:p/>
          <a:p>
            <a:r>
              <a:rPr sz="1400"/>
              <a:t>The </a:t>
            </a:r>
            <a:r>
              <a:rPr sz="1400"/>
              <a:t>&lt;category&gt; </a:t>
            </a:r>
            <a:r>
              <a:rPr sz="1400"/>
              <a:t>element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category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to </a:t>
            </a:r>
            <a:r>
              <a:rPr sz="1400"/>
              <a:t>which </a:t>
            </a:r>
            <a:r>
              <a:rPr sz="1400"/>
              <a:t>the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send </a:t>
            </a:r>
            <a:r>
              <a:rPr sz="1400"/>
              <a:t>a </a:t>
            </a:r>
            <a:r>
              <a:rPr sz="1400"/>
              <a:t>response. </a:t>
            </a:r>
            <a:r>
              <a:rPr sz="1400"/>
              <a:t>In </a:t>
            </a:r>
            <a:r>
              <a:rPr sz="1400"/>
              <a:t>this </a:t>
            </a:r>
            <a:r>
              <a:rPr sz="1400"/>
              <a:t>example, </a:t>
            </a:r>
            <a:r>
              <a:rPr sz="1400"/>
              <a:t>the </a:t>
            </a:r>
            <a:r>
              <a:rPr sz="1400"/>
              <a:t>activity, </a:t>
            </a:r>
            <a:r>
              <a:rPr sz="1400"/>
              <a:t>service, </a:t>
            </a:r>
            <a:r>
              <a:rPr sz="1400"/>
              <a:t>or </a:t>
            </a:r>
            <a:r>
              <a:rPr sz="1400"/>
              <a:t>broadcast </a:t>
            </a:r>
            <a:r>
              <a:rPr sz="1400"/>
              <a:t>receiver </a:t>
            </a:r>
            <a:r>
              <a:rPr sz="1400"/>
              <a:t>can </a:t>
            </a:r>
            <a:r>
              <a:rPr sz="1400"/>
              <a:t>respond </a:t>
            </a:r>
            <a:r>
              <a:rPr sz="1400"/>
              <a:t>to </a:t>
            </a:r>
            <a:r>
              <a:rPr sz="1400"/>
              <a:t>intents </a:t>
            </a:r>
            <a:r>
              <a:rPr sz="1400"/>
              <a:t>that </a:t>
            </a:r>
            <a:r>
              <a:rPr sz="1400"/>
              <a:t>are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android.intent.category.LAUNCHER </a:t>
            </a:r>
            <a:r>
              <a:rPr sz="1400"/>
              <a:t>category.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