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2E4B-9AF9-AB65-04D5-E44385ACD102}"/>
              </a:ext>
            </a:extLst>
          </p:cNvPr>
          <p:cNvSpPr>
            <a:spLocks noGrp="1"/>
          </p:cNvSpPr>
          <p:nvPr>
            <p:ph type="ctrTitle"/>
          </p:nvPr>
        </p:nvSpPr>
        <p:spPr/>
        <p:txBody>
          <a:bodyPr/>
          <a:lstStyle/>
          <a:p>
            <a:r>
              <a:rPr lang="en-IN" dirty="0"/>
              <a:t>Study Work Settle Germany Programme</a:t>
            </a:r>
          </a:p>
        </p:txBody>
      </p:sp>
      <p:sp>
        <p:nvSpPr>
          <p:cNvPr id="3" name="Subtitle 2">
            <a:extLst>
              <a:ext uri="{FF2B5EF4-FFF2-40B4-BE49-F238E27FC236}">
                <a16:creationId xmlns:a16="http://schemas.microsoft.com/office/drawing/2014/main" id="{B67ACDAC-7AF2-BC5F-21D4-2DB93599056B}"/>
              </a:ext>
            </a:extLst>
          </p:cNvPr>
          <p:cNvSpPr>
            <a:spLocks noGrp="1"/>
          </p:cNvSpPr>
          <p:nvPr>
            <p:ph type="subTitle" idx="1"/>
          </p:nvPr>
        </p:nvSpPr>
        <p:spPr/>
        <p:txBody>
          <a:bodyPr>
            <a:normAutofit/>
          </a:bodyPr>
          <a:lstStyle/>
          <a:p>
            <a:r>
              <a:rPr lang="en-IN" sz="2800" dirty="0"/>
              <a:t>Yours Pathway to Germany</a:t>
            </a:r>
          </a:p>
        </p:txBody>
      </p:sp>
    </p:spTree>
    <p:extLst>
      <p:ext uri="{BB962C8B-B14F-4D97-AF65-F5344CB8AC3E}">
        <p14:creationId xmlns:p14="http://schemas.microsoft.com/office/powerpoint/2010/main" val="304415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1CF3-2886-68B9-4EB8-CBF506CE1777}"/>
              </a:ext>
            </a:extLst>
          </p:cNvPr>
          <p:cNvSpPr>
            <a:spLocks noGrp="1"/>
          </p:cNvSpPr>
          <p:nvPr>
            <p:ph type="title"/>
          </p:nvPr>
        </p:nvSpPr>
        <p:spPr/>
        <p:txBody>
          <a:bodyPr/>
          <a:lstStyle/>
          <a:p>
            <a:r>
              <a:rPr lang="en-IN" dirty="0" err="1"/>
              <a:t>Ausbildung</a:t>
            </a:r>
            <a:r>
              <a:rPr lang="en-IN" dirty="0"/>
              <a:t> – German Vocational Training</a:t>
            </a:r>
          </a:p>
        </p:txBody>
      </p:sp>
      <p:sp>
        <p:nvSpPr>
          <p:cNvPr id="3" name="Content Placeholder 2">
            <a:extLst>
              <a:ext uri="{FF2B5EF4-FFF2-40B4-BE49-F238E27FC236}">
                <a16:creationId xmlns:a16="http://schemas.microsoft.com/office/drawing/2014/main" id="{3807EA60-0409-1796-2F1C-BE6DA495D1F6}"/>
              </a:ext>
            </a:extLst>
          </p:cNvPr>
          <p:cNvSpPr>
            <a:spLocks noGrp="1"/>
          </p:cNvSpPr>
          <p:nvPr>
            <p:ph idx="1"/>
          </p:nvPr>
        </p:nvSpPr>
        <p:spPr/>
        <p:txBody>
          <a:bodyPr>
            <a:normAutofit fontScale="85000" lnSpcReduction="10000"/>
          </a:bodyPr>
          <a:lstStyle/>
          <a:p>
            <a:r>
              <a:rPr lang="en-GB" dirty="0"/>
              <a:t>The foundations of the German vocational training system (VET) are a dual training approach, based on the apprenticeship model. It involves both classroom-based theoretical knowledge and work-based training in companies.</a:t>
            </a:r>
          </a:p>
          <a:p>
            <a:endParaRPr lang="en-GB" dirty="0"/>
          </a:p>
          <a:p>
            <a:r>
              <a:rPr lang="en-GB" dirty="0"/>
              <a:t>Federal states oversee the school-based component, while companies organize company-based training. The dual training model is a result of several decades of development.</a:t>
            </a:r>
          </a:p>
          <a:p>
            <a:endParaRPr lang="en-GB" dirty="0"/>
          </a:p>
          <a:p>
            <a:r>
              <a:rPr lang="en-GB" dirty="0"/>
              <a:t>In Germany, students can choose between vocational training or university degrees. There are many advantages to this dual system. Apprenticeships can lead to master’s degrees, which increase the responsibility and pay of graduates. However, there are several requirements for entry.</a:t>
            </a:r>
            <a:endParaRPr lang="en-IN" dirty="0"/>
          </a:p>
        </p:txBody>
      </p:sp>
    </p:spTree>
    <p:extLst>
      <p:ext uri="{BB962C8B-B14F-4D97-AF65-F5344CB8AC3E}">
        <p14:creationId xmlns:p14="http://schemas.microsoft.com/office/powerpoint/2010/main" val="225918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3469-1C30-378A-0D6D-C69AEFA5DFEE}"/>
              </a:ext>
            </a:extLst>
          </p:cNvPr>
          <p:cNvSpPr>
            <a:spLocks noGrp="1"/>
          </p:cNvSpPr>
          <p:nvPr>
            <p:ph type="title"/>
          </p:nvPr>
        </p:nvSpPr>
        <p:spPr/>
        <p:txBody>
          <a:bodyPr/>
          <a:lstStyle/>
          <a:p>
            <a:r>
              <a:rPr lang="en-IN" dirty="0"/>
              <a:t>Student Eligibility</a:t>
            </a:r>
          </a:p>
        </p:txBody>
      </p:sp>
      <p:sp>
        <p:nvSpPr>
          <p:cNvPr id="3" name="Content Placeholder 2">
            <a:extLst>
              <a:ext uri="{FF2B5EF4-FFF2-40B4-BE49-F238E27FC236}">
                <a16:creationId xmlns:a16="http://schemas.microsoft.com/office/drawing/2014/main" id="{BDBBA209-8C52-AFE9-8B3C-3DFF3C471939}"/>
              </a:ext>
            </a:extLst>
          </p:cNvPr>
          <p:cNvSpPr>
            <a:spLocks noGrp="1"/>
          </p:cNvSpPr>
          <p:nvPr>
            <p:ph idx="1"/>
          </p:nvPr>
        </p:nvSpPr>
        <p:spPr/>
        <p:txBody>
          <a:bodyPr/>
          <a:lstStyle/>
          <a:p>
            <a:r>
              <a:rPr lang="en-IN" dirty="0"/>
              <a:t>10+2 Passed</a:t>
            </a:r>
          </a:p>
          <a:p>
            <a:r>
              <a:rPr lang="en-IN" dirty="0"/>
              <a:t>18-30 Years Old</a:t>
            </a:r>
          </a:p>
          <a:p>
            <a:r>
              <a:rPr lang="en-IN" dirty="0"/>
              <a:t>B1-B2 German-</a:t>
            </a:r>
            <a:r>
              <a:rPr lang="en-IN" dirty="0" err="1"/>
              <a:t>Telc</a:t>
            </a:r>
            <a:r>
              <a:rPr lang="en-IN" dirty="0"/>
              <a:t>/ Goethe Certification</a:t>
            </a:r>
          </a:p>
          <a:p>
            <a:r>
              <a:rPr lang="en-IN" dirty="0"/>
              <a:t>Passport</a:t>
            </a:r>
          </a:p>
        </p:txBody>
      </p:sp>
    </p:spTree>
    <p:extLst>
      <p:ext uri="{BB962C8B-B14F-4D97-AF65-F5344CB8AC3E}">
        <p14:creationId xmlns:p14="http://schemas.microsoft.com/office/powerpoint/2010/main" val="167911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4364-C1DF-A4D8-E65E-179D4C1D6C2D}"/>
              </a:ext>
            </a:extLst>
          </p:cNvPr>
          <p:cNvSpPr>
            <a:spLocks noGrp="1"/>
          </p:cNvSpPr>
          <p:nvPr>
            <p:ph type="title"/>
          </p:nvPr>
        </p:nvSpPr>
        <p:spPr/>
        <p:txBody>
          <a:bodyPr/>
          <a:lstStyle/>
          <a:p>
            <a:r>
              <a:rPr lang="en-IN" dirty="0"/>
              <a:t>Benefits of </a:t>
            </a:r>
            <a:r>
              <a:rPr lang="en-IN" dirty="0" err="1"/>
              <a:t>Ausbildung</a:t>
            </a:r>
            <a:r>
              <a:rPr lang="en-IN" dirty="0"/>
              <a:t> Programme</a:t>
            </a:r>
          </a:p>
        </p:txBody>
      </p:sp>
      <p:sp>
        <p:nvSpPr>
          <p:cNvPr id="3" name="Content Placeholder 2">
            <a:extLst>
              <a:ext uri="{FF2B5EF4-FFF2-40B4-BE49-F238E27FC236}">
                <a16:creationId xmlns:a16="http://schemas.microsoft.com/office/drawing/2014/main" id="{C997363C-D27A-A60C-9522-DE625538D63B}"/>
              </a:ext>
            </a:extLst>
          </p:cNvPr>
          <p:cNvSpPr>
            <a:spLocks noGrp="1"/>
          </p:cNvSpPr>
          <p:nvPr>
            <p:ph idx="1"/>
          </p:nvPr>
        </p:nvSpPr>
        <p:spPr/>
        <p:txBody>
          <a:bodyPr>
            <a:normAutofit lnSpcReduction="10000"/>
          </a:bodyPr>
          <a:lstStyle/>
          <a:p>
            <a:r>
              <a:rPr lang="en-IN" dirty="0"/>
              <a:t>Students gain required technical knowledge and skills.</a:t>
            </a:r>
          </a:p>
          <a:p>
            <a:r>
              <a:rPr lang="en-IN" dirty="0"/>
              <a:t>Students get monthly salary from Day 1 from the company for their work.</a:t>
            </a:r>
          </a:p>
          <a:p>
            <a:r>
              <a:rPr lang="en-IN" dirty="0"/>
              <a:t>Salary ranges from 500 EUR to 900 EUR per month.</a:t>
            </a:r>
          </a:p>
          <a:p>
            <a:r>
              <a:rPr lang="en-IN" dirty="0"/>
              <a:t>Free Accommodation, Food and City Travel</a:t>
            </a:r>
          </a:p>
          <a:p>
            <a:r>
              <a:rPr lang="en-IN" dirty="0"/>
              <a:t>Guaranteed Job after programme completion with Salary ranges from 1800 – 3500 EUR</a:t>
            </a:r>
          </a:p>
          <a:p>
            <a:r>
              <a:rPr lang="en-IN" dirty="0"/>
              <a:t>Student receive Qualification Certificate from Vocational School and Employee</a:t>
            </a:r>
          </a:p>
        </p:txBody>
      </p:sp>
    </p:spTree>
    <p:extLst>
      <p:ext uri="{BB962C8B-B14F-4D97-AF65-F5344CB8AC3E}">
        <p14:creationId xmlns:p14="http://schemas.microsoft.com/office/powerpoint/2010/main" val="377793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FC9E-4B13-519A-2948-5A9D2939ED7E}"/>
              </a:ext>
            </a:extLst>
          </p:cNvPr>
          <p:cNvSpPr>
            <a:spLocks noGrp="1"/>
          </p:cNvSpPr>
          <p:nvPr>
            <p:ph type="title"/>
          </p:nvPr>
        </p:nvSpPr>
        <p:spPr/>
        <p:txBody>
          <a:bodyPr/>
          <a:lstStyle/>
          <a:p>
            <a:r>
              <a:rPr lang="en-IN" dirty="0" err="1"/>
              <a:t>Ausbildung</a:t>
            </a:r>
            <a:r>
              <a:rPr lang="en-IN" dirty="0"/>
              <a:t> Programme Categories</a:t>
            </a:r>
          </a:p>
        </p:txBody>
      </p:sp>
      <p:sp>
        <p:nvSpPr>
          <p:cNvPr id="3" name="Content Placeholder 2">
            <a:extLst>
              <a:ext uri="{FF2B5EF4-FFF2-40B4-BE49-F238E27FC236}">
                <a16:creationId xmlns:a16="http://schemas.microsoft.com/office/drawing/2014/main" id="{7F88C62F-0146-AC6E-2E6A-1944B4F4AC6F}"/>
              </a:ext>
            </a:extLst>
          </p:cNvPr>
          <p:cNvSpPr>
            <a:spLocks noGrp="1"/>
          </p:cNvSpPr>
          <p:nvPr>
            <p:ph idx="1"/>
          </p:nvPr>
        </p:nvSpPr>
        <p:spPr/>
        <p:txBody>
          <a:bodyPr/>
          <a:lstStyle/>
          <a:p>
            <a:r>
              <a:rPr lang="en-IN" dirty="0"/>
              <a:t>IT Services</a:t>
            </a:r>
          </a:p>
          <a:p>
            <a:r>
              <a:rPr lang="en-IN" dirty="0"/>
              <a:t>Nurse</a:t>
            </a:r>
          </a:p>
          <a:p>
            <a:r>
              <a:rPr lang="en-IN" dirty="0"/>
              <a:t>Sales</a:t>
            </a:r>
          </a:p>
          <a:p>
            <a:r>
              <a:rPr lang="en-IN" dirty="0"/>
              <a:t>Gas and Water Technology</a:t>
            </a:r>
          </a:p>
          <a:p>
            <a:r>
              <a:rPr lang="en-IN" dirty="0"/>
              <a:t>Hotel Management</a:t>
            </a:r>
          </a:p>
          <a:p>
            <a:r>
              <a:rPr lang="en-IN" dirty="0"/>
              <a:t>Electrical and Mechanics</a:t>
            </a:r>
          </a:p>
          <a:p>
            <a:r>
              <a:rPr lang="en-IN" dirty="0"/>
              <a:t>Wellness Programme</a:t>
            </a:r>
          </a:p>
          <a:p>
            <a:endParaRPr lang="en-IN" dirty="0"/>
          </a:p>
        </p:txBody>
      </p:sp>
    </p:spTree>
    <p:extLst>
      <p:ext uri="{BB962C8B-B14F-4D97-AF65-F5344CB8AC3E}">
        <p14:creationId xmlns:p14="http://schemas.microsoft.com/office/powerpoint/2010/main" val="32425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BCE3-5708-201C-F98E-FE4932719E49}"/>
              </a:ext>
            </a:extLst>
          </p:cNvPr>
          <p:cNvSpPr>
            <a:spLocks noGrp="1"/>
          </p:cNvSpPr>
          <p:nvPr>
            <p:ph type="title"/>
          </p:nvPr>
        </p:nvSpPr>
        <p:spPr/>
        <p:txBody>
          <a:bodyPr/>
          <a:lstStyle/>
          <a:p>
            <a:r>
              <a:rPr lang="en-IN" dirty="0"/>
              <a:t>Our Services</a:t>
            </a:r>
          </a:p>
        </p:txBody>
      </p:sp>
      <p:sp>
        <p:nvSpPr>
          <p:cNvPr id="3" name="Content Placeholder 2">
            <a:extLst>
              <a:ext uri="{FF2B5EF4-FFF2-40B4-BE49-F238E27FC236}">
                <a16:creationId xmlns:a16="http://schemas.microsoft.com/office/drawing/2014/main" id="{1AD7E0C8-5EF7-F645-BAE4-1A5C73E3B255}"/>
              </a:ext>
            </a:extLst>
          </p:cNvPr>
          <p:cNvSpPr>
            <a:spLocks noGrp="1"/>
          </p:cNvSpPr>
          <p:nvPr>
            <p:ph sz="half" idx="1"/>
          </p:nvPr>
        </p:nvSpPr>
        <p:spPr>
          <a:xfrm>
            <a:off x="680319" y="2336873"/>
            <a:ext cx="10740156" cy="3599316"/>
          </a:xfrm>
        </p:spPr>
        <p:txBody>
          <a:bodyPr>
            <a:normAutofit/>
          </a:bodyPr>
          <a:lstStyle/>
          <a:p>
            <a:r>
              <a:rPr lang="en-IN" dirty="0"/>
              <a:t>German Language Training A1, A2 and B1</a:t>
            </a:r>
          </a:p>
          <a:p>
            <a:r>
              <a:rPr lang="en-IN" dirty="0"/>
              <a:t>Goethe Exam Certification Preparation</a:t>
            </a:r>
          </a:p>
          <a:p>
            <a:r>
              <a:rPr lang="en-IN" dirty="0"/>
              <a:t>Program Enrolment and Document Preparation</a:t>
            </a:r>
          </a:p>
          <a:p>
            <a:r>
              <a:rPr lang="en-IN" dirty="0"/>
              <a:t>Job Interview Preparation</a:t>
            </a:r>
          </a:p>
          <a:p>
            <a:r>
              <a:rPr lang="en-IN" dirty="0"/>
              <a:t>Job Offer Letter from German Companies</a:t>
            </a:r>
          </a:p>
          <a:p>
            <a:r>
              <a:rPr lang="en-IN" dirty="0"/>
              <a:t>Accommodation Arrangement</a:t>
            </a:r>
          </a:p>
          <a:p>
            <a:r>
              <a:rPr lang="en-IN" dirty="0"/>
              <a:t>Visa assistance</a:t>
            </a:r>
          </a:p>
          <a:p>
            <a:endParaRPr lang="en-IN" dirty="0"/>
          </a:p>
        </p:txBody>
      </p:sp>
      <p:sp>
        <p:nvSpPr>
          <p:cNvPr id="7" name="Rectangle 6">
            <a:extLst>
              <a:ext uri="{FF2B5EF4-FFF2-40B4-BE49-F238E27FC236}">
                <a16:creationId xmlns:a16="http://schemas.microsoft.com/office/drawing/2014/main" id="{7E42325D-22CB-F8F9-9D94-122BDFA5126E}"/>
              </a:ext>
            </a:extLst>
          </p:cNvPr>
          <p:cNvSpPr/>
          <p:nvPr/>
        </p:nvSpPr>
        <p:spPr>
          <a:xfrm>
            <a:off x="5288066" y="5566163"/>
            <a:ext cx="6538970" cy="1077218"/>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Contact @9999329855</a:t>
            </a:r>
          </a:p>
          <a:p>
            <a:pPr algn="ctr"/>
            <a:r>
              <a:rPr lang="en-US" sz="3200" dirty="0">
                <a:ln w="0"/>
                <a:effectLst>
                  <a:outerShdw blurRad="38100" dist="19050" dir="2700000" algn="tl" rotWithShape="0">
                    <a:schemeClr val="dk1">
                      <a:alpha val="40000"/>
                    </a:schemeClr>
                  </a:outerShdw>
                </a:effectLst>
              </a:rPr>
              <a:t>info.makenterprises24@gmail.com</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125573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70</TotalTime>
  <Words>261</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Study Work Settle Germany Programme</vt:lpstr>
      <vt:lpstr>Ausbildung – German Vocational Training</vt:lpstr>
      <vt:lpstr>Student Eligibility</vt:lpstr>
      <vt:lpstr>Benefits of Ausbildung Programme</vt:lpstr>
      <vt:lpstr>Ausbildung Programme Categories</vt:lpstr>
      <vt:lpstr>Our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Work Settle Germany Programme</dc:title>
  <dc:creator>Munish Sharma</dc:creator>
  <cp:lastModifiedBy>Munish Sharma</cp:lastModifiedBy>
  <cp:revision>3</cp:revision>
  <dcterms:created xsi:type="dcterms:W3CDTF">2023-09-28T07:39:47Z</dcterms:created>
  <dcterms:modified xsi:type="dcterms:W3CDTF">2023-09-28T10:01:12Z</dcterms:modified>
</cp:coreProperties>
</file>