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0"/>
  </p:notesMasterIdLst>
  <p:handoutMasterIdLst>
    <p:handoutMasterId r:id="rId41"/>
  </p:handoutMasterIdLst>
  <p:sldIdLst>
    <p:sldId id="257" r:id="rId5"/>
    <p:sldId id="268" r:id="rId6"/>
    <p:sldId id="335" r:id="rId7"/>
    <p:sldId id="344" r:id="rId8"/>
    <p:sldId id="345" r:id="rId9"/>
    <p:sldId id="357" r:id="rId10"/>
    <p:sldId id="358" r:id="rId11"/>
    <p:sldId id="317" r:id="rId12"/>
    <p:sldId id="339" r:id="rId13"/>
    <p:sldId id="346" r:id="rId14"/>
    <p:sldId id="354" r:id="rId15"/>
    <p:sldId id="355" r:id="rId16"/>
    <p:sldId id="356" r:id="rId17"/>
    <p:sldId id="387" r:id="rId18"/>
    <p:sldId id="403" r:id="rId19"/>
    <p:sldId id="340" r:id="rId20"/>
    <p:sldId id="341" r:id="rId21"/>
    <p:sldId id="347" r:id="rId22"/>
    <p:sldId id="349" r:id="rId23"/>
    <p:sldId id="350" r:id="rId24"/>
    <p:sldId id="351" r:id="rId25"/>
    <p:sldId id="352" r:id="rId26"/>
    <p:sldId id="353" r:id="rId27"/>
    <p:sldId id="342" r:id="rId28"/>
    <p:sldId id="343" r:id="rId29"/>
    <p:sldId id="348" r:id="rId30"/>
    <p:sldId id="362" r:id="rId31"/>
    <p:sldId id="392" r:id="rId32"/>
    <p:sldId id="381" r:id="rId33"/>
    <p:sldId id="400" r:id="rId34"/>
    <p:sldId id="401" r:id="rId35"/>
    <p:sldId id="402" r:id="rId36"/>
    <p:sldId id="404" r:id="rId37"/>
    <p:sldId id="267" r:id="rId38"/>
    <p:sldId id="331"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0">
          <p15:clr>
            <a:srgbClr val="A4A3A4"/>
          </p15:clr>
        </p15:guide>
        <p15:guide id="2" pos="2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6EA"/>
    <a:srgbClr val="C8C9C7"/>
    <a:srgbClr val="99D6EA"/>
    <a:srgbClr val="DA291C"/>
    <a:srgbClr val="003B5C"/>
    <a:srgbClr val="CE0000"/>
    <a:srgbClr val="042A4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47" autoAdjust="0"/>
    <p:restoredTop sz="68717" autoAdjust="0"/>
  </p:normalViewPr>
  <p:slideViewPr>
    <p:cSldViewPr snapToGrid="0" snapToObjects="1">
      <p:cViewPr varScale="1">
        <p:scale>
          <a:sx n="107" d="100"/>
          <a:sy n="107" d="100"/>
        </p:scale>
        <p:origin x="1676" y="60"/>
      </p:cViewPr>
      <p:guideLst>
        <p:guide orient="horz" pos="3090"/>
        <p:guide pos="224"/>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7F86EF-755F-EF49-95CD-E6F9DEA0E285}" type="datetimeFigureOut">
              <a:rPr lang="en-US" smtClean="0"/>
              <a:t>04/01/2021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02BF76-5FF8-3347-8BAB-357CDEE67510}" type="slidenum">
              <a:rPr lang="en-US" smtClean="0"/>
              <a:t>‹#›</a:t>
            </a:fld>
            <a:endParaRPr lang="en-US"/>
          </a:p>
        </p:txBody>
      </p:sp>
    </p:spTree>
    <p:extLst>
      <p:ext uri="{BB962C8B-B14F-4D97-AF65-F5344CB8AC3E}">
        <p14:creationId xmlns:p14="http://schemas.microsoft.com/office/powerpoint/2010/main" val="3963618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550CD-65C1-0D40-9457-6DF5C95A232D}" type="datetimeFigureOut">
              <a:rPr lang="en-US" smtClean="0"/>
              <a:t>04/01/2021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6A4A8-4679-F349-B4E1-60A94314D23D}" type="slidenum">
              <a:rPr lang="en-US" smtClean="0"/>
              <a:t>‹#›</a:t>
            </a:fld>
            <a:endParaRPr lang="en-US"/>
          </a:p>
        </p:txBody>
      </p:sp>
    </p:spTree>
    <p:extLst>
      <p:ext uri="{BB962C8B-B14F-4D97-AF65-F5344CB8AC3E}">
        <p14:creationId xmlns:p14="http://schemas.microsoft.com/office/powerpoint/2010/main" val="2301902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help.tableau.com/current/pro/desktop/en-us/maps.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slide" Target="../slides/slide32.xml"/><Relationship Id="rId1" Type="http://schemas.openxmlformats.org/officeDocument/2006/relationships/notesMaster" Target="../notesMasters/notesMaster1.xml"/><Relationship Id="rId5" Type="http://schemas.openxmlformats.org/officeDocument/2006/relationships/hyperlink" Target="https://help.tableau.com/current/pro/desktop/en-us/forecast_describe.htm" TargetMode="External"/><Relationship Id="rId4" Type="http://schemas.openxmlformats.org/officeDocument/2006/relationships/hyperlink" Target="https://help.tableau.com/current/pro/desktop/en-us/forecast_options.ht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hartio.com/learn/charts/what-is-a-scatter-plot/#overplotting"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chartio.com/learn/charts/heatmap-complete-guid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2</a:t>
            </a:fld>
            <a:endParaRPr lang="en-US"/>
          </a:p>
        </p:txBody>
      </p:sp>
    </p:spTree>
    <p:extLst>
      <p:ext uri="{BB962C8B-B14F-4D97-AF65-F5344CB8AC3E}">
        <p14:creationId xmlns:p14="http://schemas.microsoft.com/office/powerpoint/2010/main" val="345735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23</a:t>
            </a:fld>
            <a:endParaRPr lang="en-US"/>
          </a:p>
        </p:txBody>
      </p:sp>
    </p:spTree>
    <p:extLst>
      <p:ext uri="{BB962C8B-B14F-4D97-AF65-F5344CB8AC3E}">
        <p14:creationId xmlns:p14="http://schemas.microsoft.com/office/powerpoint/2010/main" val="2598139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endParaRPr lang="en-SG" dirty="0"/>
          </a:p>
          <a:p>
            <a:r>
              <a:rPr lang="en-SG" dirty="0"/>
              <a:t>The cache for the maps are stored with your temporary internet files and can be cleared at any time by deleting the temporary files from your browser.</a:t>
            </a:r>
          </a:p>
          <a:p>
            <a:endParaRPr lang="en-SG" dirty="0"/>
          </a:p>
          <a:p>
            <a:r>
              <a:rPr lang="en-SG" dirty="0"/>
              <a:t>Stored map images and legends remain valid for about thirty days. After that time, Tableau will not use the stored image; instead, it will require you to reconnect and fetch an updated map. This is to prevent the map images from becoming outdated.</a:t>
            </a:r>
          </a:p>
          <a:p>
            <a:endParaRPr lang="en-SG" dirty="0"/>
          </a:p>
          <a:p>
            <a:r>
              <a:rPr lang="en-SG" dirty="0"/>
              <a:t>Read more at </a:t>
            </a:r>
            <a:r>
              <a:rPr lang="en-US" dirty="0">
                <a:hlinkClick r:id="rId3"/>
              </a:rPr>
              <a:t>https://help.tableau.com/current/pro/desktop/en-us/maps.htm</a:t>
            </a:r>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28</a:t>
            </a:fld>
            <a:endParaRPr lang="en-US"/>
          </a:p>
        </p:txBody>
      </p:sp>
    </p:spTree>
    <p:extLst>
      <p:ext uri="{BB962C8B-B14F-4D97-AF65-F5344CB8AC3E}">
        <p14:creationId xmlns:p14="http://schemas.microsoft.com/office/powerpoint/2010/main" val="4257556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Use</a:t>
            </a:r>
            <a:r>
              <a:rPr lang="en-SG" baseline="0" dirty="0"/>
              <a:t> Global Superstore 2016 – Order Data, Using filter on country to </a:t>
            </a:r>
            <a:r>
              <a:rPr lang="en-SG" baseline="0"/>
              <a:t>retrieve only US data</a:t>
            </a:r>
            <a:endParaRPr lang="en-SG" baseline="0" dirty="0"/>
          </a:p>
          <a:p>
            <a:pPr marL="228600" indent="-228600">
              <a:buAutoNum type="arabicPeriod"/>
            </a:pPr>
            <a:r>
              <a:rPr lang="en-SG" dirty="0"/>
              <a:t>Set Longitude to be columns and</a:t>
            </a:r>
            <a:r>
              <a:rPr lang="en-SG" baseline="0" dirty="0"/>
              <a:t> Latitude to be rows, country and state to be details and sum(profit) as colour. Note that the map is loaded from </a:t>
            </a:r>
            <a:r>
              <a:rPr lang="en-SG" baseline="0" dirty="0" err="1"/>
              <a:t>openstreet</a:t>
            </a:r>
            <a:r>
              <a:rPr lang="en-SG" baseline="0" dirty="0"/>
              <a:t> map and required online connectivity. If offline map is required you can store the map. (information provided below). Show students the map layers, note that there is no map layer for offline map. Show students how to change the colour to green-red as shown above. Explain the map view briefly. </a:t>
            </a:r>
          </a:p>
          <a:p>
            <a:r>
              <a:rPr lang="en-SG" baseline="0" dirty="0"/>
              <a:t>Map View Offline - </a:t>
            </a:r>
            <a:r>
              <a:rPr lang="en-SG" dirty="0"/>
              <a:t>When you create map views using the online map provider, Tableau stores the images that make up the map in a cache. That way, as you continue your analysis you don’t have to wait for the maps to be retrieved. In addition, by storing the maps, you can do a certain amount of work when you are offline. For more information, see Select Background Maps.</a:t>
            </a:r>
          </a:p>
          <a:p>
            <a:r>
              <a:rPr lang="en-SG" dirty="0"/>
              <a:t>The cache for the maps are stored with your temporary internet files and can be cleared at any time by deleting the temporary files from your browser.</a:t>
            </a:r>
          </a:p>
          <a:p>
            <a:r>
              <a:rPr lang="en-SG" dirty="0"/>
              <a:t>Stored map images and legends remain valid for about thirty days. After that time, Tableau will not use the stored image; instead, it will require you to reconnect and fetch an updated map. This is to prevent the map images from becoming outdated. Read more at </a:t>
            </a:r>
            <a:r>
              <a:rPr lang="en-US" dirty="0">
                <a:hlinkClick r:id="rId3"/>
              </a:rPr>
              <a:t>https://help.tableau.com/current/pro/desktop/en-us/maps.htm</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29</a:t>
            </a:fld>
            <a:endParaRPr lang="en-US"/>
          </a:p>
        </p:txBody>
      </p:sp>
    </p:spTree>
    <p:extLst>
      <p:ext uri="{BB962C8B-B14F-4D97-AF65-F5344CB8AC3E}">
        <p14:creationId xmlns:p14="http://schemas.microsoft.com/office/powerpoint/2010/main" val="282712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2. Scatterplot –</a:t>
            </a:r>
            <a:r>
              <a:rPr lang="en-SG" baseline="0" dirty="0"/>
              <a:t> Uncheck Aggregate measures and explain why this need to be done. Set sales to be column and profit to be Row.  Set colour to be customer segment. Create a filter for product category. Explain the difference between filtering at the chart and filtering at the data sources tab. Explain the chart briefly.</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3. Histogram – Go Measures, Right Click on Profit to Create Bins for Profit and set the bin size to 1000. Explain that Tableau can suggest bin size. Set Profit (bin) for column and count(profit) to be row. Explain how to change from sum(profit) to count(profit). Explain the difference between creating bins and groups. </a:t>
            </a:r>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30</a:t>
            </a:fld>
            <a:endParaRPr lang="en-US"/>
          </a:p>
        </p:txBody>
      </p:sp>
    </p:spTree>
    <p:extLst>
      <p:ext uri="{BB962C8B-B14F-4D97-AF65-F5344CB8AC3E}">
        <p14:creationId xmlns:p14="http://schemas.microsoft.com/office/powerpoint/2010/main" val="154468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4. Boxplot –</a:t>
            </a:r>
            <a:r>
              <a:rPr lang="en-SG" baseline="0" dirty="0"/>
              <a:t>  Set Region for column and sum(profit) to be row. Set the Year and Quarter of Order Date to be detail. Explain where is median (50</a:t>
            </a:r>
            <a:r>
              <a:rPr lang="en-SG" baseline="30000" dirty="0"/>
              <a:t>th</a:t>
            </a:r>
            <a:r>
              <a:rPr lang="en-SG" baseline="0" dirty="0"/>
              <a:t>  percentile), 25</a:t>
            </a:r>
            <a:r>
              <a:rPr lang="en-SG" baseline="30000" dirty="0"/>
              <a:t>th</a:t>
            </a:r>
            <a:r>
              <a:rPr lang="en-SG" baseline="0" dirty="0"/>
              <a:t> (Q1) and 75</a:t>
            </a:r>
            <a:r>
              <a:rPr lang="en-SG" baseline="30000" dirty="0"/>
              <a:t>th</a:t>
            </a:r>
            <a:r>
              <a:rPr lang="en-SG" baseline="0" dirty="0"/>
              <a:t> (Q3) percentile. Explain that the default boxplot created has whiskers that is 1.5 times of IQR with upper whisker = Q3 + (Q3-Q1)*1.5 and lower whisker = Q1 - (Q3-Q1)*1.5. The whiskers can be set to the min and max value of profit in this case. Show the students how. Explain the chart briefly. </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5. Create parameters – Create a parameter, Sales Goal using Sales. Set the data type to be integer and format to currency (standard). Specify current value as 100,000, min as 50,000, max as 300,000 and step size as 1000 (</a:t>
            </a:r>
            <a:r>
              <a:rPr lang="en-SG" b="1" baseline="0" dirty="0"/>
              <a:t>Set Range.</a:t>
            </a:r>
            <a:r>
              <a:rPr lang="en-SG" baseline="0" dirty="0"/>
              <a:t>). Create a calculated field, Sales Results using Sales. Formula: IF SUM([Sales])&lt;=[Sales Goal] THEN "Goal Not Met" ELSE "Goal Met" END</a:t>
            </a:r>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Set sum(sales) to be column and product sub-category as rows, sales results as the colour and  sales goal as the detail. Show how the colour changes accordingly when you move the sales goal slider. (Right Click at Sales Goal under Markers and Select “Show Parameter Control”)</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31</a:t>
            </a:fld>
            <a:endParaRPr lang="en-US"/>
          </a:p>
        </p:txBody>
      </p:sp>
    </p:spTree>
    <p:extLst>
      <p:ext uri="{BB962C8B-B14F-4D97-AF65-F5344CB8AC3E}">
        <p14:creationId xmlns:p14="http://schemas.microsoft.com/office/powerpoint/2010/main" val="119212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dirty="0"/>
              <a:t>6.</a:t>
            </a:r>
            <a:r>
              <a:rPr lang="en-SG" baseline="0" dirty="0"/>
              <a:t> Forecast Chart – Forecast sales. (Need to ensure that sales is a continuous measure). Set month(order date) to be column and sum(sales) as rows. Do a forecast for sales in the next 13 months. Drag Sum( Sales) to Markers, Right Click and select “Forecast Results” then select Upper and Lower Prediction Intervals.</a:t>
            </a:r>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SG" baseline="0" dirty="0"/>
              <a:t>Explain the </a:t>
            </a:r>
            <a:r>
              <a:rPr lang="en-SG" b="1" baseline="0" dirty="0"/>
              <a:t>data requirement </a:t>
            </a:r>
            <a:r>
              <a:rPr lang="en-SG" baseline="0" dirty="0"/>
              <a:t>for Tableau before it can perform a forecast:</a:t>
            </a:r>
          </a:p>
          <a:p>
            <a:pPr marL="0" marR="0" indent="0" algn="l" defTabSz="914400" rtl="0" eaLnBrk="1" fontAlgn="auto" latinLnBrk="0" hangingPunct="1">
              <a:lnSpc>
                <a:spcPct val="100000"/>
              </a:lnSpc>
              <a:spcBef>
                <a:spcPts val="0"/>
              </a:spcBef>
              <a:spcAft>
                <a:spcPts val="0"/>
              </a:spcAft>
              <a:buClrTx/>
              <a:buSzTx/>
              <a:buFontTx/>
              <a:buNone/>
              <a:tabLst/>
              <a:defRPr/>
            </a:pPr>
            <a:r>
              <a:rPr lang="en-SG" dirty="0"/>
              <a:t>Tableau requires at least five data points in the time series (dates) to estimate a trend, and enough data points for at least two seasons or one season plus five periods to estimate seasonality. For example, at least nine data points are required to estimate a model with a four quarter seasonal cycle (4 + 5), and at least 24 to estimate a model with a twelve month seasonal cycle (2 * 12).</a:t>
            </a:r>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Explain how</a:t>
            </a:r>
            <a:r>
              <a:rPr lang="en-SG" baseline="0" dirty="0"/>
              <a:t> </a:t>
            </a:r>
            <a:r>
              <a:rPr lang="en-SG" b="1" dirty="0" err="1"/>
              <a:t>How</a:t>
            </a:r>
            <a:r>
              <a:rPr lang="en-SG" b="1" dirty="0"/>
              <a:t> Forecasting Works in Tableau</a:t>
            </a:r>
          </a:p>
          <a:p>
            <a:r>
              <a:rPr lang="en-SG" dirty="0"/>
              <a:t>Forecasting in Tableau uses a technique known as exponential smoothing. Forecast algorithms try to find a regular pattern in measures that can be continued into the future. </a:t>
            </a:r>
          </a:p>
          <a:p>
            <a:r>
              <a:rPr lang="en-SG" dirty="0"/>
              <a:t>All forecast algorithms are simple models of a real-world data generating process (DGP). For a high quality forecast, a simple pattern in the DGP must match the pattern described by the model reasonably well. Quality metrics measure how well the model matches the DGP. If the quality is low, the precision measured by the confidence bands is not important because it measures the precision of an inaccurate estimate.</a:t>
            </a:r>
          </a:p>
          <a:p>
            <a:endParaRPr lang="en-SG" dirty="0"/>
          </a:p>
          <a:p>
            <a:r>
              <a:rPr lang="en-SG" dirty="0"/>
              <a:t>Tableau automatically selects the best of up to eight models, the best being the one that generates the highest quality forecast. The smoothing parameters of each model are optimized before Tableau assesses forecast quality. </a:t>
            </a:r>
          </a:p>
          <a:p>
            <a:r>
              <a:rPr lang="en-SG" dirty="0"/>
              <a:t>When there is not enough data in the visualization, Tableau automatically tries to forecast at a finer temporal granularity, and then aggregates the forecast back to the granularity of the visualization. Tableau provides prediction bands which may be simulated or calculated from a closed form equation. All models with a multiplicative component or with aggregated forecasts have simulated bands, while all other models use the closed form equations.</a:t>
            </a:r>
          </a:p>
          <a:p>
            <a:r>
              <a:rPr lang="en-US" dirty="0">
                <a:hlinkClick r:id="rId3"/>
              </a:rPr>
              <a:t>https://help.tableau.com/current/pro/desktop/en-us/forecast_how_it_works.htm</a:t>
            </a:r>
            <a:endParaRPr lang="en-US" dirty="0"/>
          </a:p>
          <a:p>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options for forecast and explain the options.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Length</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Source Data</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Forecast Model</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SG" baseline="0" dirty="0"/>
              <a:t>Prediction Interval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https://help.tableau.com/current/pro/desktop/en-us/forecast_options.htm</a:t>
            </a:r>
            <a:r>
              <a:rPr lang="en-SG" dirty="0"/>
              <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Show students</a:t>
            </a:r>
            <a:r>
              <a:rPr lang="en-SG" baseline="0" dirty="0"/>
              <a:t> the describe forecast and explain summary and model. Dun need to go into the math of 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5"/>
              </a:rPr>
              <a:t>https://help.tableau.com/current/pro/desktop/en-us/forecast_describe.htm</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r>
              <a:rPr lang="en-SG" dirty="0"/>
              <a:t>Add in upper and lower prediction interval for sales under details. Show</a:t>
            </a:r>
            <a:r>
              <a:rPr lang="en-SG" baseline="0" dirty="0"/>
              <a:t> students how to do annotation to highlight points that they want to bring attention to. </a:t>
            </a:r>
            <a:endParaRPr lang="en-SG" dirty="0"/>
          </a:p>
          <a:p>
            <a:r>
              <a:rPr lang="en-SG" dirty="0"/>
              <a:t/>
            </a:r>
            <a:br>
              <a:rPr lang="en-SG" dirty="0"/>
            </a:br>
            <a:endParaRPr lang="en-SG" dirty="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32</a:t>
            </a:fld>
            <a:endParaRPr lang="en-US"/>
          </a:p>
        </p:txBody>
      </p:sp>
    </p:spTree>
    <p:extLst>
      <p:ext uri="{BB962C8B-B14F-4D97-AF65-F5344CB8AC3E}">
        <p14:creationId xmlns:p14="http://schemas.microsoft.com/office/powerpoint/2010/main" val="3600039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licenses for students at https://</a:t>
            </a:r>
            <a:r>
              <a:rPr lang="en-US" dirty="0" err="1"/>
              <a:t>www.tableau.com</a:t>
            </a:r>
            <a:r>
              <a:rPr lang="en-US" dirty="0"/>
              <a:t>/academic/teaching/course-licenses</a:t>
            </a:r>
          </a:p>
        </p:txBody>
      </p:sp>
      <p:sp>
        <p:nvSpPr>
          <p:cNvPr id="4" name="Slide Number Placeholder 3"/>
          <p:cNvSpPr>
            <a:spLocks noGrp="1"/>
          </p:cNvSpPr>
          <p:nvPr>
            <p:ph type="sldNum" sz="quarter" idx="5"/>
          </p:nvPr>
        </p:nvSpPr>
        <p:spPr/>
        <p:txBody>
          <a:bodyPr/>
          <a:lstStyle/>
          <a:p>
            <a:fld id="{2E36A4A8-4679-F349-B4E1-60A94314D23D}" type="slidenum">
              <a:rPr lang="en-US" smtClean="0"/>
              <a:t>34</a:t>
            </a:fld>
            <a:endParaRPr lang="en-US"/>
          </a:p>
        </p:txBody>
      </p:sp>
    </p:spTree>
    <p:extLst>
      <p:ext uri="{BB962C8B-B14F-4D97-AF65-F5344CB8AC3E}">
        <p14:creationId xmlns:p14="http://schemas.microsoft.com/office/powerpoint/2010/main" val="2204971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10</a:t>
            </a:fld>
            <a:endParaRPr lang="en-US"/>
          </a:p>
        </p:txBody>
      </p:sp>
    </p:spTree>
    <p:extLst>
      <p:ext uri="{BB962C8B-B14F-4D97-AF65-F5344CB8AC3E}">
        <p14:creationId xmlns:p14="http://schemas.microsoft.com/office/powerpoint/2010/main" val="332621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scatter plot is a type of plot or mathematical diagram using Cartesian coordinates to display values for typically two variables for a set of data. If the points are coded, one additional variable can be displayed.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Scatter plots’ primary uses are to observe and show relationships between two numeric variables. The dots in a scatter plot not only report the values of individual data points, but also patterns when the data are taken as a whole.</a:t>
            </a:r>
          </a:p>
          <a:p>
            <a:r>
              <a:rPr lang="en-US" sz="1200" b="0" i="0" kern="1200" dirty="0" smtClean="0">
                <a:solidFill>
                  <a:schemeClr val="tx1"/>
                </a:solidFill>
                <a:effectLst/>
                <a:latin typeface="+mn-lt"/>
                <a:ea typeface="+mn-ea"/>
                <a:cs typeface="+mn-cs"/>
              </a:rPr>
              <a:t>Identification of correlational relationships are common with scatter plots. In these cases, we want to know, if we were given a particular horizontal value, what a good prediction would be for the vertical value. You will often see the variable on the horizontal axis denoted an independent variable, and the variable on the vertical axis the dependent variable. Relationships between variables can be described in many ways: positive or negative, strong or weak, linear or nonlinear.</a:t>
            </a:r>
          </a:p>
          <a:p>
            <a:endParaRPr lang="en-US" dirty="0" smtClean="0"/>
          </a:p>
          <a:p>
            <a:r>
              <a:rPr lang="en-US" sz="1200" b="0" i="0" kern="1200" dirty="0" smtClean="0">
                <a:solidFill>
                  <a:schemeClr val="tx1"/>
                </a:solidFill>
                <a:effectLst/>
                <a:latin typeface="+mn-lt"/>
                <a:ea typeface="+mn-ea"/>
                <a:cs typeface="+mn-cs"/>
              </a:rPr>
              <a:t>A scatter plot can also be useful for identifying other patterns in data. We can divide data points into groups based on how closely sets of points cluster together. Scatter plots can also show if there are any unexpected gaps in the data and if there are any outlier points. This can be useful if we want to segment the data into different parts, like in the development of user personas.</a:t>
            </a:r>
          </a:p>
          <a:p>
            <a:endParaRPr lang="en-US" dirty="0" smtClean="0"/>
          </a:p>
          <a:p>
            <a:r>
              <a:rPr lang="en-US" sz="1200" b="1" i="0" u="none" strike="noStrike" kern="1200" dirty="0" err="1" smtClean="0">
                <a:solidFill>
                  <a:schemeClr val="tx1"/>
                </a:solidFill>
                <a:effectLst/>
                <a:latin typeface="+mn-lt"/>
                <a:ea typeface="+mn-ea"/>
                <a:cs typeface="+mn-cs"/>
                <a:hlinkClick r:id="rId3"/>
              </a:rPr>
              <a:t>Overplotting</a:t>
            </a:r>
            <a:endParaRPr lang="en-US" sz="1200" b="1" i="0" u="none" strike="noStrike" kern="1200" dirty="0" smtClean="0">
              <a:solidFill>
                <a:schemeClr val="tx1"/>
              </a:solidFill>
              <a:effectLst/>
              <a:latin typeface="+mn-lt"/>
              <a:ea typeface="+mn-ea"/>
              <a:cs typeface="+mn-cs"/>
              <a:hlinkClick r:id="rId3"/>
            </a:endParaRPr>
          </a:p>
          <a:p>
            <a:r>
              <a:rPr lang="en-US" sz="1200" b="0" i="0" kern="1200" dirty="0" smtClean="0">
                <a:solidFill>
                  <a:schemeClr val="tx1"/>
                </a:solidFill>
                <a:effectLst/>
                <a:latin typeface="+mn-lt"/>
                <a:ea typeface="+mn-ea"/>
                <a:cs typeface="+mn-cs"/>
              </a:rPr>
              <a:t>When we have lots of data points to plot, this can run into the issue of </a:t>
            </a:r>
            <a:r>
              <a:rPr lang="en-US" sz="1200" b="0" i="0" kern="1200" dirty="0" err="1" smtClean="0">
                <a:solidFill>
                  <a:schemeClr val="tx1"/>
                </a:solidFill>
                <a:effectLst/>
                <a:latin typeface="+mn-lt"/>
                <a:ea typeface="+mn-ea"/>
                <a:cs typeface="+mn-cs"/>
              </a:rPr>
              <a:t>overplotting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Overplotting</a:t>
            </a:r>
            <a:r>
              <a:rPr lang="en-US" sz="1200" b="0" i="0" kern="1200" dirty="0" smtClean="0">
                <a:solidFill>
                  <a:schemeClr val="tx1"/>
                </a:solidFill>
                <a:effectLst/>
                <a:latin typeface="+mn-lt"/>
                <a:ea typeface="+mn-ea"/>
                <a:cs typeface="+mn-cs"/>
              </a:rPr>
              <a:t> is the case where data points overlap to a degree where we have difficulty seeing relationships between points and variables. It can be difficult to tell how densely-packed data points are when many of them are in a small area. There are a few common ways to alleviate this issue. One alternative is to sample only a subset of data points: a random selection of points should still give the general idea of the patterns in the full data. We can also change the form of the dots, adding transparency to allow for overlaps to be visible, or reducing point size so that fewer overlaps occur. As a third option, we might even choose a different chart type like the </a:t>
            </a:r>
            <a:r>
              <a:rPr lang="en-US" sz="1200" b="0" i="0" u="none" strike="noStrike" kern="1200" dirty="0" err="1" smtClean="0">
                <a:solidFill>
                  <a:schemeClr val="tx1"/>
                </a:solidFill>
                <a:effectLst/>
                <a:latin typeface="+mn-lt"/>
                <a:ea typeface="+mn-ea"/>
                <a:cs typeface="+mn-cs"/>
                <a:hlinkClick r:id="rId4"/>
              </a:rPr>
              <a:t>heatmap</a:t>
            </a:r>
            <a:r>
              <a:rPr lang="en-US" sz="1200" b="0" i="0" kern="1200" dirty="0" smtClean="0">
                <a:solidFill>
                  <a:schemeClr val="tx1"/>
                </a:solidFill>
                <a:effectLst/>
                <a:latin typeface="+mn-lt"/>
                <a:ea typeface="+mn-ea"/>
                <a:cs typeface="+mn-cs"/>
              </a:rPr>
              <a:t>, where color indicates the number of points in each bin. </a:t>
            </a:r>
            <a:r>
              <a:rPr lang="en-US" sz="1200" b="0" i="0" kern="1200" dirty="0" err="1" smtClean="0">
                <a:solidFill>
                  <a:schemeClr val="tx1"/>
                </a:solidFill>
                <a:effectLst/>
                <a:latin typeface="+mn-lt"/>
                <a:ea typeface="+mn-ea"/>
                <a:cs typeface="+mn-cs"/>
              </a:rPr>
              <a:t>Heatmaps</a:t>
            </a:r>
            <a:r>
              <a:rPr lang="en-US" sz="1200" b="0" i="0" kern="1200" dirty="0" smtClean="0">
                <a:solidFill>
                  <a:schemeClr val="tx1"/>
                </a:solidFill>
                <a:effectLst/>
                <a:latin typeface="+mn-lt"/>
                <a:ea typeface="+mn-ea"/>
                <a:cs typeface="+mn-cs"/>
              </a:rPr>
              <a:t> in this use case are also known as 2-d histograms.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nterpreting correlations as causation</a:t>
            </a:r>
          </a:p>
          <a:p>
            <a:r>
              <a:rPr lang="en-US" sz="1200" b="0" i="0" kern="1200" dirty="0" smtClean="0">
                <a:solidFill>
                  <a:schemeClr val="tx1"/>
                </a:solidFill>
                <a:effectLst/>
                <a:latin typeface="+mn-lt"/>
                <a:ea typeface="+mn-ea"/>
                <a:cs typeface="+mn-cs"/>
              </a:rPr>
              <a:t>Add a trend line</a:t>
            </a:r>
          </a:p>
          <a:p>
            <a:r>
              <a:rPr lang="en-US" sz="1200" b="0" i="0" kern="1200" dirty="0" smtClean="0">
                <a:solidFill>
                  <a:schemeClr val="tx1"/>
                </a:solidFill>
                <a:effectLst/>
                <a:latin typeface="+mn-lt"/>
                <a:ea typeface="+mn-ea"/>
                <a:cs typeface="+mn-cs"/>
              </a:rPr>
              <a:t>Categorical third variable</a:t>
            </a:r>
          </a:p>
          <a:p>
            <a:r>
              <a:rPr lang="en-US" sz="1200" b="0" i="0" kern="1200" dirty="0" smtClean="0">
                <a:solidFill>
                  <a:schemeClr val="tx1"/>
                </a:solidFill>
                <a:effectLst/>
                <a:latin typeface="+mn-lt"/>
                <a:ea typeface="+mn-ea"/>
                <a:cs typeface="+mn-cs"/>
              </a:rPr>
              <a:t>Numeric third variable</a:t>
            </a: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SG" dirty="0"/>
          </a:p>
        </p:txBody>
      </p:sp>
      <p:sp>
        <p:nvSpPr>
          <p:cNvPr id="4" name="Slide Number Placeholder 3"/>
          <p:cNvSpPr>
            <a:spLocks noGrp="1"/>
          </p:cNvSpPr>
          <p:nvPr>
            <p:ph type="sldNum" sz="quarter" idx="10"/>
          </p:nvPr>
        </p:nvSpPr>
        <p:spPr/>
        <p:txBody>
          <a:bodyPr/>
          <a:lstStyle/>
          <a:p>
            <a:fld id="{2E36A4A8-4679-F349-B4E1-60A94314D23D}" type="slidenum">
              <a:rPr lang="en-US" smtClean="0"/>
              <a:t>11</a:t>
            </a:fld>
            <a:endParaRPr lang="en-US"/>
          </a:p>
        </p:txBody>
      </p:sp>
    </p:spTree>
    <p:extLst>
      <p:ext uri="{BB962C8B-B14F-4D97-AF65-F5344CB8AC3E}">
        <p14:creationId xmlns:p14="http://schemas.microsoft.com/office/powerpoint/2010/main" val="2424422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14</a:t>
            </a:fld>
            <a:endParaRPr lang="en-US"/>
          </a:p>
        </p:txBody>
      </p:sp>
    </p:spTree>
    <p:extLst>
      <p:ext uri="{BB962C8B-B14F-4D97-AF65-F5344CB8AC3E}">
        <p14:creationId xmlns:p14="http://schemas.microsoft.com/office/powerpoint/2010/main" val="780540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SG" baseline="0" dirty="0"/>
              <a:t>Map</a:t>
            </a:r>
          </a:p>
          <a:p>
            <a:pPr marL="228600" indent="-228600">
              <a:buAutoNum type="alphaLcParenBoth"/>
            </a:pPr>
            <a:r>
              <a:rPr lang="en-SG" baseline="0" dirty="0"/>
              <a:t>Circle View</a:t>
            </a:r>
          </a:p>
          <a:p>
            <a:pPr marL="228600" indent="-228600">
              <a:buAutoNum type="alphaLcParenBoth"/>
            </a:pPr>
            <a:r>
              <a:rPr lang="en-SG" baseline="0" dirty="0"/>
              <a:t>Side-by-Side Circle Plot Chart</a:t>
            </a:r>
          </a:p>
          <a:p>
            <a:pPr marL="228600" indent="-228600">
              <a:buAutoNum type="alphaLcParenBoth"/>
            </a:pPr>
            <a:endParaRPr lang="en-GB" dirty="0"/>
          </a:p>
          <a:p>
            <a:endParaRPr lang="en-SG" dirty="0"/>
          </a:p>
        </p:txBody>
      </p:sp>
      <p:sp>
        <p:nvSpPr>
          <p:cNvPr id="4" name="Slide Number Placeholder 3"/>
          <p:cNvSpPr>
            <a:spLocks noGrp="1"/>
          </p:cNvSpPr>
          <p:nvPr>
            <p:ph type="sldNum" sz="quarter" idx="10"/>
          </p:nvPr>
        </p:nvSpPr>
        <p:spPr/>
        <p:txBody>
          <a:bodyPr/>
          <a:lstStyle/>
          <a:p>
            <a:fld id="{5D162ADB-F00E-4290-B162-FD0969BE4B2B}" type="slidenum">
              <a:rPr lang="en-US" smtClean="0"/>
              <a:t>15</a:t>
            </a:fld>
            <a:endParaRPr lang="en-US"/>
          </a:p>
        </p:txBody>
      </p:sp>
    </p:spTree>
    <p:extLst>
      <p:ext uri="{BB962C8B-B14F-4D97-AF65-F5344CB8AC3E}">
        <p14:creationId xmlns:p14="http://schemas.microsoft.com/office/powerpoint/2010/main" val="372609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19</a:t>
            </a:fld>
            <a:endParaRPr lang="en-US"/>
          </a:p>
        </p:txBody>
      </p:sp>
    </p:spTree>
    <p:extLst>
      <p:ext uri="{BB962C8B-B14F-4D97-AF65-F5344CB8AC3E}">
        <p14:creationId xmlns:p14="http://schemas.microsoft.com/office/powerpoint/2010/main" val="292257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packed bubble charts to display data in a cluster of circles. Dimensions define the individual bubbles, and measures define the size and color of the individual circles.</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20</a:t>
            </a:fld>
            <a:endParaRPr lang="en-US"/>
          </a:p>
        </p:txBody>
      </p:sp>
    </p:spTree>
    <p:extLst>
      <p:ext uri="{BB962C8B-B14F-4D97-AF65-F5344CB8AC3E}">
        <p14:creationId xmlns:p14="http://schemas.microsoft.com/office/powerpoint/2010/main" val="346513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Histograms are used to show distributions of variables while bar charts are used to compare variables. Histograms plot quantitative data with ranges of the data grouped into bins or intervals while bar charts plot categorical data.</a:t>
            </a:r>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21</a:t>
            </a:fld>
            <a:endParaRPr lang="en-US"/>
          </a:p>
        </p:txBody>
      </p:sp>
    </p:spTree>
    <p:extLst>
      <p:ext uri="{BB962C8B-B14F-4D97-AF65-F5344CB8AC3E}">
        <p14:creationId xmlns:p14="http://schemas.microsoft.com/office/powerpoint/2010/main" val="327786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6A4A8-4679-F349-B4E1-60A94314D23D}" type="slidenum">
              <a:rPr lang="en-US" smtClean="0"/>
              <a:t>22</a:t>
            </a:fld>
            <a:endParaRPr lang="en-US"/>
          </a:p>
        </p:txBody>
      </p:sp>
    </p:spTree>
    <p:extLst>
      <p:ext uri="{BB962C8B-B14F-4D97-AF65-F5344CB8AC3E}">
        <p14:creationId xmlns:p14="http://schemas.microsoft.com/office/powerpoint/2010/main" val="31033580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38777"/>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1962727"/>
            <a:ext cx="2438090" cy="1235324"/>
          </a:xfrm>
          <a:prstGeom prst="rect">
            <a:avLst/>
          </a:prstGeom>
        </p:spPr>
      </p:pic>
    </p:spTree>
    <p:extLst>
      <p:ext uri="{BB962C8B-B14F-4D97-AF65-F5344CB8AC3E}">
        <p14:creationId xmlns:p14="http://schemas.microsoft.com/office/powerpoint/2010/main" val="64849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59" y="0"/>
            <a:ext cx="489754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8" y="-2182305"/>
            <a:ext cx="4720549" cy="4606871"/>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1"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93760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a:xfrm>
            <a:off x="260213" y="645796"/>
            <a:ext cx="3914896" cy="823392"/>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6"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2038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4596"/>
            <a:ext cx="80450" cy="645796"/>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3747016"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sp>
        <p:nvSpPr>
          <p:cNvPr id="15" name="Picture Placeholder 2"/>
          <p:cNvSpPr>
            <a:spLocks noGrp="1"/>
          </p:cNvSpPr>
          <p:nvPr>
            <p:ph type="pic" idx="11"/>
          </p:nvPr>
        </p:nvSpPr>
        <p:spPr>
          <a:xfrm>
            <a:off x="4496270" y="645795"/>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0" y="2636138"/>
            <a:ext cx="4295305" cy="1740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895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99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2" y="453746"/>
            <a:ext cx="8563649" cy="823392"/>
          </a:xfrm>
        </p:spPr>
        <p:txBody>
          <a:bodyPr/>
          <a:lstStyle/>
          <a:p>
            <a:r>
              <a:rPr lang="en-US" dirty="0"/>
              <a:t>Click to edit Master title style</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5" name="Content Placeholder 2"/>
          <p:cNvSpPr>
            <a:spLocks noGrp="1"/>
          </p:cNvSpPr>
          <p:nvPr>
            <p:ph idx="10" hasCustomPrompt="1"/>
          </p:nvPr>
        </p:nvSpPr>
        <p:spPr>
          <a:xfrm>
            <a:off x="260213" y="1277138"/>
            <a:ext cx="8563648" cy="295990"/>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2" y="1905100"/>
            <a:ext cx="8563649"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36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4596"/>
            <a:ext cx="2786302"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4720540"/>
            <a:ext cx="1968216" cy="273844"/>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60FCC5-C542-174D-805E-BEF2219F4956}" type="slidenum">
              <a:rPr lang="en-US" sz="800" b="1" smtClean="0"/>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645796"/>
          </a:xfrm>
          <a:prstGeom prst="rect">
            <a:avLst/>
          </a:prstGeom>
        </p:spPr>
      </p:pic>
      <p:sp>
        <p:nvSpPr>
          <p:cNvPr id="13" name="Content Placeholder 2"/>
          <p:cNvSpPr>
            <a:spLocks noGrp="1"/>
          </p:cNvSpPr>
          <p:nvPr>
            <p:ph idx="10" hasCustomPrompt="1"/>
          </p:nvPr>
        </p:nvSpPr>
        <p:spPr>
          <a:xfrm>
            <a:off x="260213" y="1517622"/>
            <a:ext cx="3747016" cy="295990"/>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2" y="1905100"/>
            <a:ext cx="2549181" cy="24755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25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fld id="{2066355A-084C-D24E-9AD2-7E4FC41EA627}" type="slidenum">
              <a:rPr lang="en-US" b="1" smtClean="0"/>
              <a:pPr/>
              <a:t>‹#›</a:t>
            </a:fld>
            <a:endParaRPr lang="en-US" b="1" dirty="0"/>
          </a:p>
        </p:txBody>
      </p:sp>
    </p:spTree>
    <p:extLst>
      <p:ext uri="{BB962C8B-B14F-4D97-AF65-F5344CB8AC3E}">
        <p14:creationId xmlns:p14="http://schemas.microsoft.com/office/powerpoint/2010/main" val="340661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365912"/>
            <a:ext cx="1116944" cy="558473"/>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spTree>
    <p:extLst>
      <p:ext uri="{BB962C8B-B14F-4D97-AF65-F5344CB8AC3E}">
        <p14:creationId xmlns:p14="http://schemas.microsoft.com/office/powerpoint/2010/main" val="4150208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914399"/>
            <a:ext cx="8229600" cy="1285257"/>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914400"/>
          </a:xfrm>
          <a:prstGeom prst="rect">
            <a:avLst/>
          </a:prstGeom>
        </p:spPr>
      </p:pic>
      <p:sp>
        <p:nvSpPr>
          <p:cNvPr id="9" name="Subtitle 2"/>
          <p:cNvSpPr>
            <a:spLocks noGrp="1"/>
          </p:cNvSpPr>
          <p:nvPr>
            <p:ph type="subTitle" idx="1"/>
          </p:nvPr>
        </p:nvSpPr>
        <p:spPr>
          <a:xfrm>
            <a:off x="256566" y="2255473"/>
            <a:ext cx="8468334" cy="2259377"/>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519657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0"/>
            <a:ext cx="9144000" cy="5160777"/>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4561374"/>
            <a:ext cx="726021" cy="363011"/>
          </a:xfrm>
          <a:prstGeom prst="rect">
            <a:avLst/>
          </a:prstGeom>
        </p:spPr>
      </p:pic>
      <p:sp>
        <p:nvSpPr>
          <p:cNvPr id="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Tree>
    <p:extLst>
      <p:ext uri="{BB962C8B-B14F-4D97-AF65-F5344CB8AC3E}">
        <p14:creationId xmlns:p14="http://schemas.microsoft.com/office/powerpoint/2010/main" val="9278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2456199"/>
            <a:ext cx="6400800" cy="131445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05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77882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0" y="-1"/>
            <a:ext cx="6427421" cy="5160778"/>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094574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190255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0"/>
            <a:ext cx="9144000" cy="5160777"/>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2" name="Title 1"/>
          <p:cNvSpPr>
            <a:spLocks noGrp="1"/>
          </p:cNvSpPr>
          <p:nvPr>
            <p:ph type="ctrTitle" hasCustomPrompt="1"/>
          </p:nvPr>
        </p:nvSpPr>
        <p:spPr>
          <a:xfrm>
            <a:off x="257175" y="1246732"/>
            <a:ext cx="7772400" cy="1060304"/>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209519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0" y="-14596"/>
            <a:ext cx="9143999" cy="51580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246732"/>
            <a:ext cx="7772400" cy="1060304"/>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2456199"/>
            <a:ext cx="6400800" cy="131445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5995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645796"/>
            <a:ext cx="3747016" cy="823392"/>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1576820"/>
            <a:ext cx="3747016" cy="301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4745735"/>
            <a:ext cx="2133600" cy="273844"/>
          </a:xfrm>
          <a:prstGeom prst="rect">
            <a:avLst/>
          </a:prstGeom>
        </p:spPr>
        <p:txBody>
          <a:bodyPr vert="horz" lIns="91440" tIns="45720" rIns="91440" bIns="45720" rtlCol="0" anchor="ctr"/>
          <a:lstStyle>
            <a:lvl1pPr algn="r">
              <a:defRPr sz="800">
                <a:solidFill>
                  <a:srgbClr val="003B5C"/>
                </a:solidFill>
              </a:defRPr>
            </a:lvl1pPr>
          </a:lstStyle>
          <a:p>
            <a:fld id="{2066355A-084C-D24E-9AD2-7E4FC41EA627}" type="slidenum">
              <a:rPr lang="en-US" b="1" smtClean="0"/>
              <a:pPr/>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49250" y="4562257"/>
            <a:ext cx="732371" cy="371076"/>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85" r:id="rId1"/>
    <p:sldLayoutId id="2147493456" r:id="rId2"/>
    <p:sldLayoutId id="2147493472" r:id="rId3"/>
    <p:sldLayoutId id="2147493470" r:id="rId4"/>
    <p:sldLayoutId id="2147493467" r:id="rId5"/>
    <p:sldLayoutId id="2147493473" r:id="rId6"/>
    <p:sldLayoutId id="2147493475" r:id="rId7"/>
    <p:sldLayoutId id="2147493476" r:id="rId8"/>
    <p:sldLayoutId id="2147493478" r:id="rId9"/>
    <p:sldLayoutId id="2147493480" r:id="rId10"/>
    <p:sldLayoutId id="2147493457" r:id="rId11"/>
    <p:sldLayoutId id="2147493482" r:id="rId12"/>
    <p:sldLayoutId id="2147493479" r:id="rId13"/>
    <p:sldLayoutId id="2147493486" r:id="rId14"/>
    <p:sldLayoutId id="2147493481" r:id="rId15"/>
    <p:sldLayoutId id="2147493483" r:id="rId16"/>
    <p:sldLayoutId id="2147493484" r:id="rId17"/>
    <p:sldLayoutId id="2147493487" r:id="rId18"/>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help.tableau.com/current/pro/desktop/en-us/buildexamples_scatter.htm"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interworks.com/sites/default/files/blog/TECTCircle2.jpg" TargetMode="External"/><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informationlab.co.uk/wp-content/uploads/2015/03/Side-by-side-Circle-view2.png" TargetMode="External"/><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help.tableau.com/current/pro/desktop/en-us/qs_bullet_graphs.htm"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help.tableau.com/current/pro/desktop/en-us/buildexamples_bubbles.htm"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help.tableau.com/current/pro/desktop/en-us/buildexamples_histogram.ht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hyperlink" Target="https://help.tableau.com/current/pro/desktop/en-us/buildexamples_boxplot.htm"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hyperlink" Target="https://help.tableau.com/current/pro/desktop/en-us/pareto.htm"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https://help.tableau.com/current/pro/desktop/en-us/forecast_how_it_works.htm" TargetMode="External"/><Relationship Id="rId2" Type="http://schemas.openxmlformats.org/officeDocument/2006/relationships/hyperlink" Target="https://help.tableau.com/current/pro/desktop/en-us/forecast_options.htm"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hyperlink" Target="https://ibookstore.suss.edu.sg/" TargetMode="External"/><Relationship Id="rId2" Type="http://schemas.openxmlformats.org/officeDocument/2006/relationships/hyperlink" Target="https://canvas.suss.edu.sg/courses/31564" TargetMode="External"/><Relationship Id="rId1" Type="http://schemas.openxmlformats.org/officeDocument/2006/relationships/slideLayout" Target="../slideLayouts/slideLayout17.xml"/><Relationship Id="rId6" Type="http://schemas.openxmlformats.org/officeDocument/2006/relationships/hyperlink" Target="https://www.suss.edu.sg/docs/default-source/contentdoc/oas/pt-2021acadcalendar.pdf" TargetMode="External"/><Relationship Id="rId5" Type="http://schemas.openxmlformats.org/officeDocument/2006/relationships/hyperlink" Target="https://www.tableau.com/learn/get-started/creator" TargetMode="External"/><Relationship Id="rId4" Type="http://schemas.openxmlformats.org/officeDocument/2006/relationships/hyperlink" Target="https://www.tableau.com/products/trial"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help.tableau.com/current/pro/desktop/en-us/maps_howto_simple.htm" TargetMode="External"/><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elp.tableau.com/current/pro/desktop/en-us/maps_howto_origin_destination.htm" TargetMode="Externa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4" y="124673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Visualisation for Business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201</a:t>
            </a:r>
          </a:p>
        </p:txBody>
      </p:sp>
      <p:sp>
        <p:nvSpPr>
          <p:cNvPr id="3" name="Subtitle 2"/>
          <p:cNvSpPr>
            <a:spLocks noGrp="1"/>
          </p:cNvSpPr>
          <p:nvPr>
            <p:ph type="subTitle" idx="1"/>
          </p:nvPr>
        </p:nvSpPr>
        <p:spPr>
          <a:xfrm>
            <a:off x="253128" y="2865663"/>
            <a:ext cx="6400800" cy="904985"/>
          </a:xfrm>
        </p:spPr>
        <p:txBody>
          <a:bodyPr anchor="b"/>
          <a:lstStyle/>
          <a:p>
            <a:r>
              <a:rPr lang="en-GB" i="1" dirty="0">
                <a:latin typeface="Roboto Medium" panose="02000000000000000000" pitchFamily="2" charset="0"/>
                <a:ea typeface="Roboto Medium" panose="02000000000000000000" pitchFamily="2" charset="0"/>
              </a:rPr>
              <a:t>Advanced Data Visualisation Techniques</a:t>
            </a:r>
            <a:br>
              <a:rPr lang="en-GB" i="1" dirty="0">
                <a:latin typeface="Roboto Medium" panose="02000000000000000000" pitchFamily="2" charset="0"/>
                <a:ea typeface="Roboto Medium" panose="02000000000000000000" pitchFamily="2" charset="0"/>
              </a:rPr>
            </a:br>
            <a:r>
              <a:rPr lang="en-GB" i="1" dirty="0">
                <a:latin typeface="Roboto Medium" panose="02000000000000000000" pitchFamily="2" charset="0"/>
                <a:ea typeface="Roboto Medium" panose="02000000000000000000" pitchFamily="2" charset="0"/>
              </a:rPr>
              <a:t>Study Unit 5</a:t>
            </a:r>
          </a:p>
        </p:txBody>
      </p:sp>
      <p:sp>
        <p:nvSpPr>
          <p:cNvPr id="5" name="TextBox 4">
            <a:extLst>
              <a:ext uri="{FF2B5EF4-FFF2-40B4-BE49-F238E27FC236}">
                <a16:creationId xmlns:a16="http://schemas.microsoft.com/office/drawing/2014/main" id="{1B3EDD4F-9FBB-2943-A318-3D3AE3796562}"/>
              </a:ext>
            </a:extLst>
          </p:cNvPr>
          <p:cNvSpPr txBox="1"/>
          <p:nvPr/>
        </p:nvSpPr>
        <p:spPr>
          <a:xfrm>
            <a:off x="253128" y="3896768"/>
            <a:ext cx="1127232" cy="276999"/>
          </a:xfrm>
          <a:prstGeom prst="rect">
            <a:avLst/>
          </a:prstGeom>
          <a:noFill/>
        </p:spPr>
        <p:txBody>
          <a:bodyPr wrap="none" rtlCol="0">
            <a:spAutoFit/>
          </a:bodyPr>
          <a:lstStyle/>
          <a:p>
            <a:r>
              <a:rPr lang="en-US" sz="1200" dirty="0">
                <a:solidFill>
                  <a:srgbClr val="99D6EA"/>
                </a:solidFill>
                <a:latin typeface="Roboto Medium" panose="02000000000000000000" pitchFamily="2" charset="0"/>
                <a:ea typeface="Roboto Medium" panose="02000000000000000000" pitchFamily="2" charset="0"/>
              </a:rPr>
              <a:t>January </a:t>
            </a:r>
            <a:r>
              <a:rPr lang="en-US" sz="1200" dirty="0" smtClean="0">
                <a:solidFill>
                  <a:srgbClr val="99D6EA"/>
                </a:solidFill>
                <a:latin typeface="Roboto Medium" panose="02000000000000000000" pitchFamily="2" charset="0"/>
                <a:ea typeface="Roboto Medium" panose="02000000000000000000" pitchFamily="2" charset="0"/>
              </a:rPr>
              <a:t>2021</a:t>
            </a:r>
          </a:p>
        </p:txBody>
      </p:sp>
    </p:spTree>
    <p:extLst>
      <p:ext uri="{BB962C8B-B14F-4D97-AF65-F5344CB8AC3E}">
        <p14:creationId xmlns:p14="http://schemas.microsoft.com/office/powerpoint/2010/main" val="1840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Scatterplot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Circle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Side-by-Side Circle Plots</a:t>
            </a:r>
          </a:p>
        </p:txBody>
      </p:sp>
    </p:spTree>
    <p:extLst>
      <p:ext uri="{BB962C8B-B14F-4D97-AF65-F5344CB8AC3E}">
        <p14:creationId xmlns:p14="http://schemas.microsoft.com/office/powerpoint/2010/main" val="3630439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scatterplot</a:t>
            </a:r>
          </a:p>
        </p:txBody>
      </p:sp>
      <p:sp>
        <p:nvSpPr>
          <p:cNvPr id="5" name="Rectangle 4">
            <a:extLst>
              <a:ext uri="{FF2B5EF4-FFF2-40B4-BE49-F238E27FC236}">
                <a16:creationId xmlns:a16="http://schemas.microsoft.com/office/drawing/2014/main" id="{AB21F4E0-935E-1246-9EF2-66E2F4BC345F}"/>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https://help.tableau.com/current/pro/desktop/en-us/buildexamples_scatter.htm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3CDC7318-046D-4F0F-A936-BB881E882177}"/>
              </a:ext>
            </a:extLst>
          </p:cNvPr>
          <p:cNvPicPr>
            <a:picLocks noChangeAspect="1"/>
          </p:cNvPicPr>
          <p:nvPr/>
        </p:nvPicPr>
        <p:blipFill>
          <a:blip r:embed="rId4"/>
          <a:stretch>
            <a:fillRect/>
          </a:stretch>
        </p:blipFill>
        <p:spPr>
          <a:xfrm>
            <a:off x="2443594" y="1766403"/>
            <a:ext cx="3540092" cy="2694279"/>
          </a:xfrm>
          <a:prstGeom prst="rect">
            <a:avLst/>
          </a:prstGeom>
          <a:ln>
            <a:solidFill>
              <a:schemeClr val="accent1"/>
            </a:solidFill>
          </a:ln>
        </p:spPr>
      </p:pic>
    </p:spTree>
    <p:extLst>
      <p:ext uri="{BB962C8B-B14F-4D97-AF65-F5344CB8AC3E}">
        <p14:creationId xmlns:p14="http://schemas.microsoft.com/office/powerpoint/2010/main" val="4143114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circle view</a:t>
            </a:r>
          </a:p>
        </p:txBody>
      </p:sp>
      <p:pic>
        <p:nvPicPr>
          <p:cNvPr id="7" name="Picture 6">
            <a:extLst>
              <a:ext uri="{FF2B5EF4-FFF2-40B4-BE49-F238E27FC236}">
                <a16:creationId xmlns:a16="http://schemas.microsoft.com/office/drawing/2014/main" id="{DE815ABB-6B87-4E82-8448-0333F927F0F0}"/>
              </a:ext>
            </a:extLst>
          </p:cNvPr>
          <p:cNvPicPr>
            <a:picLocks noChangeAspect="1"/>
          </p:cNvPicPr>
          <p:nvPr/>
        </p:nvPicPr>
        <p:blipFill>
          <a:blip r:embed="rId2"/>
          <a:stretch>
            <a:fillRect/>
          </a:stretch>
        </p:blipFill>
        <p:spPr>
          <a:xfrm>
            <a:off x="2250831" y="1690006"/>
            <a:ext cx="3199834" cy="2946491"/>
          </a:xfrm>
          <a:prstGeom prst="rect">
            <a:avLst/>
          </a:prstGeom>
        </p:spPr>
      </p:pic>
      <p:sp>
        <p:nvSpPr>
          <p:cNvPr id="6" name="Rectangle 5">
            <a:extLst>
              <a:ext uri="{FF2B5EF4-FFF2-40B4-BE49-F238E27FC236}">
                <a16:creationId xmlns:a16="http://schemas.microsoft.com/office/drawing/2014/main" id="{B0CA8D46-2E7B-426E-AFF5-190D8AD0EE59}"/>
              </a:ext>
            </a:extLst>
          </p:cNvPr>
          <p:cNvSpPr/>
          <p:nvPr/>
        </p:nvSpPr>
        <p:spPr>
          <a:xfrm>
            <a:off x="3850748" y="4689754"/>
            <a:ext cx="4572000" cy="246221"/>
          </a:xfrm>
          <a:prstGeom prst="rect">
            <a:avLst/>
          </a:prstGeom>
        </p:spPr>
        <p:txBody>
          <a:bodyPr>
            <a:spAutoFit/>
          </a:bodyPr>
          <a:lstStyle/>
          <a:p>
            <a:r>
              <a:rPr lang="en-SG" sz="1000" i="1" dirty="0">
                <a:latin typeface="Roboto Light" panose="02000000000000000000"/>
                <a:hlinkClick r:id="rId3"/>
              </a:rPr>
              <a:t>https://www.interworks.com/sites/default/files/blog/TECTCircle2.jpg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1261201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multi variable data — side-by-side circle plot</a:t>
            </a:r>
          </a:p>
        </p:txBody>
      </p:sp>
      <p:pic>
        <p:nvPicPr>
          <p:cNvPr id="8" name="Picture 7">
            <a:extLst>
              <a:ext uri="{FF2B5EF4-FFF2-40B4-BE49-F238E27FC236}">
                <a16:creationId xmlns:a16="http://schemas.microsoft.com/office/drawing/2014/main" id="{928BA2AC-74A5-4C47-9BE3-3908C5B2414C}"/>
              </a:ext>
            </a:extLst>
          </p:cNvPr>
          <p:cNvPicPr>
            <a:picLocks noChangeAspect="1"/>
          </p:cNvPicPr>
          <p:nvPr/>
        </p:nvPicPr>
        <p:blipFill>
          <a:blip r:embed="rId2"/>
          <a:stretch>
            <a:fillRect/>
          </a:stretch>
        </p:blipFill>
        <p:spPr>
          <a:xfrm>
            <a:off x="2030718" y="1769136"/>
            <a:ext cx="3200400" cy="3211729"/>
          </a:xfrm>
          <a:prstGeom prst="rect">
            <a:avLst/>
          </a:prstGeom>
        </p:spPr>
      </p:pic>
      <p:sp>
        <p:nvSpPr>
          <p:cNvPr id="6" name="Rectangle 5">
            <a:extLst>
              <a:ext uri="{FF2B5EF4-FFF2-40B4-BE49-F238E27FC236}">
                <a16:creationId xmlns:a16="http://schemas.microsoft.com/office/drawing/2014/main" id="{C2D7A5A5-96E2-402F-8B1C-CE994980F8D8}"/>
              </a:ext>
            </a:extLst>
          </p:cNvPr>
          <p:cNvSpPr/>
          <p:nvPr/>
        </p:nvSpPr>
        <p:spPr>
          <a:xfrm>
            <a:off x="5612473" y="4412755"/>
            <a:ext cx="3001618" cy="553998"/>
          </a:xfrm>
          <a:prstGeom prst="rect">
            <a:avLst/>
          </a:prstGeom>
        </p:spPr>
        <p:txBody>
          <a:bodyPr wrap="square">
            <a:spAutoFit/>
          </a:bodyPr>
          <a:lstStyle/>
          <a:p>
            <a:r>
              <a:rPr lang="en-SG" sz="1000" i="1" dirty="0">
                <a:latin typeface="Roboto Light" panose="02000000000000000000"/>
                <a:hlinkClick r:id="rId3"/>
              </a:rPr>
              <a:t>http://www.theinformationlab.co.uk/wp-content/uploads/2015/03/Side-by-side-Circle-view2.png</a:t>
            </a:r>
            <a:r>
              <a:rPr lang="en-SG" sz="1000" i="1" dirty="0">
                <a:latin typeface="Roboto Light" panose="02000000000000000000"/>
              </a:rPr>
              <a:t> </a:t>
            </a:r>
            <a:endParaRPr lang="en-US" sz="1000" dirty="0">
              <a:latin typeface="Roboto Light" panose="02000000000000000000"/>
            </a:endParaRPr>
          </a:p>
        </p:txBody>
      </p:sp>
    </p:spTree>
    <p:extLst>
      <p:ext uri="{BB962C8B-B14F-4D97-AF65-F5344CB8AC3E}">
        <p14:creationId xmlns:p14="http://schemas.microsoft.com/office/powerpoint/2010/main" val="31082557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1"/>
            <a:ext cx="5058918" cy="97893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274917"/>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56233" y="3224817"/>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Tree>
    <p:extLst>
      <p:ext uri="{BB962C8B-B14F-4D97-AF65-F5344CB8AC3E}">
        <p14:creationId xmlns:p14="http://schemas.microsoft.com/office/powerpoint/2010/main" val="1266877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56233" y="834886"/>
            <a:ext cx="5230368" cy="308114"/>
          </a:xfrm>
          <a:prstGeom prst="roundRect">
            <a:avLst>
              <a:gd name="adj" fmla="val 37742"/>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350" dirty="0">
              <a:solidFill>
                <a:schemeClr val="tx1"/>
              </a:solidFill>
            </a:endParaRPr>
          </a:p>
        </p:txBody>
      </p:sp>
      <p:sp>
        <p:nvSpPr>
          <p:cNvPr id="5" name="TextBox 4"/>
          <p:cNvSpPr txBox="1"/>
          <p:nvPr/>
        </p:nvSpPr>
        <p:spPr>
          <a:xfrm>
            <a:off x="2003258" y="866110"/>
            <a:ext cx="6286500" cy="715581"/>
          </a:xfrm>
          <a:prstGeom prst="rect">
            <a:avLst/>
          </a:prstGeom>
          <a:noFill/>
        </p:spPr>
        <p:txBody>
          <a:bodyPr wrap="square" rtlCol="0">
            <a:spAutoFit/>
          </a:bodyPr>
          <a:lstStyle/>
          <a:p>
            <a:r>
              <a:rPr lang="en-SG" sz="1350" dirty="0"/>
              <a:t>What type of chart will you recommend for the scenarios listed?</a:t>
            </a:r>
          </a:p>
          <a:p>
            <a:endParaRPr lang="en-SG" sz="1350" dirty="0"/>
          </a:p>
          <a:p>
            <a:endParaRPr lang="en-SG" sz="1350" dirty="0"/>
          </a:p>
        </p:txBody>
      </p:sp>
      <p:pic>
        <p:nvPicPr>
          <p:cNvPr id="6" name="Picture 4" descr="D:\projects\Projects 2011\HRM213e\refques.png"/>
          <p:cNvPicPr>
            <a:picLocks noChangeAspect="1" noChangeArrowheads="1"/>
          </p:cNvPicPr>
          <p:nvPr/>
        </p:nvPicPr>
        <p:blipFill>
          <a:blip r:embed="rId3" cstate="print"/>
          <a:srcRect/>
          <a:stretch>
            <a:fillRect/>
          </a:stretch>
        </p:blipFill>
        <p:spPr bwMode="auto">
          <a:xfrm>
            <a:off x="1115568" y="677317"/>
            <a:ext cx="740664" cy="740664"/>
          </a:xfrm>
          <a:prstGeom prst="rect">
            <a:avLst/>
          </a:prstGeom>
          <a:noFill/>
        </p:spPr>
      </p:pic>
      <p:sp>
        <p:nvSpPr>
          <p:cNvPr id="7" name="Rounded Rectangle 6"/>
          <p:cNvSpPr/>
          <p:nvPr/>
        </p:nvSpPr>
        <p:spPr>
          <a:xfrm>
            <a:off x="1856233" y="1219492"/>
            <a:ext cx="5058918" cy="89685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(a) The Customer Service Director of a network service provider is interested to know where majority of their customers are residing so that he is able to plan the location of the new service </a:t>
            </a:r>
            <a:r>
              <a:rPr lang="en-US" sz="1350" dirty="0" err="1">
                <a:solidFill>
                  <a:schemeClr val="tx1"/>
                </a:solidFill>
              </a:rPr>
              <a:t>centre</a:t>
            </a:r>
            <a:r>
              <a:rPr lang="en-US" sz="1350" dirty="0">
                <a:solidFill>
                  <a:schemeClr val="tx1"/>
                </a:solidFill>
              </a:rPr>
              <a:t>.  </a:t>
            </a:r>
          </a:p>
        </p:txBody>
      </p:sp>
      <p:sp>
        <p:nvSpPr>
          <p:cNvPr id="8" name="Rounded Rectangle 7"/>
          <p:cNvSpPr/>
          <p:nvPr/>
        </p:nvSpPr>
        <p:spPr>
          <a:xfrm>
            <a:off x="1872561" y="2376983"/>
            <a:ext cx="5058918" cy="837908"/>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(b) The Sales Director of a mobile phone manufacturer is interested to compare the sales performance of a new mobile model that had just been launched in the various regions.</a:t>
            </a:r>
          </a:p>
        </p:txBody>
      </p:sp>
      <p:sp>
        <p:nvSpPr>
          <p:cNvPr id="9" name="Rounded Rectangle 8"/>
          <p:cNvSpPr/>
          <p:nvPr/>
        </p:nvSpPr>
        <p:spPr>
          <a:xfrm>
            <a:off x="1872561" y="3618703"/>
            <a:ext cx="5058918" cy="967985"/>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defRPr/>
            </a:pPr>
            <a:r>
              <a:rPr lang="en-US" sz="1350" dirty="0">
                <a:solidFill>
                  <a:schemeClr val="tx1"/>
                </a:solidFill>
              </a:rPr>
              <a:t>(c) The Product Director of a mobile phone manufacturer is interested to compare the sales performance of a new mobile model that had just been launched with other mobile models of the company in the various regions.</a:t>
            </a:r>
          </a:p>
          <a:p>
            <a:pPr>
              <a:defRPr/>
            </a:pPr>
            <a:endParaRPr lang="en-US" sz="1350" dirty="0">
              <a:solidFill>
                <a:schemeClr val="tx1"/>
              </a:solidFill>
            </a:endParaRPr>
          </a:p>
        </p:txBody>
      </p:sp>
      <p:sp>
        <p:nvSpPr>
          <p:cNvPr id="11" name="Title 1">
            <a:extLst>
              <a:ext uri="{FF2B5EF4-FFF2-40B4-BE49-F238E27FC236}">
                <a16:creationId xmlns:a16="http://schemas.microsoft.com/office/drawing/2014/main" id="{DB03EA86-70B2-41AA-A3A3-6D9EB0248FF9}"/>
              </a:ext>
            </a:extLst>
          </p:cNvPr>
          <p:cNvSpPr>
            <a:spLocks noGrp="1"/>
          </p:cNvSpPr>
          <p:nvPr>
            <p:ph type="title"/>
          </p:nvPr>
        </p:nvSpPr>
        <p:spPr>
          <a:xfrm>
            <a:off x="864683" y="-21052"/>
            <a:ext cx="8563649" cy="823392"/>
          </a:xfrm>
        </p:spPr>
        <p:txBody>
          <a:bodyPr/>
          <a:lstStyle/>
          <a:p>
            <a:r>
              <a:rPr lang="en-US" sz="3200" dirty="0">
                <a:latin typeface="Roboto Medium"/>
                <a:ea typeface="Microsoft Himalaya" panose="01010100010101010101" pitchFamily="2" charset="0"/>
                <a:cs typeface="Microsoft Himalaya" panose="01010100010101010101" pitchFamily="2" charset="0"/>
              </a:rPr>
              <a:t>Discussion</a:t>
            </a:r>
          </a:p>
        </p:txBody>
      </p:sp>
      <p:sp>
        <p:nvSpPr>
          <p:cNvPr id="10" name="Rounded Rectangle 9"/>
          <p:cNvSpPr/>
          <p:nvPr/>
        </p:nvSpPr>
        <p:spPr>
          <a:xfrm>
            <a:off x="7322128" y="121135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smtClean="0">
                <a:solidFill>
                  <a:schemeClr val="tx1"/>
                </a:solidFill>
              </a:rPr>
              <a:t>Map</a:t>
            </a:r>
            <a:endParaRPr lang="en-US" dirty="0">
              <a:solidFill>
                <a:schemeClr val="tx1"/>
              </a:solidFill>
            </a:endParaRPr>
          </a:p>
        </p:txBody>
      </p:sp>
      <p:sp>
        <p:nvSpPr>
          <p:cNvPr id="12" name="Rounded Rectangle 11"/>
          <p:cNvSpPr/>
          <p:nvPr/>
        </p:nvSpPr>
        <p:spPr>
          <a:xfrm>
            <a:off x="7322128" y="2376983"/>
            <a:ext cx="1364672" cy="708057"/>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smtClean="0">
                <a:solidFill>
                  <a:schemeClr val="tx1"/>
                </a:solidFill>
              </a:rPr>
              <a:t>Circle View</a:t>
            </a:r>
            <a:endParaRPr lang="en-US" dirty="0">
              <a:solidFill>
                <a:schemeClr val="tx1"/>
              </a:solidFill>
            </a:endParaRPr>
          </a:p>
        </p:txBody>
      </p:sp>
      <p:sp>
        <p:nvSpPr>
          <p:cNvPr id="13" name="Rounded Rectangle 12"/>
          <p:cNvSpPr/>
          <p:nvPr/>
        </p:nvSpPr>
        <p:spPr>
          <a:xfrm>
            <a:off x="7322128" y="3618703"/>
            <a:ext cx="1364672" cy="999352"/>
          </a:xfrm>
          <a:prstGeom prst="roundRect">
            <a:avLst>
              <a:gd name="adj" fmla="val 7085"/>
            </a:avLst>
          </a:prstGeom>
          <a:ln/>
        </p:spPr>
        <p:style>
          <a:lnRef idx="1">
            <a:schemeClr val="accent1"/>
          </a:lnRef>
          <a:fillRef idx="2">
            <a:schemeClr val="accent1"/>
          </a:fillRef>
          <a:effectRef idx="1">
            <a:schemeClr val="accent1"/>
          </a:effectRef>
          <a:fontRef idx="minor">
            <a:schemeClr val="dk1"/>
          </a:fontRef>
        </p:style>
        <p:txBody>
          <a:bodyPr anchor="t"/>
          <a:lstStyle/>
          <a:p>
            <a:pPr algn="ctr">
              <a:defRPr/>
            </a:pPr>
            <a:r>
              <a:rPr lang="en-US" dirty="0" smtClean="0">
                <a:solidFill>
                  <a:schemeClr val="tx1"/>
                </a:solidFill>
              </a:rPr>
              <a:t>Side-by-Side Circle Plot Chart</a:t>
            </a:r>
            <a:endParaRPr lang="en-US" dirty="0">
              <a:solidFill>
                <a:schemeClr val="tx1"/>
              </a:solidFill>
            </a:endParaRPr>
          </a:p>
        </p:txBody>
      </p:sp>
    </p:spTree>
    <p:extLst>
      <p:ext uri="{BB962C8B-B14F-4D97-AF65-F5344CB8AC3E}">
        <p14:creationId xmlns:p14="http://schemas.microsoft.com/office/powerpoint/2010/main" val="2912541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Data Distributions</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83397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visualise the distribution of data at different granularities with bullet charts, bubble charts, and histograms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single-variable distributions, using a histogram will enable us to see where the data is clustered and any outliers, by keeping track of where the outliers sit on the vertical axis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 multi-variable distributions, sometimes values come as pairs, so it makes more sense to visualise both values at the same time</a:t>
            </a:r>
          </a:p>
        </p:txBody>
      </p:sp>
    </p:spTree>
    <p:extLst>
      <p:ext uri="{BB962C8B-B14F-4D97-AF65-F5344CB8AC3E}">
        <p14:creationId xmlns:p14="http://schemas.microsoft.com/office/powerpoint/2010/main" val="169660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Bullet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Bubble Chart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Histogram</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Box Plot</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Pareto Chart</a:t>
            </a:r>
          </a:p>
        </p:txBody>
      </p:sp>
    </p:spTree>
    <p:extLst>
      <p:ext uri="{BB962C8B-B14F-4D97-AF65-F5344CB8AC3E}">
        <p14:creationId xmlns:p14="http://schemas.microsoft.com/office/powerpoint/2010/main" val="971145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bullet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https://help.tableau.com/current/pro/desktop/en-us/qs_bullet_graphs.htm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EFABA1A7-6B1E-4B28-95AE-8963C714DFD9}"/>
              </a:ext>
            </a:extLst>
          </p:cNvPr>
          <p:cNvPicPr>
            <a:picLocks noChangeAspect="1"/>
          </p:cNvPicPr>
          <p:nvPr/>
        </p:nvPicPr>
        <p:blipFill>
          <a:blip r:embed="rId4"/>
          <a:stretch>
            <a:fillRect/>
          </a:stretch>
        </p:blipFill>
        <p:spPr>
          <a:xfrm>
            <a:off x="1422598" y="1893114"/>
            <a:ext cx="6238875" cy="2295525"/>
          </a:xfrm>
          <a:prstGeom prst="rect">
            <a:avLst/>
          </a:prstGeom>
          <a:ln>
            <a:solidFill>
              <a:schemeClr val="accent1"/>
            </a:solidFill>
          </a:ln>
        </p:spPr>
      </p:pic>
    </p:spTree>
    <p:extLst>
      <p:ext uri="{BB962C8B-B14F-4D97-AF65-F5344CB8AC3E}">
        <p14:creationId xmlns:p14="http://schemas.microsoft.com/office/powerpoint/2010/main" val="230204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nchor="b"/>
          <a:lstStyle/>
          <a:p>
            <a:r>
              <a:rPr lang="en-GB" sz="4400" dirty="0">
                <a:latin typeface="Roboto Medium" panose="02000000000000000000" pitchFamily="2" charset="0"/>
                <a:ea typeface="Roboto Medium" panose="02000000000000000000" pitchFamily="2" charset="0"/>
              </a:rPr>
              <a:t>Visualisation of </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Spatial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077727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bubble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https://help.tableau.com/current/pro/desktop/en-us/buildexamples_bubbles.htm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4713D423-ED5E-490C-BFBC-C30CC1242504}"/>
              </a:ext>
            </a:extLst>
          </p:cNvPr>
          <p:cNvPicPr>
            <a:picLocks noChangeAspect="1"/>
          </p:cNvPicPr>
          <p:nvPr/>
        </p:nvPicPr>
        <p:blipFill>
          <a:blip r:embed="rId4"/>
          <a:stretch>
            <a:fillRect/>
          </a:stretch>
        </p:blipFill>
        <p:spPr>
          <a:xfrm>
            <a:off x="2830664" y="1690006"/>
            <a:ext cx="3715496" cy="2773160"/>
          </a:xfrm>
          <a:prstGeom prst="rect">
            <a:avLst/>
          </a:prstGeom>
          <a:ln>
            <a:solidFill>
              <a:schemeClr val="accent1"/>
            </a:solidFill>
          </a:ln>
        </p:spPr>
      </p:pic>
    </p:spTree>
    <p:extLst>
      <p:ext uri="{BB962C8B-B14F-4D97-AF65-F5344CB8AC3E}">
        <p14:creationId xmlns:p14="http://schemas.microsoft.com/office/powerpoint/2010/main" val="10402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histogram</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https://help.tableau.com/current/pro/desktop/en-us/buildexamples_histogram.htm</a:t>
            </a:r>
            <a:r>
              <a:rPr lang="en-US" sz="1200" dirty="0">
                <a:latin typeface="Roboto" panose="02000000000000000000" pitchFamily="2" charset="0"/>
                <a:ea typeface="Roboto" panose="02000000000000000000" pitchFamily="2" charset="0"/>
              </a:rPr>
              <a:t> </a:t>
            </a:r>
          </a:p>
        </p:txBody>
      </p:sp>
      <p:pic>
        <p:nvPicPr>
          <p:cNvPr id="7" name="Picture 6">
            <a:extLst>
              <a:ext uri="{FF2B5EF4-FFF2-40B4-BE49-F238E27FC236}">
                <a16:creationId xmlns:a16="http://schemas.microsoft.com/office/drawing/2014/main" id="{DEA0BAF0-A01C-4183-8244-335D2E2CA55B}"/>
              </a:ext>
            </a:extLst>
          </p:cNvPr>
          <p:cNvPicPr>
            <a:picLocks noChangeAspect="1"/>
          </p:cNvPicPr>
          <p:nvPr/>
        </p:nvPicPr>
        <p:blipFill>
          <a:blip r:embed="rId4"/>
          <a:stretch>
            <a:fillRect/>
          </a:stretch>
        </p:blipFill>
        <p:spPr>
          <a:xfrm>
            <a:off x="4786686" y="1355433"/>
            <a:ext cx="3673502" cy="3334321"/>
          </a:xfrm>
          <a:prstGeom prst="rect">
            <a:avLst/>
          </a:prstGeom>
        </p:spPr>
      </p:pic>
      <p:pic>
        <p:nvPicPr>
          <p:cNvPr id="10" name="Picture 9">
            <a:extLst>
              <a:ext uri="{FF2B5EF4-FFF2-40B4-BE49-F238E27FC236}">
                <a16:creationId xmlns:a16="http://schemas.microsoft.com/office/drawing/2014/main" id="{7BBB7F82-CBE3-4302-9DDF-AE32C1691148}"/>
              </a:ext>
            </a:extLst>
          </p:cNvPr>
          <p:cNvPicPr>
            <a:picLocks noChangeAspect="1"/>
          </p:cNvPicPr>
          <p:nvPr/>
        </p:nvPicPr>
        <p:blipFill>
          <a:blip r:embed="rId5"/>
          <a:stretch>
            <a:fillRect/>
          </a:stretch>
        </p:blipFill>
        <p:spPr>
          <a:xfrm>
            <a:off x="3275938" y="3803983"/>
            <a:ext cx="1224791" cy="717712"/>
          </a:xfrm>
          <a:prstGeom prst="rect">
            <a:avLst/>
          </a:prstGeom>
        </p:spPr>
      </p:pic>
    </p:spTree>
    <p:extLst>
      <p:ext uri="{BB962C8B-B14F-4D97-AF65-F5344CB8AC3E}">
        <p14:creationId xmlns:p14="http://schemas.microsoft.com/office/powerpoint/2010/main" val="107052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box plot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https://help.tableau.com/current/pro/desktop/en-us/buildexamples_boxplot.htm</a:t>
            </a:r>
            <a:r>
              <a:rPr lang="en-US" sz="1200" dirty="0">
                <a:latin typeface="Roboto" panose="02000000000000000000" pitchFamily="2" charset="0"/>
                <a:ea typeface="Roboto" panose="02000000000000000000" pitchFamily="2" charset="0"/>
              </a:rPr>
              <a:t> </a:t>
            </a:r>
          </a:p>
        </p:txBody>
      </p:sp>
      <p:pic>
        <p:nvPicPr>
          <p:cNvPr id="8" name="Picture 7">
            <a:extLst>
              <a:ext uri="{FF2B5EF4-FFF2-40B4-BE49-F238E27FC236}">
                <a16:creationId xmlns:a16="http://schemas.microsoft.com/office/drawing/2014/main" id="{F1A40C8A-78C4-4A5D-8A63-1C8B68D23806}"/>
              </a:ext>
            </a:extLst>
          </p:cNvPr>
          <p:cNvPicPr>
            <a:picLocks noChangeAspect="1"/>
          </p:cNvPicPr>
          <p:nvPr/>
        </p:nvPicPr>
        <p:blipFill>
          <a:blip r:embed="rId4"/>
          <a:stretch>
            <a:fillRect/>
          </a:stretch>
        </p:blipFill>
        <p:spPr>
          <a:xfrm>
            <a:off x="4668432" y="1383527"/>
            <a:ext cx="1839627" cy="3216261"/>
          </a:xfrm>
          <a:prstGeom prst="rect">
            <a:avLst/>
          </a:prstGeom>
        </p:spPr>
      </p:pic>
    </p:spTree>
    <p:extLst>
      <p:ext uri="{BB962C8B-B14F-4D97-AF65-F5344CB8AC3E}">
        <p14:creationId xmlns:p14="http://schemas.microsoft.com/office/powerpoint/2010/main" val="422016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Data Distributions</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data distributions — pareto chart</a:t>
            </a:r>
          </a:p>
        </p:txBody>
      </p:sp>
      <p:sp>
        <p:nvSpPr>
          <p:cNvPr id="5" name="Rectangle 4">
            <a:extLst>
              <a:ext uri="{FF2B5EF4-FFF2-40B4-BE49-F238E27FC236}">
                <a16:creationId xmlns:a16="http://schemas.microsoft.com/office/drawing/2014/main" id="{642F9D2A-76F5-2C41-ADC5-83B40CE3B8FE}"/>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https://help.tableau.com/current/pro/desktop/en-us/pareto.htm</a:t>
            </a:r>
            <a:r>
              <a:rPr lang="en-US" sz="1200" dirty="0">
                <a:latin typeface="Roboto" panose="02000000000000000000" pitchFamily="2" charset="0"/>
                <a:ea typeface="Roboto" panose="02000000000000000000" pitchFamily="2" charset="0"/>
              </a:rPr>
              <a:t> </a:t>
            </a:r>
          </a:p>
        </p:txBody>
      </p:sp>
      <p:pic>
        <p:nvPicPr>
          <p:cNvPr id="7" name="Content Placeholder 6" descr="A screenshot of a cell phone&#10;&#10;Description automatically generated">
            <a:extLst>
              <a:ext uri="{FF2B5EF4-FFF2-40B4-BE49-F238E27FC236}">
                <a16:creationId xmlns:a16="http://schemas.microsoft.com/office/drawing/2014/main" id="{020397E3-43A1-A941-952E-91B4F6CBDA3B}"/>
              </a:ext>
            </a:extLst>
          </p:cNvPr>
          <p:cNvPicPr>
            <a:picLocks noGrp="1" noChangeAspect="1"/>
          </p:cNvPicPr>
          <p:nvPr>
            <p:ph idx="1"/>
          </p:nvPr>
        </p:nvPicPr>
        <p:blipFill>
          <a:blip r:embed="rId4"/>
          <a:stretch>
            <a:fillRect/>
          </a:stretch>
        </p:blipFill>
        <p:spPr>
          <a:xfrm>
            <a:off x="3240157" y="1690006"/>
            <a:ext cx="2663686" cy="2897693"/>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0624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Forecasting</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84911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The general approach</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Forecasting is the act of predicting future values based on historical values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are variables that allow data visualisation users to alter the content of a formula or change a dimension or measure contained in the view</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Using parameters, data visualisation users can change normally static values into dynamic entities that facilitate ad-hoc analysis without the need to change the design of the data visualisation</a:t>
            </a:r>
          </a:p>
        </p:txBody>
      </p:sp>
    </p:spTree>
    <p:extLst>
      <p:ext uri="{BB962C8B-B14F-4D97-AF65-F5344CB8AC3E}">
        <p14:creationId xmlns:p14="http://schemas.microsoft.com/office/powerpoint/2010/main" val="4170591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Forecasting</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Creating forecasts</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and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Trend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Season only</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No trend or season</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Parameters: Reference Line, Bin Size (Histogram), Ranking (in-value comparison) </a:t>
            </a:r>
          </a:p>
        </p:txBody>
      </p:sp>
      <p:sp>
        <p:nvSpPr>
          <p:cNvPr id="5" name="TextBox 4">
            <a:extLst>
              <a:ext uri="{FF2B5EF4-FFF2-40B4-BE49-F238E27FC236}">
                <a16:creationId xmlns:a16="http://schemas.microsoft.com/office/drawing/2014/main" id="{82B05929-685B-B64F-9ACE-A218B6E04FE3}"/>
              </a:ext>
            </a:extLst>
          </p:cNvPr>
          <p:cNvSpPr txBox="1"/>
          <p:nvPr/>
        </p:nvSpPr>
        <p:spPr>
          <a:xfrm>
            <a:off x="2896076" y="1905100"/>
            <a:ext cx="5719355" cy="1401025"/>
          </a:xfrm>
          <a:prstGeom prst="rect">
            <a:avLst/>
          </a:prstGeom>
          <a:solidFill>
            <a:srgbClr val="98D6EA"/>
          </a:solidFill>
          <a:effectLst>
            <a:outerShdw blurRad="63500" sx="102000" sy="102000" algn="ctr" rotWithShape="0">
              <a:prstClr val="black">
                <a:alpha val="40000"/>
              </a:prstClr>
            </a:outerShdw>
          </a:effectLst>
        </p:spPr>
        <p:txBody>
          <a:bodyPr wrap="square" rtlCol="0">
            <a:spAutoFit/>
          </a:bodyPr>
          <a:lstStyle/>
          <a:p>
            <a:pPr>
              <a:lnSpc>
                <a:spcPct val="114000"/>
              </a:lnSpc>
              <a:spcAft>
                <a:spcPts val="1200"/>
              </a:spcAft>
            </a:pPr>
            <a:r>
              <a:rPr lang="en-US" i="1" dirty="0">
                <a:solidFill>
                  <a:srgbClr val="DA291C"/>
                </a:solidFill>
                <a:latin typeface="Roboto Light" panose="02000000000000000000" pitchFamily="2" charset="0"/>
                <a:ea typeface="Roboto Light" panose="02000000000000000000" pitchFamily="2" charset="0"/>
              </a:rPr>
              <a:t>Please read these two webpages to understand how to perform forecasting in Tableau…</a:t>
            </a:r>
          </a:p>
          <a:p>
            <a:pPr>
              <a:lnSpc>
                <a:spcPct val="150000"/>
              </a:lnSpc>
            </a:pPr>
            <a:r>
              <a:rPr lang="en-US" sz="1200" dirty="0">
                <a:latin typeface="Roboto" panose="02000000000000000000" pitchFamily="2" charset="0"/>
                <a:ea typeface="Roboto" panose="02000000000000000000" pitchFamily="2" charset="0"/>
                <a:hlinkClick r:id="rId2"/>
              </a:rPr>
              <a:t>https://help.tableau.com/current/pro/desktop/en-us/forecast_options.htm</a:t>
            </a:r>
            <a:endParaRPr lang="en-US" sz="1200" dirty="0">
              <a:latin typeface="Roboto" panose="02000000000000000000" pitchFamily="2" charset="0"/>
              <a:ea typeface="Roboto" panose="02000000000000000000" pitchFamily="2" charset="0"/>
            </a:endParaRPr>
          </a:p>
          <a:p>
            <a:pPr>
              <a:lnSpc>
                <a:spcPct val="150000"/>
              </a:lnSpc>
            </a:pPr>
            <a:r>
              <a:rPr lang="en-US" sz="1200" dirty="0">
                <a:latin typeface="Roboto" panose="02000000000000000000" pitchFamily="2" charset="0"/>
                <a:ea typeface="Roboto" panose="02000000000000000000" pitchFamily="2" charset="0"/>
                <a:hlinkClick r:id="rId3"/>
              </a:rPr>
              <a:t>https://help.tableau.com/current/pro/desktop/en-us/forecast_how_it_works.htm</a:t>
            </a:r>
            <a:endParaRPr lang="en-US" sz="1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88448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7772400" cy="1589733"/>
          </a:xfrm>
        </p:spPr>
        <p:txBody>
          <a:bodyPr/>
          <a:lstStyle/>
          <a:p>
            <a:r>
              <a:rPr lang="en-GB" dirty="0"/>
              <a:t>Tableau (Class Activity)</a:t>
            </a:r>
            <a:endParaRPr lang="en-US" dirty="0"/>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1841249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04" y="79513"/>
            <a:ext cx="6172200" cy="628650"/>
          </a:xfrm>
        </p:spPr>
        <p:txBody>
          <a:bodyPr/>
          <a:lstStyle/>
          <a:p>
            <a:r>
              <a:rPr lang="en-SG" sz="3200" dirty="0">
                <a:latin typeface="Roboto Medium"/>
              </a:rPr>
              <a:t>Tableau (Class Activity)</a:t>
            </a:r>
          </a:p>
        </p:txBody>
      </p:sp>
      <p:sp>
        <p:nvSpPr>
          <p:cNvPr id="4" name="TextBox 3"/>
          <p:cNvSpPr txBox="1"/>
          <p:nvPr/>
        </p:nvSpPr>
        <p:spPr>
          <a:xfrm>
            <a:off x="1371600" y="1040732"/>
            <a:ext cx="6400800" cy="2385268"/>
          </a:xfrm>
          <a:prstGeom prst="rect">
            <a:avLst/>
          </a:prstGeom>
          <a:noFill/>
        </p:spPr>
        <p:txBody>
          <a:bodyPr wrap="square" rtlCol="0">
            <a:spAutoFit/>
          </a:bodyPr>
          <a:lstStyle/>
          <a:p>
            <a:pPr marL="342900" indent="-342900">
              <a:buFont typeface="+mj-lt"/>
              <a:buAutoNum type="arabicPeriod"/>
            </a:pPr>
            <a:r>
              <a:rPr lang="en-SG" sz="1600" dirty="0">
                <a:latin typeface="Roboto Light"/>
              </a:rPr>
              <a:t>Follow your instructor to create the following visuals:</a:t>
            </a:r>
          </a:p>
          <a:p>
            <a:pPr marL="342900" indent="-342900">
              <a:buFont typeface="+mj-lt"/>
              <a:buAutoNum type="arabicPeriod"/>
            </a:pPr>
            <a:endParaRPr lang="en-SG" sz="1600" dirty="0">
              <a:latin typeface="Roboto Light"/>
            </a:endParaRPr>
          </a:p>
          <a:p>
            <a:pPr marL="685800" lvl="1" indent="-342900">
              <a:buFont typeface="Arial" panose="020B0604020202020204" pitchFamily="34" charset="0"/>
              <a:buChar char="•"/>
            </a:pPr>
            <a:r>
              <a:rPr lang="en-SG" sz="1600" dirty="0">
                <a:latin typeface="Roboto Light"/>
              </a:rPr>
              <a:t>Map View</a:t>
            </a:r>
          </a:p>
          <a:p>
            <a:pPr marL="685800" lvl="1" indent="-342900">
              <a:buFont typeface="Arial" panose="020B0604020202020204" pitchFamily="34" charset="0"/>
              <a:buChar char="•"/>
            </a:pPr>
            <a:r>
              <a:rPr lang="en-SG" sz="1600" dirty="0">
                <a:latin typeface="Roboto Light"/>
              </a:rPr>
              <a:t>Scatterplot with filter</a:t>
            </a:r>
          </a:p>
          <a:p>
            <a:pPr marL="685800" lvl="1" indent="-342900">
              <a:buFont typeface="Arial" panose="020B0604020202020204" pitchFamily="34" charset="0"/>
              <a:buChar char="•"/>
            </a:pPr>
            <a:r>
              <a:rPr lang="en-SG" sz="1600" dirty="0">
                <a:latin typeface="Roboto Light"/>
              </a:rPr>
              <a:t>Histogram</a:t>
            </a:r>
          </a:p>
          <a:p>
            <a:pPr marL="685800" lvl="1" indent="-342900">
              <a:buFont typeface="Arial" panose="020B0604020202020204" pitchFamily="34" charset="0"/>
              <a:buChar char="•"/>
            </a:pPr>
            <a:r>
              <a:rPr lang="en-SG" sz="1600" dirty="0">
                <a:latin typeface="Roboto Light"/>
              </a:rPr>
              <a:t>Boxplot</a:t>
            </a:r>
          </a:p>
          <a:p>
            <a:pPr marL="685800" lvl="1" indent="-342900">
              <a:buFont typeface="Arial" panose="020B0604020202020204" pitchFamily="34" charset="0"/>
              <a:buChar char="•"/>
            </a:pPr>
            <a:r>
              <a:rPr lang="en-SG" sz="1600" dirty="0">
                <a:latin typeface="Roboto Light"/>
              </a:rPr>
              <a:t>Create Parameter</a:t>
            </a:r>
          </a:p>
          <a:p>
            <a:pPr marL="685800" lvl="1" indent="-342900">
              <a:buFont typeface="Arial" panose="020B0604020202020204" pitchFamily="34" charset="0"/>
              <a:buChar char="•"/>
            </a:pPr>
            <a:r>
              <a:rPr lang="en-SG" sz="1600" dirty="0">
                <a:latin typeface="Roboto Light"/>
              </a:rPr>
              <a:t>Forecast chart</a:t>
            </a:r>
          </a:p>
          <a:p>
            <a:endParaRPr lang="en-SG" sz="2100" dirty="0"/>
          </a:p>
        </p:txBody>
      </p:sp>
    </p:spTree>
    <p:extLst>
      <p:ext uri="{BB962C8B-B14F-4D97-AF65-F5344CB8AC3E}">
        <p14:creationId xmlns:p14="http://schemas.microsoft.com/office/powerpoint/2010/main" val="2645635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338768" y="1254292"/>
            <a:ext cx="6679406" cy="3471095"/>
          </a:xfrm>
          <a:prstGeom prst="rect">
            <a:avLst/>
          </a:prstGeom>
          <a:effectLst>
            <a:outerShdw blurRad="63500" sx="102000" sy="102000" algn="ctr" rotWithShape="0">
              <a:prstClr val="black">
                <a:alpha val="40000"/>
              </a:prstClr>
            </a:outerShdw>
          </a:effectLst>
        </p:spPr>
      </p:pic>
      <p:sp>
        <p:nvSpPr>
          <p:cNvPr id="7" name="TextBox 6"/>
          <p:cNvSpPr txBox="1"/>
          <p:nvPr/>
        </p:nvSpPr>
        <p:spPr>
          <a:xfrm>
            <a:off x="1338768" y="954210"/>
            <a:ext cx="1346478" cy="300082"/>
          </a:xfrm>
          <a:prstGeom prst="rect">
            <a:avLst/>
          </a:prstGeom>
          <a:noFill/>
        </p:spPr>
        <p:txBody>
          <a:bodyPr wrap="square" rtlCol="0">
            <a:spAutoFit/>
          </a:bodyPr>
          <a:lstStyle/>
          <a:p>
            <a:r>
              <a:rPr lang="en-SG" sz="1350" dirty="0"/>
              <a:t>Map View</a:t>
            </a:r>
          </a:p>
        </p:txBody>
      </p:sp>
      <p:sp>
        <p:nvSpPr>
          <p:cNvPr id="8" name="Title 1">
            <a:extLst>
              <a:ext uri="{FF2B5EF4-FFF2-40B4-BE49-F238E27FC236}">
                <a16:creationId xmlns:a16="http://schemas.microsoft.com/office/drawing/2014/main" id="{A29ACE7F-A7A4-4A80-B5CE-FAC846ED9CDC}"/>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5294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(1/2)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The most common way to visualise spatial data is with maps that place values within a geographic coordinate. We can visualise the geographic coordinate of a location by mapping the latitude and longitude coordinates to two-dimensional space, and draw a point on the space</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When the density of individual locations across a region is more informative than the overlapping points on a map, we may want to colour code the region based on the density scale, or use lines to show data continuously over geography</a:t>
            </a:r>
          </a:p>
          <a:p>
            <a:pPr marL="177800" indent="-177800">
              <a:spcBef>
                <a:spcPts val="0"/>
              </a:spcBef>
              <a:spcAft>
                <a:spcPts val="1200"/>
              </a:spcAft>
              <a:buClr>
                <a:srgbClr val="CE0000"/>
              </a:buClr>
              <a:buFont typeface="System Font Regular"/>
              <a:buChar char="‣"/>
            </a:pPr>
            <a:endParaRPr lang="en-GB" sz="18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8406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339" y="1148449"/>
            <a:ext cx="1346478" cy="300082"/>
          </a:xfrm>
          <a:prstGeom prst="rect">
            <a:avLst/>
          </a:prstGeom>
          <a:noFill/>
        </p:spPr>
        <p:txBody>
          <a:bodyPr wrap="square" rtlCol="0">
            <a:spAutoFit/>
          </a:bodyPr>
          <a:lstStyle/>
          <a:p>
            <a:r>
              <a:rPr lang="en-SG" sz="1350" dirty="0"/>
              <a:t>Scatterplot</a:t>
            </a:r>
          </a:p>
        </p:txBody>
      </p:sp>
      <p:pic>
        <p:nvPicPr>
          <p:cNvPr id="5" name="Picture 4"/>
          <p:cNvPicPr>
            <a:picLocks noChangeAspect="1"/>
          </p:cNvPicPr>
          <p:nvPr/>
        </p:nvPicPr>
        <p:blipFill>
          <a:blip r:embed="rId3"/>
          <a:stretch>
            <a:fillRect/>
          </a:stretch>
        </p:blipFill>
        <p:spPr>
          <a:xfrm>
            <a:off x="321339" y="1448531"/>
            <a:ext cx="3679161" cy="2859384"/>
          </a:xfrm>
          <a:prstGeom prst="rect">
            <a:avLst/>
          </a:prstGeom>
          <a:effectLst>
            <a:outerShdw blurRad="63500" sx="102000" sy="102000" algn="ctr" rotWithShape="0">
              <a:prstClr val="black">
                <a:alpha val="40000"/>
              </a:prstClr>
            </a:outerShdw>
          </a:effectLst>
        </p:spPr>
      </p:pic>
      <p:pic>
        <p:nvPicPr>
          <p:cNvPr id="6" name="Picture 5"/>
          <p:cNvPicPr>
            <a:picLocks noChangeAspect="1"/>
          </p:cNvPicPr>
          <p:nvPr/>
        </p:nvPicPr>
        <p:blipFill>
          <a:blip r:embed="rId4"/>
          <a:stretch>
            <a:fillRect/>
          </a:stretch>
        </p:blipFill>
        <p:spPr>
          <a:xfrm>
            <a:off x="5143502" y="1458679"/>
            <a:ext cx="3028950" cy="3098501"/>
          </a:xfrm>
          <a:prstGeom prst="rect">
            <a:avLst/>
          </a:prstGeom>
          <a:effectLst>
            <a:outerShdw blurRad="63500" sx="102000" sy="102000" algn="ctr" rotWithShape="0">
              <a:prstClr val="black">
                <a:alpha val="40000"/>
              </a:prstClr>
            </a:outerShdw>
          </a:effectLst>
        </p:spPr>
      </p:pic>
      <p:sp>
        <p:nvSpPr>
          <p:cNvPr id="7" name="TextBox 6"/>
          <p:cNvSpPr txBox="1"/>
          <p:nvPr/>
        </p:nvSpPr>
        <p:spPr>
          <a:xfrm>
            <a:off x="5143502" y="1148449"/>
            <a:ext cx="1346478" cy="300082"/>
          </a:xfrm>
          <a:prstGeom prst="rect">
            <a:avLst/>
          </a:prstGeom>
          <a:noFill/>
        </p:spPr>
        <p:txBody>
          <a:bodyPr wrap="square" rtlCol="0">
            <a:spAutoFit/>
          </a:bodyPr>
          <a:lstStyle/>
          <a:p>
            <a:r>
              <a:rPr lang="en-SG" sz="1350" dirty="0"/>
              <a:t>Histogram</a:t>
            </a:r>
          </a:p>
        </p:txBody>
      </p:sp>
      <p:sp>
        <p:nvSpPr>
          <p:cNvPr id="9" name="Title 1">
            <a:extLst>
              <a:ext uri="{FF2B5EF4-FFF2-40B4-BE49-F238E27FC236}">
                <a16:creationId xmlns:a16="http://schemas.microsoft.com/office/drawing/2014/main" id="{4C62AFFE-9395-446E-87E5-81F770A3AB41}"/>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353278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33875" y="666180"/>
            <a:ext cx="1346478" cy="300082"/>
          </a:xfrm>
          <a:prstGeom prst="rect">
            <a:avLst/>
          </a:prstGeom>
          <a:noFill/>
        </p:spPr>
        <p:txBody>
          <a:bodyPr wrap="square" rtlCol="0">
            <a:spAutoFit/>
          </a:bodyPr>
          <a:lstStyle/>
          <a:p>
            <a:r>
              <a:rPr lang="en-SG" sz="1350" dirty="0"/>
              <a:t>Boxplot</a:t>
            </a:r>
          </a:p>
        </p:txBody>
      </p:sp>
      <p:sp>
        <p:nvSpPr>
          <p:cNvPr id="7" name="TextBox 6"/>
          <p:cNvSpPr txBox="1"/>
          <p:nvPr/>
        </p:nvSpPr>
        <p:spPr>
          <a:xfrm>
            <a:off x="4623456" y="666180"/>
            <a:ext cx="1600200" cy="300082"/>
          </a:xfrm>
          <a:prstGeom prst="rect">
            <a:avLst/>
          </a:prstGeom>
          <a:noFill/>
        </p:spPr>
        <p:txBody>
          <a:bodyPr wrap="square" rtlCol="0">
            <a:spAutoFit/>
          </a:bodyPr>
          <a:lstStyle/>
          <a:p>
            <a:r>
              <a:rPr lang="en-SG" sz="1350" dirty="0"/>
              <a:t>Create Parameter</a:t>
            </a:r>
          </a:p>
        </p:txBody>
      </p:sp>
      <p:pic>
        <p:nvPicPr>
          <p:cNvPr id="8" name="Picture 7"/>
          <p:cNvPicPr>
            <a:picLocks noChangeAspect="1"/>
          </p:cNvPicPr>
          <p:nvPr/>
        </p:nvPicPr>
        <p:blipFill>
          <a:blip r:embed="rId3"/>
          <a:stretch>
            <a:fillRect/>
          </a:stretch>
        </p:blipFill>
        <p:spPr>
          <a:xfrm>
            <a:off x="1333875" y="966262"/>
            <a:ext cx="3186671" cy="4015652"/>
          </a:xfrm>
          <a:prstGeom prst="rect">
            <a:avLst/>
          </a:prstGeom>
          <a:effectLst>
            <a:outerShdw blurRad="63500" sx="102000" sy="102000" algn="ctr" rotWithShape="0">
              <a:prstClr val="black">
                <a:alpha val="40000"/>
              </a:prstClr>
            </a:outerShdw>
          </a:effectLst>
        </p:spPr>
      </p:pic>
      <p:pic>
        <p:nvPicPr>
          <p:cNvPr id="9" name="Picture 8"/>
          <p:cNvPicPr>
            <a:picLocks noChangeAspect="1"/>
          </p:cNvPicPr>
          <p:nvPr/>
        </p:nvPicPr>
        <p:blipFill>
          <a:blip r:embed="rId4"/>
          <a:stretch>
            <a:fillRect/>
          </a:stretch>
        </p:blipFill>
        <p:spPr>
          <a:xfrm>
            <a:off x="4623456" y="966262"/>
            <a:ext cx="4286250" cy="2016858"/>
          </a:xfrm>
          <a:prstGeom prst="rect">
            <a:avLst/>
          </a:prstGeom>
          <a:effectLst>
            <a:outerShdw blurRad="63500" sx="102000" sy="102000" algn="ctr" rotWithShape="0">
              <a:prstClr val="black">
                <a:alpha val="40000"/>
              </a:prstClr>
            </a:outerShdw>
          </a:effectLst>
        </p:spPr>
      </p:pic>
      <p:sp>
        <p:nvSpPr>
          <p:cNvPr id="10" name="Title 1">
            <a:extLst>
              <a:ext uri="{FF2B5EF4-FFF2-40B4-BE49-F238E27FC236}">
                <a16:creationId xmlns:a16="http://schemas.microsoft.com/office/drawing/2014/main" id="{4357D567-702D-421F-90E7-9BE669718E66}"/>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187247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5787" y="938201"/>
            <a:ext cx="1346478" cy="300082"/>
          </a:xfrm>
          <a:prstGeom prst="rect">
            <a:avLst/>
          </a:prstGeom>
          <a:noFill/>
        </p:spPr>
        <p:txBody>
          <a:bodyPr wrap="square" rtlCol="0">
            <a:spAutoFit/>
          </a:bodyPr>
          <a:lstStyle/>
          <a:p>
            <a:r>
              <a:rPr lang="en-SG" sz="1350" dirty="0"/>
              <a:t>Forecast Chart</a:t>
            </a:r>
          </a:p>
        </p:txBody>
      </p:sp>
      <p:pic>
        <p:nvPicPr>
          <p:cNvPr id="5" name="Picture 4"/>
          <p:cNvPicPr>
            <a:picLocks noChangeAspect="1"/>
          </p:cNvPicPr>
          <p:nvPr/>
        </p:nvPicPr>
        <p:blipFill>
          <a:blip r:embed="rId3"/>
          <a:stretch>
            <a:fillRect/>
          </a:stretch>
        </p:blipFill>
        <p:spPr>
          <a:xfrm>
            <a:off x="1435787" y="1238283"/>
            <a:ext cx="6802763" cy="3636030"/>
          </a:xfrm>
          <a:prstGeom prst="rect">
            <a:avLst/>
          </a:prstGeom>
          <a:effectLst>
            <a:outerShdw blurRad="63500" sx="102000" sy="102000" algn="ctr" rotWithShape="0">
              <a:prstClr val="black">
                <a:alpha val="40000"/>
              </a:prstClr>
            </a:outerShdw>
          </a:effectLst>
        </p:spPr>
      </p:pic>
      <p:sp>
        <p:nvSpPr>
          <p:cNvPr id="7" name="Title 1">
            <a:extLst>
              <a:ext uri="{FF2B5EF4-FFF2-40B4-BE49-F238E27FC236}">
                <a16:creationId xmlns:a16="http://schemas.microsoft.com/office/drawing/2014/main" id="{6FE47BD7-0196-41AF-BDFD-F99BF837DCDB}"/>
              </a:ext>
            </a:extLst>
          </p:cNvPr>
          <p:cNvSpPr txBox="1">
            <a:spLocks/>
          </p:cNvSpPr>
          <p:nvPr/>
        </p:nvSpPr>
        <p:spPr>
          <a:xfrm>
            <a:off x="897504" y="79513"/>
            <a:ext cx="6172200" cy="62865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300" kern="1200">
                <a:solidFill>
                  <a:schemeClr val="tx1"/>
                </a:solidFill>
                <a:latin typeface="Montserrat Medium"/>
                <a:ea typeface="+mj-ea"/>
                <a:cs typeface="Montserrat Medium"/>
              </a:defRPr>
            </a:lvl1pPr>
          </a:lstStyle>
          <a:p>
            <a:r>
              <a:rPr lang="en-SG" sz="3200">
                <a:latin typeface="Roboto Medium"/>
              </a:rPr>
              <a:t>Tableau (Class Activity)</a:t>
            </a:r>
            <a:endParaRPr lang="en-SG" sz="3200" dirty="0">
              <a:latin typeface="Roboto Medium"/>
            </a:endParaRPr>
          </a:p>
        </p:txBody>
      </p:sp>
    </p:spTree>
    <p:extLst>
      <p:ext uri="{BB962C8B-B14F-4D97-AF65-F5344CB8AC3E}">
        <p14:creationId xmlns:p14="http://schemas.microsoft.com/office/powerpoint/2010/main" val="2074064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p:cNvSpPr>
            <a:spLocks noGrp="1"/>
          </p:cNvSpPr>
          <p:nvPr>
            <p:ph type="sldNum" sz="quarter" idx="10"/>
          </p:nvPr>
        </p:nvSpPr>
        <p:spPr/>
        <p:txBody>
          <a:bodyPr/>
          <a:lstStyle>
            <a:lvl1pPr>
              <a:defRPr b="1">
                <a:solidFill>
                  <a:srgbClr val="FFFFFF"/>
                </a:solidFill>
              </a:defRPr>
            </a:lvl1pPr>
          </a:lstStyle>
          <a:p>
            <a:r>
              <a:rPr lang="en-US" dirty="0" err="1"/>
              <a:t>suss.edu.sg</a:t>
            </a:r>
            <a:endParaRPr lang="en-US" dirty="0"/>
          </a:p>
        </p:txBody>
      </p:sp>
      <p:graphicFrame>
        <p:nvGraphicFramePr>
          <p:cNvPr id="5" name="Table 4">
            <a:extLst>
              <a:ext uri="{FF2B5EF4-FFF2-40B4-BE49-F238E27FC236}">
                <a16:creationId xmlns:a16="http://schemas.microsoft.com/office/drawing/2014/main" id="{4D765161-3549-314B-8558-70A4E2EC5008}"/>
              </a:ext>
            </a:extLst>
          </p:cNvPr>
          <p:cNvGraphicFramePr>
            <a:graphicFrameLocks noGrp="1"/>
          </p:cNvGraphicFramePr>
          <p:nvPr/>
        </p:nvGraphicFramePr>
        <p:xfrm>
          <a:off x="639416" y="1510030"/>
          <a:ext cx="7865168" cy="2123440"/>
        </p:xfrm>
        <a:graphic>
          <a:graphicData uri="http://schemas.openxmlformats.org/drawingml/2006/table">
            <a:tbl>
              <a:tblPr>
                <a:tableStyleId>{5C22544A-7EE6-4342-B048-85BDC9FD1C3A}</a:tableStyleId>
              </a:tblPr>
              <a:tblGrid>
                <a:gridCol w="2188056">
                  <a:extLst>
                    <a:ext uri="{9D8B030D-6E8A-4147-A177-3AD203B41FA5}">
                      <a16:colId xmlns:a16="http://schemas.microsoft.com/office/drawing/2014/main" val="1014771066"/>
                    </a:ext>
                  </a:extLst>
                </a:gridCol>
                <a:gridCol w="5677112">
                  <a:extLst>
                    <a:ext uri="{9D8B030D-6E8A-4147-A177-3AD203B41FA5}">
                      <a16:colId xmlns:a16="http://schemas.microsoft.com/office/drawing/2014/main" val="762084542"/>
                    </a:ext>
                  </a:extLst>
                </a:gridCol>
              </a:tblGrid>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Course Homepage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2"/>
                        </a:rPr>
                        <a:t>https://</a:t>
                      </a:r>
                      <a:r>
                        <a:rPr lang="en-US" b="0" i="0" dirty="0" smtClean="0">
                          <a:solidFill>
                            <a:schemeClr val="bg1"/>
                          </a:solidFill>
                          <a:latin typeface="Roboto" panose="02000000000000000000" pitchFamily="2" charset="0"/>
                          <a:ea typeface="Roboto" panose="02000000000000000000" pitchFamily="2" charset="0"/>
                          <a:hlinkClick r:id="rId2"/>
                        </a:rPr>
                        <a:t>canvas.suss.edu.sg/courses/31564</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68527007"/>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Study Guide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3">
                            <a:extLst>
                              <a:ext uri="{A12FA001-AC4F-418D-AE19-62706E023703}">
                                <ahyp:hlinkClr xmlns:ahyp="http://schemas.microsoft.com/office/drawing/2018/hyperlinkcolor" xmlns="" val="tx"/>
                              </a:ext>
                            </a:extLst>
                          </a:hlinkClick>
                        </a:rPr>
                        <a:t>https://ibookstore.suss.edu.sg/</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591282"/>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Desktop</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4">
                            <a:extLst>
                              <a:ext uri="{A12FA001-AC4F-418D-AE19-62706E023703}">
                                <ahyp:hlinkClr xmlns:ahyp="http://schemas.microsoft.com/office/drawing/2018/hyperlinkcolor" xmlns="" val="tx"/>
                              </a:ext>
                            </a:extLst>
                          </a:hlinkClick>
                        </a:rPr>
                        <a:t>https://www.tableau.com/products/trial</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314273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Tableau Tutorials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a:solidFill>
                            <a:schemeClr val="bg1"/>
                          </a:solidFill>
                          <a:latin typeface="Roboto" panose="02000000000000000000" pitchFamily="2" charset="0"/>
                          <a:ea typeface="Roboto" panose="02000000000000000000" pitchFamily="2" charset="0"/>
                          <a:hlinkClick r:id="rId5">
                            <a:extLst>
                              <a:ext uri="{A12FA001-AC4F-418D-AE19-62706E023703}">
                                <ahyp:hlinkClr xmlns:ahyp="http://schemas.microsoft.com/office/drawing/2018/hyperlinkcolor" xmlns="" val="tx"/>
                              </a:ext>
                            </a:extLst>
                          </a:hlinkClick>
                        </a:rPr>
                        <a:t>https://www.tableau.com/learn/get-started/creator</a:t>
                      </a:r>
                      <a:r>
                        <a:rPr lang="en-US" b="0" i="0" dirty="0">
                          <a:solidFill>
                            <a:schemeClr val="bg1"/>
                          </a:solidFill>
                          <a:latin typeface="Roboto" panose="02000000000000000000" pitchFamily="2" charset="0"/>
                          <a:ea typeface="Roboto" panose="02000000000000000000" pitchFamily="2" charset="0"/>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9848074"/>
                  </a:ext>
                </a:extLst>
              </a:tr>
              <a:tr h="370840">
                <a:tc>
                  <a:txBody>
                    <a:bodyPr/>
                    <a:lstStyle/>
                    <a:p>
                      <a:pPr algn="r"/>
                      <a:r>
                        <a:rPr lang="en-US" b="0" i="0" dirty="0">
                          <a:solidFill>
                            <a:schemeClr val="bg1"/>
                          </a:solidFill>
                          <a:latin typeface="Roboto Light" panose="02000000000000000000" pitchFamily="2" charset="0"/>
                          <a:ea typeface="Roboto Light" panose="02000000000000000000" pitchFamily="2" charset="0"/>
                        </a:rPr>
                        <a:t>Academic Calendar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0" i="0" dirty="0" smtClean="0">
                          <a:solidFill>
                            <a:schemeClr val="bg1"/>
                          </a:solidFill>
                          <a:latin typeface="Roboto" panose="02000000000000000000" pitchFamily="2" charset="0"/>
                          <a:ea typeface="Roboto" panose="02000000000000000000" pitchFamily="2" charset="0"/>
                          <a:hlinkClick r:id="rId6"/>
                        </a:rPr>
                        <a:t>https://www.suss.edu.sg/docs/default-source/contentdoc/oas/pt-2021acadcalendar.pdf</a:t>
                      </a:r>
                      <a:r>
                        <a:rPr lang="en-US" b="0" i="0" dirty="0" smtClean="0">
                          <a:solidFill>
                            <a:schemeClr val="bg1"/>
                          </a:solidFill>
                          <a:latin typeface="Roboto" panose="02000000000000000000" pitchFamily="2" charset="0"/>
                          <a:ea typeface="Roboto" panose="02000000000000000000" pitchFamily="2" charset="0"/>
                        </a:rPr>
                        <a:t> </a:t>
                      </a:r>
                      <a:endParaRPr lang="en-US" b="0" i="0" dirty="0">
                        <a:solidFill>
                          <a:schemeClr val="bg1"/>
                        </a:solidFill>
                        <a:latin typeface="Roboto" panose="02000000000000000000" pitchFamily="2" charset="0"/>
                        <a:ea typeface="Roboto" panose="02000000000000000000"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3694224"/>
                  </a:ext>
                </a:extLst>
              </a:tr>
            </a:tbl>
          </a:graphicData>
        </a:graphic>
      </p:graphicFrame>
    </p:spTree>
    <p:extLst>
      <p:ext uri="{BB962C8B-B14F-4D97-AF65-F5344CB8AC3E}">
        <p14:creationId xmlns:p14="http://schemas.microsoft.com/office/powerpoint/2010/main" val="1744155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2862322"/>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Pentium 4 or AMD Opteron processor or faster</a:t>
            </a:r>
          </a:p>
          <a:p>
            <a:r>
              <a:rPr lang="en-US" dirty="0">
                <a:latin typeface="Roboto Light" panose="02000000000000000000" pitchFamily="2" charset="0"/>
                <a:ea typeface="Roboto Light" panose="02000000000000000000" pitchFamily="2" charset="0"/>
              </a:rPr>
              <a:t>2 GB memory</a:t>
            </a:r>
          </a:p>
          <a:p>
            <a:r>
              <a:rPr lang="en-US" dirty="0">
                <a:latin typeface="Roboto Light" panose="02000000000000000000" pitchFamily="2" charset="0"/>
                <a:ea typeface="Roboto Light" panose="02000000000000000000" pitchFamily="2" charset="0"/>
              </a:rPr>
              <a:t>1.5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iMac/MacBook computers 2009 or newer</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1.5 GB minimum free disk space</a:t>
            </a:r>
          </a:p>
        </p:txBody>
      </p:sp>
      <p:sp>
        <p:nvSpPr>
          <p:cNvPr id="5" name="Rectangle 4">
            <a:extLst>
              <a:ext uri="{FF2B5EF4-FFF2-40B4-BE49-F238E27FC236}">
                <a16:creationId xmlns:a16="http://schemas.microsoft.com/office/drawing/2014/main" id="{43782CCC-6DE8-014D-86E0-2D4D61E0D19C}"/>
              </a:ext>
            </a:extLst>
          </p:cNvPr>
          <p:cNvSpPr/>
          <p:nvPr/>
        </p:nvSpPr>
        <p:spPr>
          <a:xfrm>
            <a:off x="974035" y="738380"/>
            <a:ext cx="5610831" cy="461665"/>
          </a:xfrm>
          <a:prstGeom prst="rect">
            <a:avLst/>
          </a:prstGeom>
        </p:spPr>
        <p:txBody>
          <a:bodyPr wrap="none">
            <a:spAutoFit/>
          </a:bodyPr>
          <a:lstStyle/>
          <a:p>
            <a:r>
              <a:rPr lang="en-US" sz="2400" dirty="0">
                <a:solidFill>
                  <a:srgbClr val="003B5C"/>
                </a:solidFill>
                <a:latin typeface="Roboto Medium" panose="02000000000000000000" pitchFamily="2" charset="0"/>
                <a:ea typeface="Roboto Medium" panose="02000000000000000000" pitchFamily="2" charset="0"/>
              </a:rPr>
              <a:t>Tableau Desktop System Requirements</a:t>
            </a:r>
          </a:p>
        </p:txBody>
      </p:sp>
    </p:spTree>
    <p:extLst>
      <p:ext uri="{BB962C8B-B14F-4D97-AF65-F5344CB8AC3E}">
        <p14:creationId xmlns:p14="http://schemas.microsoft.com/office/powerpoint/2010/main" val="831586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A7090-381B-E841-BB74-41DBCEA7FF0F}"/>
              </a:ext>
            </a:extLst>
          </p:cNvPr>
          <p:cNvSpPr txBox="1"/>
          <p:nvPr/>
        </p:nvSpPr>
        <p:spPr>
          <a:xfrm>
            <a:off x="974035" y="1311965"/>
            <a:ext cx="7215808" cy="3139321"/>
          </a:xfrm>
          <a:prstGeom prst="rect">
            <a:avLst/>
          </a:prstGeom>
          <a:noFill/>
        </p:spPr>
        <p:txBody>
          <a:bodyPr wrap="square" rtlCol="0">
            <a:spAutoFit/>
          </a:bodyPr>
          <a:lstStyle/>
          <a:p>
            <a:r>
              <a:rPr lang="en-US" b="1" dirty="0">
                <a:solidFill>
                  <a:srgbClr val="CE0000"/>
                </a:solidFill>
                <a:latin typeface="Roboto" panose="02000000000000000000" pitchFamily="2" charset="0"/>
                <a:ea typeface="Roboto" panose="02000000000000000000" pitchFamily="2" charset="0"/>
              </a:rPr>
              <a:t>Windows</a:t>
            </a:r>
          </a:p>
          <a:p>
            <a:r>
              <a:rPr lang="en-US" dirty="0">
                <a:latin typeface="Roboto Light" panose="02000000000000000000" pitchFamily="2" charset="0"/>
                <a:ea typeface="Roboto Light" panose="02000000000000000000" pitchFamily="2" charset="0"/>
              </a:rPr>
              <a:t>Windows 7 or newer (64 bit)</a:t>
            </a:r>
          </a:p>
          <a:p>
            <a:r>
              <a:rPr lang="en-US" dirty="0">
                <a:latin typeface="Roboto Light" panose="02000000000000000000" pitchFamily="2" charset="0"/>
                <a:ea typeface="Roboto Light" panose="02000000000000000000" pitchFamily="2" charset="0"/>
              </a:rPr>
              <a:t>Intel Core i3 or AMD Ryzen 3 Pro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a:p>
            <a:endParaRPr lang="en-US" dirty="0">
              <a:latin typeface="Roboto Light" panose="02000000000000000000" pitchFamily="2" charset="0"/>
              <a:ea typeface="Roboto Light" panose="02000000000000000000" pitchFamily="2" charset="0"/>
            </a:endParaRPr>
          </a:p>
          <a:p>
            <a:r>
              <a:rPr lang="en-US" b="1" dirty="0">
                <a:solidFill>
                  <a:srgbClr val="CE0000"/>
                </a:solidFill>
                <a:latin typeface="Roboto" panose="02000000000000000000" pitchFamily="2" charset="0"/>
                <a:ea typeface="Roboto" panose="02000000000000000000" pitchFamily="2" charset="0"/>
              </a:rPr>
              <a:t>Mac</a:t>
            </a:r>
          </a:p>
          <a:p>
            <a:r>
              <a:rPr lang="en-US" dirty="0">
                <a:latin typeface="Roboto Light" panose="02000000000000000000" pitchFamily="2" charset="0"/>
                <a:ea typeface="Roboto Light" panose="02000000000000000000" pitchFamily="2" charset="0"/>
              </a:rPr>
              <a:t>macOS High Sierra 10.13 and macOS Mojave 10.14</a:t>
            </a:r>
          </a:p>
          <a:p>
            <a:r>
              <a:rPr lang="en-US" dirty="0">
                <a:latin typeface="Roboto Light" panose="02000000000000000000" pitchFamily="2" charset="0"/>
                <a:ea typeface="Roboto Light" panose="02000000000000000000" pitchFamily="2" charset="0"/>
              </a:rPr>
              <a:t>Intel Core i3 or faster</a:t>
            </a:r>
          </a:p>
          <a:p>
            <a:r>
              <a:rPr lang="en-US" dirty="0">
                <a:latin typeface="Roboto Light" panose="02000000000000000000" pitchFamily="2" charset="0"/>
                <a:ea typeface="Roboto Light" panose="02000000000000000000" pitchFamily="2" charset="0"/>
              </a:rPr>
              <a:t>4 GB memory</a:t>
            </a:r>
          </a:p>
          <a:p>
            <a:r>
              <a:rPr lang="en-US" dirty="0">
                <a:latin typeface="Roboto Light" panose="02000000000000000000" pitchFamily="2" charset="0"/>
                <a:ea typeface="Roboto Light" panose="02000000000000000000" pitchFamily="2" charset="0"/>
              </a:rPr>
              <a:t>2 GB minimum free disk space</a:t>
            </a:r>
          </a:p>
        </p:txBody>
      </p:sp>
      <p:sp>
        <p:nvSpPr>
          <p:cNvPr id="2" name="Rectangle 1">
            <a:extLst>
              <a:ext uri="{FF2B5EF4-FFF2-40B4-BE49-F238E27FC236}">
                <a16:creationId xmlns:a16="http://schemas.microsoft.com/office/drawing/2014/main" id="{3227C611-DB7D-2442-A05A-9E3EC18E1DC0}"/>
              </a:ext>
            </a:extLst>
          </p:cNvPr>
          <p:cNvSpPr/>
          <p:nvPr/>
        </p:nvSpPr>
        <p:spPr>
          <a:xfrm>
            <a:off x="974035" y="738384"/>
            <a:ext cx="6579704" cy="461665"/>
          </a:xfrm>
          <a:prstGeom prst="rect">
            <a:avLst/>
          </a:prstGeom>
        </p:spPr>
        <p:txBody>
          <a:bodyPr wrap="square">
            <a:spAutoFit/>
          </a:bodyPr>
          <a:lstStyle/>
          <a:p>
            <a:r>
              <a:rPr lang="en-US" sz="2400" dirty="0">
                <a:solidFill>
                  <a:srgbClr val="003B5C"/>
                </a:solidFill>
                <a:latin typeface="Roboto Medium" panose="02000000000000000000" pitchFamily="2" charset="0"/>
                <a:ea typeface="Roboto Medium" panose="02000000000000000000" pitchFamily="2" charset="0"/>
              </a:rPr>
              <a:t>Tableau Prep Builder System Requirements</a:t>
            </a:r>
          </a:p>
        </p:txBody>
      </p:sp>
    </p:spTree>
    <p:extLst>
      <p:ext uri="{BB962C8B-B14F-4D97-AF65-F5344CB8AC3E}">
        <p14:creationId xmlns:p14="http://schemas.microsoft.com/office/powerpoint/2010/main" val="2296224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spatial data (2/2)</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also size the regions by the data and ignore the physical area, so that the regions with high density data will appear bigger than the regions with low density data</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If we want to explore relationships between entities, we can plot each entity on a map, and draw lines to connect each with the others they are associated with</a:t>
            </a:r>
          </a:p>
        </p:txBody>
      </p:sp>
    </p:spTree>
    <p:extLst>
      <p:ext uri="{BB962C8B-B14F-4D97-AF65-F5344CB8AC3E}">
        <p14:creationId xmlns:p14="http://schemas.microsoft.com/office/powerpoint/2010/main" val="261063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Mapping Point-to-Point Details on Map</a:t>
            </a:r>
          </a:p>
        </p:txBody>
      </p:sp>
    </p:spTree>
    <p:extLst>
      <p:ext uri="{BB962C8B-B14F-4D97-AF65-F5344CB8AC3E}">
        <p14:creationId xmlns:p14="http://schemas.microsoft.com/office/powerpoint/2010/main" val="39105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map</a:t>
            </a:r>
          </a:p>
        </p:txBody>
      </p:sp>
      <p:pic>
        <p:nvPicPr>
          <p:cNvPr id="7" name="Content Placeholder 6" descr="A close up of a map&#10;&#10;Description automatically generated">
            <a:extLst>
              <a:ext uri="{FF2B5EF4-FFF2-40B4-BE49-F238E27FC236}">
                <a16:creationId xmlns:a16="http://schemas.microsoft.com/office/drawing/2014/main" id="{A0B91355-8A7C-2540-8BE3-A6DC79DD94A5}"/>
              </a:ext>
            </a:extLst>
          </p:cNvPr>
          <p:cNvPicPr>
            <a:picLocks noGrp="1" noChangeAspect="1"/>
          </p:cNvPicPr>
          <p:nvPr>
            <p:ph idx="1"/>
          </p:nvPr>
        </p:nvPicPr>
        <p:blipFill>
          <a:blip r:embed="rId2"/>
          <a:stretch>
            <a:fillRect/>
          </a:stretch>
        </p:blipFill>
        <p:spPr>
          <a:xfrm>
            <a:off x="2392846" y="1667994"/>
            <a:ext cx="4358307" cy="3021760"/>
          </a:xfr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5531EEB9-0490-9144-9EA8-E8AA3C5BD3E9}"/>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3"/>
              </a:rPr>
              <a:t>https://help.tableau.com/current/pro/desktop/en-us/maps_howto_simple.htm</a:t>
            </a:r>
            <a:r>
              <a:rPr lang="en-US" sz="1200"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181597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Spatial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Visualising spatial data — point-to-point details on map</a:t>
            </a:r>
          </a:p>
        </p:txBody>
      </p:sp>
      <p:sp>
        <p:nvSpPr>
          <p:cNvPr id="5" name="Rectangle 4">
            <a:extLst>
              <a:ext uri="{FF2B5EF4-FFF2-40B4-BE49-F238E27FC236}">
                <a16:creationId xmlns:a16="http://schemas.microsoft.com/office/drawing/2014/main" id="{5531EEB9-0490-9144-9EA8-E8AA3C5BD3E9}"/>
              </a:ext>
            </a:extLst>
          </p:cNvPr>
          <p:cNvSpPr/>
          <p:nvPr/>
        </p:nvSpPr>
        <p:spPr>
          <a:xfrm>
            <a:off x="1386509" y="4689754"/>
            <a:ext cx="6370982" cy="276999"/>
          </a:xfrm>
          <a:prstGeom prst="rect">
            <a:avLst/>
          </a:prstGeom>
        </p:spPr>
        <p:txBody>
          <a:bodyPr wrap="square">
            <a:spAutoFit/>
          </a:bodyPr>
          <a:lstStyle/>
          <a:p>
            <a:pPr algn="ctr"/>
            <a:r>
              <a:rPr lang="en-US" sz="1200" dirty="0">
                <a:latin typeface="Roboto" panose="02000000000000000000" pitchFamily="2" charset="0"/>
                <a:ea typeface="Roboto" panose="02000000000000000000" pitchFamily="2" charset="0"/>
                <a:hlinkClick r:id="rId2"/>
              </a:rPr>
              <a:t>https://help.tableau.com/current/pro/desktop/en-us/maps_howto_origin_destination.htm</a:t>
            </a:r>
            <a:r>
              <a:rPr lang="en-US" sz="1200" dirty="0">
                <a:latin typeface="Roboto" panose="02000000000000000000" pitchFamily="2" charset="0"/>
                <a:ea typeface="Roboto" panose="02000000000000000000" pitchFamily="2" charset="0"/>
              </a:rPr>
              <a:t> </a:t>
            </a:r>
          </a:p>
        </p:txBody>
      </p:sp>
      <p:pic>
        <p:nvPicPr>
          <p:cNvPr id="9" name="Content Placeholder 8" descr="A close up of a map&#10;&#10;Description automatically generated">
            <a:extLst>
              <a:ext uri="{FF2B5EF4-FFF2-40B4-BE49-F238E27FC236}">
                <a16:creationId xmlns:a16="http://schemas.microsoft.com/office/drawing/2014/main" id="{56E62031-F099-7343-A246-077417296DB4}"/>
              </a:ext>
            </a:extLst>
          </p:cNvPr>
          <p:cNvPicPr>
            <a:picLocks noGrp="1" noChangeAspect="1"/>
          </p:cNvPicPr>
          <p:nvPr>
            <p:ph idx="1"/>
          </p:nvPr>
        </p:nvPicPr>
        <p:blipFill>
          <a:blip r:embed="rId3"/>
          <a:stretch>
            <a:fillRect/>
          </a:stretch>
        </p:blipFill>
        <p:spPr>
          <a:xfrm>
            <a:off x="2473930" y="1666048"/>
            <a:ext cx="4196140" cy="3021221"/>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0146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246731"/>
            <a:ext cx="8141390" cy="1589733"/>
          </a:xfrm>
        </p:spPr>
        <p:txBody>
          <a:bodyPr anchor="b"/>
          <a:lstStyle/>
          <a:p>
            <a:r>
              <a:rPr lang="en-GB" sz="4400" dirty="0">
                <a:latin typeface="Roboto Medium" panose="02000000000000000000" pitchFamily="2" charset="0"/>
                <a:ea typeface="Roboto Medium" panose="02000000000000000000" pitchFamily="2" charset="0"/>
              </a:rPr>
              <a:t>Visualisation of</a:t>
            </a:r>
            <a:br>
              <a:rPr lang="en-GB" sz="4400" dirty="0">
                <a:latin typeface="Roboto Medium" panose="02000000000000000000" pitchFamily="2" charset="0"/>
                <a:ea typeface="Roboto Medium" panose="02000000000000000000" pitchFamily="2" charset="0"/>
              </a:rPr>
            </a:br>
            <a:r>
              <a:rPr lang="en-GB" sz="4400" dirty="0">
                <a:latin typeface="Roboto Medium" panose="02000000000000000000" pitchFamily="2" charset="0"/>
                <a:ea typeface="Roboto Medium" panose="02000000000000000000" pitchFamily="2" charset="0"/>
              </a:rPr>
              <a:t>Multi Variable Data</a:t>
            </a:r>
            <a:endParaRPr lang="en-US" sz="4400" dirty="0">
              <a:latin typeface="Roboto Medium" panose="02000000000000000000" pitchFamily="2" charset="0"/>
              <a:ea typeface="Roboto Medium" panose="02000000000000000000" pitchFamily="2" charset="0"/>
            </a:endParaRPr>
          </a:p>
        </p:txBody>
      </p:sp>
      <p:sp>
        <p:nvSpPr>
          <p:cNvPr id="3" name="Subtitle 2"/>
          <p:cNvSpPr>
            <a:spLocks noGrp="1"/>
          </p:cNvSpPr>
          <p:nvPr>
            <p:ph type="subTitle" idx="1"/>
          </p:nvPr>
        </p:nvSpPr>
        <p:spPr>
          <a:xfrm>
            <a:off x="253128" y="2836465"/>
            <a:ext cx="6400800" cy="934184"/>
          </a:xfrm>
        </p:spPr>
        <p:txBody>
          <a:bodyPr anchor="b"/>
          <a:lstStyle/>
          <a:p>
            <a:endParaRPr lang="en-US" dirty="0"/>
          </a:p>
        </p:txBody>
      </p:sp>
    </p:spTree>
    <p:extLst>
      <p:ext uri="{BB962C8B-B14F-4D97-AF65-F5344CB8AC3E}">
        <p14:creationId xmlns:p14="http://schemas.microsoft.com/office/powerpoint/2010/main" val="346739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chorCtr="0"/>
          <a:lstStyle/>
          <a:p>
            <a:r>
              <a:rPr lang="en-GB" sz="3200" dirty="0">
                <a:latin typeface="Roboto Medium" panose="02000000000000000000" pitchFamily="2" charset="0"/>
                <a:ea typeface="Roboto Medium" panose="02000000000000000000" pitchFamily="2" charset="0"/>
              </a:rPr>
              <a:t>Visualisation of Multi Variable Data</a:t>
            </a:r>
          </a:p>
        </p:txBody>
      </p:sp>
      <p:sp>
        <p:nvSpPr>
          <p:cNvPr id="3" name="Content Placeholder 2"/>
          <p:cNvSpPr>
            <a:spLocks noGrp="1"/>
          </p:cNvSpPr>
          <p:nvPr>
            <p:ph idx="10"/>
          </p:nvPr>
        </p:nvSpPr>
        <p:spPr>
          <a:xfrm>
            <a:off x="260213" y="1277137"/>
            <a:ext cx="8563648" cy="412869"/>
          </a:xfrm>
        </p:spPr>
        <p:txBody>
          <a:bodyPr/>
          <a:lstStyle/>
          <a:p>
            <a:r>
              <a:rPr lang="en-GB" sz="1800" i="1" dirty="0">
                <a:latin typeface="Roboto Medium" panose="02000000000000000000" pitchFamily="2" charset="0"/>
                <a:ea typeface="Roboto Medium" panose="02000000000000000000" pitchFamily="2" charset="0"/>
              </a:rPr>
              <a:t>Best practices for visualising multi variable data</a:t>
            </a:r>
          </a:p>
        </p:txBody>
      </p:sp>
      <p:sp>
        <p:nvSpPr>
          <p:cNvPr id="4" name="Content Placeholder 3"/>
          <p:cNvSpPr>
            <a:spLocks noGrp="1"/>
          </p:cNvSpPr>
          <p:nvPr>
            <p:ph idx="1"/>
          </p:nvPr>
        </p:nvSpPr>
        <p:spPr/>
        <p:txBody>
          <a:bodyPr>
            <a:noAutofit/>
          </a:bodyPr>
          <a:lstStyle/>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To visualise multi-variable data, we can fit all data onto a screen and display the relationships amongst variables or trends in each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We can use scatterplots to visualise the relationships amongst variables</a:t>
            </a:r>
          </a:p>
          <a:p>
            <a:pPr marL="177800" indent="-177800">
              <a:spcBef>
                <a:spcPts val="0"/>
              </a:spcBef>
              <a:spcAft>
                <a:spcPts val="1200"/>
              </a:spcAft>
              <a:buClr>
                <a:srgbClr val="CE0000"/>
              </a:buClr>
              <a:buFont typeface="System Font Regular"/>
              <a:buChar char="‣"/>
            </a:pPr>
            <a:r>
              <a:rPr lang="en-GB" sz="1800" dirty="0">
                <a:latin typeface="Roboto Light" panose="02000000000000000000" pitchFamily="2" charset="0"/>
                <a:ea typeface="Roboto Light" panose="02000000000000000000" pitchFamily="2" charset="0"/>
              </a:rPr>
              <a:t>However, if the relationships amongst variables are not so straightforward, we should consider using multiple views through more straightforward charts</a:t>
            </a:r>
          </a:p>
        </p:txBody>
      </p:sp>
    </p:spTree>
    <p:extLst>
      <p:ext uri="{BB962C8B-B14F-4D97-AF65-F5344CB8AC3E}">
        <p14:creationId xmlns:p14="http://schemas.microsoft.com/office/powerpoint/2010/main" val="1696722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908F21-3091-5F4C-90D0-EDE5679A45E1}">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3175</TotalTime>
  <Words>2445</Words>
  <Application>Microsoft Office PowerPoint</Application>
  <PresentationFormat>On-screen Show (16:9)</PresentationFormat>
  <Paragraphs>236</Paragraphs>
  <Slides>35</Slides>
  <Notes>16</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等线</vt:lpstr>
      <vt:lpstr>Montserrat Medium</vt:lpstr>
      <vt:lpstr>System Font Regular</vt:lpstr>
      <vt:lpstr>Arial</vt:lpstr>
      <vt:lpstr>Calibri</vt:lpstr>
      <vt:lpstr>Microsoft Himalaya</vt:lpstr>
      <vt:lpstr>Roboto</vt:lpstr>
      <vt:lpstr>Roboto Light</vt:lpstr>
      <vt:lpstr>Roboto Medium</vt:lpstr>
      <vt:lpstr>Office Theme</vt:lpstr>
      <vt:lpstr>Visualisation for Business ANL 201</vt:lpstr>
      <vt:lpstr>Visualisation of  Spatial Data</vt:lpstr>
      <vt:lpstr>Visualisation of Spatial Data</vt:lpstr>
      <vt:lpstr>Visualisation of Spatial Data</vt:lpstr>
      <vt:lpstr>Visualisation of Spatial Data</vt:lpstr>
      <vt:lpstr>Visualisation of Spatial Data</vt:lpstr>
      <vt:lpstr>Visualisation of Spatial Data</vt:lpstr>
      <vt:lpstr>Visualisation of Multi Variable Data</vt:lpstr>
      <vt:lpstr>Visualisation of Multi Variable Data</vt:lpstr>
      <vt:lpstr>Visualisation of Multi Variable Data</vt:lpstr>
      <vt:lpstr>Visualisation of Multi Variable Data</vt:lpstr>
      <vt:lpstr>Visualisation of Multi Variable Data</vt:lpstr>
      <vt:lpstr>Visualisation of Multi Variable Data</vt:lpstr>
      <vt:lpstr>Discussion</vt:lpstr>
      <vt:lpstr>Discussion</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Visualisation of Data Distributions</vt:lpstr>
      <vt:lpstr>Forecasting</vt:lpstr>
      <vt:lpstr>Forecasting</vt:lpstr>
      <vt:lpstr>Forecasting</vt:lpstr>
      <vt:lpstr>Tableau (Class Activity)</vt:lpstr>
      <vt:lpstr>Tableau (Class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Zhang Yimiao (SUSS)</cp:lastModifiedBy>
  <cp:revision>263</cp:revision>
  <dcterms:created xsi:type="dcterms:W3CDTF">2010-04-12T23:12:02Z</dcterms:created>
  <dcterms:modified xsi:type="dcterms:W3CDTF">2021-01-04T08:04:38Z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