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3"/>
    <p:sldMasterId id="2147483651" r:id="rId4"/>
    <p:sldMasterId id="2147483670" r:id="rId5"/>
  </p:sldMasterIdLst>
  <p:notesMasterIdLst>
    <p:notesMasterId r:id="rId10"/>
  </p:notesMasterIdLst>
  <p:handoutMasterIdLst>
    <p:handoutMasterId r:id="rId11"/>
  </p:handoutMasterIdLst>
  <p:sldIdLst>
    <p:sldId id="326" r:id="rId6"/>
    <p:sldId id="327" r:id="rId7"/>
    <p:sldId id="328" r:id="rId8"/>
    <p:sldId id="329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5B3D7"/>
    <a:srgbClr val="FAC090"/>
    <a:srgbClr val="9BD7E8"/>
    <a:srgbClr val="81D2E8"/>
    <a:srgbClr val="97D6E8"/>
    <a:srgbClr val="4BACC6"/>
    <a:srgbClr val="0000FF"/>
    <a:srgbClr val="BBAAD3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53" autoAdjust="0"/>
  </p:normalViewPr>
  <p:slideViewPr>
    <p:cSldViewPr snapToObjects="1" showGuides="1">
      <p:cViewPr varScale="1">
        <p:scale>
          <a:sx n="110" d="100"/>
          <a:sy n="110" d="100"/>
        </p:scale>
        <p:origin x="1542" y="138"/>
      </p:cViewPr>
      <p:guideLst>
        <p:guide orient="horz" pos="206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BD83D8-5374-46D3-82FB-42C837D73D6B}" type="datetimeFigureOut">
              <a:rPr lang="en-SG" altLang="en-US"/>
              <a:pPr>
                <a:defRPr/>
              </a:pPr>
              <a:t>18/1/2021</a:t>
            </a:fld>
            <a:endParaRPr lang="en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77BE63-3732-42D0-987C-B39B1E0B3A96}" type="slidenum">
              <a:rPr lang="en-SG" altLang="en-US"/>
              <a:pPr>
                <a:defRPr/>
              </a:pPr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220361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AA8D058-CFD7-4842-B10E-556ABE1B203C}" type="datetimeFigureOut">
              <a:rPr lang="en-SG"/>
              <a:pPr>
                <a:defRPr/>
              </a:pPr>
              <a:t>18/1/2021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F35AC2E-D08B-4DE1-97E4-6B7BF0848C4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871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560" y="2819400"/>
            <a:ext cx="7914456" cy="6096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 alt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1560" y="3564178"/>
            <a:ext cx="7914456" cy="360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 marL="1588" indent="-1588">
              <a:buFontTx/>
              <a:buNone/>
              <a:tabLst/>
              <a:defRPr sz="1400"/>
            </a:lvl2pPr>
          </a:lstStyle>
          <a:p>
            <a:pPr lvl="0"/>
            <a:r>
              <a:rPr lang="en-US" alt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1560" y="3933096"/>
            <a:ext cx="7914456" cy="360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 marL="1588" indent="-1588">
              <a:buFontTx/>
              <a:buNone/>
              <a:tabLst/>
              <a:defRPr sz="1400"/>
            </a:lvl2pPr>
          </a:lstStyle>
          <a:p>
            <a:pPr lvl="0"/>
            <a:r>
              <a:rPr lang="en-US" alt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2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609600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rgbClr val="890018"/>
                </a:solidFill>
                <a:latin typeface="Lucida sans"/>
                <a:cs typeface="Lucida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5800" y="990600"/>
            <a:ext cx="7543800" cy="304800"/>
          </a:xfrm>
          <a:prstGeom prst="rect">
            <a:avLst/>
          </a:prstGeom>
        </p:spPr>
        <p:txBody>
          <a:bodyPr/>
          <a:lstStyle>
            <a:lvl1pPr>
              <a:buNone/>
              <a:defRPr sz="1600" b="1" baseline="0">
                <a:solidFill>
                  <a:srgbClr val="890018"/>
                </a:solidFill>
                <a:latin typeface="Lucida sans"/>
                <a:cs typeface="Lucida san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85800" y="1387810"/>
            <a:ext cx="7543800" cy="457200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rgbClr val="474B55"/>
                </a:solidFill>
                <a:latin typeface="Lucida Sans"/>
                <a:cs typeface="Lucida San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4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85800" y="1387810"/>
            <a:ext cx="7543800" cy="4572000"/>
          </a:xfrm>
          <a:prstGeom prst="rect">
            <a:avLst/>
          </a:prstGeom>
        </p:spPr>
        <p:txBody>
          <a:bodyPr vert="horz"/>
          <a:lstStyle>
            <a:lvl1pPr marL="108000" marR="0" indent="-21600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600" baseline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defRPr>
            </a:lvl1pPr>
            <a:lvl2pPr marL="468000" indent="-252000">
              <a:spcBef>
                <a:spcPts val="0"/>
              </a:spcBef>
              <a:defRPr sz="1600">
                <a:latin typeface="Lucida Sans" panose="020B0602040502020204" pitchFamily="34" charset="0"/>
                <a:cs typeface="Lucida Sans" panose="020B0602040502020204" pitchFamily="34" charset="0"/>
              </a:defRPr>
            </a:lvl2pPr>
            <a:lvl3pPr marL="720000" indent="-288000">
              <a:spcBef>
                <a:spcPts val="0"/>
              </a:spcBef>
              <a:buFont typeface="Wingdings" panose="05000000000000000000" pitchFamily="2" charset="2"/>
              <a:buChar char="Ø"/>
              <a:defRPr sz="1600">
                <a:latin typeface="Lucida Sans" panose="020B0602040502020204" pitchFamily="34" charset="0"/>
                <a:cs typeface="Lucida Sans" panose="020B0602040502020204" pitchFamily="34" charset="0"/>
              </a:defRPr>
            </a:lvl3pPr>
            <a:lvl4pPr marL="936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600">
                <a:latin typeface="Lucida Sans" panose="020B0602040502020204" pitchFamily="34" charset="0"/>
                <a:cs typeface="Lucida Sans" panose="020B06020405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543800" cy="609600"/>
          </a:xfrm>
          <a:prstGeom prst="rect">
            <a:avLst/>
          </a:prstGeom>
        </p:spPr>
        <p:txBody>
          <a:bodyPr/>
          <a:lstStyle>
            <a:lvl1pPr algn="l">
              <a:defRPr sz="2400" b="1" baseline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 alt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5800" y="1052736"/>
            <a:ext cx="7543800" cy="3048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rgbClr val="DA291C"/>
                </a:solidFill>
                <a:latin typeface="Lucida sans"/>
                <a:cs typeface="Lucida sans"/>
              </a:defRPr>
            </a:lvl1pPr>
          </a:lstStyle>
          <a:p>
            <a:pPr lvl="0"/>
            <a:r>
              <a:rPr lang="en-US" alt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877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609600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rgbClr val="890018"/>
                </a:solidFill>
                <a:latin typeface="Lucida sans"/>
                <a:cs typeface="Lucida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5800" y="990600"/>
            <a:ext cx="7543800" cy="304800"/>
          </a:xfrm>
          <a:prstGeom prst="rect">
            <a:avLst/>
          </a:prstGeom>
        </p:spPr>
        <p:txBody>
          <a:bodyPr/>
          <a:lstStyle>
            <a:lvl1pPr>
              <a:buNone/>
              <a:defRPr sz="1600" b="1" baseline="0">
                <a:solidFill>
                  <a:srgbClr val="890018"/>
                </a:solidFill>
                <a:latin typeface="Lucida sans"/>
                <a:cs typeface="Lucida san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85800" y="1387810"/>
            <a:ext cx="7543800" cy="457200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rgbClr val="474B55"/>
                </a:solidFill>
                <a:latin typeface="Lucida Sans"/>
                <a:cs typeface="Lucida San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74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1560" y="2819400"/>
            <a:ext cx="7914456" cy="6096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 alt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1560" y="3564178"/>
            <a:ext cx="7914456" cy="360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 marL="1588" indent="-1588">
              <a:buFontTx/>
              <a:buNone/>
              <a:tabLst/>
              <a:defRPr sz="1400"/>
            </a:lvl2pPr>
          </a:lstStyle>
          <a:p>
            <a:pPr lvl="0"/>
            <a:r>
              <a:rPr lang="en-US" altLang="en-US" dirty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1560" y="3933096"/>
            <a:ext cx="7914456" cy="360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 marL="1588" indent="-1588">
              <a:buFontTx/>
              <a:buNone/>
              <a:tabLst/>
              <a:defRPr sz="1400"/>
            </a:lvl2pPr>
          </a:lstStyle>
          <a:p>
            <a:pPr lvl="0"/>
            <a:r>
              <a:rPr lang="en-US" alt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1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588" y="0"/>
            <a:ext cx="9144001" cy="6858000"/>
          </a:xfrm>
          <a:prstGeom prst="rect">
            <a:avLst/>
          </a:prstGeom>
          <a:solidFill>
            <a:srgbClr val="003B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lowchart: Stored Data 9"/>
          <p:cNvSpPr/>
          <p:nvPr userDrawn="1"/>
        </p:nvSpPr>
        <p:spPr>
          <a:xfrm>
            <a:off x="0" y="6510338"/>
            <a:ext cx="8640763" cy="17462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Flowchart: Stored Data 10"/>
          <p:cNvSpPr/>
          <p:nvPr userDrawn="1"/>
        </p:nvSpPr>
        <p:spPr>
          <a:xfrm>
            <a:off x="0" y="6562725"/>
            <a:ext cx="8712200" cy="36513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Flowchart: Stored Data 11"/>
          <p:cNvSpPr/>
          <p:nvPr userDrawn="1"/>
        </p:nvSpPr>
        <p:spPr>
          <a:xfrm>
            <a:off x="-1588" y="6637338"/>
            <a:ext cx="8815388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Flowchart: Stored Data 12"/>
          <p:cNvSpPr/>
          <p:nvPr userDrawn="1"/>
        </p:nvSpPr>
        <p:spPr>
          <a:xfrm rot="16200000">
            <a:off x="6225381" y="4101307"/>
            <a:ext cx="4824413" cy="19050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Flowchart: Stored Data 13"/>
          <p:cNvSpPr/>
          <p:nvPr userDrawn="1"/>
        </p:nvSpPr>
        <p:spPr>
          <a:xfrm rot="16200000">
            <a:off x="6163469" y="4040981"/>
            <a:ext cx="5075238" cy="3492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Flowchart: Stored Data 15"/>
          <p:cNvSpPr/>
          <p:nvPr userDrawn="1"/>
        </p:nvSpPr>
        <p:spPr>
          <a:xfrm rot="16200000">
            <a:off x="6120606" y="3998119"/>
            <a:ext cx="5332413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33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6" t="18172" r="16106" b="18172"/>
          <a:stretch>
            <a:fillRect/>
          </a:stretch>
        </p:blipFill>
        <p:spPr bwMode="auto">
          <a:xfrm>
            <a:off x="7110413" y="284163"/>
            <a:ext cx="1706562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 userDrawn="1"/>
        </p:nvSpPr>
        <p:spPr>
          <a:xfrm>
            <a:off x="-38100" y="-100013"/>
            <a:ext cx="9215438" cy="1081088"/>
          </a:xfrm>
          <a:prstGeom prst="flowChartDocument">
            <a:avLst/>
          </a:prstGeom>
          <a:solidFill>
            <a:srgbClr val="003B5C"/>
          </a:solidFill>
          <a:ln w="57150">
            <a:solidFill>
              <a:srgbClr val="DA29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Flowchart: Stored Data 15"/>
          <p:cNvSpPr/>
          <p:nvPr userDrawn="1"/>
        </p:nvSpPr>
        <p:spPr>
          <a:xfrm>
            <a:off x="0" y="6510338"/>
            <a:ext cx="7740650" cy="17462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Flowchart: Stored Data 16"/>
          <p:cNvSpPr/>
          <p:nvPr userDrawn="1"/>
        </p:nvSpPr>
        <p:spPr>
          <a:xfrm>
            <a:off x="0" y="6562725"/>
            <a:ext cx="7812088" cy="36513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Flowchart: Stored Data 17"/>
          <p:cNvSpPr/>
          <p:nvPr userDrawn="1"/>
        </p:nvSpPr>
        <p:spPr>
          <a:xfrm>
            <a:off x="-1588" y="6637338"/>
            <a:ext cx="7991476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054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7883525" y="6307138"/>
            <a:ext cx="9191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588" y="0"/>
            <a:ext cx="9144001" cy="6858000"/>
          </a:xfrm>
          <a:prstGeom prst="rect">
            <a:avLst/>
          </a:prstGeom>
          <a:solidFill>
            <a:srgbClr val="003B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lowchart: Stored Data 9"/>
          <p:cNvSpPr/>
          <p:nvPr userDrawn="1"/>
        </p:nvSpPr>
        <p:spPr>
          <a:xfrm>
            <a:off x="0" y="6510338"/>
            <a:ext cx="8640763" cy="17462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Flowchart: Stored Data 10"/>
          <p:cNvSpPr/>
          <p:nvPr userDrawn="1"/>
        </p:nvSpPr>
        <p:spPr>
          <a:xfrm>
            <a:off x="0" y="6562725"/>
            <a:ext cx="8712200" cy="36513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Flowchart: Stored Data 12"/>
          <p:cNvSpPr/>
          <p:nvPr userDrawn="1"/>
        </p:nvSpPr>
        <p:spPr>
          <a:xfrm rot="16200000">
            <a:off x="6225381" y="4101307"/>
            <a:ext cx="4824413" cy="19050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Flowchart: Stored Data 13"/>
          <p:cNvSpPr/>
          <p:nvPr userDrawn="1"/>
        </p:nvSpPr>
        <p:spPr>
          <a:xfrm rot="16200000">
            <a:off x="6163469" y="4040981"/>
            <a:ext cx="5075238" cy="3492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Flowchart: Stored Data 17"/>
          <p:cNvSpPr/>
          <p:nvPr userDrawn="1"/>
        </p:nvSpPr>
        <p:spPr>
          <a:xfrm>
            <a:off x="-1588" y="6637338"/>
            <a:ext cx="8815388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Flowchart: Stored Data 19"/>
          <p:cNvSpPr/>
          <p:nvPr userDrawn="1"/>
        </p:nvSpPr>
        <p:spPr>
          <a:xfrm rot="16200000">
            <a:off x="6120606" y="3998119"/>
            <a:ext cx="5332413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081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284163"/>
            <a:ext cx="17049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387350" y="220663"/>
            <a:ext cx="7543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Lucida Sans" panose="020B0602030504020204" pitchFamily="34" charset="0"/>
                <a:ea typeface="ヒラギノ角ゴ Pro W3"/>
                <a:cs typeface="ヒラギノ角ゴ Pro W3"/>
              </a:rPr>
              <a:t>Learning Objectives of ANL201	</a:t>
            </a:r>
            <a:endParaRPr lang="en-SG" altLang="en-US" sz="2800" dirty="0">
              <a:solidFill>
                <a:schemeClr val="bg1"/>
              </a:solidFill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107504" y="998451"/>
            <a:ext cx="7543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By the end of this Course</a:t>
            </a:r>
            <a:endParaRPr lang="en-SG" dirty="0"/>
          </a:p>
        </p:txBody>
      </p:sp>
      <p:sp>
        <p:nvSpPr>
          <p:cNvPr id="6148" name="Text Placeholder 3"/>
          <p:cNvSpPr>
            <a:spLocks noGrp="1"/>
          </p:cNvSpPr>
          <p:nvPr>
            <p:ph type="body" sz="quarter" idx="11"/>
          </p:nvPr>
        </p:nvSpPr>
        <p:spPr bwMode="auto">
          <a:xfrm>
            <a:off x="179512" y="1457952"/>
            <a:ext cx="8712968" cy="49953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Understand concepts of Business Performance, Measurement, Balanced Scorecard Model and Data Visualization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Compare stages of Data Visualization Process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Data Visualization Components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Design Principles of a Business Performance Dashboard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Appropriateness of Data Visualization techniques based on available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Appropriates of Business Performance Measure against Business Strategy of Organization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  <a:p>
            <a:pPr marL="0" indent="0"/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Required Textbooks:</a:t>
            </a:r>
          </a:p>
          <a:p>
            <a:pPr>
              <a:buFont typeface="+mj-lt"/>
              <a:buAutoNum type="arabicPeriod"/>
            </a:pPr>
            <a:r>
              <a:rPr lang="en-US" altLang="en-US" dirty="0" err="1">
                <a:latin typeface="Lucida Sans" panose="020B0602030504020204" pitchFamily="34" charset="0"/>
                <a:ea typeface="ヒラギノ角ゴ Pro W3"/>
                <a:cs typeface="ヒラギノ角ゴ Pro W3"/>
              </a:rPr>
              <a:t>Yau</a:t>
            </a: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, N,.(2013). Data Points: Visualization that Means Something</a:t>
            </a:r>
          </a:p>
          <a:p>
            <a:pPr>
              <a:buFont typeface="+mj-lt"/>
              <a:buAutoNum type="arabicPeriod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Murray, D. G. (2013). Tableau Your Data </a:t>
            </a:r>
            <a:endParaRPr lang="en-SG" altLang="en-US" dirty="0"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5AF9-03EA-49B5-8554-9537EB5D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348880"/>
            <a:ext cx="7914456" cy="1080120"/>
          </a:xfrm>
        </p:spPr>
        <p:txBody>
          <a:bodyPr/>
          <a:lstStyle/>
          <a:p>
            <a:r>
              <a:rPr lang="en-US" dirty="0"/>
              <a:t>ANL 201 – Data Visualization for Business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EEE42-62FC-4918-B1A3-9F8604566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Lecture 1 – Supplemental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294FE-54D7-432C-A00E-6833F83B26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Dr Munish Kumar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704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387350" y="220663"/>
            <a:ext cx="7543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Lucida Sans" panose="020B0602030504020204" pitchFamily="34" charset="0"/>
                <a:ea typeface="ヒラギノ角ゴ Pro W3"/>
                <a:cs typeface="ヒラギノ角ゴ Pro W3"/>
              </a:rPr>
              <a:t>ANL201 – Study Units</a:t>
            </a:r>
            <a:endParaRPr lang="en-SG" altLang="en-US" sz="2800" dirty="0">
              <a:solidFill>
                <a:schemeClr val="bg1"/>
              </a:solidFill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107504" y="998451"/>
            <a:ext cx="7543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Time frame and Deliverables</a:t>
            </a:r>
            <a:endParaRPr lang="en-SG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57F063-8854-48BA-BF0D-D7E1B7E4B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7983"/>
              </p:ext>
            </p:extLst>
          </p:nvPr>
        </p:nvGraphicFramePr>
        <p:xfrm>
          <a:off x="107504" y="1495025"/>
          <a:ext cx="89119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490576269"/>
                    </a:ext>
                  </a:extLst>
                </a:gridCol>
                <a:gridCol w="3198304">
                  <a:extLst>
                    <a:ext uri="{9D8B030D-6E8A-4147-A177-3AD203B41FA5}">
                      <a16:colId xmlns:a16="http://schemas.microsoft.com/office/drawing/2014/main" val="2750247129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3137058074"/>
                    </a:ext>
                  </a:extLst>
                </a:gridCol>
                <a:gridCol w="2353818">
                  <a:extLst>
                    <a:ext uri="{9D8B030D-6E8A-4147-A177-3AD203B41FA5}">
                      <a16:colId xmlns:a16="http://schemas.microsoft.com/office/drawing/2014/main" val="2240145745"/>
                    </a:ext>
                  </a:extLst>
                </a:gridCol>
                <a:gridCol w="1662145">
                  <a:extLst>
                    <a:ext uri="{9D8B030D-6E8A-4147-A177-3AD203B41FA5}">
                      <a16:colId xmlns:a16="http://schemas.microsoft.com/office/drawing/2014/main" val="3968797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Study </a:t>
                      </a:r>
                    </a:p>
                    <a:p>
                      <a:pPr algn="ctr"/>
                      <a:r>
                        <a:rPr lang="en-US" sz="1600" dirty="0"/>
                        <a:t>Unit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Topic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Date </a:t>
                      </a:r>
                    </a:p>
                    <a:p>
                      <a:pPr algn="ctr"/>
                      <a:r>
                        <a:rPr lang="en-US" sz="1600" dirty="0"/>
                        <a:t>(2021)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Quiz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Deadlines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35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Business Performance Management</a:t>
                      </a:r>
                    </a:p>
                    <a:p>
                      <a:pPr algn="ctr"/>
                      <a:r>
                        <a:rPr lang="en-US" sz="1600" dirty="0"/>
                        <a:t>Balanced Scorecard </a:t>
                      </a:r>
                    </a:p>
                    <a:p>
                      <a:pPr algn="ctr"/>
                      <a:r>
                        <a:rPr lang="en-US" sz="1600" dirty="0"/>
                        <a:t>Strategy Map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Feb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Pre-Course Quiz 01*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Jan – 5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Feb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03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All about Data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Feb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Pre-Class Quiz 01*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Feb – 15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Feb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617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Tutor Marked Assignment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Feb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(by 2355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5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Theory/ Foundation to Visualization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Feb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Pre-Class Quiz 02*</a:t>
                      </a:r>
                      <a:endParaRPr lang="en-SG" sz="1600" dirty="0"/>
                    </a:p>
                    <a:p>
                      <a:pPr algn="ctr"/>
                      <a:r>
                        <a:rPr lang="en-US" sz="1600" dirty="0"/>
                        <a:t>-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22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</a:rPr>
                        <a:t>nd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Feb – 1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Mar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27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Basic Visualization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Feb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6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Advanced Visualization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Mar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Group Based Assignment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</a:rPr>
                        <a:t>rd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Mar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(by 2355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83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Business Performance Dashboard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Mar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End of Course Assessment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Mar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(by noon)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394514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DAF040-577B-48B8-B242-5C47D3131BA4}"/>
              </a:ext>
            </a:extLst>
          </p:cNvPr>
          <p:cNvSpPr txBox="1">
            <a:spLocks/>
          </p:cNvSpPr>
          <p:nvPr/>
        </p:nvSpPr>
        <p:spPr bwMode="auto">
          <a:xfrm>
            <a:off x="130249" y="6093296"/>
            <a:ext cx="7543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 baseline="0">
                <a:solidFill>
                  <a:srgbClr val="890018"/>
                </a:solidFill>
                <a:latin typeface="Lucida sans"/>
                <a:ea typeface="ヒラギノ角ゴ Pro W3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*All quizzes have a </a:t>
            </a:r>
            <a:r>
              <a:rPr lang="en-US" sz="2000" u="sng" dirty="0">
                <a:solidFill>
                  <a:schemeClr val="bg1"/>
                </a:solidFill>
              </a:rPr>
              <a:t>12-NOON</a:t>
            </a:r>
            <a:r>
              <a:rPr lang="en-US" dirty="0">
                <a:solidFill>
                  <a:schemeClr val="bg1"/>
                </a:solidFill>
              </a:rPr>
              <a:t> deadline. No extensions!</a:t>
            </a:r>
            <a:endParaRPr lang="en-SG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1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387350" y="220663"/>
            <a:ext cx="7543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Lucida Sans" panose="020B0602030504020204" pitchFamily="34" charset="0"/>
                <a:ea typeface="ヒラギノ角ゴ Pro W3"/>
                <a:cs typeface="ヒラギノ角ゴ Pro W3"/>
              </a:rPr>
              <a:t>Learning Objectives of Lecture 1	</a:t>
            </a:r>
            <a:endParaRPr lang="en-SG" altLang="en-US" sz="2800" dirty="0">
              <a:solidFill>
                <a:schemeClr val="bg1"/>
              </a:solidFill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107504" y="998451"/>
            <a:ext cx="7543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By the end of this Lesson, </a:t>
            </a:r>
            <a:r>
              <a:rPr lang="en-US"/>
              <a:t>I will</a:t>
            </a:r>
            <a:endParaRPr lang="en-SG" dirty="0"/>
          </a:p>
        </p:txBody>
      </p:sp>
      <p:sp>
        <p:nvSpPr>
          <p:cNvPr id="6148" name="Text Placeholder 3"/>
          <p:cNvSpPr>
            <a:spLocks noGrp="1"/>
          </p:cNvSpPr>
          <p:nvPr>
            <p:ph type="body" sz="quarter" idx="11"/>
          </p:nvPr>
        </p:nvSpPr>
        <p:spPr bwMode="auto">
          <a:xfrm>
            <a:off x="206679" y="1463316"/>
            <a:ext cx="8712968" cy="47739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+mj-lt"/>
              <a:buAutoNum type="arabicPeriod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Describe concepts of Business Performance Measurement (BPM).</a:t>
            </a:r>
          </a:p>
          <a:p>
            <a:pPr>
              <a:buFont typeface="+mj-lt"/>
              <a:buAutoNum type="arabicPeriod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Explain benefits of BPM.</a:t>
            </a:r>
          </a:p>
          <a:p>
            <a:pPr>
              <a:buFont typeface="+mj-lt"/>
              <a:buAutoNum type="arabicPeriod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Explain effective BPM.</a:t>
            </a:r>
          </a:p>
          <a:p>
            <a:pPr>
              <a:buFont typeface="+mj-lt"/>
              <a:buAutoNum type="arabicPeriod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Describe principles of strategy-focused organisations.</a:t>
            </a:r>
          </a:p>
          <a:p>
            <a:pPr>
              <a:buFont typeface="+mj-lt"/>
              <a:buAutoNum type="arabicPeriod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Explain concepts of the Balanced Scorecard (BSC) model.</a:t>
            </a:r>
          </a:p>
          <a:p>
            <a:pPr>
              <a:buFont typeface="+mj-lt"/>
              <a:buAutoNum type="arabicPeriod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Explain four BSC Perspectives.</a:t>
            </a:r>
          </a:p>
          <a:p>
            <a:pPr>
              <a:buFont typeface="+mj-lt"/>
              <a:buAutoNum type="arabicPeriod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Explain relationship between mission, vision and strategy within an </a:t>
            </a:r>
            <a:r>
              <a:rPr lang="en-US" altLang="en-US" dirty="0" err="1">
                <a:latin typeface="Lucida Sans" panose="020B0602030504020204" pitchFamily="34" charset="0"/>
                <a:ea typeface="ヒラギノ角ゴ Pro W3"/>
                <a:cs typeface="ヒラギノ角ゴ Pro W3"/>
              </a:rPr>
              <a:t>organisation</a:t>
            </a: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Explain why strategy needs to be translated into strategic goals within framework of a BSC model.</a:t>
            </a:r>
          </a:p>
          <a:p>
            <a:pPr marL="0" indent="0"/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9.	Describe Strategy Map (SM) and its cause-effect relationships.</a:t>
            </a:r>
          </a:p>
          <a:p>
            <a:pPr marL="0" indent="0"/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10.	Construct a SM.</a:t>
            </a:r>
          </a:p>
          <a:p>
            <a:pPr marL="0" indent="0"/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11.	Explain how BPM are selected.</a:t>
            </a:r>
          </a:p>
          <a:p>
            <a:pPr marL="0" indent="0"/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12.	Illustrate methodology in which </a:t>
            </a:r>
            <a:r>
              <a:rPr lang="en-US" altLang="en-US" dirty="0" err="1">
                <a:latin typeface="Lucida Sans" panose="020B0602030504020204" pitchFamily="34" charset="0"/>
                <a:ea typeface="ヒラギノ角ゴ Pro W3"/>
                <a:cs typeface="ヒラギノ角ゴ Pro W3"/>
              </a:rPr>
              <a:t>organisation</a:t>
            </a:r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 strategy is linked to BPM.</a:t>
            </a:r>
          </a:p>
          <a:p>
            <a:pPr marL="0" indent="0"/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13.	Construct appropriate BPM.</a:t>
            </a:r>
          </a:p>
          <a:p>
            <a:pPr marL="0" indent="0"/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14.	Set the right targets for BPM.</a:t>
            </a:r>
          </a:p>
          <a:p>
            <a:pPr marL="0" indent="0"/>
            <a:r>
              <a:rPr lang="en-US" altLang="en-US" dirty="0">
                <a:latin typeface="Lucida Sans" panose="020B0602030504020204" pitchFamily="34" charset="0"/>
                <a:ea typeface="ヒラギノ角ゴ Pro W3"/>
                <a:cs typeface="ヒラギノ角ゴ Pro W3"/>
              </a:rPr>
              <a:t>15.	Explain success factors for implementing and sustaining BPM systems.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961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esentation Title Lucida Sans 35pt&amp;quot;&quot;/&gt;&lt;property id=&quot;20307&quot; value=&quot;280&quot;/&gt;&lt;/object&gt;&lt;object type=&quot;3&quot; unique_id=&quot;10005&quot;&gt;&lt;property id=&quot;20148&quot; value=&quot;5&quot;/&gt;&lt;property id=&quot;20300&quot; value=&quot;Slide 2 - &amp;quot;Header Lucida Sans 24pt&amp;quot;&quot;/&gt;&lt;property id=&quot;20307&quot; value=&quot;278&quot;/&gt;&lt;/object&gt;&lt;object type=&quot;3&quot; unique_id=&quot;10006&quot;&gt;&lt;property id=&quot;20148&quot; value=&quot;5&quot;/&gt;&lt;property id=&quot;20300&quot; value=&quot;Slide 3 - &amp;quot;Thank You Lucida Sans 35pt&amp;quot;&quot;/&gt;&lt;property id=&quot;20307&quot; value=&quot;279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19F809B878CD4A8143B76AE6A08FAC" ma:contentTypeVersion="1" ma:contentTypeDescription="Create a new document." ma:contentTypeScope="" ma:versionID="4ea1b1e036626d7f961cbc0cc2d0a29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F0CAC7-4618-49A0-B109-4C9B014EB40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1356E2D-A842-4F8C-B38E-A1C6E0A78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387</Words>
  <Application>Microsoft Office PowerPoint</Application>
  <PresentationFormat>On-screen Show (4:3)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Lucida Sans</vt:lpstr>
      <vt:lpstr>Lucida Sans</vt:lpstr>
      <vt:lpstr>Wingdings</vt:lpstr>
      <vt:lpstr>3_Office Theme</vt:lpstr>
      <vt:lpstr>1_Office Theme</vt:lpstr>
      <vt:lpstr>6_Office Theme</vt:lpstr>
      <vt:lpstr>Learning Objectives of ANL201 </vt:lpstr>
      <vt:lpstr>ANL 201 – Data Visualization for Business</vt:lpstr>
      <vt:lpstr>ANL201 – Study Units</vt:lpstr>
      <vt:lpstr>Learning Objectives of Lecture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Munish Kumar</cp:lastModifiedBy>
  <cp:revision>253</cp:revision>
  <dcterms:created xsi:type="dcterms:W3CDTF">2012-01-26T10:45:43Z</dcterms:created>
  <dcterms:modified xsi:type="dcterms:W3CDTF">2021-01-18T05:51:24Z</dcterms:modified>
</cp:coreProperties>
</file>