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62" r:id="rId2"/>
    <p:sldId id="256" r:id="rId3"/>
    <p:sldId id="257" r:id="rId4"/>
    <p:sldId id="291" r:id="rId5"/>
    <p:sldId id="285" r:id="rId6"/>
    <p:sldId id="286" r:id="rId7"/>
    <p:sldId id="287" r:id="rId8"/>
    <p:sldId id="288" r:id="rId9"/>
    <p:sldId id="289" r:id="rId10"/>
    <p:sldId id="290" r:id="rId11"/>
    <p:sldId id="293" r:id="rId12"/>
    <p:sldId id="292" r:id="rId13"/>
    <p:sldId id="295" r:id="rId14"/>
    <p:sldId id="296" r:id="rId15"/>
    <p:sldId id="297" r:id="rId16"/>
    <p:sldId id="298" r:id="rId17"/>
    <p:sldId id="284" r:id="rId18"/>
    <p:sldId id="258" r:id="rId19"/>
    <p:sldId id="259" r:id="rId20"/>
    <p:sldId id="260" r:id="rId21"/>
    <p:sldId id="261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Lora" pitchFamily="2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Quattrocento Sans" panose="020B05020500000200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3ED67-41CF-4295-B44D-E45443D4E722}">
  <a:tblStyle styleId="{2BA3ED67-41CF-4295-B44D-E45443D4E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98" autoAdjust="0"/>
  </p:normalViewPr>
  <p:slideViewPr>
    <p:cSldViewPr snapToGrid="0" showGuides="1">
      <p:cViewPr varScale="1">
        <p:scale>
          <a:sx n="119" d="100"/>
          <a:sy n="119" d="100"/>
        </p:scale>
        <p:origin x="13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1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7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76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102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74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972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519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31a6d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031a6d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031a6dc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031a6dc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031a6dc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1031a6dc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1cb79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31cb79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75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53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61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6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87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56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18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26AB-6C48-49C9-89EF-5F8566E51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46EEF-884A-4A72-8310-C974B514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213983"/>
            <a:ext cx="716380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6141566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TORIS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IBM SPSS Modeler vs 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7765F-4996-0157-DC69-301C1ADF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40433"/>
              </p:ext>
            </p:extLst>
          </p:nvPr>
        </p:nvGraphicFramePr>
        <p:xfrm>
          <a:off x="772997" y="1440638"/>
          <a:ext cx="7918516" cy="2971106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1936716">
                  <a:extLst>
                    <a:ext uri="{9D8B030D-6E8A-4147-A177-3AD203B41FA5}">
                      <a16:colId xmlns:a16="http://schemas.microsoft.com/office/drawing/2014/main" val="1305705688"/>
                    </a:ext>
                  </a:extLst>
                </a:gridCol>
                <a:gridCol w="2022542">
                  <a:extLst>
                    <a:ext uri="{9D8B030D-6E8A-4147-A177-3AD203B41FA5}">
                      <a16:colId xmlns:a16="http://schemas.microsoft.com/office/drawing/2014/main" val="818251299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2298912423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1197130010"/>
                    </a:ext>
                  </a:extLst>
                </a:gridCol>
              </a:tblGrid>
              <a:tr h="3415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 SPSS Modeler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02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ANN Model with K-Fold Cross-Validation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58894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Hidden Layers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3379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Number of Neurons in Hidden Layer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14807"/>
                  </a:ext>
                </a:extLst>
              </a:tr>
              <a:tr h="4049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1192"/>
                  </a:ext>
                </a:extLst>
              </a:tr>
              <a:tr h="5657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2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4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6141566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GOM (Z-Score Threshold)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7765F-4996-0157-DC69-301C1ADF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82758"/>
              </p:ext>
            </p:extLst>
          </p:nvPr>
        </p:nvGraphicFramePr>
        <p:xfrm>
          <a:off x="1117072" y="1560416"/>
          <a:ext cx="7272783" cy="2351709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2354695">
                  <a:extLst>
                    <a:ext uri="{9D8B030D-6E8A-4147-A177-3AD203B41FA5}">
                      <a16:colId xmlns:a16="http://schemas.microsoft.com/office/drawing/2014/main" val="1305705688"/>
                    </a:ext>
                  </a:extLst>
                </a:gridCol>
                <a:gridCol w="2459044">
                  <a:extLst>
                    <a:ext uri="{9D8B030D-6E8A-4147-A177-3AD203B41FA5}">
                      <a16:colId xmlns:a16="http://schemas.microsoft.com/office/drawing/2014/main" val="818251299"/>
                    </a:ext>
                  </a:extLst>
                </a:gridCol>
                <a:gridCol w="2459044">
                  <a:extLst>
                    <a:ext uri="{9D8B030D-6E8A-4147-A177-3AD203B41FA5}">
                      <a16:colId xmlns:a16="http://schemas.microsoft.com/office/drawing/2014/main" val="145212953"/>
                    </a:ext>
                  </a:extLst>
                </a:gridCol>
              </a:tblGrid>
              <a:tr h="4677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021"/>
                  </a:ext>
                </a:extLst>
              </a:tr>
              <a:tr h="5545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Z-Score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33791"/>
                  </a:ext>
                </a:extLst>
              </a:tr>
              <a:tr h="5545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1192"/>
                  </a:ext>
                </a:extLst>
              </a:tr>
              <a:tr h="774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0.4334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23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0ACE02-7E53-2B1A-3183-191D8B303269}"/>
              </a:ext>
            </a:extLst>
          </p:cNvPr>
          <p:cNvSpPr txBox="1"/>
          <p:nvPr/>
        </p:nvSpPr>
        <p:spPr>
          <a:xfrm>
            <a:off x="771493" y="4158613"/>
            <a:ext cx="810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Setting a Z-Score threshold helps to reduce outliers and improve 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81051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6141566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GOM (Optimized Hyperparameters)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7765F-4996-0157-DC69-301C1ADF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92675"/>
              </p:ext>
            </p:extLst>
          </p:nvPr>
        </p:nvGraphicFramePr>
        <p:xfrm>
          <a:off x="735291" y="1440639"/>
          <a:ext cx="7673418" cy="3315046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3753540">
                  <a:extLst>
                    <a:ext uri="{9D8B030D-6E8A-4147-A177-3AD203B41FA5}">
                      <a16:colId xmlns:a16="http://schemas.microsoft.com/office/drawing/2014/main" val="1305705688"/>
                    </a:ext>
                  </a:extLst>
                </a:gridCol>
                <a:gridCol w="3919878">
                  <a:extLst>
                    <a:ext uri="{9D8B030D-6E8A-4147-A177-3AD203B41FA5}">
                      <a16:colId xmlns:a16="http://schemas.microsoft.com/office/drawing/2014/main" val="818251299"/>
                    </a:ext>
                  </a:extLst>
                </a:gridCol>
              </a:tblGrid>
              <a:tr h="224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Optimized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021"/>
                  </a:ext>
                </a:extLst>
              </a:tr>
              <a:tr h="310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 Search Approach </a:t>
                      </a:r>
                      <a:r>
                        <a:rPr lang="en-US" sz="1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(Random Search, Grid Search, and Manual Tuning)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33791"/>
                  </a:ext>
                </a:extLst>
              </a:tr>
              <a:tr h="310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Variables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49295"/>
                  </a:ext>
                </a:extLst>
              </a:tr>
              <a:tr h="223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Hidden Layers and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(10 &amp; 5 Neurons)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1192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23846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22332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5286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Relu</a:t>
                      </a:r>
                      <a:r>
                        <a:rPr lang="en-US" dirty="0"/>
                        <a:t> (Hidden Layer) and Tanh (Output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30421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71074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8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9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3219474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GOM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915ACA-BCE7-73F9-21CA-73D999CA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1" y="1377372"/>
            <a:ext cx="5144236" cy="323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B112499-14E6-705D-8C7B-037C9999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20" y="3079687"/>
            <a:ext cx="2527087" cy="193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2787080-42CC-6151-9B12-C42D4308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70" y="1159185"/>
            <a:ext cx="2507137" cy="18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21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6141566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GOM (K-Fold Cross Validation)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7765F-4996-0157-DC69-301C1ADF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10812"/>
              </p:ext>
            </p:extLst>
          </p:nvPr>
        </p:nvGraphicFramePr>
        <p:xfrm>
          <a:off x="748375" y="1440637"/>
          <a:ext cx="7794852" cy="2733906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2977937">
                  <a:extLst>
                    <a:ext uri="{9D8B030D-6E8A-4147-A177-3AD203B41FA5}">
                      <a16:colId xmlns:a16="http://schemas.microsoft.com/office/drawing/2014/main" val="1305705688"/>
                    </a:ext>
                  </a:extLst>
                </a:gridCol>
                <a:gridCol w="1112095">
                  <a:extLst>
                    <a:ext uri="{9D8B030D-6E8A-4147-A177-3AD203B41FA5}">
                      <a16:colId xmlns:a16="http://schemas.microsoft.com/office/drawing/2014/main" val="818251299"/>
                    </a:ext>
                  </a:extLst>
                </a:gridCol>
                <a:gridCol w="1234940">
                  <a:extLst>
                    <a:ext uri="{9D8B030D-6E8A-4147-A177-3AD203B41FA5}">
                      <a16:colId xmlns:a16="http://schemas.microsoft.com/office/drawing/2014/main" val="2298912423"/>
                    </a:ext>
                  </a:extLst>
                </a:gridCol>
                <a:gridCol w="1234940">
                  <a:extLst>
                    <a:ext uri="{9D8B030D-6E8A-4147-A177-3AD203B41FA5}">
                      <a16:colId xmlns:a16="http://schemas.microsoft.com/office/drawing/2014/main" val="203796397"/>
                    </a:ext>
                  </a:extLst>
                </a:gridCol>
                <a:gridCol w="1234940">
                  <a:extLst>
                    <a:ext uri="{9D8B030D-6E8A-4147-A177-3AD203B41FA5}">
                      <a16:colId xmlns:a16="http://schemas.microsoft.com/office/drawing/2014/main" val="317904926"/>
                    </a:ext>
                  </a:extLst>
                </a:gridCol>
              </a:tblGrid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K-Fold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021"/>
                  </a:ext>
                </a:extLst>
              </a:tr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0.0868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0.0839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0.0819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33791"/>
                  </a:ext>
                </a:extLst>
              </a:tr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0.0939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0.0900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0.0893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0.0875</a:t>
                      </a:r>
                    </a:p>
                    <a:p>
                      <a:pPr algn="ctr"/>
                      <a:r>
                        <a:rPr lang="en-US" sz="1200" dirty="0"/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1192"/>
                  </a:ext>
                </a:extLst>
              </a:tr>
              <a:tr h="5298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Variation between Mean Training loss &amp; Mean 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0.0070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0.0062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0.0060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0.0056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03282"/>
                  </a:ext>
                </a:extLst>
              </a:tr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Std Dev Validation Loss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0.0048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0.0045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0.0067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60127"/>
                  </a:ext>
                </a:extLst>
              </a:tr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R-Square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0.4763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0.4900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0.5033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23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00F972-D986-081C-26AB-DB0ECDA535CE}"/>
              </a:ext>
            </a:extLst>
          </p:cNvPr>
          <p:cNvSpPr txBox="1"/>
          <p:nvPr/>
        </p:nvSpPr>
        <p:spPr>
          <a:xfrm>
            <a:off x="383722" y="4442074"/>
            <a:ext cx="8659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Increasing K-Fold boosted the model’s performance but also the variability of the model’s predictions</a:t>
            </a:r>
          </a:p>
        </p:txBody>
      </p:sp>
    </p:spTree>
    <p:extLst>
      <p:ext uri="{BB962C8B-B14F-4D97-AF65-F5344CB8AC3E}">
        <p14:creationId xmlns:p14="http://schemas.microsoft.com/office/powerpoint/2010/main" val="22284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3219474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GOM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DB9F6-3EA7-CC77-F58D-B739E204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08" y="1463752"/>
            <a:ext cx="4117728" cy="317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2AAE1-0AC2-C59F-BA37-7D0D9BEE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3772"/>
            <a:ext cx="4198571" cy="316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6141566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GOM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IBM SPSS Modeler vs 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7765F-4996-0157-DC69-301C1ADF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42493"/>
              </p:ext>
            </p:extLst>
          </p:nvPr>
        </p:nvGraphicFramePr>
        <p:xfrm>
          <a:off x="772997" y="1440638"/>
          <a:ext cx="7918516" cy="3197348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1936716">
                  <a:extLst>
                    <a:ext uri="{9D8B030D-6E8A-4147-A177-3AD203B41FA5}">
                      <a16:colId xmlns:a16="http://schemas.microsoft.com/office/drawing/2014/main" val="1305705688"/>
                    </a:ext>
                  </a:extLst>
                </a:gridCol>
                <a:gridCol w="2022542">
                  <a:extLst>
                    <a:ext uri="{9D8B030D-6E8A-4147-A177-3AD203B41FA5}">
                      <a16:colId xmlns:a16="http://schemas.microsoft.com/office/drawing/2014/main" val="818251299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2298912423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1197130010"/>
                    </a:ext>
                  </a:extLst>
                </a:gridCol>
              </a:tblGrid>
              <a:tr h="351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 SPSS Modeler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021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ANN Model with K-Fold Cross-Validation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58894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Hidden Layers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33791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Number of Neurons in Hidden Layer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14807"/>
                  </a:ext>
                </a:extLst>
              </a:tr>
              <a:tr h="5528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1192"/>
                  </a:ext>
                </a:extLst>
              </a:tr>
              <a:tr h="583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2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6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4001682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TORIS &amp; GOM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IBM SPSS Modeler vs Python (Overall)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BFE6E5-4A63-DAF5-8ADA-DD06531F6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44243"/>
              </p:ext>
            </p:extLst>
          </p:nvPr>
        </p:nvGraphicFramePr>
        <p:xfrm>
          <a:off x="950835" y="1551279"/>
          <a:ext cx="7242330" cy="2402840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1650056">
                  <a:extLst>
                    <a:ext uri="{9D8B030D-6E8A-4147-A177-3AD203B41FA5}">
                      <a16:colId xmlns:a16="http://schemas.microsoft.com/office/drawing/2014/main" val="1509396579"/>
                    </a:ext>
                  </a:extLst>
                </a:gridCol>
                <a:gridCol w="1246876">
                  <a:extLst>
                    <a:ext uri="{9D8B030D-6E8A-4147-A177-3AD203B41FA5}">
                      <a16:colId xmlns:a16="http://schemas.microsoft.com/office/drawing/2014/main" val="305393250"/>
                    </a:ext>
                  </a:extLst>
                </a:gridCol>
                <a:gridCol w="1448466">
                  <a:extLst>
                    <a:ext uri="{9D8B030D-6E8A-4147-A177-3AD203B41FA5}">
                      <a16:colId xmlns:a16="http://schemas.microsoft.com/office/drawing/2014/main" val="24715098"/>
                    </a:ext>
                  </a:extLst>
                </a:gridCol>
                <a:gridCol w="1448466">
                  <a:extLst>
                    <a:ext uri="{9D8B030D-6E8A-4147-A177-3AD203B41FA5}">
                      <a16:colId xmlns:a16="http://schemas.microsoft.com/office/drawing/2014/main" val="3496197304"/>
                    </a:ext>
                  </a:extLst>
                </a:gridCol>
                <a:gridCol w="1448466">
                  <a:extLst>
                    <a:ext uri="{9D8B030D-6E8A-4147-A177-3AD203B41FA5}">
                      <a16:colId xmlns:a16="http://schemas.microsoft.com/office/drawing/2014/main" val="232556166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Testing Set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TORIS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GOM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59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R-Square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4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IBM SPSS Modeler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Python (ANN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0.34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2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highlight>
                            <a:srgbClr val="00FF00"/>
                          </a:highlight>
                        </a:rPr>
                        <a:t>Python (ANN Model with K-Fold Cross 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08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3F3025-276A-4ADC-0F2A-AB8C93096EBE}"/>
              </a:ext>
            </a:extLst>
          </p:cNvPr>
          <p:cNvSpPr txBox="1"/>
          <p:nvPr/>
        </p:nvSpPr>
        <p:spPr>
          <a:xfrm>
            <a:off x="546755" y="4624243"/>
            <a:ext cx="7362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ANN Models with K-Fold Cross Validation in Python contain the best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6F36C-D077-9880-0510-9ED87DAB0A14}"/>
              </a:ext>
            </a:extLst>
          </p:cNvPr>
          <p:cNvSpPr txBox="1"/>
          <p:nvPr/>
        </p:nvSpPr>
        <p:spPr>
          <a:xfrm>
            <a:off x="546754" y="4347971"/>
            <a:ext cx="7362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Tuning of hyperparameters allow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 better optimization of ANN model results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AAF7-F95A-83B5-A376-89C51D5624F7}"/>
              </a:ext>
            </a:extLst>
          </p:cNvPr>
          <p:cNvSpPr txBox="1"/>
          <p:nvPr/>
        </p:nvSpPr>
        <p:spPr>
          <a:xfrm>
            <a:off x="546754" y="4082441"/>
            <a:ext cx="7362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ANN Models in Python outperforms ANN models in IBM SPSS Modeler</a:t>
            </a:r>
          </a:p>
        </p:txBody>
      </p:sp>
    </p:spTree>
    <p:extLst>
      <p:ext uri="{BB962C8B-B14F-4D97-AF65-F5344CB8AC3E}">
        <p14:creationId xmlns:p14="http://schemas.microsoft.com/office/powerpoint/2010/main" val="357013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Updates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Goals until next meeting (30 Oct 2023)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Optimize ANN results in python</a:t>
            </a: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4" name="Google Shape;104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Learning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Bootstrapping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Hyperparameters Tuning Approach (Random Search, Grid Search, and Manual Tuning)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Z-Score Threshold to reduce outliers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K-Fold Cross-Validation for better estimation of model’s performance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5" y="1614250"/>
            <a:ext cx="6366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ANL488 BA Applied Project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996625" y="2266750"/>
            <a:ext cx="573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Supervisor </a:t>
            </a:r>
            <a:r>
              <a:rPr lang="en" sz="2400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Meeting </a:t>
            </a: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#2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96625" y="2820838"/>
            <a:ext cx="18413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Ho Kai Toong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83" name="Google Shape;83;p12"/>
          <p:cNvGraphicFramePr/>
          <p:nvPr>
            <p:extLst>
              <p:ext uri="{D42A27DB-BD31-4B8C-83A1-F6EECF244321}">
                <p14:modId xmlns:p14="http://schemas.microsoft.com/office/powerpoint/2010/main" val="3833256301"/>
              </p:ext>
            </p:extLst>
          </p:nvPr>
        </p:nvGraphicFramePr>
        <p:xfrm>
          <a:off x="253750" y="4364900"/>
          <a:ext cx="8636500" cy="396210"/>
        </p:xfrm>
        <a:graphic>
          <a:graphicData uri="http://schemas.openxmlformats.org/drawingml/2006/table">
            <a:tbl>
              <a:tblPr>
                <a:noFill/>
                <a:tableStyleId>{2BA3ED67-41CF-4295-B44D-E45443D4E722}</a:tableStyleId>
              </a:tblPr>
              <a:tblGrid>
                <a:gridCol w="4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Economica"/>
                          <a:ea typeface="Economica"/>
                          <a:cs typeface="Arial"/>
                          <a:sym typeface="Economica"/>
                        </a:rPr>
                        <a:t>10%</a:t>
                      </a:r>
                      <a:endParaRPr sz="1000" b="1" dirty="0">
                        <a:latin typeface="Economica"/>
                        <a:ea typeface="Economica"/>
                        <a:cs typeface="Arial"/>
                        <a:sym typeface="Economica"/>
                      </a:endParaRPr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Arial"/>
                          <a:sym typeface="Economica"/>
                        </a:rPr>
                        <a:t>20%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Arial"/>
                          <a:sym typeface="Economica"/>
                        </a:rPr>
                        <a:t>30%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40%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50%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60%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80%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100%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84;p12"/>
          <p:cNvSpPr txBox="1"/>
          <p:nvPr/>
        </p:nvSpPr>
        <p:spPr>
          <a:xfrm>
            <a:off x="901825" y="3964700"/>
            <a:ext cx="18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Progress: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82;p12">
            <a:extLst>
              <a:ext uri="{FF2B5EF4-FFF2-40B4-BE49-F238E27FC236}">
                <a16:creationId xmlns:a16="http://schemas.microsoft.com/office/drawing/2014/main" id="{E6BE2BEA-B8BD-E5B9-91DF-F1C31C29D0F0}"/>
              </a:ext>
            </a:extLst>
          </p:cNvPr>
          <p:cNvSpPr txBox="1"/>
          <p:nvPr/>
        </p:nvSpPr>
        <p:spPr>
          <a:xfrm>
            <a:off x="4868779" y="3310293"/>
            <a:ext cx="482723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Use of ANN to predict Oil &amp; Gas Recovery Factor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Challenges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 dirty="0"/>
              <a:t>How to further optimize ANN model results?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Concerns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sz="1800" dirty="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Progress Report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Progress since last meeting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Attempted Boostrapping on TORIS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Conducted 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Different Hyperparameters Tuning Approach (Random Search, Grid Search, and Manual Tuning)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Performed K-Fold Cross Validation on TORIS and GOM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Currently at deployment stage but still trying to achieve better results for the ANN model in Python</a:t>
            </a: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6141566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TORIS (Bootstrapping)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7765F-4996-0157-DC69-301C1ADF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36726"/>
              </p:ext>
            </p:extLst>
          </p:nvPr>
        </p:nvGraphicFramePr>
        <p:xfrm>
          <a:off x="1117072" y="1560416"/>
          <a:ext cx="7272783" cy="2351709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2354695">
                  <a:extLst>
                    <a:ext uri="{9D8B030D-6E8A-4147-A177-3AD203B41FA5}">
                      <a16:colId xmlns:a16="http://schemas.microsoft.com/office/drawing/2014/main" val="1305705688"/>
                    </a:ext>
                  </a:extLst>
                </a:gridCol>
                <a:gridCol w="2459044">
                  <a:extLst>
                    <a:ext uri="{9D8B030D-6E8A-4147-A177-3AD203B41FA5}">
                      <a16:colId xmlns:a16="http://schemas.microsoft.com/office/drawing/2014/main" val="818251299"/>
                    </a:ext>
                  </a:extLst>
                </a:gridCol>
                <a:gridCol w="2459044">
                  <a:extLst>
                    <a:ext uri="{9D8B030D-6E8A-4147-A177-3AD203B41FA5}">
                      <a16:colId xmlns:a16="http://schemas.microsoft.com/office/drawing/2014/main" val="145212953"/>
                    </a:ext>
                  </a:extLst>
                </a:gridCol>
              </a:tblGrid>
              <a:tr h="4677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021"/>
                  </a:ext>
                </a:extLst>
              </a:tr>
              <a:tr h="5545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33791"/>
                  </a:ext>
                </a:extLst>
              </a:tr>
              <a:tr h="5545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1192"/>
                  </a:ext>
                </a:extLst>
              </a:tr>
              <a:tr h="774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R-Square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23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0ACE02-7E53-2B1A-3183-191D8B303269}"/>
              </a:ext>
            </a:extLst>
          </p:cNvPr>
          <p:cNvSpPr txBox="1"/>
          <p:nvPr/>
        </p:nvSpPr>
        <p:spPr>
          <a:xfrm>
            <a:off x="742359" y="4516831"/>
            <a:ext cx="7659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Bootstrapping is not suitable for TORIS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33A03-AD3F-4D1F-27F0-41E042D04A84}"/>
              </a:ext>
            </a:extLst>
          </p:cNvPr>
          <p:cNvSpPr txBox="1"/>
          <p:nvPr/>
        </p:nvSpPr>
        <p:spPr>
          <a:xfrm>
            <a:off x="742359" y="4158613"/>
            <a:ext cx="7659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High MAE and very low R-Square value</a:t>
            </a:r>
          </a:p>
        </p:txBody>
      </p:sp>
    </p:spTree>
    <p:extLst>
      <p:ext uri="{BB962C8B-B14F-4D97-AF65-F5344CB8AC3E}">
        <p14:creationId xmlns:p14="http://schemas.microsoft.com/office/powerpoint/2010/main" val="196776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6141566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TORIS (Increase Number of Hidden Layers &amp; Neurons)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7765F-4996-0157-DC69-301C1ADF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71044"/>
              </p:ext>
            </p:extLst>
          </p:nvPr>
        </p:nvGraphicFramePr>
        <p:xfrm>
          <a:off x="782425" y="1498232"/>
          <a:ext cx="7598004" cy="2752086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1858325">
                  <a:extLst>
                    <a:ext uri="{9D8B030D-6E8A-4147-A177-3AD203B41FA5}">
                      <a16:colId xmlns:a16="http://schemas.microsoft.com/office/drawing/2014/main" val="1305705688"/>
                    </a:ext>
                  </a:extLst>
                </a:gridCol>
                <a:gridCol w="1940677">
                  <a:extLst>
                    <a:ext uri="{9D8B030D-6E8A-4147-A177-3AD203B41FA5}">
                      <a16:colId xmlns:a16="http://schemas.microsoft.com/office/drawing/2014/main" val="818251299"/>
                    </a:ext>
                  </a:extLst>
                </a:gridCol>
                <a:gridCol w="1899501">
                  <a:extLst>
                    <a:ext uri="{9D8B030D-6E8A-4147-A177-3AD203B41FA5}">
                      <a16:colId xmlns:a16="http://schemas.microsoft.com/office/drawing/2014/main" val="1079130246"/>
                    </a:ext>
                  </a:extLst>
                </a:gridCol>
                <a:gridCol w="1899501">
                  <a:extLst>
                    <a:ext uri="{9D8B030D-6E8A-4147-A177-3AD203B41FA5}">
                      <a16:colId xmlns:a16="http://schemas.microsoft.com/office/drawing/2014/main" val="2298912423"/>
                    </a:ext>
                  </a:extLst>
                </a:gridCol>
              </a:tblGrid>
              <a:tr h="5473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 Hidden Layer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Hidden Layers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Hidden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021"/>
                  </a:ext>
                </a:extLst>
              </a:tr>
              <a:tr h="648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Neurons in Hidden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33791"/>
                  </a:ext>
                </a:extLst>
              </a:tr>
              <a:tr h="648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1192"/>
                  </a:ext>
                </a:extLst>
              </a:tr>
              <a:tr h="906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238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814ABF-A2DC-3951-BF20-8BFD2613EF11}"/>
              </a:ext>
            </a:extLst>
          </p:cNvPr>
          <p:cNvSpPr txBox="1"/>
          <p:nvPr/>
        </p:nvSpPr>
        <p:spPr>
          <a:xfrm>
            <a:off x="480763" y="4442074"/>
            <a:ext cx="7998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Increasing number of hidden layers and neurons did not improve model’s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1376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6141566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TORIS (Optimized Hyperparameters)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7765F-4996-0157-DC69-301C1ADF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02925"/>
              </p:ext>
            </p:extLst>
          </p:nvPr>
        </p:nvGraphicFramePr>
        <p:xfrm>
          <a:off x="735291" y="1440639"/>
          <a:ext cx="7673418" cy="3315046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3753540">
                  <a:extLst>
                    <a:ext uri="{9D8B030D-6E8A-4147-A177-3AD203B41FA5}">
                      <a16:colId xmlns:a16="http://schemas.microsoft.com/office/drawing/2014/main" val="1305705688"/>
                    </a:ext>
                  </a:extLst>
                </a:gridCol>
                <a:gridCol w="3919878">
                  <a:extLst>
                    <a:ext uri="{9D8B030D-6E8A-4147-A177-3AD203B41FA5}">
                      <a16:colId xmlns:a16="http://schemas.microsoft.com/office/drawing/2014/main" val="818251299"/>
                    </a:ext>
                  </a:extLst>
                </a:gridCol>
              </a:tblGrid>
              <a:tr h="224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Optimized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021"/>
                  </a:ext>
                </a:extLst>
              </a:tr>
              <a:tr h="310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 Search Approach </a:t>
                      </a:r>
                      <a:r>
                        <a:rPr lang="en-US" sz="1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(Random Search, Grid Search, and Manual Tuning)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33791"/>
                  </a:ext>
                </a:extLst>
              </a:tr>
              <a:tr h="310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Variables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06870"/>
                  </a:ext>
                </a:extLst>
              </a:tr>
              <a:tr h="223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Hidden Layers and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(3 Neurons)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1192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23846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22332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5286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Relu</a:t>
                      </a:r>
                      <a:r>
                        <a:rPr lang="en-US" dirty="0"/>
                        <a:t> (Hidden Layer) and Linear (Output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30421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71074"/>
                  </a:ext>
                </a:extLst>
              </a:tr>
              <a:tr h="312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8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8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3219474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TORIS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5F552B-D786-83BC-D72D-C35A0CCC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2" y="1648046"/>
            <a:ext cx="4902331" cy="305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BE5CAF-6B2B-4C80-61C7-99E183334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884" y="3038744"/>
            <a:ext cx="2658557" cy="193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4EE9A3-DDB7-C7D7-160A-747540C4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18" y="1208401"/>
            <a:ext cx="2564290" cy="17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37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6141566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TORIS (K-Fold Cross Validation)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17765F-4996-0157-DC69-301C1ADF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33415"/>
              </p:ext>
            </p:extLst>
          </p:nvPr>
        </p:nvGraphicFramePr>
        <p:xfrm>
          <a:off x="748375" y="1440637"/>
          <a:ext cx="7760806" cy="2815818"/>
        </p:xfrm>
        <a:graphic>
          <a:graphicData uri="http://schemas.openxmlformats.org/drawingml/2006/table">
            <a:tbl>
              <a:tblPr firstRow="1" bandRow="1">
                <a:tableStyleId>{2BA3ED67-41CF-4295-B44D-E45443D4E722}</a:tableStyleId>
              </a:tblPr>
              <a:tblGrid>
                <a:gridCol w="2559437">
                  <a:extLst>
                    <a:ext uri="{9D8B030D-6E8A-4147-A177-3AD203B41FA5}">
                      <a16:colId xmlns:a16="http://schemas.microsoft.com/office/drawing/2014/main" val="1305705688"/>
                    </a:ext>
                  </a:extLst>
                </a:gridCol>
                <a:gridCol w="955809">
                  <a:extLst>
                    <a:ext uri="{9D8B030D-6E8A-4147-A177-3AD203B41FA5}">
                      <a16:colId xmlns:a16="http://schemas.microsoft.com/office/drawing/2014/main" val="818251299"/>
                    </a:ext>
                  </a:extLst>
                </a:gridCol>
                <a:gridCol w="1061390">
                  <a:extLst>
                    <a:ext uri="{9D8B030D-6E8A-4147-A177-3AD203B41FA5}">
                      <a16:colId xmlns:a16="http://schemas.microsoft.com/office/drawing/2014/main" val="2298912423"/>
                    </a:ext>
                  </a:extLst>
                </a:gridCol>
                <a:gridCol w="1061390">
                  <a:extLst>
                    <a:ext uri="{9D8B030D-6E8A-4147-A177-3AD203B41FA5}">
                      <a16:colId xmlns:a16="http://schemas.microsoft.com/office/drawing/2014/main" val="203796397"/>
                    </a:ext>
                  </a:extLst>
                </a:gridCol>
                <a:gridCol w="1061390">
                  <a:extLst>
                    <a:ext uri="{9D8B030D-6E8A-4147-A177-3AD203B41FA5}">
                      <a16:colId xmlns:a16="http://schemas.microsoft.com/office/drawing/2014/main" val="317904926"/>
                    </a:ext>
                  </a:extLst>
                </a:gridCol>
                <a:gridCol w="1061390">
                  <a:extLst>
                    <a:ext uri="{9D8B030D-6E8A-4147-A177-3AD203B41FA5}">
                      <a16:colId xmlns:a16="http://schemas.microsoft.com/office/drawing/2014/main" val="3864211314"/>
                    </a:ext>
                  </a:extLst>
                </a:gridCol>
              </a:tblGrid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K-Fold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447 (LOOCV)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021"/>
                  </a:ext>
                </a:extLst>
              </a:tr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0.0698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0.0389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33791"/>
                  </a:ext>
                </a:extLst>
              </a:tr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0.0815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0.0685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0.0515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0.0425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1192"/>
                  </a:ext>
                </a:extLst>
              </a:tr>
              <a:tr h="5298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Variation between Mean Training loss &amp; Mean 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0.0116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0.0118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0.0099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0.0056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0.0036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03282"/>
                  </a:ext>
                </a:extLst>
              </a:tr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Std Dev Validation Loss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0.0188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0.0386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0.0638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60127"/>
                  </a:ext>
                </a:extLst>
              </a:tr>
              <a:tr h="3752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R-Square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0.4577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0.4996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0.7571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0.6870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238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708091-CE42-4CA7-A7BA-BB7DC8FBF551}"/>
              </a:ext>
            </a:extLst>
          </p:cNvPr>
          <p:cNvSpPr txBox="1"/>
          <p:nvPr/>
        </p:nvSpPr>
        <p:spPr>
          <a:xfrm>
            <a:off x="383722" y="4442074"/>
            <a:ext cx="8659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Increasing K-Fold boosted the model’s performance but also the variability of the model’s predictions</a:t>
            </a:r>
          </a:p>
        </p:txBody>
      </p:sp>
    </p:spTree>
    <p:extLst>
      <p:ext uri="{BB962C8B-B14F-4D97-AF65-F5344CB8AC3E}">
        <p14:creationId xmlns:p14="http://schemas.microsoft.com/office/powerpoint/2010/main" val="64529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409304" y="830998"/>
            <a:ext cx="3219474" cy="41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TORIS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A285D-5ED0-D3CE-B429-2C60AAA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" y="197030"/>
            <a:ext cx="8490113" cy="4356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ANN Model Constructed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sing 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FB1F2-55F1-0F4A-E32F-0F1222D0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2" y="1548795"/>
            <a:ext cx="3943697" cy="300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563D4-FDCB-68A7-60B7-E41876B6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0" y="1609687"/>
            <a:ext cx="3838357" cy="288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63229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788</Words>
  <Application>Microsoft Office PowerPoint</Application>
  <PresentationFormat>On-screen Show (16:9)</PresentationFormat>
  <Paragraphs>295</Paragraphs>
  <Slides>21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Open Sans</vt:lpstr>
      <vt:lpstr>Lora</vt:lpstr>
      <vt:lpstr>Arial</vt:lpstr>
      <vt:lpstr>Economica</vt:lpstr>
      <vt:lpstr>Quattrocento Sans</vt:lpstr>
      <vt:lpstr>Viola template</vt:lpstr>
      <vt:lpstr>PowerPoint Presentation</vt:lpstr>
      <vt:lpstr>ANL488 BA Applied Project</vt:lpstr>
      <vt:lpstr>Progress Report</vt:lpstr>
      <vt:lpstr>ANN Model Constructed Using Python</vt:lpstr>
      <vt:lpstr>ANN Model Constructed Using Python</vt:lpstr>
      <vt:lpstr>ANN Model Constructed Using Python</vt:lpstr>
      <vt:lpstr>ANN Model Constructed Using Python</vt:lpstr>
      <vt:lpstr>ANN Model Constructed Using Python</vt:lpstr>
      <vt:lpstr>ANN Model Constructed Using Python</vt:lpstr>
      <vt:lpstr>IBM SPSS Modeler vs Python</vt:lpstr>
      <vt:lpstr>ANN Model Constructed Using Python</vt:lpstr>
      <vt:lpstr>ANN Model Constructed Using Python</vt:lpstr>
      <vt:lpstr>ANN Model Constructed Using Python</vt:lpstr>
      <vt:lpstr>ANN Model Constructed Using Python</vt:lpstr>
      <vt:lpstr>ANN Model Constructed Using Python</vt:lpstr>
      <vt:lpstr>IBM SPSS Modeler vs Python</vt:lpstr>
      <vt:lpstr>IBM SPSS Modeler vs Python (Overall)</vt:lpstr>
      <vt:lpstr>Updates</vt:lpstr>
      <vt:lpstr>Learning</vt:lpstr>
      <vt:lpstr>Challenges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BA Applied Project</dc:title>
  <cp:lastModifiedBy># HO KAI TOONG (UC-FT)</cp:lastModifiedBy>
  <cp:revision>25</cp:revision>
  <dcterms:modified xsi:type="dcterms:W3CDTF">2023-09-18T09:43:53Z</dcterms:modified>
</cp:coreProperties>
</file>