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4.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1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20.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21.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2.xml" ContentType="application/vnd.openxmlformats-officedocument.presentationml.notesSlide+xml"/>
  <Override PartName="/ppt/tags/tag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80" r:id="rId6"/>
  </p:sldMasterIdLst>
  <p:notesMasterIdLst>
    <p:notesMasterId r:id="rId42"/>
  </p:notesMasterIdLst>
  <p:handoutMasterIdLst>
    <p:handoutMasterId r:id="rId43"/>
  </p:handoutMasterIdLst>
  <p:sldIdLst>
    <p:sldId id="392" r:id="rId7"/>
    <p:sldId id="393" r:id="rId8"/>
    <p:sldId id="394" r:id="rId9"/>
    <p:sldId id="337" r:id="rId10"/>
    <p:sldId id="374" r:id="rId11"/>
    <p:sldId id="378" r:id="rId12"/>
    <p:sldId id="290" r:id="rId13"/>
    <p:sldId id="400" r:id="rId14"/>
    <p:sldId id="291" r:id="rId15"/>
    <p:sldId id="389" r:id="rId16"/>
    <p:sldId id="293" r:id="rId17"/>
    <p:sldId id="390" r:id="rId18"/>
    <p:sldId id="297" r:id="rId19"/>
    <p:sldId id="391" r:id="rId20"/>
    <p:sldId id="301" r:id="rId21"/>
    <p:sldId id="401" r:id="rId22"/>
    <p:sldId id="403" r:id="rId23"/>
    <p:sldId id="402" r:id="rId24"/>
    <p:sldId id="379" r:id="rId25"/>
    <p:sldId id="395" r:id="rId26"/>
    <p:sldId id="386" r:id="rId27"/>
    <p:sldId id="376" r:id="rId28"/>
    <p:sldId id="380" r:id="rId29"/>
    <p:sldId id="381" r:id="rId30"/>
    <p:sldId id="303" r:id="rId31"/>
    <p:sldId id="383" r:id="rId32"/>
    <p:sldId id="307" r:id="rId33"/>
    <p:sldId id="387" r:id="rId34"/>
    <p:sldId id="404" r:id="rId35"/>
    <p:sldId id="396" r:id="rId36"/>
    <p:sldId id="388" r:id="rId37"/>
    <p:sldId id="397" r:id="rId38"/>
    <p:sldId id="398" r:id="rId39"/>
    <p:sldId id="385" r:id="rId40"/>
    <p:sldId id="399" r:id="rId41"/>
  </p:sldIdLst>
  <p:sldSz cx="9144000" cy="6858000" type="screen4x3"/>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2077"/>
    <a:srgbClr val="007DBA"/>
    <a:srgbClr val="64A70B"/>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3243" autoAdjust="0"/>
  </p:normalViewPr>
  <p:slideViewPr>
    <p:cSldViewPr snapToGrid="0">
      <p:cViewPr varScale="1">
        <p:scale>
          <a:sx n="74" d="100"/>
          <a:sy n="74" d="100"/>
        </p:scale>
        <p:origin x="1680" y="62"/>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8.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E36A4A8-4679-F349-B4E1-60A94314D2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4274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32247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67930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spcAft>
                <a:spcPts val="0"/>
              </a:spcAft>
            </a:pP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65000"/>
                    <a:lumOff val="35000"/>
                  </a:prstClr>
                </a:solidFill>
                <a:effectLst/>
                <a:uLnTx/>
                <a:uFillTx/>
                <a:latin typeface="Calibri"/>
                <a:ea typeface="+mn-ea"/>
                <a:cs typeface="Arial" pitchFamily="34" charset="0"/>
              </a:rPr>
              <a:t>© 2021 Singapore University of Social Sciences.  All rights reserved.</a:t>
            </a:r>
          </a:p>
        </p:txBody>
      </p:sp>
    </p:spTree>
    <p:extLst>
      <p:ext uri="{BB962C8B-B14F-4D97-AF65-F5344CB8AC3E}">
        <p14:creationId xmlns:p14="http://schemas.microsoft.com/office/powerpoint/2010/main" val="2192499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US" dirty="0">
                <a:effectLst/>
                <a:latin typeface="+mj-lt"/>
                <a:ea typeface="SimSun" panose="02010600030101010101" pitchFamily="2" charset="-122"/>
                <a:cs typeface="Times New Roman" panose="02020603050405020304" pitchFamily="18" charset="0"/>
              </a:rPr>
              <a:t>The most common </a:t>
            </a:r>
            <a:r>
              <a:rPr lang="en-US" dirty="0" err="1">
                <a:effectLst/>
                <a:latin typeface="+mj-lt"/>
                <a:ea typeface="SimSun" panose="02010600030101010101" pitchFamily="2" charset="-122"/>
                <a:cs typeface="Times New Roman" panose="02020603050405020304" pitchFamily="18" charset="0"/>
              </a:rPr>
              <a:t>visualisation</a:t>
            </a:r>
            <a:r>
              <a:rPr lang="en-US" dirty="0">
                <a:effectLst/>
                <a:latin typeface="+mj-lt"/>
                <a:ea typeface="SimSun" panose="02010600030101010101" pitchFamily="2" charset="-122"/>
                <a:cs typeface="Times New Roman" panose="02020603050405020304" pitchFamily="18" charset="0"/>
              </a:rPr>
              <a:t> package in Python</a:t>
            </a:r>
            <a:r>
              <a:rPr lang="en-US" baseline="0" dirty="0">
                <a:effectLst/>
                <a:latin typeface="+mj-lt"/>
                <a:ea typeface="SimSun" panose="02010600030101010101" pitchFamily="2" charset="-122"/>
                <a:cs typeface="Times New Roman" panose="02020603050405020304" pitchFamily="18" charset="0"/>
              </a:rPr>
              <a:t> </a:t>
            </a:r>
            <a:r>
              <a:rPr lang="en-US" dirty="0">
                <a:effectLst/>
                <a:latin typeface="+mj-lt"/>
                <a:ea typeface="SimSun" panose="02010600030101010101" pitchFamily="2" charset="-122"/>
                <a:cs typeface="Times New Roman" panose="02020603050405020304" pitchFamily="18" charset="0"/>
              </a:rPr>
              <a:t>is “matplotlib”. Its sub-package named “</a:t>
            </a:r>
            <a:r>
              <a:rPr lang="en-US" dirty="0" err="1">
                <a:effectLst/>
                <a:latin typeface="+mj-lt"/>
                <a:ea typeface="SimSun" panose="02010600030101010101" pitchFamily="2" charset="-122"/>
                <a:cs typeface="Times New Roman" panose="02020603050405020304" pitchFamily="18" charset="0"/>
              </a:rPr>
              <a:t>pyplot</a:t>
            </a:r>
            <a:r>
              <a:rPr lang="en-US" dirty="0">
                <a:effectLst/>
                <a:latin typeface="+mj-lt"/>
                <a:ea typeface="SimSun" panose="02010600030101010101" pitchFamily="2" charset="-122"/>
                <a:cs typeface="Times New Roman" panose="02020603050405020304" pitchFamily="18" charset="0"/>
              </a:rPr>
              <a:t>” contains all the functions that we need.</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will be imported instead of the whole package matplotlib.</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We use the alias “</a:t>
            </a:r>
            <a:r>
              <a:rPr lang="en-SG" dirty="0" err="1">
                <a:effectLst/>
                <a:latin typeface="+mj-lt"/>
                <a:ea typeface="SimSun" panose="02010600030101010101" pitchFamily="2" charset="-122"/>
                <a:cs typeface="Times New Roman" panose="02020603050405020304" pitchFamily="18" charset="0"/>
              </a:rPr>
              <a:t>plt</a:t>
            </a:r>
            <a:r>
              <a:rPr lang="en-SG" dirty="0">
                <a:effectLst/>
                <a:latin typeface="+mj-lt"/>
                <a:ea typeface="SimSun" panose="02010600030101010101" pitchFamily="2" charset="-122"/>
                <a:cs typeface="Times New Roman" panose="02020603050405020304" pitchFamily="18" charset="0"/>
              </a:rPr>
              <a:t>” here, which is also commonly found in literatures and websites, since it is short and has a clear reference to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Note that the above syntax has only instructed Python to import the sub-package ”</a:t>
            </a:r>
            <a:r>
              <a:rPr lang="en-SG" dirty="0" err="1">
                <a:effectLst/>
                <a:latin typeface="+mj-lt"/>
                <a:ea typeface="SimSun" panose="02010600030101010101" pitchFamily="2" charset="-122"/>
                <a:cs typeface="Times New Roman" panose="02020603050405020304" pitchFamily="18" charset="0"/>
              </a:rPr>
              <a:t>pyplot</a:t>
            </a:r>
            <a:r>
              <a:rPr lang="en-SG" dirty="0">
                <a:effectLst/>
                <a:latin typeface="+mj-lt"/>
                <a:ea typeface="SimSun" panose="02010600030101010101" pitchFamily="2" charset="-122"/>
                <a:cs typeface="Times New Roman" panose="02020603050405020304" pitchFamily="18" charset="0"/>
              </a:rPr>
              <a:t>”. All the other functions and sub-packages of matplotlib are not imported.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SG" dirty="0">
                <a:effectLst/>
                <a:latin typeface="+mj-lt"/>
                <a:ea typeface="SimSun" panose="02010600030101010101" pitchFamily="2" charset="-122"/>
                <a:cs typeface="Times New Roman" panose="02020603050405020304" pitchFamily="18" charset="0"/>
              </a:rPr>
              <a:t>The sub-package “</a:t>
            </a:r>
            <a:r>
              <a:rPr lang="en-SG" dirty="0" err="1">
                <a:effectLst/>
                <a:latin typeface="+mj-lt"/>
                <a:ea typeface="SimSun" panose="02010600030101010101" pitchFamily="2" charset="-122"/>
                <a:cs typeface="Times New Roman" panose="02020603050405020304" pitchFamily="18" charset="0"/>
              </a:rPr>
              <a:t>matplotlib.pyplot</a:t>
            </a:r>
            <a:r>
              <a:rPr lang="en-SG" dirty="0">
                <a:effectLst/>
                <a:latin typeface="+mj-lt"/>
                <a:ea typeface="SimSun" panose="02010600030101010101" pitchFamily="2" charset="-122"/>
                <a:cs typeface="Times New Roman" panose="02020603050405020304" pitchFamily="18" charset="0"/>
              </a:rPr>
              <a:t>” provides many different plot types. The most common ones such as histogram, bar charts and scatter plots are included. We can customise each plot by changing colours, shapes, labels, axes, etc. according to our own needs and taste. In the following, we will introduce some basic plotting techniques based on a line plot.</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Use the </a:t>
            </a:r>
            <a:r>
              <a:rPr lang="en-US" dirty="0">
                <a:solidFill>
                  <a:srgbClr val="1F497D"/>
                </a:solidFill>
                <a:ea typeface="DengXian"/>
                <a:cs typeface="Calibri" panose="020F0502020204030204" pitchFamily="34" charset="0"/>
              </a:rPr>
              <a:t>plot()</a:t>
            </a:r>
            <a:r>
              <a:rPr lang="en-US" dirty="0">
                <a:solidFill>
                  <a:srgbClr val="000000"/>
                </a:solidFill>
                <a:ea typeface="DengXian"/>
                <a:cs typeface="Calibri" panose="020F0502020204030204" pitchFamily="34" charset="0"/>
              </a:rPr>
              <a:t> function to create simple line plot.</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x is a list of x-axis value. Correspondingly, y is a list of the y-axis value.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 color is a string to indicate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of the line to be plotted such as “blue”, “red”, etc.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arguments </a:t>
            </a:r>
            <a:r>
              <a:rPr lang="en-US" dirty="0" err="1">
                <a:solidFill>
                  <a:srgbClr val="000000"/>
                </a:solidFill>
                <a:ea typeface="DengXian"/>
                <a:cs typeface="Calibri" panose="020F0502020204030204" pitchFamily="34" charset="0"/>
              </a:rPr>
              <a:t>linestyle</a:t>
            </a:r>
            <a:r>
              <a:rPr lang="en-US" dirty="0">
                <a:solidFill>
                  <a:srgbClr val="000000"/>
                </a:solidFill>
                <a:ea typeface="DengXian"/>
                <a:cs typeface="Calibri" panose="020F0502020204030204" pitchFamily="34" charset="0"/>
              </a:rPr>
              <a:t> and linewidth control whether the line should be solid, dashed, dotted, etc., and how thin or thick it should be.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choose the style of the marker of the data points on the line chart such as point, circle, square, etc. with the marker argument.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fix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size of the marker with the arguments </a:t>
            </a:r>
            <a:r>
              <a:rPr lang="en-US" dirty="0" err="1">
                <a:solidFill>
                  <a:srgbClr val="000000"/>
                </a:solidFill>
                <a:ea typeface="DengXian"/>
                <a:cs typeface="Calibri" panose="020F0502020204030204" pitchFamily="34" charset="0"/>
              </a:rPr>
              <a:t>markerfacecolor</a:t>
            </a:r>
            <a:r>
              <a:rPr lang="en-US" dirty="0">
                <a:solidFill>
                  <a:srgbClr val="000000"/>
                </a:solidFill>
                <a:ea typeface="DengXian"/>
                <a:cs typeface="Calibri" panose="020F0502020204030204" pitchFamily="34" charset="0"/>
              </a:rPr>
              <a:t>, </a:t>
            </a:r>
            <a:r>
              <a:rPr lang="en-US" dirty="0" err="1">
                <a:solidFill>
                  <a:srgbClr val="000000"/>
                </a:solidFill>
                <a:ea typeface="DengXian"/>
                <a:cs typeface="Calibri" panose="020F0502020204030204" pitchFamily="34" charset="0"/>
              </a:rPr>
              <a:t>markeredgecolor</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markersize</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 are actually more arguments available for the plot() function. You can refer to the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for further information.</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label the axes, we can use the </a:t>
            </a:r>
            <a:r>
              <a:rPr lang="en-US" dirty="0" err="1">
                <a:solidFill>
                  <a:srgbClr val="000000"/>
                </a:solidFill>
                <a:ea typeface="DengXian"/>
                <a:cs typeface="Calibri" panose="020F0502020204030204" pitchFamily="34" charset="0"/>
              </a:rPr>
              <a:t>xlabel</a:t>
            </a:r>
            <a:r>
              <a:rPr lang="en-US" dirty="0">
                <a:solidFill>
                  <a:srgbClr val="000000"/>
                </a:solidFill>
                <a:ea typeface="DengXian"/>
                <a:cs typeface="Calibri" panose="020F0502020204030204" pitchFamily="34" charset="0"/>
              </a:rPr>
              <a:t>() and </a:t>
            </a:r>
            <a:r>
              <a:rPr lang="en-US" dirty="0" err="1">
                <a:solidFill>
                  <a:srgbClr val="000000"/>
                </a:solidFill>
                <a:ea typeface="DengXian"/>
                <a:cs typeface="Calibri" panose="020F0502020204030204" pitchFamily="34" charset="0"/>
              </a:rPr>
              <a:t>ylabel</a:t>
            </a:r>
            <a:r>
              <a:rPr lang="en-US" dirty="0">
                <a:solidFill>
                  <a:srgbClr val="000000"/>
                </a:solidFill>
                <a:ea typeface="DengXian"/>
                <a:cs typeface="Calibri" panose="020F0502020204030204" pitchFamily="34" charset="0"/>
              </a:rPr>
              <a:t>() functions.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We can also set a title to the current plot using the title()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Another useful plot customisation is to define the text and location of the labels on each tick of the x-axis and y-axis.</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 list of the labels assigned to the argument labels will be plotted on the locations defined with the argument ticks. We can also rotate the labels in case they fit optically better to the plot if they are slanted. A numeric value representing the degree of rotation can be assigned to the argument rotation.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Python will wait for the show() function to actually display all figures.</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Note that since our programs here are constructed and run in JupyterLab, the plots will anyway be displayed if we put all the syntaxes for plotting in one cell so that they can be executed in the same run.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As a result, we will not actually need the </a:t>
            </a:r>
            <a:r>
              <a:rPr lang="en-GB" dirty="0">
                <a:solidFill>
                  <a:srgbClr val="000000"/>
                </a:solidFill>
                <a:latin typeface="Consolas" panose="020B0609020204030204" pitchFamily="49" charset="0"/>
                <a:ea typeface="DengXian"/>
                <a:cs typeface="Times New Roman" panose="02020603050405020304" pitchFamily="18" charset="0"/>
              </a:rPr>
              <a:t>show()</a:t>
            </a:r>
            <a:r>
              <a:rPr lang="en-GB" dirty="0">
                <a:solidFill>
                  <a:srgbClr val="000000"/>
                </a:solidFill>
                <a:latin typeface="Palatino Linotype" panose="02040502050505030304" pitchFamily="18" charset="0"/>
                <a:ea typeface="DengXian"/>
                <a:cs typeface="Palatino Linotype" panose="02040502050505030304" pitchFamily="18" charset="0"/>
              </a:rPr>
              <a:t> function in the last step.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 </a:t>
            </a:r>
            <a:endParaRPr lang="en-SG" dirty="0">
              <a:ea typeface="DengXian"/>
              <a:cs typeface="Times New Roman" panose="02020603050405020304" pitchFamily="18" charset="0"/>
            </a:endParaRPr>
          </a:p>
          <a:p>
            <a:pPr>
              <a:spcBef>
                <a:spcPts val="0"/>
              </a:spcBef>
              <a:spcAft>
                <a:spcPts val="0"/>
              </a:spcAft>
            </a:pPr>
            <a:r>
              <a:rPr lang="en-GB" dirty="0">
                <a:solidFill>
                  <a:srgbClr val="000000"/>
                </a:solidFill>
                <a:latin typeface="Palatino Linotype" panose="02040502050505030304" pitchFamily="18" charset="0"/>
                <a:ea typeface="DengXian"/>
                <a:cs typeface="Palatino Linotype" panose="02040502050505030304" pitchFamily="18" charset="0"/>
              </a:rPr>
              <a:t>However, this function is the final instruction to display the figures if we run the plotting syntaxes in the original Python program.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215734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The histogram is another common type of plots in data analytics.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It shows the distribution of variables by plotting the frequencies that certain ranges of value occur in a sample.</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hist() function has many arguments for the control of the histogram layout.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introduction here only includes the most common ones.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instance, we can decide how many bins (bars) and which range of the values it should contain.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We can also choose to have a histogram with horizontal bars by changing the orientation argument.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With the arguments such as </a:t>
            </a:r>
            <a:r>
              <a:rPr lang="en-SG" dirty="0" err="1">
                <a:solidFill>
                  <a:srgbClr val="000000"/>
                </a:solidFill>
                <a:ea typeface="DengXian"/>
                <a:cs typeface="Calibri" panose="020F0502020204030204" pitchFamily="34" charset="0"/>
              </a:rPr>
              <a:t>rwidth</a:t>
            </a:r>
            <a:r>
              <a:rPr lang="en-SG" dirty="0">
                <a:solidFill>
                  <a:srgbClr val="000000"/>
                </a:solidFill>
                <a:ea typeface="DengXian"/>
                <a:cs typeface="Calibri" panose="020F0502020204030204" pitchFamily="34" charset="0"/>
              </a:rPr>
              <a:t>, which represents the width of the bars, align, with which we can position the bars between two ticks or on top of a tick, and </a:t>
            </a:r>
            <a:r>
              <a:rPr lang="en-SG" dirty="0" err="1">
                <a:solidFill>
                  <a:srgbClr val="000000"/>
                </a:solidFill>
                <a:ea typeface="DengXian"/>
                <a:cs typeface="Calibri" panose="020F0502020204030204" pitchFamily="34" charset="0"/>
              </a:rPr>
              <a:t>color</a:t>
            </a:r>
            <a:r>
              <a:rPr lang="en-SG" dirty="0">
                <a:solidFill>
                  <a:srgbClr val="000000"/>
                </a:solidFill>
                <a:ea typeface="DengXian"/>
                <a:cs typeface="Calibri" panose="020F0502020204030204" pitchFamily="34" charset="0"/>
              </a:rPr>
              <a:t>, we can format the bars according to our needs.</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Scatter plots are often used to study the relationship between two variables, which is usually referred as their correlation.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values of the first variable are plotted in the x-axis and the values of the second variable in the y-axis.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If the data dots are scatted around the 45 degrees line of the chart, we can conclude that these variables are correlated with each other.</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Same as the hist() function, we only list out some of the most common arguments of the scatter() function here.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For instance, we can change the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and style of the markers, assign another </a:t>
            </a:r>
            <a:r>
              <a:rPr lang="en-US" dirty="0" err="1">
                <a:solidFill>
                  <a:srgbClr val="000000"/>
                </a:solidFill>
                <a:ea typeface="DengXian"/>
                <a:cs typeface="Calibri" panose="020F0502020204030204" pitchFamily="34" charset="0"/>
              </a:rPr>
              <a:t>colour</a:t>
            </a:r>
            <a:r>
              <a:rPr lang="en-US" dirty="0">
                <a:solidFill>
                  <a:srgbClr val="000000"/>
                </a:solidFill>
                <a:ea typeface="DengXian"/>
                <a:cs typeface="Calibri" panose="020F0502020204030204" pitchFamily="34" charset="0"/>
              </a:rPr>
              <a:t> to the markers’ edge, and adjust its width for more sophisticated </a:t>
            </a:r>
            <a:r>
              <a:rPr lang="en-US" dirty="0" err="1">
                <a:solidFill>
                  <a:srgbClr val="000000"/>
                </a:solidFill>
                <a:ea typeface="DengXian"/>
                <a:cs typeface="Calibri" panose="020F0502020204030204" pitchFamily="34" charset="0"/>
              </a:rPr>
              <a:t>visualisation</a:t>
            </a: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You can refer to official website of the </a:t>
            </a:r>
            <a:r>
              <a:rPr lang="en-US" dirty="0" err="1">
                <a:solidFill>
                  <a:srgbClr val="000000"/>
                </a:solidFill>
                <a:ea typeface="DengXian"/>
                <a:cs typeface="Calibri" panose="020F0502020204030204" pitchFamily="34" charset="0"/>
              </a:rPr>
              <a:t>pyplot</a:t>
            </a:r>
            <a:r>
              <a:rPr lang="en-US" dirty="0">
                <a:solidFill>
                  <a:srgbClr val="000000"/>
                </a:solidFill>
                <a:ea typeface="DengXian"/>
                <a:cs typeface="Calibri" panose="020F0502020204030204" pitchFamily="34" charset="0"/>
              </a:rPr>
              <a:t> sub-package to find out more available arguments to control the scatter plot layout.</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8816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8937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SG" dirty="0">
                <a:solidFill>
                  <a:srgbClr val="000000"/>
                </a:solidFill>
                <a:ea typeface="DengXian"/>
                <a:cs typeface="Calibri" panose="020F0502020204030204" pitchFamily="34" charset="0"/>
              </a:rPr>
              <a:t>Despite being able to group lists or tuples in a superordinate list, these types of compound data are basically still one-dimensional.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For example, the list of data for exam scores to be analysed can consist of either sub-lists with individual student scores from different subjects or the scores of all students in one subject in each one of them.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As a result, the data in this example are in fact two-dimensional: the student dimension and the subject dimension.</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Hence, lists and dictionaries are no longer sufficient to store multidimensional data for analysis, and arrays should be used instead.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Nevertheless, we can also replace lists and dictionaries by arrays when it comes to one-dimensional data.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Note that the shape of a Python array must be rectangular, that is, the number of values in each row and each column must be identical, and all values in it must be entirely of the same type, typically numeric values or strings.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Therefore, an array is not equivalent to a dataset in the conventional sense since missing values and mixed data types are common features of usual datasets.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Python, we can work with arrays using the “NumPy” package.</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61975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51053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028166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gn="just">
              <a:spcBef>
                <a:spcPts val="0"/>
              </a:spcBef>
            </a:pPr>
            <a:r>
              <a:rPr lang="en-US" dirty="0">
                <a:effectLst/>
                <a:latin typeface="+mn-lt"/>
                <a:ea typeface="SimSun" panose="02010600030101010101" pitchFamily="2" charset="-122"/>
                <a:cs typeface="Times New Roman" panose="02020603050405020304" pitchFamily="18" charset="0"/>
              </a:rPr>
              <a:t>In order to work with NumPy arrays, we need to install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in Python first. We need to launch the terminal apps and type in the pip command.</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Once the installation is completed, we can launch JupyterLab and start working with NumPy arrays after the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package has been imported into our program. </a:t>
            </a:r>
          </a:p>
          <a:p>
            <a:pPr algn="just">
              <a:spcBef>
                <a:spcPts val="0"/>
              </a:spcBef>
            </a:pPr>
            <a:endParaRPr lang="en-US" dirty="0">
              <a:effectLst/>
              <a:latin typeface="+mn-lt"/>
              <a:ea typeface="SimSun" panose="02010600030101010101" pitchFamily="2" charset="-122"/>
              <a:cs typeface="Times New Roman" panose="02020603050405020304" pitchFamily="18" charset="0"/>
            </a:endParaRPr>
          </a:p>
          <a:p>
            <a:pPr algn="just">
              <a:spcBef>
                <a:spcPts val="0"/>
              </a:spcBef>
            </a:pPr>
            <a:r>
              <a:rPr lang="en-US" dirty="0">
                <a:effectLst/>
                <a:latin typeface="+mn-lt"/>
                <a:ea typeface="SimSun" panose="02010600030101010101" pitchFamily="2" charset="-122"/>
                <a:cs typeface="Times New Roman" panose="02020603050405020304" pitchFamily="18" charset="0"/>
              </a:rPr>
              <a:t>Recall that we can import a package with an alias, which will then be used as our reference to the package in the further part of our program. And for “</a:t>
            </a:r>
            <a:r>
              <a:rPr lang="en-US" dirty="0" err="1">
                <a:effectLst/>
                <a:latin typeface="+mn-lt"/>
                <a:ea typeface="SimSun" panose="02010600030101010101" pitchFamily="2" charset="-122"/>
                <a:cs typeface="Times New Roman" panose="02020603050405020304" pitchFamily="18" charset="0"/>
              </a:rPr>
              <a:t>numpy</a:t>
            </a:r>
            <a:r>
              <a:rPr lang="en-US" dirty="0">
                <a:effectLst/>
                <a:latin typeface="+mn-lt"/>
                <a:ea typeface="SimSun" panose="02010600030101010101" pitchFamily="2" charset="-122"/>
                <a:cs typeface="Times New Roman" panose="02020603050405020304" pitchFamily="18" charset="0"/>
              </a:rPr>
              <a:t>”, the most common alias used in the literature or online references is “np”.</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3914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spcAft>
                <a:spcPts val="0"/>
              </a:spcAft>
            </a:pPr>
            <a:r>
              <a:rPr lang="en-US" dirty="0">
                <a:solidFill>
                  <a:srgbClr val="000000"/>
                </a:solidFill>
                <a:ea typeface="DengXian"/>
                <a:cs typeface="Calibri" panose="020F0502020204030204" pitchFamily="34" charset="0"/>
              </a:rPr>
              <a:t>To create an array, we can use the array() function.</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In the above syntax, the array() function was attached to the np. prefix, which is required if NumPy is imported using the import-statement.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The prefix should be omitted if we use the from … import … statement to import the array function alone from NumPy instead.</a:t>
            </a:r>
            <a:endParaRPr lang="en-SG" dirty="0">
              <a:ea typeface="DengXian"/>
              <a:cs typeface="Times New Roman" panose="02020603050405020304" pitchFamily="18" charset="0"/>
            </a:endParaRPr>
          </a:p>
          <a:p>
            <a:pPr algn="just">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The data assigned to </a:t>
            </a:r>
            <a:r>
              <a:rPr lang="en-SG" dirty="0" err="1">
                <a:solidFill>
                  <a:srgbClr val="000000"/>
                </a:solidFill>
                <a:ea typeface="DengXian"/>
                <a:cs typeface="Calibri" panose="020F0502020204030204" pitchFamily="34" charset="0"/>
              </a:rPr>
              <a:t>array_name</a:t>
            </a:r>
            <a:r>
              <a:rPr lang="en-SG" dirty="0">
                <a:solidFill>
                  <a:srgbClr val="000000"/>
                </a:solidFill>
                <a:ea typeface="DengXian"/>
                <a:cs typeface="Calibri" panose="020F0502020204030204" pitchFamily="34" charset="0"/>
              </a:rPr>
              <a:t> in the array() function are stored in various regular Python lists originally.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Each list corresponds to a row of the array, and the total number of rows is therefore equal to the number of lists included in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Additionally, the number of elements in each list must be identical. If the lists have different lengths, an error message will appear.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Note that it is compulsory to wrap all the lists, separated by commas, in a pair of square brackets again before putting them into the array() function. </a:t>
            </a:r>
            <a:endParaRPr lang="en-SG" dirty="0">
              <a:ea typeface="DengXian"/>
              <a:cs typeface="Times New Roman" panose="02020603050405020304" pitchFamily="18" charset="0"/>
            </a:endParaRPr>
          </a:p>
          <a:p>
            <a:pPr algn="just">
              <a:spcBef>
                <a:spcPts val="0"/>
              </a:spcBef>
              <a:spcAft>
                <a:spcPts val="0"/>
              </a:spcAft>
            </a:pPr>
            <a:r>
              <a:rPr lang="en-SG"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In NumPy, an n-dimensional array is also called an “ndarray”. And each direction of an array is also called an axis.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 </a:t>
            </a:r>
            <a:endParaRPr lang="en-SG" dirty="0">
              <a:ea typeface="DengXian"/>
              <a:cs typeface="Times New Roman" panose="02020603050405020304" pitchFamily="18" charset="0"/>
            </a:endParaRPr>
          </a:p>
          <a:p>
            <a:pPr>
              <a:spcBef>
                <a:spcPts val="0"/>
              </a:spcBef>
              <a:spcAft>
                <a:spcPts val="0"/>
              </a:spcAft>
            </a:pPr>
            <a:r>
              <a:rPr lang="en-US" dirty="0">
                <a:solidFill>
                  <a:srgbClr val="000000"/>
                </a:solidFill>
                <a:ea typeface="DengXian"/>
                <a:cs typeface="Calibri" panose="020F0502020204030204" pitchFamily="34" charset="0"/>
              </a:rPr>
              <a:t>For instance, the rows or the columns are the two axes of a two-dimensional array, just like the coordinate system.</a:t>
            </a:r>
            <a:endParaRPr lang="en-SG" dirty="0">
              <a:ea typeface="DengXian"/>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07896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j-lt"/>
                <a:ea typeface="SimSun" panose="02010600030101010101" pitchFamily="2" charset="-122"/>
                <a:cs typeface="Times New Roman" panose="02020603050405020304" pitchFamily="18" charset="0"/>
              </a:rPr>
              <a:t>We can use the index operator to access certain elements of an array just as indexing tuples, lists or dictionaries. And from there we can subset an array. Nonetheless, there are two ways to subset an array using the index operator.</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index: Suppose we want to get the second value, so at index 1. The index starts with 0, same as Python List. Recall that if we intend to do multiple indexing like </a:t>
            </a:r>
            <a:r>
              <a:rPr lang="en-SG" dirty="0" err="1">
                <a:effectLst/>
                <a:latin typeface="+mj-lt"/>
                <a:ea typeface="SimSun" panose="02010600030101010101" pitchFamily="2" charset="-122"/>
                <a:cs typeface="Times New Roman" panose="02020603050405020304" pitchFamily="18" charset="0"/>
              </a:rPr>
              <a:t>start:end</a:t>
            </a:r>
            <a:r>
              <a:rPr lang="en-SG" dirty="0">
                <a:effectLst/>
                <a:latin typeface="+mj-lt"/>
                <a:ea typeface="SimSun" panose="02010600030101010101" pitchFamily="2" charset="-122"/>
                <a:cs typeface="Times New Roman" panose="02020603050405020304" pitchFamily="18" charset="0"/>
              </a:rPr>
              <a:t>, the end index will not be included in our array subset. Furthermore, negative indexing and open-end indexing are also allowed here. </a:t>
            </a:r>
          </a:p>
          <a:p>
            <a:pPr marL="342900" lvl="0" indent="-342900" algn="just">
              <a:spcBef>
                <a:spcPts val="0"/>
              </a:spcBef>
              <a:buFont typeface="Palatino Linotype" panose="02040502050505030304" pitchFamily="18" charset="0"/>
              <a:buChar char="•"/>
            </a:pPr>
            <a:endParaRPr lang="en-SG" dirty="0">
              <a:effectLst/>
              <a:latin typeface="+mj-lt"/>
              <a:ea typeface="SimSun" panose="02010600030101010101" pitchFamily="2" charset="-122"/>
              <a:cs typeface="Times New Roman" panose="02020603050405020304" pitchFamily="18" charset="0"/>
            </a:endParaRPr>
          </a:p>
          <a:p>
            <a:pPr marL="342900" lvl="0" indent="-342900" algn="just">
              <a:spcBef>
                <a:spcPts val="0"/>
              </a:spcBef>
              <a:buFont typeface="Palatino Linotype" panose="02040502050505030304" pitchFamily="18" charset="0"/>
              <a:buChar char="•"/>
            </a:pPr>
            <a:r>
              <a:rPr lang="en-SG" dirty="0">
                <a:effectLst/>
                <a:latin typeface="+mj-lt"/>
                <a:ea typeface="SimSun" panose="02010600030101010101" pitchFamily="2" charset="-122"/>
                <a:cs typeface="Times New Roman" panose="02020603050405020304" pitchFamily="18" charset="0"/>
              </a:rPr>
              <a:t>Using Boolean masking: Suppose we want to get all values that are over 80. A first step is using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&gt; 80 to produce a Boolean mask, where </a:t>
            </a:r>
            <a:r>
              <a:rPr lang="en-SG" dirty="0" err="1">
                <a:effectLst/>
                <a:latin typeface="+mj-lt"/>
                <a:ea typeface="SimSun" panose="02010600030101010101" pitchFamily="2" charset="-122"/>
                <a:cs typeface="Times New Roman" panose="02020603050405020304" pitchFamily="18" charset="0"/>
              </a:rPr>
              <a:t>array_name</a:t>
            </a:r>
            <a:r>
              <a:rPr lang="en-SG" dirty="0">
                <a:effectLst/>
                <a:latin typeface="+mj-lt"/>
                <a:ea typeface="SimSun" panose="02010600030101010101" pitchFamily="2" charset="-122"/>
                <a:cs typeface="Times New Roman" panose="02020603050405020304" pitchFamily="18" charset="0"/>
              </a:rPr>
              <a:t> can be any arbitrary name of an array. The result is a NumPy array with Boolean elements: True if the corresponding value is above 80, False if it is below. Subsequently, we can use the Boolean mask inside a pair of square brackets to do subsetting. Only those elements above 80, for which the corresponding Boolean mask is True, are selected. If for instance there are two values above 80, we will end up with a NumPy array with two values.</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Since arrays can be multidimensional (ndarray), we can certainly subset every dimension of it by using multidimensional indexing.</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Basically, the usage of the index operator here is just like subsetting a one-dimensional Python list. The only difference is that we can put a comma after the row indexing, and then continue with the column indexing.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The resulting subset of the array can be a single value, a row, a column, or an array with less rows and/or less columns.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multidimensional NumPy arrays, the order of the indices in the index operator must follow the sequence of the axes, or dimensions, in an array. </a:t>
            </a: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US" dirty="0">
                <a:effectLst/>
                <a:latin typeface="+mj-lt"/>
                <a:ea typeface="SimSun" panose="02010600030101010101" pitchFamily="2" charset="-122"/>
                <a:cs typeface="Times New Roman" panose="02020603050405020304" pitchFamily="18" charset="0"/>
              </a:rPr>
              <a:t>For instance, axis one of a two-dimensional array refers to the rows and axis two to the columns.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956402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just" defTabSz="914400" rtl="0" eaLnBrk="1" fontAlgn="auto" latinLnBrk="0" hangingPunct="1">
              <a:spcBef>
                <a:spcPts val="0"/>
              </a:spcBef>
              <a:buClrTx/>
              <a:buSzTx/>
              <a:buFontTx/>
              <a:buNone/>
              <a:tabLst/>
              <a:defRPr/>
            </a:pPr>
            <a:r>
              <a:rPr lang="en-SG" dirty="0">
                <a:effectLst/>
                <a:latin typeface="+mn-lt"/>
                <a:ea typeface="SimSun" panose="02010600030101010101" pitchFamily="2" charset="-122"/>
                <a:cs typeface="Times New Roman" panose="02020603050405020304" pitchFamily="18" charset="0"/>
              </a:rPr>
              <a:t>We can also check various properties of an ndarray by some NumPy functions and methods.</a:t>
            </a:r>
          </a:p>
          <a:p>
            <a:pPr marL="0" marR="0" lvl="0" indent="0" algn="just" defTabSz="914400" rtl="0" eaLnBrk="1" fontAlgn="auto" latinLnBrk="0" hangingPunct="1">
              <a:spcBef>
                <a:spcPts val="0"/>
              </a:spcBef>
              <a:buClrTx/>
              <a:buSzTx/>
              <a:buFontTx/>
              <a:buNone/>
              <a:tabLst/>
              <a:defRPr/>
            </a:pPr>
            <a:endParaRPr lang="en-SG"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type() function indicates the type of our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ndim</a:t>
            </a:r>
            <a:r>
              <a:rPr lang="en-US" dirty="0">
                <a:effectLst/>
                <a:latin typeface="+mn-lt"/>
                <a:ea typeface="SimSun" panose="02010600030101010101" pitchFamily="2" charset="-122"/>
                <a:cs typeface="Times New Roman" panose="02020603050405020304" pitchFamily="18" charset="0"/>
              </a:rPr>
              <a:t> method returns the array’s number of dimensions, which is usually 2 in our case.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.shape method provides the number of rows and columns of the given array.</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And the .size method calculates the total number of elements in an array. </a:t>
            </a:r>
          </a:p>
          <a:p>
            <a:pPr marL="0" marR="0" lvl="0" indent="0" algn="just" defTabSz="914400" rtl="0" eaLnBrk="1" fontAlgn="auto" latinLnBrk="0" hangingPunct="1">
              <a:spcBef>
                <a:spcPts val="0"/>
              </a:spcBef>
              <a:buClrTx/>
              <a:buSzTx/>
              <a:buFontTx/>
              <a:buNone/>
              <a:tabLst/>
              <a:defRPr/>
            </a:pPr>
            <a:endParaRPr lang="en-US" dirty="0">
              <a:effectLst/>
              <a:latin typeface="+mn-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effectLst/>
                <a:latin typeface="+mn-lt"/>
                <a:ea typeface="SimSun" panose="02010600030101010101" pitchFamily="2" charset="-122"/>
                <a:cs typeface="Times New Roman" panose="02020603050405020304" pitchFamily="18" charset="0"/>
              </a:rPr>
              <a:t>The .</a:t>
            </a:r>
            <a:r>
              <a:rPr lang="en-US" dirty="0" err="1">
                <a:effectLst/>
                <a:latin typeface="+mn-lt"/>
                <a:ea typeface="SimSun" panose="02010600030101010101" pitchFamily="2" charset="-122"/>
                <a:cs typeface="Times New Roman" panose="02020603050405020304" pitchFamily="18" charset="0"/>
              </a:rPr>
              <a:t>dtype</a:t>
            </a:r>
            <a:r>
              <a:rPr lang="en-US" dirty="0">
                <a:effectLst/>
                <a:latin typeface="+mn-lt"/>
                <a:ea typeface="SimSun" panose="02010600030101010101" pitchFamily="2" charset="-122"/>
                <a:cs typeface="Times New Roman" panose="02020603050405020304" pitchFamily="18" charset="0"/>
              </a:rPr>
              <a:t> method shows us the type of data contained in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490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Autofit/>
          </a:bodyPr>
          <a:lstStyle/>
          <a:p>
            <a:pPr algn="just">
              <a:spcBef>
                <a:spcPts val="0"/>
              </a:spcBef>
            </a:pPr>
            <a:r>
              <a:rPr lang="en-SG" dirty="0">
                <a:effectLst/>
                <a:latin typeface="+mn-lt"/>
                <a:ea typeface="SimSun" panose="02010600030101010101" pitchFamily="2" charset="-122"/>
                <a:cs typeface="Times New Roman" panose="02020603050405020304" pitchFamily="18" charset="0"/>
              </a:rPr>
              <a:t>The NumPy package does not only facilitate the creation and management of arrays, but it also provides functions for us to work with it.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Each function deals with specific type of variable. For instance, mathematical functions such as log() and sqrt() can only be applied on arrays with numeric values, whereas strip() and upper() are functions specifically designed for arrays with only strings in it.</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We must also be aware of whether the effect of a function is elementwise, row wise, column wise, or array wise.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elementwise effects means that the function will be applied to all elements of an array individually.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Having effects on array means that the function will be operating with all the array elements at the same time. </a:t>
            </a:r>
          </a:p>
          <a:p>
            <a:pPr>
              <a:spcBef>
                <a:spcPts val="0"/>
              </a:spcBef>
            </a:pPr>
            <a:endParaRPr lang="en-US" dirty="0">
              <a:effectLst/>
              <a:latin typeface="+mn-lt"/>
              <a:ea typeface="SimSun" panose="02010600030101010101" pitchFamily="2" charset="-122"/>
              <a:cs typeface="Times New Roman" panose="02020603050405020304" pitchFamily="18" charset="0"/>
            </a:endParaRPr>
          </a:p>
          <a:p>
            <a:pPr>
              <a:spcBef>
                <a:spcPts val="0"/>
              </a:spcBef>
            </a:pPr>
            <a:r>
              <a:rPr lang="en-US" dirty="0">
                <a:effectLst/>
                <a:latin typeface="+mn-lt"/>
                <a:ea typeface="SimSun" panose="02010600030101010101" pitchFamily="2" charset="-122"/>
                <a:cs typeface="Times New Roman" panose="02020603050405020304" pitchFamily="18" charset="0"/>
              </a:rPr>
              <a:t>Row wise and column wise effects indicate that the function will take all the elements from the same row or column into its operation. If an array has more than two dimensions, the row wise and column wise effects will become axes effects. That is, the functions can be applied in each direction of the array.</a:t>
            </a: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8876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67716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/33</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399552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66340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16620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48056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923511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407507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3213015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340833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2121015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787192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/33</a:t>
            </a:r>
          </a:p>
        </p:txBody>
      </p:sp>
      <p:sp>
        <p:nvSpPr>
          <p:cNvPr id="10" name="Title 1">
            <a:extLst>
              <a:ext uri="{FF2B5EF4-FFF2-40B4-BE49-F238E27FC236}">
                <a16:creationId xmlns:a16="http://schemas.microsoft.com/office/drawing/2014/main" id="{1284F7DF-06C9-41D2-A59B-0E6E64EB6CE4}"/>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666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59885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5076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2462481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573259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32730922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4598211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30288363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12659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Title 1">
            <a:extLst>
              <a:ext uri="{FF2B5EF4-FFF2-40B4-BE49-F238E27FC236}">
                <a16:creationId xmlns:a16="http://schemas.microsoft.com/office/drawing/2014/main" id="{E3CD5D55-1099-4159-9CFD-0106588C1C5A}"/>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itle 1">
            <a:extLst>
              <a:ext uri="{FF2B5EF4-FFF2-40B4-BE49-F238E27FC236}">
                <a16:creationId xmlns:a16="http://schemas.microsoft.com/office/drawing/2014/main" id="{B8AFF7E4-4251-4D1B-8B85-D15FF4FD7132}"/>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CF7ABC16-230B-4B3A-A3F9-787C3C9892B9}"/>
              </a:ext>
            </a:extLst>
          </p:cNvPr>
          <p:cNvSpPr>
            <a:spLocks noGrp="1"/>
          </p:cNvSpPr>
          <p:nvPr>
            <p:ph type="title" hasCustomPrompt="1"/>
          </p:nvPr>
        </p:nvSpPr>
        <p:spPr>
          <a:xfrm>
            <a:off x="595223" y="-1"/>
            <a:ext cx="85487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1237809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235766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image" Target="../media/image3.png"/><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1745762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5586373"/>
      </p:ext>
    </p:extLst>
  </p:cSld>
  <p:clrMap bg1="lt1" tx1="dk1" bg2="lt2" tx2="dk2" accent1="accent1" accent2="accent2" accent3="accent3" accent4="accent4" accent5="accent5" accent6="accent6" hlink="hlink" folHlink="folHlink"/>
  <p:sldLayoutIdLst>
    <p:sldLayoutId id="2147483681" r:id="rId1"/>
    <p:sldLayoutId id="214748368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43.xml"/><Relationship Id="rId4" Type="http://schemas.openxmlformats.org/officeDocument/2006/relationships/hyperlink" Target="https://matplotlib.org/api/_as_gen/matplotlib.pyplot.plot.html"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4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5" name="Content Placeholder 3">
            <a:extLst>
              <a:ext uri="{FF2B5EF4-FFF2-40B4-BE49-F238E27FC236}">
                <a16:creationId xmlns:a16="http://schemas.microsoft.com/office/drawing/2014/main" id="{FF1ECEEC-E9C7-35F8-0846-7C14D5DD8CA5}"/>
              </a:ext>
            </a:extLst>
          </p:cNvPr>
          <p:cNvGraphicFramePr>
            <a:graphicFrameLocks/>
          </p:cNvGraphicFramePr>
          <p:nvPr>
            <p:extLst>
              <p:ext uri="{D42A27DB-BD31-4B8C-83A1-F6EECF244321}">
                <p14:modId xmlns:p14="http://schemas.microsoft.com/office/powerpoint/2010/main" val="248646458"/>
              </p:ext>
            </p:extLst>
          </p:nvPr>
        </p:nvGraphicFramePr>
        <p:xfrm>
          <a:off x="495522" y="2093160"/>
          <a:ext cx="7565113" cy="3773204"/>
        </p:xfrm>
        <a:graphic>
          <a:graphicData uri="http://schemas.openxmlformats.org/drawingml/2006/table">
            <a:tbl>
              <a:tblPr firstRow="1" bandRow="1">
                <a:tableStyleId>{5C22544A-7EE6-4342-B048-85BDC9FD1C3A}</a:tableStyleId>
              </a:tblPr>
              <a:tblGrid>
                <a:gridCol w="2252574">
                  <a:extLst>
                    <a:ext uri="{9D8B030D-6E8A-4147-A177-3AD203B41FA5}">
                      <a16:colId xmlns:a16="http://schemas.microsoft.com/office/drawing/2014/main" val="736504923"/>
                    </a:ext>
                  </a:extLst>
                </a:gridCol>
                <a:gridCol w="3114799">
                  <a:extLst>
                    <a:ext uri="{9D8B030D-6E8A-4147-A177-3AD203B41FA5}">
                      <a16:colId xmlns:a16="http://schemas.microsoft.com/office/drawing/2014/main" val="2972121942"/>
                    </a:ext>
                  </a:extLst>
                </a:gridCol>
                <a:gridCol w="2197740">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29</a:t>
                      </a:r>
                      <a:r>
                        <a:rPr lang="en-US" baseline="30000" dirty="0"/>
                        <a:t>th</a:t>
                      </a:r>
                      <a:r>
                        <a:rPr lang="en-US" dirty="0"/>
                        <a:t> Jul 2022 (noon)</a:t>
                      </a:r>
                      <a:endParaRPr lang="en-SG" dirty="0"/>
                    </a:p>
                  </a:txBody>
                  <a:tcPr anchor="ctr">
                    <a:solidFill>
                      <a:schemeClr val="bg1">
                        <a:lumMod val="50000"/>
                      </a:schemeClr>
                    </a:solidFill>
                  </a:tcP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8</a:t>
                      </a:r>
                      <a:r>
                        <a:rPr lang="en-US" baseline="30000" dirty="0"/>
                        <a:t>th </a:t>
                      </a:r>
                      <a:r>
                        <a:rPr lang="en-US" baseline="0" dirty="0"/>
                        <a:t>Aug 2022 (noon)</a:t>
                      </a:r>
                      <a:endParaRPr lang="en-SG" dirty="0"/>
                    </a:p>
                  </a:txBody>
                  <a:tcPr anchor="ctr">
                    <a:solidFill>
                      <a:schemeClr val="bg1">
                        <a:lumMod val="50000"/>
                      </a:schemeClr>
                    </a:solidFill>
                  </a:tcPr>
                </a:tc>
                <a:extLst>
                  <a:ext uri="{0D108BD9-81ED-4DB2-BD59-A6C34878D82A}">
                    <a16:rowId xmlns:a16="http://schemas.microsoft.com/office/drawing/2014/main" val="196128480"/>
                  </a:ext>
                </a:extLst>
              </a:tr>
              <a:tr h="368412">
                <a:tc>
                  <a:txBody>
                    <a:bodyPr/>
                    <a:lstStyle/>
                    <a:p>
                      <a:r>
                        <a:rPr lang="en-US" dirty="0"/>
                        <a:t>Tutor</a:t>
                      </a:r>
                      <a:r>
                        <a:rPr lang="en-US" baseline="0" dirty="0"/>
                        <a:t> Marked Assignment</a:t>
                      </a:r>
                      <a:endParaRPr lang="en-SG" dirty="0"/>
                    </a:p>
                  </a:txBody>
                  <a:tcPr anchor="ctr">
                    <a:solidFill>
                      <a:schemeClr val="bg1">
                        <a:lumMod val="50000"/>
                      </a:schemeClr>
                    </a:solidFill>
                  </a:tcPr>
                </a:tc>
                <a:tc>
                  <a:txBody>
                    <a:bodyPr/>
                    <a:lstStyle/>
                    <a:p>
                      <a:pPr algn="ctr"/>
                      <a:r>
                        <a:rPr lang="en-US" dirty="0"/>
                        <a:t>18%</a:t>
                      </a:r>
                      <a:endParaRPr lang="en-SG" dirty="0"/>
                    </a:p>
                  </a:txBody>
                  <a:tcPr anchor="ctr">
                    <a:solidFill>
                      <a:schemeClr val="bg1">
                        <a:lumMod val="50000"/>
                      </a:schemeClr>
                    </a:solidFill>
                  </a:tcPr>
                </a:tc>
                <a:tc>
                  <a:txBody>
                    <a:bodyPr/>
                    <a:lstStyle/>
                    <a:p>
                      <a:pPr algn="ctr"/>
                      <a:r>
                        <a:rPr lang="en-US" dirty="0"/>
                        <a:t>7</a:t>
                      </a:r>
                      <a:r>
                        <a:rPr lang="en-US" baseline="30000" dirty="0"/>
                        <a:t>th</a:t>
                      </a:r>
                      <a:r>
                        <a:rPr lang="en-US" dirty="0"/>
                        <a:t> Aug 2022 (noon)</a:t>
                      </a:r>
                      <a:endParaRPr lang="en-SG" dirty="0"/>
                    </a:p>
                  </a:txBody>
                  <a:tcPr anchor="ctr">
                    <a:solidFill>
                      <a:schemeClr val="bg1">
                        <a:lumMod val="50000"/>
                      </a:schemeClr>
                    </a:solidFill>
                  </a:tcPr>
                </a:tc>
                <a:extLst>
                  <a:ext uri="{0D108BD9-81ED-4DB2-BD59-A6C34878D82A}">
                    <a16:rowId xmlns:a16="http://schemas.microsoft.com/office/drawing/2014/main" val="2180777003"/>
                  </a:ext>
                </a:extLst>
              </a:tr>
              <a:tr h="635890">
                <a:tc>
                  <a:txBody>
                    <a:bodyPr/>
                    <a:lstStyle/>
                    <a:p>
                      <a:r>
                        <a:rPr lang="en-US" dirty="0"/>
                        <a:t>Group</a:t>
                      </a:r>
                      <a:r>
                        <a:rPr lang="en-US" baseline="0" dirty="0"/>
                        <a:t> </a:t>
                      </a:r>
                      <a:r>
                        <a:rPr lang="en-US" dirty="0"/>
                        <a:t>Based Assessment</a:t>
                      </a:r>
                      <a:endParaRPr lang="en-SG" dirty="0"/>
                    </a:p>
                  </a:txBody>
                  <a:tcPr anchor="ctr"/>
                </a:tc>
                <a:tc>
                  <a:txBody>
                    <a:bodyPr/>
                    <a:lstStyle/>
                    <a:p>
                      <a:pPr algn="ctr"/>
                      <a:r>
                        <a:rPr lang="en-US" dirty="0"/>
                        <a:t>20%</a:t>
                      </a:r>
                      <a:endParaRPr lang="en-SG" dirty="0"/>
                    </a:p>
                  </a:txBody>
                  <a:tcPr anchor="ctr"/>
                </a:tc>
                <a:tc>
                  <a:txBody>
                    <a:bodyPr/>
                    <a:lstStyle/>
                    <a:p>
                      <a:pPr algn="ctr"/>
                      <a:r>
                        <a:rPr lang="en-US" dirty="0"/>
                        <a:t>21</a:t>
                      </a:r>
                      <a:r>
                        <a:rPr lang="en-US" baseline="30000" dirty="0"/>
                        <a:t>st</a:t>
                      </a:r>
                      <a:r>
                        <a:rPr lang="en-US" dirty="0"/>
                        <a:t> Aug 2022 (noon)</a:t>
                      </a:r>
                      <a:endParaRPr lang="en-SG" dirty="0"/>
                    </a:p>
                  </a:txBody>
                  <a:tcPr anchor="ctr"/>
                </a:tc>
                <a:extLst>
                  <a:ext uri="{0D108BD9-81ED-4DB2-BD59-A6C34878D82A}">
                    <a16:rowId xmlns:a16="http://schemas.microsoft.com/office/drawing/2014/main" val="3821679047"/>
                  </a:ext>
                </a:extLst>
              </a:tr>
              <a:tr h="635890">
                <a:tc>
                  <a:txBody>
                    <a:bodyPr/>
                    <a:lstStyle/>
                    <a:p>
                      <a:r>
                        <a:rPr lang="en-US" dirty="0"/>
                        <a:t>Pre-Class Quiz</a:t>
                      </a:r>
                      <a:r>
                        <a:rPr lang="en-US" baseline="0" dirty="0"/>
                        <a:t> 2</a:t>
                      </a:r>
                      <a:endParaRPr lang="en-SG" dirty="0"/>
                    </a:p>
                  </a:txBody>
                  <a:tcPr anchor="ctr"/>
                </a:tc>
                <a:tc>
                  <a:txBody>
                    <a:bodyPr/>
                    <a:lstStyle/>
                    <a:p>
                      <a:pPr algn="ctr"/>
                      <a:r>
                        <a:rPr lang="en-US" dirty="0"/>
                        <a:t>2%</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22</a:t>
                      </a:r>
                      <a:r>
                        <a:rPr lang="en-US" baseline="30000" dirty="0"/>
                        <a:t>nd </a:t>
                      </a:r>
                      <a:r>
                        <a:rPr lang="en-US" baseline="0" dirty="0"/>
                        <a:t>Aug 2022 (noon)</a:t>
                      </a:r>
                      <a:endParaRPr lang="en-SG" dirty="0"/>
                    </a:p>
                  </a:txBody>
                  <a:tcPr anchor="ctr"/>
                </a:tc>
                <a:extLst>
                  <a:ext uri="{0D108BD9-81ED-4DB2-BD59-A6C34878D82A}">
                    <a16:rowId xmlns:a16="http://schemas.microsoft.com/office/drawing/2014/main" val="1308177450"/>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a:t>
                      </a:r>
                      <a:r>
                        <a:rPr lang="en-US" baseline="30000" dirty="0"/>
                        <a:t>th</a:t>
                      </a:r>
                      <a:r>
                        <a:rPr lang="en-US" dirty="0"/>
                        <a:t> Sept 2022</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111310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4416433"/>
          </a:xfrm>
        </p:spPr>
        <p:txBody>
          <a:bodyPr/>
          <a:lstStyle/>
          <a:p>
            <a:pPr marL="342900" indent="-342900">
              <a:buFont typeface="Arial" panose="020B0604020202020204" pitchFamily="34" charset="0"/>
              <a:buChar char="•"/>
            </a:pPr>
            <a:r>
              <a:rPr lang="en-US" dirty="0"/>
              <a:t>Suppose we have two lists, fruits and vegetables</a:t>
            </a:r>
          </a:p>
          <a:p>
            <a:endParaRPr lang="en-US" dirty="0"/>
          </a:p>
          <a:p>
            <a:endParaRPr lang="en-US" dirty="0"/>
          </a:p>
          <a:p>
            <a:endParaRPr lang="en-US" dirty="0"/>
          </a:p>
          <a:p>
            <a:pPr marL="342900" indent="-342900">
              <a:buFont typeface="Arial" panose="020B0604020202020204" pitchFamily="34" charset="0"/>
              <a:buChar char="•"/>
            </a:pPr>
            <a:r>
              <a:rPr lang="en-US" dirty="0"/>
              <a:t>Combine fruits and vegetables into one </a:t>
            </a:r>
            <a:r>
              <a:rPr lang="en-US" dirty="0" err="1"/>
              <a:t>numpy</a:t>
            </a:r>
            <a:r>
              <a:rPr lang="en-US" dirty="0"/>
              <a:t> array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Print the array to take a look at its contents</a:t>
            </a:r>
          </a:p>
          <a:p>
            <a:endParaRPr lang="en-US" dirty="0"/>
          </a:p>
        </p:txBody>
      </p:sp>
      <p:sp>
        <p:nvSpPr>
          <p:cNvPr id="3" name="Title 2"/>
          <p:cNvSpPr>
            <a:spLocks noGrp="1"/>
          </p:cNvSpPr>
          <p:nvPr>
            <p:ph type="title"/>
          </p:nvPr>
        </p:nvSpPr>
        <p:spPr/>
        <p:txBody>
          <a:bodyPr/>
          <a:lstStyle/>
          <a:p>
            <a:r>
              <a:rPr lang="en-US" dirty="0">
                <a:solidFill>
                  <a:srgbClr val="FF0000"/>
                </a:solidFill>
              </a:rPr>
              <a:t>Example of 2 dimensional </a:t>
            </a:r>
            <a:r>
              <a:rPr lang="en-US" dirty="0" err="1">
                <a:solidFill>
                  <a:srgbClr val="FF0000"/>
                </a:solidFill>
              </a:rPr>
              <a:t>numpy</a:t>
            </a:r>
            <a:r>
              <a:rPr lang="en-US" dirty="0">
                <a:solidFill>
                  <a:srgbClr val="FF0000"/>
                </a:solidFill>
              </a:rPr>
              <a:t> array</a:t>
            </a:r>
            <a:endParaRPr lang="en-SG" dirty="0">
              <a:solidFill>
                <a:srgbClr val="FF0000"/>
              </a:solidFill>
            </a:endParaRPr>
          </a:p>
        </p:txBody>
      </p:sp>
      <p:pic>
        <p:nvPicPr>
          <p:cNvPr id="7" name="Picture 6"/>
          <p:cNvPicPr>
            <a:picLocks noChangeAspect="1"/>
          </p:cNvPicPr>
          <p:nvPr/>
        </p:nvPicPr>
        <p:blipFill rotWithShape="1">
          <a:blip r:embed="rId2"/>
          <a:srcRect l="30851" t="32270" r="40053" b="57801"/>
          <a:stretch/>
        </p:blipFill>
        <p:spPr>
          <a:xfrm>
            <a:off x="1713554" y="1713331"/>
            <a:ext cx="5321030" cy="1021404"/>
          </a:xfrm>
          <a:prstGeom prst="rect">
            <a:avLst/>
          </a:prstGeom>
        </p:spPr>
      </p:pic>
      <p:pic>
        <p:nvPicPr>
          <p:cNvPr id="8" name="Picture 7"/>
          <p:cNvPicPr>
            <a:picLocks noChangeAspect="1"/>
          </p:cNvPicPr>
          <p:nvPr/>
        </p:nvPicPr>
        <p:blipFill rotWithShape="1">
          <a:blip r:embed="rId2"/>
          <a:srcRect l="30851" t="44201" r="40053" b="52747"/>
          <a:stretch/>
        </p:blipFill>
        <p:spPr>
          <a:xfrm>
            <a:off x="1819068" y="3631106"/>
            <a:ext cx="5110001" cy="301557"/>
          </a:xfrm>
          <a:prstGeom prst="rect">
            <a:avLst/>
          </a:prstGeom>
        </p:spPr>
      </p:pic>
      <p:pic>
        <p:nvPicPr>
          <p:cNvPr id="10" name="Picture 9"/>
          <p:cNvPicPr>
            <a:picLocks noChangeAspect="1"/>
          </p:cNvPicPr>
          <p:nvPr/>
        </p:nvPicPr>
        <p:blipFill rotWithShape="1">
          <a:blip r:embed="rId3"/>
          <a:srcRect l="30554" t="41664" r="50159" b="52249"/>
          <a:stretch/>
        </p:blipFill>
        <p:spPr>
          <a:xfrm>
            <a:off x="2264654" y="4953671"/>
            <a:ext cx="4052171" cy="719341"/>
          </a:xfrm>
          <a:prstGeom prst="rect">
            <a:avLst/>
          </a:prstGeom>
        </p:spPr>
      </p:pic>
    </p:spTree>
    <p:extLst>
      <p:ext uri="{BB962C8B-B14F-4D97-AF65-F5344CB8AC3E}">
        <p14:creationId xmlns:p14="http://schemas.microsoft.com/office/powerpoint/2010/main" val="4237832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Subset Arrays</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Use index operator </a:t>
            </a:r>
            <a:r>
              <a:rPr lang="en-US" dirty="0">
                <a:solidFill>
                  <a:schemeClr val="tx2"/>
                </a:solidFill>
                <a:latin typeface="Consolas" panose="020B0609020204030204" pitchFamily="49" charset="0"/>
              </a:rPr>
              <a:t>[]</a:t>
            </a:r>
            <a:r>
              <a:rPr lang="en-US" dirty="0"/>
              <a:t> to access elements of an array.</a:t>
            </a:r>
          </a:p>
          <a:p>
            <a:pPr marL="354013" indent="-354013">
              <a:buFont typeface="Arial" panose="020B0604020202020204" pitchFamily="34" charset="0"/>
              <a:buChar char="•"/>
            </a:pPr>
            <a:r>
              <a:rPr lang="en-US" dirty="0"/>
              <a:t>Two ways to subset an array:</a:t>
            </a:r>
          </a:p>
          <a:p>
            <a:pPr marL="717550" lvl="1" indent="-354013" algn="l">
              <a:buFont typeface="Wingdings" panose="05000000000000000000" pitchFamily="2" charset="2"/>
              <a:buChar char="Ø"/>
            </a:pPr>
            <a:r>
              <a:rPr lang="en-US" dirty="0">
                <a:solidFill>
                  <a:schemeClr val="tx1"/>
                </a:solidFill>
              </a:rPr>
              <a:t>By index: Including multiple indexing, open-end indexing, negative indexing.</a:t>
            </a:r>
          </a:p>
          <a:p>
            <a:pPr marL="717550" lvl="1" indent="-354013" algn="l">
              <a:buFont typeface="Wingdings" panose="05000000000000000000" pitchFamily="2" charset="2"/>
              <a:buChar char="Ø"/>
            </a:pPr>
            <a:r>
              <a:rPr lang="en-US" dirty="0">
                <a:solidFill>
                  <a:schemeClr val="tx1"/>
                </a:solidFill>
              </a:rPr>
              <a:t>Boolean masking: Values of an array that fulfil certain conditions are selected in the subset.</a:t>
            </a:r>
          </a:p>
          <a:p>
            <a:pPr marL="354013" indent="-354013">
              <a:buFont typeface="Arial" panose="020B0604020202020204" pitchFamily="34" charset="0"/>
              <a:buChar char="•"/>
            </a:pPr>
            <a:r>
              <a:rPr lang="en-US" dirty="0"/>
              <a:t>Syntax for subsetting two-dimensional arrays: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order of the indices in the index operator must follow the sequence of the axes (dimension).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595223" y="4176358"/>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row_index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column_index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4844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563899"/>
          </a:xfrm>
        </p:spPr>
        <p:txBody>
          <a:bodyPr>
            <a:normAutofit fontScale="92500" lnSpcReduction="20000"/>
          </a:bodyPr>
          <a:lstStyle/>
          <a:p>
            <a:pPr marL="342900" indent="-342900">
              <a:buFont typeface="Arial" panose="020B0604020202020204" pitchFamily="34" charset="0"/>
              <a:buChar char="•"/>
            </a:pPr>
            <a:r>
              <a:rPr lang="en-US" dirty="0"/>
              <a:t>In our example, we created </a:t>
            </a:r>
            <a:r>
              <a:rPr lang="en-US" dirty="0" err="1"/>
              <a:t>fruits_vegetables</a:t>
            </a:r>
            <a:r>
              <a:rPr lang="en-US" dirty="0"/>
              <a:t> as a </a:t>
            </a:r>
            <a:r>
              <a:rPr lang="en-US" dirty="0" err="1"/>
              <a:t>numpy</a:t>
            </a:r>
            <a:r>
              <a:rPr lang="en-US" dirty="0"/>
              <a:t> array.</a:t>
            </a:r>
          </a:p>
          <a:p>
            <a:pPr marL="800100" lvl="1" indent="-342900" algn="l">
              <a:buFont typeface="Wingdings" panose="05000000000000000000" pitchFamily="2" charset="2"/>
              <a:buChar char="Ø"/>
            </a:pPr>
            <a:r>
              <a:rPr lang="en-US" dirty="0"/>
              <a:t>Row index: 0 is the fruits list, 1 is the vegetables list </a:t>
            </a:r>
          </a:p>
          <a:p>
            <a:pPr marL="800100" lvl="1" indent="-342900" algn="l">
              <a:buFont typeface="Wingdings" panose="05000000000000000000" pitchFamily="2" charset="2"/>
              <a:buChar char="Ø"/>
            </a:pPr>
            <a:r>
              <a:rPr lang="en-US" dirty="0"/>
              <a:t>Column index: 0 is the 1</a:t>
            </a:r>
            <a:r>
              <a:rPr lang="en-US" baseline="30000" dirty="0"/>
              <a:t>st</a:t>
            </a:r>
            <a:r>
              <a:rPr lang="en-US" dirty="0"/>
              <a:t> element in a given list, 1 is the 2</a:t>
            </a:r>
            <a:r>
              <a:rPr lang="en-US" baseline="30000" dirty="0"/>
              <a:t>nd</a:t>
            </a:r>
            <a:r>
              <a:rPr lang="en-US" dirty="0"/>
              <a:t> element…</a:t>
            </a:r>
          </a:p>
          <a:p>
            <a:pPr marL="342900" indent="-342900">
              <a:buFont typeface="Arial" panose="020B0604020202020204" pitchFamily="34" charset="0"/>
              <a:buChar char="•"/>
            </a:pPr>
            <a:endParaRPr lang="en-US" dirty="0"/>
          </a:p>
          <a:p>
            <a:endParaRPr lang="en-US" dirty="0"/>
          </a:p>
          <a:p>
            <a:endParaRPr lang="en-US" dirty="0"/>
          </a:p>
          <a:p>
            <a:pPr marL="342900" indent="-342900">
              <a:buFont typeface="Arial" panose="020B0604020202020204" pitchFamily="34" charset="0"/>
              <a:buChar char="•"/>
            </a:pPr>
            <a:r>
              <a:rPr lang="en-US" dirty="0"/>
              <a:t>To get ‘banana’ from </a:t>
            </a:r>
            <a:r>
              <a:rPr lang="en-US" dirty="0" err="1"/>
              <a:t>fruits_vegetables</a:t>
            </a:r>
            <a:r>
              <a:rPr lang="en-US" dirty="0"/>
              <a:t>, we need </a:t>
            </a:r>
          </a:p>
          <a:p>
            <a:pPr marL="800100" lvl="1" indent="-342900" algn="l">
              <a:buFont typeface="Wingdings" panose="05000000000000000000" pitchFamily="2" charset="2"/>
              <a:buChar char="Ø"/>
            </a:pPr>
            <a:r>
              <a:rPr lang="en-US" dirty="0"/>
              <a:t>row index = 0 (i.e., fruits list) and,</a:t>
            </a:r>
          </a:p>
          <a:p>
            <a:pPr marL="800100" lvl="1" indent="-342900" algn="l">
              <a:buFont typeface="Wingdings" panose="05000000000000000000" pitchFamily="2" charset="2"/>
              <a:buChar char="Ø"/>
            </a:pPr>
            <a:r>
              <a:rPr lang="en-US" dirty="0"/>
              <a:t>column index = 1 (i.e., 2</a:t>
            </a:r>
            <a:r>
              <a:rPr lang="en-US" baseline="30000" dirty="0"/>
              <a:t>nd</a:t>
            </a:r>
            <a:r>
              <a:rPr lang="en-US" dirty="0"/>
              <a:t> element)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err="1">
                <a:solidFill>
                  <a:srgbClr val="FF0000"/>
                </a:solidFill>
              </a:rPr>
              <a:t>Subsetting</a:t>
            </a:r>
            <a:r>
              <a:rPr lang="en-US" dirty="0">
                <a:solidFill>
                  <a:srgbClr val="FF0000"/>
                </a:solidFill>
              </a:rPr>
              <a:t> example</a:t>
            </a:r>
            <a:endParaRPr lang="en-SG" dirty="0">
              <a:solidFill>
                <a:srgbClr val="FF0000"/>
              </a:solidFill>
            </a:endParaRPr>
          </a:p>
        </p:txBody>
      </p:sp>
      <p:pic>
        <p:nvPicPr>
          <p:cNvPr id="6" name="Picture 5"/>
          <p:cNvPicPr>
            <a:picLocks noChangeAspect="1"/>
          </p:cNvPicPr>
          <p:nvPr/>
        </p:nvPicPr>
        <p:blipFill rotWithShape="1">
          <a:blip r:embed="rId2"/>
          <a:srcRect l="30554" t="41664" r="50159" b="52249"/>
          <a:stretch/>
        </p:blipFill>
        <p:spPr>
          <a:xfrm>
            <a:off x="2284610" y="2473998"/>
            <a:ext cx="4237490" cy="752239"/>
          </a:xfrm>
          <a:prstGeom prst="rect">
            <a:avLst/>
          </a:prstGeom>
        </p:spPr>
      </p:pic>
      <p:pic>
        <p:nvPicPr>
          <p:cNvPr id="7" name="Picture 6"/>
          <p:cNvPicPr>
            <a:picLocks noChangeAspect="1"/>
          </p:cNvPicPr>
          <p:nvPr/>
        </p:nvPicPr>
        <p:blipFill rotWithShape="1">
          <a:blip r:embed="rId3"/>
          <a:srcRect l="30904" t="52695" r="55213" b="38729"/>
          <a:stretch/>
        </p:blipFill>
        <p:spPr>
          <a:xfrm>
            <a:off x="2647314" y="4820478"/>
            <a:ext cx="3404459" cy="1183002"/>
          </a:xfrm>
          <a:prstGeom prst="rect">
            <a:avLst/>
          </a:prstGeom>
        </p:spPr>
      </p:pic>
    </p:spTree>
    <p:extLst>
      <p:ext uri="{BB962C8B-B14F-4D97-AF65-F5344CB8AC3E}">
        <p14:creationId xmlns:p14="http://schemas.microsoft.com/office/powerpoint/2010/main" val="365956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Array Properties</a:t>
            </a:r>
          </a:p>
        </p:txBody>
      </p:sp>
      <p:sp>
        <p:nvSpPr>
          <p:cNvPr id="3" name="Content Placeholder 2"/>
          <p:cNvSpPr>
            <a:spLocks noGrp="1"/>
          </p:cNvSpPr>
          <p:nvPr>
            <p:ph idx="1"/>
          </p:nvPr>
        </p:nvSpPr>
        <p:spPr>
          <a:xfrm>
            <a:off x="427704" y="1295400"/>
            <a:ext cx="8229600" cy="4525963"/>
          </a:xfrm>
        </p:spPr>
        <p:txBody>
          <a:bodyPr/>
          <a:lstStyle/>
          <a:p>
            <a:pPr marL="354013" indent="-354013"/>
            <a:r>
              <a:rPr lang="en-US" dirty="0"/>
              <a:t>Check properties of an array using some NumPy functions and methods:</a:t>
            </a:r>
          </a:p>
          <a:p>
            <a:pPr marL="354013" indent="-354013"/>
            <a:endParaRPr lang="en-US" dirty="0"/>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58297"/>
            <a:ext cx="8229599" cy="165181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871788" algn="l">
              <a:tabLst>
                <a:tab pos="4163695" algn="l"/>
              </a:tabLst>
            </a:pP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type(</a:t>
            </a: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.ndim</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.shape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lgn="l">
              <a:tabLst>
                <a:tab pos="4163695" algn="l"/>
              </a:tabLst>
            </a:pPr>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.size</a:t>
            </a:r>
            <a:endPar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a:p>
            <a:pPr marL="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.dtype</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955771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0000"/>
                </a:solidFill>
              </a:rPr>
              <a:t>Example of array properties</a:t>
            </a:r>
            <a:endParaRPr lang="en-SG" dirty="0">
              <a:solidFill>
                <a:srgbClr val="FF0000"/>
              </a:solidFill>
            </a:endParaRPr>
          </a:p>
        </p:txBody>
      </p:sp>
      <p:pic>
        <p:nvPicPr>
          <p:cNvPr id="4" name="Picture 3"/>
          <p:cNvPicPr>
            <a:picLocks noChangeAspect="1"/>
          </p:cNvPicPr>
          <p:nvPr/>
        </p:nvPicPr>
        <p:blipFill rotWithShape="1">
          <a:blip r:embed="rId2"/>
          <a:srcRect l="30957" t="39929" r="52659" b="41066"/>
          <a:stretch/>
        </p:blipFill>
        <p:spPr>
          <a:xfrm>
            <a:off x="2947014" y="1938901"/>
            <a:ext cx="3267174" cy="2131933"/>
          </a:xfrm>
          <a:prstGeom prst="rect">
            <a:avLst/>
          </a:prstGeom>
        </p:spPr>
      </p:pic>
    </p:spTree>
    <p:extLst>
      <p:ext uri="{BB962C8B-B14F-4D97-AF65-F5344CB8AC3E}">
        <p14:creationId xmlns:p14="http://schemas.microsoft.com/office/powerpoint/2010/main" val="267309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a:t>
            </a:r>
            <a:r>
              <a:rPr lang="en-US" dirty="0" err="1"/>
              <a:t>ork</a:t>
            </a:r>
            <a:r>
              <a:rPr lang="en-US" dirty="0"/>
              <a:t> with NumPy </a:t>
            </a:r>
            <a:r>
              <a:rPr lang="en-SG" dirty="0"/>
              <a:t>Arrays</a:t>
            </a:r>
          </a:p>
        </p:txBody>
      </p:sp>
      <p:sp>
        <p:nvSpPr>
          <p:cNvPr id="3" name="Content Placeholder 2"/>
          <p:cNvSpPr>
            <a:spLocks noGrp="1"/>
          </p:cNvSpPr>
          <p:nvPr>
            <p:ph idx="1"/>
          </p:nvPr>
        </p:nvSpPr>
        <p:spPr>
          <a:xfrm>
            <a:off x="417872" y="1295400"/>
            <a:ext cx="8229600" cy="4525963"/>
          </a:xfrm>
        </p:spPr>
        <p:txBody>
          <a:bodyPr/>
          <a:lstStyle/>
          <a:p>
            <a:pPr marL="354013" indent="-354013">
              <a:buFont typeface="Arial" panose="020B0604020202020204" pitchFamily="34" charset="0"/>
              <a:buChar char="•"/>
            </a:pPr>
            <a:r>
              <a:rPr lang="en-US" dirty="0"/>
              <a:t>NumPy provides various functions to us to work with arrays. </a:t>
            </a:r>
          </a:p>
          <a:p>
            <a:pPr marL="354013" indent="-354013">
              <a:buFont typeface="Arial" panose="020B0604020202020204" pitchFamily="34" charset="0"/>
              <a:buChar char="•"/>
            </a:pPr>
            <a:r>
              <a:rPr lang="en-US" dirty="0"/>
              <a:t>Each function deals with specific type of values in the array.</a:t>
            </a:r>
          </a:p>
          <a:p>
            <a:pPr marL="354013" indent="-354013">
              <a:buFont typeface="Arial" panose="020B0604020202020204" pitchFamily="34" charset="0"/>
              <a:buChar char="•"/>
            </a:pPr>
            <a:r>
              <a:rPr lang="en-US" dirty="0"/>
              <a:t>For instance, </a:t>
            </a:r>
            <a:r>
              <a:rPr lang="en-US" dirty="0">
                <a:solidFill>
                  <a:schemeClr val="tx2"/>
                </a:solidFill>
                <a:latin typeface="Consolas" panose="020B0609020204030204" pitchFamily="49" charset="0"/>
              </a:rPr>
              <a:t>log()</a:t>
            </a:r>
            <a:r>
              <a:rPr lang="en-US" dirty="0"/>
              <a:t> and </a:t>
            </a:r>
            <a:r>
              <a:rPr lang="en-US" dirty="0">
                <a:solidFill>
                  <a:schemeClr val="tx2"/>
                </a:solidFill>
                <a:latin typeface="Consolas" panose="020B0609020204030204" pitchFamily="49" charset="0"/>
              </a:rPr>
              <a:t>sqrt()</a:t>
            </a:r>
            <a:r>
              <a:rPr lang="en-US" dirty="0"/>
              <a:t> are only applicable to numeric arrays.</a:t>
            </a:r>
          </a:p>
          <a:p>
            <a:pPr marL="354013" indent="-354013">
              <a:buFont typeface="Arial" panose="020B0604020202020204" pitchFamily="34" charset="0"/>
              <a:buChar char="•"/>
            </a:pPr>
            <a:r>
              <a:rPr lang="en-US" dirty="0"/>
              <a:t>Functions like </a:t>
            </a:r>
            <a:r>
              <a:rPr lang="en-US" dirty="0">
                <a:solidFill>
                  <a:schemeClr val="tx2"/>
                </a:solidFill>
                <a:latin typeface="Consolas" panose="020B0609020204030204" pitchFamily="49" charset="0"/>
              </a:rPr>
              <a:t>strip()</a:t>
            </a:r>
            <a:r>
              <a:rPr lang="en-US" dirty="0"/>
              <a:t> and </a:t>
            </a:r>
            <a:r>
              <a:rPr lang="en-US" dirty="0">
                <a:solidFill>
                  <a:schemeClr val="tx2"/>
                </a:solidFill>
                <a:latin typeface="Consolas" panose="020B0609020204030204" pitchFamily="49" charset="0"/>
              </a:rPr>
              <a:t>upper()</a:t>
            </a:r>
            <a:r>
              <a:rPr lang="en-US" dirty="0"/>
              <a:t> are specifically designed for strings arrays.</a:t>
            </a:r>
          </a:p>
          <a:p>
            <a:pPr marL="354013" indent="-354013">
              <a:buFont typeface="Arial" panose="020B0604020202020204" pitchFamily="34" charset="0"/>
              <a:buChar char="•"/>
            </a:pPr>
            <a:r>
              <a:rPr lang="en-US" dirty="0"/>
              <a:t>Each function may have effect on different axes of the array. </a:t>
            </a:r>
          </a:p>
          <a:p>
            <a:pPr marL="354013" indent="-354013">
              <a:buFont typeface="Arial" panose="020B0604020202020204" pitchFamily="34" charset="0"/>
              <a:buChar char="•"/>
            </a:pPr>
            <a:r>
              <a:rPr lang="en-US" dirty="0"/>
              <a:t>Below are some examples of some frequently used NumPy functions.</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graphicFrame>
        <p:nvGraphicFramePr>
          <p:cNvPr id="6" name="Table 5">
            <a:extLst>
              <a:ext uri="{FF2B5EF4-FFF2-40B4-BE49-F238E27FC236}">
                <a16:creationId xmlns:a16="http://schemas.microsoft.com/office/drawing/2014/main" id="{407B6ABD-65B8-4519-86F5-E97D0FABC6D1}"/>
              </a:ext>
            </a:extLst>
          </p:cNvPr>
          <p:cNvGraphicFramePr>
            <a:graphicFrameLocks noGrp="1"/>
          </p:cNvGraphicFramePr>
          <p:nvPr/>
        </p:nvGraphicFramePr>
        <p:xfrm>
          <a:off x="803430" y="4434333"/>
          <a:ext cx="7652312" cy="1844230"/>
        </p:xfrm>
        <a:graphic>
          <a:graphicData uri="http://schemas.openxmlformats.org/drawingml/2006/table">
            <a:tbl>
              <a:tblPr firstRow="1" firstCol="1" bandRow="1">
                <a:tableStyleId>{B301B821-A1FF-4177-AEE7-76D212191A09}</a:tableStyleId>
              </a:tblPr>
              <a:tblGrid>
                <a:gridCol w="1992233">
                  <a:extLst>
                    <a:ext uri="{9D8B030D-6E8A-4147-A177-3AD203B41FA5}">
                      <a16:colId xmlns:a16="http://schemas.microsoft.com/office/drawing/2014/main" val="2528793138"/>
                    </a:ext>
                  </a:extLst>
                </a:gridCol>
                <a:gridCol w="5660079">
                  <a:extLst>
                    <a:ext uri="{9D8B030D-6E8A-4147-A177-3AD203B41FA5}">
                      <a16:colId xmlns:a16="http://schemas.microsoft.com/office/drawing/2014/main" val="2845598653"/>
                    </a:ext>
                  </a:extLst>
                </a:gridCol>
              </a:tblGrid>
              <a:tr h="283766">
                <a:tc>
                  <a:txBody>
                    <a:bodyPr/>
                    <a:lstStyle/>
                    <a:p>
                      <a:pPr algn="ctr"/>
                      <a:r>
                        <a:rPr lang="en-US" sz="2000" dirty="0">
                          <a:effectLst/>
                        </a:rPr>
                        <a:t>Function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tc>
                  <a:txBody>
                    <a:bodyPr/>
                    <a:lstStyle/>
                    <a:p>
                      <a:pPr algn="ctr"/>
                      <a:r>
                        <a:rPr lang="en-US" sz="2000" dirty="0">
                          <a:effectLst/>
                        </a:rPr>
                        <a:t>Description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3575106097"/>
                  </a:ext>
                </a:extLst>
              </a:tr>
              <a:tr h="283766">
                <a:tc>
                  <a:txBody>
                    <a:bodyPr/>
                    <a:lstStyle/>
                    <a:p>
                      <a:pPr algn="l"/>
                      <a:r>
                        <a:rPr lang="en-US" sz="2000" b="0" dirty="0">
                          <a:effectLst/>
                          <a:latin typeface="Consolas" panose="020B0609020204030204" pitchFamily="49" charset="0"/>
                        </a:rPr>
                        <a:t>percentile()</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percentile</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4177379542"/>
                  </a:ext>
                </a:extLst>
              </a:tr>
              <a:tr h="283766">
                <a:tc>
                  <a:txBody>
                    <a:bodyPr/>
                    <a:lstStyle/>
                    <a:p>
                      <a:pPr algn="l"/>
                      <a:r>
                        <a:rPr lang="en-US" sz="2000" b="0" dirty="0">
                          <a:effectLst/>
                          <a:latin typeface="Consolas" panose="020B0609020204030204" pitchFamily="49" charset="0"/>
                        </a:rPr>
                        <a:t>mean()</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row, column, or array mean</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676215402"/>
                  </a:ext>
                </a:extLst>
              </a:tr>
              <a:tr h="283766">
                <a:tc>
                  <a:txBody>
                    <a:bodyPr/>
                    <a:lstStyle/>
                    <a:p>
                      <a:pPr algn="l"/>
                      <a:r>
                        <a:rPr lang="en-US" sz="2000" b="0" dirty="0">
                          <a:effectLst/>
                          <a:latin typeface="Consolas" panose="020B0609020204030204" pitchFamily="49" charset="0"/>
                        </a:rPr>
                        <a:t>exp()</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exponential</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1877971069"/>
                  </a:ext>
                </a:extLst>
              </a:tr>
              <a:tr h="314519">
                <a:tc>
                  <a:txBody>
                    <a:bodyPr/>
                    <a:lstStyle/>
                    <a:p>
                      <a:pPr algn="l"/>
                      <a:r>
                        <a:rPr lang="en-US" sz="2000" b="0" dirty="0" err="1">
                          <a:effectLst/>
                          <a:latin typeface="Consolas" panose="020B0609020204030204" pitchFamily="49" charset="0"/>
                        </a:rPr>
                        <a:t>random.ranf</a:t>
                      </a:r>
                      <a:r>
                        <a:rPr lang="en-US" sz="2000" b="0" dirty="0">
                          <a:effectLst/>
                          <a:latin typeface="Consolas" panose="020B0609020204030204" pitchFamily="49" charset="0"/>
                        </a:rPr>
                        <a:t>()</a:t>
                      </a:r>
                      <a:endParaRPr lang="en-SG" sz="2000" b="0" dirty="0">
                        <a:effectLst/>
                        <a:latin typeface="Consolas" panose="020B0609020204030204" pitchFamily="49" charset="0"/>
                        <a:ea typeface="SimSun" panose="02010600030101010101" pitchFamily="2" charset="-122"/>
                        <a:cs typeface="Times New Roman" panose="02020603050405020304" pitchFamily="18" charset="0"/>
                      </a:endParaRPr>
                    </a:p>
                  </a:txBody>
                  <a:tcPr marL="53497" marR="53497" marT="32023" marB="32023"/>
                </a:tc>
                <a:tc>
                  <a:txBody>
                    <a:bodyPr/>
                    <a:lstStyle/>
                    <a:p>
                      <a:pPr algn="just"/>
                      <a:r>
                        <a:rPr lang="en-US" sz="2000" dirty="0">
                          <a:effectLst/>
                        </a:rPr>
                        <a:t>Return array with random floats in the interval [0, 1)</a:t>
                      </a:r>
                      <a:endParaRPr lang="en-SG" sz="2000" dirty="0">
                        <a:effectLst/>
                        <a:latin typeface="+mn-lt"/>
                        <a:ea typeface="SimSun" panose="02010600030101010101" pitchFamily="2" charset="-122"/>
                        <a:cs typeface="Times New Roman" panose="02020603050405020304" pitchFamily="18" charset="0"/>
                      </a:endParaRPr>
                    </a:p>
                  </a:txBody>
                  <a:tcPr marL="53497" marR="53497" marT="32023" marB="32023"/>
                </a:tc>
                <a:extLst>
                  <a:ext uri="{0D108BD9-81ED-4DB2-BD59-A6C34878D82A}">
                    <a16:rowId xmlns:a16="http://schemas.microsoft.com/office/drawing/2014/main" val="2469014990"/>
                  </a:ext>
                </a:extLst>
              </a:tr>
            </a:tbl>
          </a:graphicData>
        </a:graphic>
      </p:graphicFrame>
    </p:spTree>
    <p:custDataLst>
      <p:tags r:id="rId1"/>
    </p:custDataLst>
    <p:extLst>
      <p:ext uri="{BB962C8B-B14F-4D97-AF65-F5344CB8AC3E}">
        <p14:creationId xmlns:p14="http://schemas.microsoft.com/office/powerpoint/2010/main" val="422662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dirty="0"/>
              <a:t>1) Compute the statistics for each column of the housing data</a:t>
            </a:r>
          </a:p>
          <a:p>
            <a:pPr marL="342900" indent="-342900" algn="just">
              <a:buFont typeface="Arial" panose="020B0604020202020204" pitchFamily="34" charset="0"/>
              <a:buChar char="•"/>
            </a:pPr>
            <a:r>
              <a:rPr lang="en-US" dirty="0">
                <a:solidFill>
                  <a:schemeClr val="tx1"/>
                </a:solidFill>
              </a:rPr>
              <a:t>Extrac</a:t>
            </a:r>
            <a:r>
              <a:rPr lang="en-US" dirty="0"/>
              <a:t>t the values for each column</a:t>
            </a:r>
            <a:endParaRPr lang="en-US" dirty="0">
              <a:solidFill>
                <a:schemeClr val="tx1"/>
              </a:solidFill>
            </a:endParaRPr>
          </a:p>
          <a:p>
            <a:pPr marL="342900" indent="-342900" algn="just">
              <a:buFont typeface="Arial" panose="020B0604020202020204" pitchFamily="34" charset="0"/>
              <a:buChar char="•"/>
            </a:pPr>
            <a:r>
              <a:rPr lang="en-US" dirty="0"/>
              <a:t>Compute the min, max, mean, median and standard deviation of each column in the array</a:t>
            </a:r>
          </a:p>
          <a:p>
            <a:endParaRPr lang="en-US" dirty="0"/>
          </a:p>
          <a:p>
            <a:endParaRPr lang="en-US" dirty="0"/>
          </a:p>
          <a:p>
            <a:endParaRPr lang="en-US" dirty="0"/>
          </a:p>
        </p:txBody>
      </p:sp>
      <p:sp>
        <p:nvSpPr>
          <p:cNvPr id="7" name="Rectangle 3"/>
          <p:cNvSpPr>
            <a:spLocks noChangeArrowheads="1"/>
          </p:cNvSpPr>
          <p:nvPr/>
        </p:nvSpPr>
        <p:spPr bwMode="auto">
          <a:xfrm>
            <a:off x="853815" y="3136855"/>
            <a:ext cx="7832984"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CRIM 	min = 0.00632 , max = 88.9762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8.593 , mean= 3.614 , median = 0.257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ZN 	min = 0.0 , max = 100.0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23.299 , mean= 11.364 , median =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INDUS 	min = 0.46 , max = 27.74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6.854 , mean= 11.137 , median = 9.69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CHAS 	min = 0.0 , max = 1.0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0.254 , mean= 0.069 , median = 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NOX 	min = 0.385 , max = 0.871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0.116 , mean= 0.555 , median = 0.538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RM 	min = 3.561 , max = 8.78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0.702 , mean= 6.285 , median = 6.208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AGE 	min = 2.9 , max = 100.0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28.121 , mean= 68.575 , median = 77.5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DIS 	min = 1.1296 , max = 12.1265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2.104 , mean= 3.795 , median = 3.207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RAD 	min = 1.0 , max = 24.0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8.699 , mean= 9.549 , median = 5.0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TAX	 min = 187.0 , max = 711.0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168.37 , mean= 408.237 , median = 330.0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PTRATIO 	min = 12.6 , max = 22.0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2.163 , mean= 18.456 , median = 19.05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B 	min = 0.32 , max = 396.9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91.205 , mean= 356.674 , median = 391.44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LSTAT 	min = 1.73 , max = 37.97 , </a:t>
            </a:r>
            <a:r>
              <a:rPr kumimoji="0" lang="en-US" altLang="en-US" sz="1400" b="0" i="0" u="none" strike="noStrike" cap="none" normalizeH="0" baseline="0" dirty="0" err="1">
                <a:ln>
                  <a:noFill/>
                </a:ln>
                <a:solidFill>
                  <a:srgbClr val="6D2077"/>
                </a:solidFill>
                <a:effectLst/>
                <a:latin typeface="Arial Unicode MS"/>
                <a:ea typeface="Courier New" panose="02070309020205020404" pitchFamily="49" charset="0"/>
              </a:rPr>
              <a:t>std</a:t>
            </a:r>
            <a:r>
              <a:rPr kumimoji="0" lang="en-US" altLang="en-US" sz="1400" b="0" i="0" u="none" strike="noStrike" cap="none" normalizeH="0" baseline="0" dirty="0">
                <a:ln>
                  <a:noFill/>
                </a:ln>
                <a:solidFill>
                  <a:srgbClr val="6D2077"/>
                </a:solidFill>
                <a:effectLst/>
                <a:latin typeface="Arial Unicode MS"/>
                <a:ea typeface="Courier New" panose="02070309020205020404" pitchFamily="49" charset="0"/>
              </a:rPr>
              <a:t> = 7.134 , mean= 12.653 , median = 11.36</a:t>
            </a:r>
            <a:r>
              <a:rPr kumimoji="0" lang="en-US" altLang="en-US" sz="1000" b="0" i="0" u="none" strike="noStrike" cap="none" normalizeH="0" baseline="0" dirty="0">
                <a:ln>
                  <a:noFill/>
                </a:ln>
                <a:solidFill>
                  <a:srgbClr val="6D2077"/>
                </a:solidFill>
                <a:effectLst/>
              </a:rPr>
              <a:t> </a:t>
            </a:r>
            <a:endParaRPr kumimoji="0" lang="en-US" altLang="en-US" sz="3200" b="0" i="0" u="none" strike="noStrike" cap="none" normalizeH="0" baseline="0" dirty="0">
              <a:ln>
                <a:noFill/>
              </a:ln>
              <a:solidFill>
                <a:srgbClr val="6D2077"/>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39019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r>
              <a:rPr lang="en-US" dirty="0"/>
              <a:t>2) Plot a bar graph showing the mean values of houses in different housing features as shown</a:t>
            </a:r>
          </a:p>
          <a:p>
            <a:endParaRPr lang="en-US" dirty="0"/>
          </a:p>
          <a:p>
            <a:endParaRPr lang="en-US" dirty="0"/>
          </a:p>
        </p:txBody>
      </p:sp>
      <p:pic>
        <p:nvPicPr>
          <p:cNvPr id="4" name="Picture 3"/>
          <p:cNvPicPr>
            <a:picLocks noChangeAspect="1"/>
          </p:cNvPicPr>
          <p:nvPr/>
        </p:nvPicPr>
        <p:blipFill>
          <a:blip r:embed="rId4"/>
          <a:stretch>
            <a:fillRect/>
          </a:stretch>
        </p:blipFill>
        <p:spPr>
          <a:xfrm>
            <a:off x="2219717" y="2133961"/>
            <a:ext cx="4901554" cy="3502910"/>
          </a:xfrm>
          <a:prstGeom prst="rect">
            <a:avLst/>
          </a:prstGeom>
        </p:spPr>
      </p:pic>
    </p:spTree>
    <p:custDataLst>
      <p:tags r:id="rId1"/>
    </p:custDataLst>
    <p:extLst>
      <p:ext uri="{BB962C8B-B14F-4D97-AF65-F5344CB8AC3E}">
        <p14:creationId xmlns:p14="http://schemas.microsoft.com/office/powerpoint/2010/main" val="204175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for Study Unit 3</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dirty="0"/>
              <a:t>3) Plot a scatter plot showing the </a:t>
            </a:r>
            <a:r>
              <a:rPr lang="en-US" dirty="0" err="1"/>
              <a:t>the</a:t>
            </a:r>
            <a:r>
              <a:rPr lang="en-US" dirty="0"/>
              <a:t> % lower status of the population (LSTAT) and Median value of owner-occupied homes in $1000's (MEDV)</a:t>
            </a:r>
          </a:p>
          <a:p>
            <a:pPr algn="just"/>
            <a:endParaRPr lang="en-US" dirty="0"/>
          </a:p>
          <a:p>
            <a:endParaRPr lang="en-US" dirty="0"/>
          </a:p>
          <a:p>
            <a:endParaRPr lang="en-US" dirty="0"/>
          </a:p>
        </p:txBody>
      </p:sp>
      <p:pic>
        <p:nvPicPr>
          <p:cNvPr id="2" name="Picture 1"/>
          <p:cNvPicPr>
            <a:picLocks noChangeAspect="1"/>
          </p:cNvPicPr>
          <p:nvPr/>
        </p:nvPicPr>
        <p:blipFill>
          <a:blip r:embed="rId4"/>
          <a:stretch>
            <a:fillRect/>
          </a:stretch>
        </p:blipFill>
        <p:spPr>
          <a:xfrm>
            <a:off x="1936709" y="2055973"/>
            <a:ext cx="4521963" cy="3645981"/>
          </a:xfrm>
          <a:prstGeom prst="rect">
            <a:avLst/>
          </a:prstGeom>
        </p:spPr>
      </p:pic>
    </p:spTree>
    <p:custDataLst>
      <p:tags r:id="rId1"/>
    </p:custDataLst>
    <p:extLst>
      <p:ext uri="{BB962C8B-B14F-4D97-AF65-F5344CB8AC3E}">
        <p14:creationId xmlns:p14="http://schemas.microsoft.com/office/powerpoint/2010/main" val="2412575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354013" indent="-354013">
              <a:buFont typeface="Arial" panose="020B0604020202020204" pitchFamily="34" charset="0"/>
              <a:buChar char="•"/>
            </a:pPr>
            <a:r>
              <a:rPr lang="en-US" dirty="0"/>
              <a:t>Why do some NumPy functions require the whole axis or array for its process and why some of them do not?</a:t>
            </a:r>
          </a:p>
        </p:txBody>
      </p:sp>
    </p:spTree>
    <p:custDataLst>
      <p:tags r:id="rId1"/>
    </p:custDataLst>
    <p:extLst>
      <p:ext uri="{BB962C8B-B14F-4D97-AF65-F5344CB8AC3E}">
        <p14:creationId xmlns:p14="http://schemas.microsoft.com/office/powerpoint/2010/main" val="290410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3: Arrays &amp; Plots</a:t>
            </a:r>
          </a:p>
        </p:txBody>
      </p:sp>
      <p:sp>
        <p:nvSpPr>
          <p:cNvPr id="2" name="TextBox 1">
            <a:extLst>
              <a:ext uri="{FF2B5EF4-FFF2-40B4-BE49-F238E27FC236}">
                <a16:creationId xmlns:a16="http://schemas.microsoft.com/office/drawing/2014/main" id="{88166380-F6E3-4D4E-AF38-9624C872CD2B}"/>
              </a:ext>
            </a:extLst>
          </p:cNvPr>
          <p:cNvSpPr txBox="1"/>
          <p:nvPr/>
        </p:nvSpPr>
        <p:spPr>
          <a:xfrm>
            <a:off x="253128" y="4754019"/>
            <a:ext cx="1064715" cy="27699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99D6EA"/>
                </a:solidFill>
                <a:effectLst/>
                <a:uLnTx/>
                <a:uFillTx/>
                <a:latin typeface="Roboto Medium" panose="02000000000000000000" pitchFamily="2" charset="0"/>
                <a:ea typeface="Roboto Medium" panose="02000000000000000000" pitchFamily="2" charset="0"/>
                <a:cs typeface="+mn-cs"/>
              </a:rPr>
              <a:t>August 2022</a:t>
            </a:r>
          </a:p>
        </p:txBody>
      </p:sp>
    </p:spTree>
    <p:extLst>
      <p:ext uri="{BB962C8B-B14F-4D97-AF65-F5344CB8AC3E}">
        <p14:creationId xmlns:p14="http://schemas.microsoft.com/office/powerpoint/2010/main" val="3122147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347171"/>
          </a:xfrm>
        </p:spPr>
        <p:txBody>
          <a:bodyPr/>
          <a:lstStyle/>
          <a:p>
            <a:pPr marL="354013" indent="-354013">
              <a:buFont typeface="Arial" panose="020B0604020202020204" pitchFamily="34" charset="0"/>
              <a:buChar char="•"/>
            </a:pPr>
            <a:r>
              <a:rPr lang="en-US" dirty="0"/>
              <a:t>When is it more sensible to use arrays instead of tuples, lists, or dictionaries? And when is it vice versa?</a:t>
            </a:r>
          </a:p>
          <a:p>
            <a:pPr marL="811213" lvl="1" indent="-354013" algn="l">
              <a:buFont typeface="Wingdings" panose="05000000000000000000" pitchFamily="2" charset="2"/>
              <a:buChar char="Ø"/>
            </a:pPr>
            <a:r>
              <a:rPr lang="en-US" dirty="0"/>
              <a:t>Use arrays when we have multi-dimensional objects</a:t>
            </a:r>
          </a:p>
          <a:p>
            <a:pPr lvl="1" algn="l"/>
            <a:endParaRPr lang="en-US" dirty="0"/>
          </a:p>
          <a:p>
            <a:pPr marL="354013" indent="-354013">
              <a:buFont typeface="Arial" panose="020B0604020202020204" pitchFamily="34" charset="0"/>
              <a:buChar char="•"/>
            </a:pPr>
            <a:r>
              <a:rPr lang="en-US" dirty="0"/>
              <a:t>Why do some </a:t>
            </a:r>
            <a:r>
              <a:rPr lang="en-US" dirty="0" err="1"/>
              <a:t>NumPy</a:t>
            </a:r>
            <a:r>
              <a:rPr lang="en-US" dirty="0"/>
              <a:t> functions require the whole axis or array for its process and why some of them do not?</a:t>
            </a:r>
          </a:p>
          <a:p>
            <a:pPr marL="811213" lvl="1" indent="-354013" algn="l">
              <a:buFont typeface="Wingdings" panose="05000000000000000000" pitchFamily="2" charset="2"/>
              <a:buChar char="Ø"/>
            </a:pPr>
            <a:r>
              <a:rPr lang="en-US" dirty="0"/>
              <a:t>Depends on what we are calculating. E.g., mean of a column vs the mean of an array</a:t>
            </a:r>
          </a:p>
          <a:p>
            <a:endParaRPr lang="en-SG" dirty="0"/>
          </a:p>
        </p:txBody>
      </p:sp>
      <p:sp>
        <p:nvSpPr>
          <p:cNvPr id="3" name="Title 2"/>
          <p:cNvSpPr>
            <a:spLocks noGrp="1"/>
          </p:cNvSpPr>
          <p:nvPr>
            <p:ph type="title"/>
          </p:nvPr>
        </p:nvSpPr>
        <p:spPr/>
        <p:txBody>
          <a:bodyPr/>
          <a:lstStyle/>
          <a:p>
            <a:r>
              <a:rPr lang="en-US" dirty="0"/>
              <a:t>Discussion (answer)</a:t>
            </a:r>
            <a:endParaRPr lang="en-SG" dirty="0"/>
          </a:p>
        </p:txBody>
      </p:sp>
    </p:spTree>
    <p:extLst>
      <p:ext uri="{BB962C8B-B14F-4D97-AF65-F5344CB8AC3E}">
        <p14:creationId xmlns:p14="http://schemas.microsoft.com/office/powerpoint/2010/main" val="285388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Another Activity (for fun)</a:t>
            </a:r>
          </a:p>
        </p:txBody>
      </p:sp>
      <p:sp>
        <p:nvSpPr>
          <p:cNvPr id="6" name="Content Placeholder 5"/>
          <p:cNvSpPr>
            <a:spLocks noGrp="1"/>
          </p:cNvSpPr>
          <p:nvPr>
            <p:ph idx="1"/>
          </p:nvPr>
        </p:nvSpPr>
        <p:spPr>
          <a:xfrm>
            <a:off x="492133" y="1256579"/>
            <a:ext cx="8468334" cy="4803753"/>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10 x 10 array which contains 100 random numbers from the normally distributed population with mean 0 and variance 1.</a:t>
            </a:r>
          </a:p>
          <a:p>
            <a:pPr marL="342900" indent="-342900" algn="just">
              <a:buFont typeface="Arial" panose="020B0604020202020204" pitchFamily="34" charset="0"/>
              <a:buChar char="•"/>
            </a:pPr>
            <a:r>
              <a:rPr lang="en-US" dirty="0"/>
              <a:t>Compute the mean, median and mode of each array column as well as the entire array.</a:t>
            </a:r>
          </a:p>
          <a:p>
            <a:pPr marL="342900" indent="-342900" algn="just">
              <a:buFont typeface="Arial" panose="020B0604020202020204" pitchFamily="34" charset="0"/>
              <a:buChar char="•"/>
            </a:pPr>
            <a:r>
              <a:rPr lang="en-US" dirty="0">
                <a:solidFill>
                  <a:schemeClr val="tx1"/>
                </a:solidFill>
              </a:rPr>
              <a:t>Select those numbers from the array within the interval [-1.96, 1.96] and store those numbers in a one-dimensional array. Determine the size of the resulting array.</a:t>
            </a:r>
          </a:p>
          <a:p>
            <a:endParaRPr lang="en-US" dirty="0"/>
          </a:p>
        </p:txBody>
      </p:sp>
    </p:spTree>
    <p:custDataLst>
      <p:tags r:id="rId1"/>
    </p:custDataLst>
    <p:extLst>
      <p:ext uri="{BB962C8B-B14F-4D97-AF65-F5344CB8AC3E}">
        <p14:creationId xmlns:p14="http://schemas.microsoft.com/office/powerpoint/2010/main" val="287630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Plotting with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matplotlib</a:t>
            </a:r>
          </a:p>
        </p:txBody>
      </p:sp>
    </p:spTree>
    <p:custDataLst>
      <p:tags r:id="rId1"/>
    </p:custDataLst>
    <p:extLst>
      <p:ext uri="{BB962C8B-B14F-4D97-AF65-F5344CB8AC3E}">
        <p14:creationId xmlns:p14="http://schemas.microsoft.com/office/powerpoint/2010/main" val="2710455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matplotlib Package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“matplotlib” is the most common </a:t>
            </a:r>
            <a:r>
              <a:rPr lang="en-US" dirty="0" err="1"/>
              <a:t>visualisation</a:t>
            </a:r>
            <a:r>
              <a:rPr lang="en-US" dirty="0"/>
              <a:t> package for Python. </a:t>
            </a:r>
          </a:p>
          <a:p>
            <a:pPr marL="354013" indent="-354013">
              <a:buFont typeface="Arial" panose="020B0604020202020204" pitchFamily="34" charset="0"/>
              <a:buChar char="•"/>
            </a:pPr>
            <a:r>
              <a:rPr lang="en-US" dirty="0"/>
              <a:t>The sub-package “</a:t>
            </a:r>
            <a:r>
              <a:rPr lang="en-US" dirty="0" err="1"/>
              <a:t>pyplot</a:t>
            </a:r>
            <a:r>
              <a:rPr lang="en-US" dirty="0"/>
              <a:t>” contains all functions and plot types we need here, e.g., bar chart, histogram, scatter plot, etc.</a:t>
            </a:r>
          </a:p>
          <a:p>
            <a:pPr marL="354013" indent="-354013">
              <a:buFont typeface="Arial" panose="020B0604020202020204" pitchFamily="34" charset="0"/>
              <a:buChar char="•"/>
            </a:pPr>
            <a:r>
              <a:rPr lang="en-US" dirty="0"/>
              <a:t>Use the following syntax to import “</a:t>
            </a:r>
            <a:r>
              <a:rPr lang="en-US" dirty="0" err="1"/>
              <a:t>pyplot</a:t>
            </a:r>
            <a:r>
              <a:rPr lang="en-US" dirty="0"/>
              <a:t>” into a program:</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C1A2D2B3-A02E-453C-8F39-8DC1EDB595BC}"/>
              </a:ext>
            </a:extLst>
          </p:cNvPr>
          <p:cNvSpPr/>
          <p:nvPr/>
        </p:nvSpPr>
        <p:spPr>
          <a:xfrm>
            <a:off x="457201" y="3123056"/>
            <a:ext cx="8229599" cy="4451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import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matplotlib.pyplot</a:t>
            </a:r>
            <a:r>
              <a:rPr lang="en-US" sz="2000" dirty="0">
                <a:effectLst/>
                <a:latin typeface="Consolas" panose="020B0609020204030204" pitchFamily="49" charset="0"/>
                <a:ea typeface="SimSun" panose="02010600030101010101" pitchFamily="2" charset="-122"/>
                <a:cs typeface="Times New Roman" panose="02020603050405020304" pitchFamily="18" charset="0"/>
              </a:rPr>
              <a:t> as </a:t>
            </a:r>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743561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Plots</a:t>
            </a:r>
          </a:p>
        </p:txBody>
      </p:sp>
      <p:sp>
        <p:nvSpPr>
          <p:cNvPr id="3" name="Content Placeholder 2"/>
          <p:cNvSpPr>
            <a:spLocks noGrp="1"/>
          </p:cNvSpPr>
          <p:nvPr>
            <p:ph idx="1"/>
          </p:nvPr>
        </p:nvSpPr>
        <p:spPr>
          <a:xfrm>
            <a:off x="457200" y="1295400"/>
            <a:ext cx="8229600" cy="5115232"/>
          </a:xfrm>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plot()</a:t>
            </a:r>
            <a:r>
              <a:rPr lang="en-US" dirty="0"/>
              <a:t> function to create simple line plot.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function parameters control:</a:t>
            </a:r>
          </a:p>
          <a:p>
            <a:pPr marL="400050" lvl="1" algn="l">
              <a:spcBef>
                <a:spcPts val="600"/>
              </a:spcBef>
            </a:pPr>
            <a:r>
              <a:rPr lang="en-US" dirty="0">
                <a:solidFill>
                  <a:schemeClr val="tx2"/>
                </a:solidFill>
                <a:latin typeface="Consolas" panose="020B0609020204030204" pitchFamily="49" charset="0"/>
              </a:rPr>
              <a:t>x</a:t>
            </a:r>
            <a:r>
              <a:rPr lang="en-US" dirty="0"/>
              <a:t>, </a:t>
            </a:r>
            <a:r>
              <a:rPr lang="en-US" dirty="0">
                <a:solidFill>
                  <a:schemeClr val="tx2"/>
                </a:solidFill>
                <a:latin typeface="Consolas" panose="020B0609020204030204" pitchFamily="49" charset="0"/>
              </a:rPr>
              <a:t>y</a:t>
            </a:r>
            <a:r>
              <a:rPr lang="en-US" dirty="0"/>
              <a:t>: lists of the x-axis and y-axis values</a:t>
            </a:r>
          </a:p>
          <a:p>
            <a:pPr marL="400050" lvl="1" algn="l">
              <a:spcBef>
                <a:spcPts val="600"/>
              </a:spcBef>
            </a:pPr>
            <a:r>
              <a:rPr lang="en-US" dirty="0">
                <a:solidFill>
                  <a:schemeClr val="tx2"/>
                </a:solidFill>
                <a:latin typeface="Consolas" panose="020B0609020204030204" pitchFamily="49" charset="0"/>
              </a:rPr>
              <a:t>color</a:t>
            </a:r>
            <a:r>
              <a:rPr lang="en-US" dirty="0"/>
              <a:t>: </a:t>
            </a:r>
            <a:r>
              <a:rPr lang="en-US" dirty="0" err="1"/>
              <a:t>colour</a:t>
            </a:r>
            <a:r>
              <a:rPr lang="en-US" dirty="0"/>
              <a:t> of the line</a:t>
            </a:r>
          </a:p>
          <a:p>
            <a:pPr marL="400050" lvl="1" algn="l">
              <a:spcBef>
                <a:spcPts val="600"/>
              </a:spcBef>
            </a:pPr>
            <a:r>
              <a:rPr lang="en-US" dirty="0" err="1">
                <a:solidFill>
                  <a:schemeClr val="tx2"/>
                </a:solidFill>
                <a:latin typeface="Consolas" panose="020B0609020204030204" pitchFamily="49" charset="0"/>
              </a:rPr>
              <a:t>linestyle</a:t>
            </a:r>
            <a:r>
              <a:rPr lang="en-US" dirty="0"/>
              <a:t>, </a:t>
            </a:r>
            <a:r>
              <a:rPr lang="en-US" dirty="0">
                <a:solidFill>
                  <a:schemeClr val="tx2"/>
                </a:solidFill>
                <a:latin typeface="Consolas" panose="020B0609020204030204" pitchFamily="49" charset="0"/>
              </a:rPr>
              <a:t>linewidth</a:t>
            </a:r>
            <a:r>
              <a:rPr lang="en-US" dirty="0"/>
              <a:t>: formatting options of the line. </a:t>
            </a:r>
          </a:p>
          <a:p>
            <a:pPr marL="400050" lvl="1" algn="l">
              <a:spcBef>
                <a:spcPts val="600"/>
              </a:spcBef>
            </a:pPr>
            <a:r>
              <a:rPr lang="en-US" dirty="0">
                <a:solidFill>
                  <a:schemeClr val="tx2"/>
                </a:solidFill>
                <a:latin typeface="Consolas" panose="020B0609020204030204" pitchFamily="49" charset="0"/>
              </a:rPr>
              <a:t>marker</a:t>
            </a:r>
            <a:r>
              <a:rPr lang="en-US" dirty="0"/>
              <a:t>: style of the data points, e.g., point, circle, square, etc. </a:t>
            </a:r>
          </a:p>
          <a:p>
            <a:pPr marL="400050" lvl="1" algn="l">
              <a:spcBef>
                <a:spcPts val="600"/>
              </a:spcBef>
            </a:pPr>
            <a:r>
              <a:rPr lang="en-US" dirty="0" err="1">
                <a:solidFill>
                  <a:schemeClr val="tx2"/>
                </a:solidFill>
                <a:latin typeface="Consolas" panose="020B0609020204030204" pitchFamily="49" charset="0"/>
              </a:rPr>
              <a:t>markerfacecolor</a:t>
            </a:r>
            <a:r>
              <a:rPr lang="en-US" dirty="0"/>
              <a:t>, </a:t>
            </a:r>
            <a:r>
              <a:rPr lang="en-US" dirty="0" err="1">
                <a:solidFill>
                  <a:schemeClr val="tx2"/>
                </a:solidFill>
                <a:latin typeface="Consolas" panose="020B0609020204030204" pitchFamily="49" charset="0"/>
              </a:rPr>
              <a:t>markeredgecolor</a:t>
            </a:r>
            <a:r>
              <a:rPr lang="en-US" dirty="0"/>
              <a:t> and </a:t>
            </a:r>
            <a:r>
              <a:rPr lang="en-US" dirty="0" err="1">
                <a:solidFill>
                  <a:schemeClr val="tx2"/>
                </a:solidFill>
                <a:latin typeface="Consolas" panose="020B0609020204030204" pitchFamily="49" charset="0"/>
              </a:rPr>
              <a:t>markersize</a:t>
            </a:r>
            <a:r>
              <a:rPr lang="en-US" dirty="0"/>
              <a:t>: </a:t>
            </a:r>
            <a:r>
              <a:rPr lang="en-US" dirty="0" err="1"/>
              <a:t>colour</a:t>
            </a:r>
            <a:r>
              <a:rPr lang="en-US" dirty="0"/>
              <a:t> and size of data points. </a:t>
            </a:r>
          </a:p>
          <a:p>
            <a:pPr marL="354013" indent="-354013">
              <a:buFont typeface="Arial" panose="020B0604020202020204" pitchFamily="34" charset="0"/>
              <a:buChar char="•"/>
            </a:pPr>
            <a:r>
              <a:rPr lang="en-US" dirty="0"/>
              <a:t>Refer to </a:t>
            </a:r>
            <a:r>
              <a:rPr lang="en-US" dirty="0">
                <a:hlinkClick r:id="rId4"/>
              </a:rPr>
              <a:t>https://matplotlib.org/api/_as_gen/matplotlib.pyplot.plot.html</a:t>
            </a:r>
            <a:r>
              <a:rPr lang="en-US" dirty="0"/>
              <a:t> for more arguments of the </a:t>
            </a:r>
            <a:r>
              <a:rPr lang="en-US" dirty="0">
                <a:solidFill>
                  <a:schemeClr val="tx2"/>
                </a:solidFill>
                <a:latin typeface="Consolas" panose="020B0609020204030204" pitchFamily="49" charset="0"/>
              </a:rPr>
              <a:t>plot()</a:t>
            </a:r>
            <a:r>
              <a:rPr lang="en-US" dirty="0"/>
              <a:t> function.</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2"/>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plot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linestyle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524000" indent="-1258888"/>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markerfacecolor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u="sng"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markeredgecolor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markersize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307469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Other Plot Options</a:t>
            </a:r>
          </a:p>
        </p:txBody>
      </p:sp>
      <p:sp>
        <p:nvSpPr>
          <p:cNvPr id="3" name="Content Placeholder 2"/>
          <p:cNvSpPr>
            <a:spLocks noGrp="1"/>
          </p:cNvSpPr>
          <p:nvPr>
            <p:ph idx="1"/>
          </p:nvPr>
        </p:nvSpPr>
        <p:spPr>
          <a:xfrm>
            <a:off x="457200" y="1295400"/>
            <a:ext cx="8229600" cy="5115232"/>
          </a:xfrm>
        </p:spPr>
        <p:txBody>
          <a:bodyPr/>
          <a:lstStyle/>
          <a:p>
            <a:pPr marL="354013" indent="-354013"/>
            <a:r>
              <a:rPr lang="en-US" dirty="0"/>
              <a:t>Apply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xlabel</a:t>
            </a:r>
            <a:r>
              <a:rPr lang="en-US" dirty="0">
                <a:solidFill>
                  <a:schemeClr val="tx2"/>
                </a:solidFill>
                <a:latin typeface="Consolas" panose="020B0609020204030204" pitchFamily="49" charset="0"/>
              </a:rPr>
              <a:t>()</a:t>
            </a:r>
            <a:r>
              <a:rPr lang="en-US" dirty="0"/>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ylabel</a:t>
            </a:r>
            <a:r>
              <a:rPr lang="en-US" dirty="0">
                <a:solidFill>
                  <a:schemeClr val="tx2"/>
                </a:solidFill>
                <a:latin typeface="Consolas" panose="020B0609020204030204" pitchFamily="49" charset="0"/>
              </a:rPr>
              <a:t>()</a:t>
            </a:r>
            <a:r>
              <a:rPr lang="en-US" dirty="0">
                <a:solidFill>
                  <a:schemeClr val="tx2"/>
                </a:solidFill>
                <a:latin typeface="+mj-lt"/>
              </a:rPr>
              <a:t> </a:t>
            </a:r>
            <a:r>
              <a:rPr lang="en-US" dirty="0"/>
              <a:t>methods to add labels to both axis.</a:t>
            </a:r>
          </a:p>
          <a:p>
            <a:pPr marL="354013" indent="-354013"/>
            <a:endParaRPr lang="en-US" dirty="0"/>
          </a:p>
          <a:p>
            <a:pPr marL="354013" indent="-354013"/>
            <a:endParaRPr lang="en-US" dirty="0"/>
          </a:p>
          <a:p>
            <a:pPr marL="354013" indent="-354013"/>
            <a:r>
              <a:rPr lang="en-US" dirty="0"/>
              <a:t>Set a title to the current plot by </a:t>
            </a:r>
            <a:r>
              <a:rPr lang="en-US" dirty="0">
                <a:solidFill>
                  <a:schemeClr val="tx2"/>
                </a:solidFill>
                <a:latin typeface="Consolas" panose="020B0609020204030204" pitchFamily="49" charset="0"/>
              </a:rPr>
              <a:t>title()</a:t>
            </a:r>
            <a:r>
              <a:rPr lang="en-US" dirty="0"/>
              <a:t>.</a:t>
            </a:r>
          </a:p>
          <a:p>
            <a:pPr marL="354013" indent="-354013"/>
            <a:endParaRPr lang="en-US" dirty="0"/>
          </a:p>
          <a:p>
            <a:pPr marL="354013" indent="-354013"/>
            <a:r>
              <a:rPr lang="en-US" dirty="0"/>
              <a:t>We can define the text and location of the labels on each tick of both axes.</a:t>
            </a:r>
          </a:p>
          <a:p>
            <a:pPr marL="354013" indent="-354013"/>
            <a:endParaRPr lang="en-US" dirty="0"/>
          </a:p>
          <a:p>
            <a:pPr marL="354013" indent="-354013"/>
            <a:endParaRPr lang="en-US" dirty="0"/>
          </a:p>
          <a:p>
            <a:pPr marL="354013" indent="-354013"/>
            <a:r>
              <a:rPr lang="en-US" dirty="0"/>
              <a:t>Python waits for </a:t>
            </a:r>
            <a:r>
              <a:rPr lang="en-US" dirty="0">
                <a:solidFill>
                  <a:schemeClr val="tx2"/>
                </a:solidFill>
                <a:latin typeface="Consolas" panose="020B0609020204030204" pitchFamily="49" charset="0"/>
              </a:rPr>
              <a:t>show()</a:t>
            </a:r>
            <a:r>
              <a:rPr lang="en-US" dirty="0"/>
              <a:t> to display all figures.</a:t>
            </a:r>
          </a:p>
          <a:p>
            <a:pPr marL="354013" indent="-354013"/>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70923"/>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xlabel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X-Label String</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ylabel</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Y-Label String</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A877BBC5-9E2B-4763-8628-2D2E717AE83B}"/>
              </a:ext>
            </a:extLst>
          </p:cNvPr>
          <p:cNvSpPr/>
          <p:nvPr/>
        </p:nvSpPr>
        <p:spPr>
          <a:xfrm>
            <a:off x="457201" y="3072421"/>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My Plot Title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7" name="Rectangle 6">
            <a:extLst>
              <a:ext uri="{FF2B5EF4-FFF2-40B4-BE49-F238E27FC236}">
                <a16:creationId xmlns:a16="http://schemas.microsoft.com/office/drawing/2014/main" id="{B07F21C2-A600-488C-8736-9440F1624EAF}"/>
              </a:ext>
            </a:extLst>
          </p:cNvPr>
          <p:cNvSpPr/>
          <p:nvPr/>
        </p:nvSpPr>
        <p:spPr>
          <a:xfrm>
            <a:off x="457201" y="40310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00213">
              <a:spcBef>
                <a:spcPts val="600"/>
              </a:spcBef>
              <a:spcAft>
                <a:spcPts val="600"/>
              </a:spcAft>
              <a:tabLst>
                <a:tab pos="4163695" algn="l"/>
              </a:tabLs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xticks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a:p>
            <a:pPr marL="1700213"/>
            <a:r>
              <a:rPr lang="en-US"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yticks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ticks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labels</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rotation</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endParaRPr lang="en-SG"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998EE298-E138-4FFC-949B-2CF50CC94AC8}"/>
              </a:ext>
            </a:extLst>
          </p:cNvPr>
          <p:cNvSpPr/>
          <p:nvPr/>
        </p:nvSpPr>
        <p:spPr>
          <a:xfrm>
            <a:off x="457201" y="5392275"/>
            <a:ext cx="8229599" cy="4376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spcBef>
                <a:spcPts val="600"/>
              </a:spcBef>
              <a:spcAft>
                <a:spcPts val="600"/>
              </a:spcAft>
            </a:pP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show</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050210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Histogram</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Histogram shows the distribution of a variable.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hist()</a:t>
            </a:r>
            <a:r>
              <a:rPr lang="en-US" dirty="0"/>
              <a:t> function, we can control </a:t>
            </a:r>
          </a:p>
          <a:p>
            <a:pPr marL="754063" lvl="1" indent="-354013" algn="l">
              <a:spcBef>
                <a:spcPts val="600"/>
              </a:spcBef>
              <a:buFont typeface="Wingdings" panose="05000000000000000000" pitchFamily="2" charset="2"/>
              <a:buChar char="Ø"/>
            </a:pPr>
            <a:r>
              <a:rPr lang="en-US" dirty="0">
                <a:solidFill>
                  <a:schemeClr val="tx1"/>
                </a:solidFill>
              </a:rPr>
              <a:t>number of bins, </a:t>
            </a:r>
          </a:p>
          <a:p>
            <a:pPr marL="754063" lvl="1" indent="-354013" algn="l">
              <a:spcBef>
                <a:spcPts val="600"/>
              </a:spcBef>
              <a:buFont typeface="Wingdings" panose="05000000000000000000" pitchFamily="2" charset="2"/>
              <a:buChar char="Ø"/>
            </a:pPr>
            <a:r>
              <a:rPr lang="en-US" dirty="0">
                <a:solidFill>
                  <a:schemeClr val="tx1"/>
                </a:solidFill>
              </a:rPr>
              <a:t>range of values, </a:t>
            </a:r>
          </a:p>
          <a:p>
            <a:pPr marL="754063" lvl="1" indent="-354013" algn="l">
              <a:spcBef>
                <a:spcPts val="600"/>
              </a:spcBef>
              <a:buFont typeface="Wingdings" panose="05000000000000000000" pitchFamily="2" charset="2"/>
              <a:buChar char="Ø"/>
            </a:pPr>
            <a:r>
              <a:rPr lang="en-US" dirty="0">
                <a:solidFill>
                  <a:schemeClr val="tx1"/>
                </a:solidFill>
              </a:rPr>
              <a:t>chart’s orientation,</a:t>
            </a:r>
          </a:p>
          <a:p>
            <a:pPr marL="754063" lvl="1" indent="-354013" algn="l">
              <a:spcBef>
                <a:spcPts val="600"/>
              </a:spcBef>
              <a:buFont typeface="Wingdings" panose="05000000000000000000" pitchFamily="2" charset="2"/>
              <a:buChar char="Ø"/>
            </a:pPr>
            <a:r>
              <a:rPr lang="en-US" dirty="0">
                <a:solidFill>
                  <a:schemeClr val="tx1"/>
                </a:solidFill>
              </a:rPr>
              <a:t>width of the bars,</a:t>
            </a:r>
          </a:p>
          <a:p>
            <a:pPr marL="754063" lvl="1" indent="-354013" algn="l">
              <a:spcBef>
                <a:spcPts val="600"/>
              </a:spcBef>
              <a:buFont typeface="Wingdings" panose="05000000000000000000" pitchFamily="2" charset="2"/>
              <a:buChar char="Ø"/>
            </a:pPr>
            <a:r>
              <a:rPr lang="en-US" dirty="0">
                <a:solidFill>
                  <a:schemeClr val="tx1"/>
                </a:solidFill>
              </a:rPr>
              <a:t>position of the bars (between two ticks or on top of a tick),</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of the bars.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152650" indent="-1258888"/>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hist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bins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range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b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b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align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mid</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orientation</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accent5">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vertical</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rwidth</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5683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Scatter Plot</a:t>
            </a:r>
          </a:p>
        </p:txBody>
      </p:sp>
      <p:sp>
        <p:nvSpPr>
          <p:cNvPr id="3" name="Content Placeholder 2"/>
          <p:cNvSpPr>
            <a:spLocks noGrp="1"/>
          </p:cNvSpPr>
          <p:nvPr>
            <p:ph idx="1"/>
          </p:nvPr>
        </p:nvSpPr>
        <p:spPr>
          <a:xfrm>
            <a:off x="427704" y="1295400"/>
            <a:ext cx="8229600" cy="4525963"/>
          </a:xfrm>
        </p:spPr>
        <p:txBody>
          <a:bodyPr/>
          <a:lstStyle/>
          <a:p>
            <a:pPr marL="354013" indent="-354013">
              <a:buFont typeface="Arial" panose="020B0604020202020204" pitchFamily="34" charset="0"/>
              <a:buChar char="•"/>
            </a:pPr>
            <a:r>
              <a:rPr lang="en-US" dirty="0"/>
              <a:t>Scatter plots are used to study the correlation between two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parameters of the </a:t>
            </a:r>
            <a:r>
              <a:rPr lang="en-US" dirty="0">
                <a:solidFill>
                  <a:schemeClr val="tx2"/>
                </a:solidFill>
                <a:latin typeface="Consolas" panose="020B0609020204030204" pitchFamily="49" charset="0"/>
              </a:rPr>
              <a:t>scatter()</a:t>
            </a:r>
            <a:r>
              <a:rPr lang="en-US" dirty="0"/>
              <a:t> function control </a:t>
            </a:r>
          </a:p>
          <a:p>
            <a:pPr marL="754063" lvl="1" indent="-354013" algn="l">
              <a:spcBef>
                <a:spcPts val="600"/>
              </a:spcBef>
              <a:buFont typeface="Wingdings" panose="05000000000000000000" pitchFamily="2" charset="2"/>
              <a:buChar char="Ø"/>
            </a:pPr>
            <a:r>
              <a:rPr lang="en-US" dirty="0">
                <a:solidFill>
                  <a:schemeClr val="tx1"/>
                </a:solidFill>
              </a:rPr>
              <a:t>values of x and y, </a:t>
            </a:r>
          </a:p>
          <a:p>
            <a:pPr marL="754063" lvl="1" indent="-354013" algn="l">
              <a:spcBef>
                <a:spcPts val="600"/>
              </a:spcBef>
              <a:buFont typeface="Wingdings" panose="05000000000000000000" pitchFamily="2" charset="2"/>
              <a:buChar char="Ø"/>
            </a:pPr>
            <a:r>
              <a:rPr lang="en-US" dirty="0" err="1">
                <a:solidFill>
                  <a:schemeClr val="tx1"/>
                </a:solidFill>
              </a:rPr>
              <a:t>colour</a:t>
            </a:r>
            <a:r>
              <a:rPr lang="en-US" dirty="0">
                <a:solidFill>
                  <a:schemeClr val="tx1"/>
                </a:solidFill>
              </a:rPr>
              <a:t> and style of the markers, </a:t>
            </a:r>
          </a:p>
          <a:p>
            <a:pPr marL="754063" lvl="1" indent="-354013" algn="l">
              <a:spcBef>
                <a:spcPts val="600"/>
              </a:spcBef>
              <a:buFont typeface="Wingdings" panose="05000000000000000000" pitchFamily="2" charset="2"/>
              <a:buChar char="Ø"/>
            </a:pPr>
            <a:r>
              <a:rPr lang="en-US" dirty="0">
                <a:solidFill>
                  <a:schemeClr val="tx1"/>
                </a:solidFill>
              </a:rPr>
              <a:t>width and </a:t>
            </a:r>
            <a:r>
              <a:rPr lang="en-US" dirty="0" err="1">
                <a:solidFill>
                  <a:schemeClr val="tx1"/>
                </a:solidFill>
              </a:rPr>
              <a:t>colour</a:t>
            </a:r>
            <a:r>
              <a:rPr lang="en-US" dirty="0">
                <a:solidFill>
                  <a:schemeClr val="tx1"/>
                </a:solidFill>
              </a:rPr>
              <a:t> of the markers’ edge.</a:t>
            </a:r>
          </a:p>
          <a:p>
            <a:pPr marL="354013" indent="-354013"/>
            <a:endParaRPr lang="en-US"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95586"/>
            <a:ext cx="8229599" cy="9754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indent="-1701800"/>
            <a:r>
              <a:rPr lang="en-SG" sz="2000" dirty="0" err="1">
                <a:solidFill>
                  <a:schemeClr val="accent4">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plt</a:t>
            </a:r>
            <a:r>
              <a:rPr lang="en-SG"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scatter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color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marker</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linewidths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edgecolors</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241547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Revisit the earlier plotting exercises:</a:t>
            </a:r>
          </a:p>
          <a:p>
            <a:pPr marL="342900" indent="-342900" algn="just">
              <a:buFont typeface="Arial" panose="020B0604020202020204" pitchFamily="34" charset="0"/>
              <a:buChar char="•"/>
            </a:pPr>
            <a:r>
              <a:rPr lang="en-US" dirty="0">
                <a:solidFill>
                  <a:schemeClr val="tx1"/>
                </a:solidFill>
              </a:rPr>
              <a:t>Find at least one modification to improve each of any two plots done earlier</a:t>
            </a:r>
          </a:p>
          <a:p>
            <a:pPr marL="354013" indent="-354013">
              <a:buFont typeface="Arial" panose="020B0604020202020204" pitchFamily="34" charset="0"/>
              <a:buChar char="•"/>
            </a:pPr>
            <a:r>
              <a:rPr lang="en-US" dirty="0"/>
              <a:t>Discuss what you </a:t>
            </a:r>
            <a:r>
              <a:rPr lang="en-US"/>
              <a:t>have found</a:t>
            </a: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0543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Generate a histogram of the 100 random numbers drawn in the previous Chapter. Provide a title as well as labels for both axes in the chart.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1271311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GB" sz="1800" dirty="0"/>
              <a:t>Explain the operations on arrays</a:t>
            </a:r>
            <a:endParaRPr lang="en-SG" sz="1800" dirty="0"/>
          </a:p>
          <a:p>
            <a:pPr lvl="0">
              <a:buFont typeface="+mj-lt"/>
              <a:buAutoNum type="arabicPeriod"/>
            </a:pPr>
            <a:r>
              <a:rPr lang="en-GB" sz="1800" dirty="0"/>
              <a:t>Analyse data using appropriate tools for data visualisation</a:t>
            </a:r>
            <a:endParaRPr lang="en-SG" sz="1800" dirty="0"/>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4042323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 (answers)</a:t>
            </a:r>
            <a:endParaRPr lang="en-SG" dirty="0"/>
          </a:p>
        </p:txBody>
      </p:sp>
      <p:pic>
        <p:nvPicPr>
          <p:cNvPr id="4" name="Picture 3"/>
          <p:cNvPicPr>
            <a:picLocks noChangeAspect="1"/>
          </p:cNvPicPr>
          <p:nvPr/>
        </p:nvPicPr>
        <p:blipFill rotWithShape="1">
          <a:blip r:embed="rId2"/>
          <a:srcRect l="29444" t="27037" r="29722" b="20741"/>
          <a:stretch/>
        </p:blipFill>
        <p:spPr>
          <a:xfrm>
            <a:off x="1672121" y="1111848"/>
            <a:ext cx="5869089" cy="4222151"/>
          </a:xfrm>
          <a:prstGeom prst="rect">
            <a:avLst/>
          </a:prstGeom>
        </p:spPr>
      </p:pic>
    </p:spTree>
    <p:extLst>
      <p:ext uri="{BB962C8B-B14F-4D97-AF65-F5344CB8AC3E}">
        <p14:creationId xmlns:p14="http://schemas.microsoft.com/office/powerpoint/2010/main" val="4288308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593386" y="-1"/>
            <a:ext cx="8093413" cy="838800"/>
          </a:xfrm>
        </p:spPr>
        <p:txBody>
          <a:bodyPr/>
          <a:lstStyle/>
          <a:p>
            <a:r>
              <a:rPr lang="en-SG" dirty="0"/>
              <a:t>Activity (II)</a:t>
            </a:r>
          </a:p>
        </p:txBody>
      </p:sp>
      <p:sp>
        <p:nvSpPr>
          <p:cNvPr id="6" name="Content Placeholder 5"/>
          <p:cNvSpPr>
            <a:spLocks noGrp="1"/>
          </p:cNvSpPr>
          <p:nvPr>
            <p:ph idx="1"/>
          </p:nvPr>
        </p:nvSpPr>
        <p:spPr>
          <a:xfrm>
            <a:off x="492133" y="1256579"/>
            <a:ext cx="8468334" cy="5504144"/>
          </a:xfrm>
        </p:spPr>
        <p:txBody>
          <a:bodyPr>
            <a:noAutofit/>
          </a:bodyPr>
          <a:lstStyle/>
          <a:p>
            <a:pPr algn="just"/>
            <a:r>
              <a:rPr lang="en-US" i="1" u="sng" dirty="0"/>
              <a:t>Random sampling program:</a:t>
            </a:r>
          </a:p>
          <a:p>
            <a:pPr marL="342900" indent="-342900" algn="just">
              <a:buFont typeface="Arial" panose="020B0604020202020204" pitchFamily="34" charset="0"/>
              <a:buChar char="•"/>
            </a:pPr>
            <a:r>
              <a:rPr lang="en-US" dirty="0">
                <a:solidFill>
                  <a:schemeClr val="tx1"/>
                </a:solidFill>
              </a:rPr>
              <a:t>The following array contains the 0.01 to 0.99 quantiles of the standard normal distribution:</a:t>
            </a:r>
          </a:p>
          <a:p>
            <a:pPr marL="360363" lvl="1" algn="just"/>
            <a:r>
              <a:rPr lang="en-US" sz="1800" dirty="0">
                <a:solidFill>
                  <a:schemeClr val="tx1"/>
                </a:solidFill>
              </a:rPr>
              <a:t>(-2.33, -2.06, -1.88, -1.75, -1.65, -1.56, -1.48, -1.41, -1.35, -1.29, -1.23, -1.18, -1.13, </a:t>
            </a:r>
          </a:p>
          <a:p>
            <a:pPr marL="360363" lvl="1" algn="just">
              <a:spcBef>
                <a:spcPts val="0"/>
              </a:spcBef>
            </a:pPr>
            <a:r>
              <a:rPr lang="en-US" sz="1800" dirty="0">
                <a:solidFill>
                  <a:schemeClr val="tx1"/>
                </a:solidFill>
              </a:rPr>
              <a:t>-1.09, -1.04, -1.00, -0.96, -0.92, -0.88, -0.85, -0.81, -0.78, -0.75, -0.71, -0.68, -0.65, </a:t>
            </a:r>
          </a:p>
          <a:p>
            <a:pPr marL="360363" lvl="1" algn="just">
              <a:spcBef>
                <a:spcPts val="0"/>
              </a:spcBef>
            </a:pPr>
            <a:r>
              <a:rPr lang="en-US" sz="1800" dirty="0">
                <a:solidFill>
                  <a:schemeClr val="tx1"/>
                </a:solidFill>
              </a:rPr>
              <a:t>-0.62, -0.59, -0.56, -0.53, -0.50, -0.48, -0.45, -0.42, -0.39, -0.37, -0.34, -0.32, -0.29, </a:t>
            </a:r>
          </a:p>
          <a:p>
            <a:pPr marL="360363" lvl="1" algn="just">
              <a:spcBef>
                <a:spcPts val="0"/>
              </a:spcBef>
            </a:pPr>
            <a:r>
              <a:rPr lang="en-US" sz="1800" dirty="0">
                <a:solidFill>
                  <a:schemeClr val="tx1"/>
                </a:solidFill>
              </a:rPr>
              <a:t>-0.26, -0.24, -0.21, -0.19, -0.16, -0.14, -0.11, -0.09, -0.06, -0.04, -0.01, 0.01, 0.04, 0.06, </a:t>
            </a:r>
          </a:p>
          <a:p>
            <a:pPr marL="360363" lvl="1" algn="just">
              <a:spcBef>
                <a:spcPts val="0"/>
              </a:spcBef>
            </a:pPr>
            <a:r>
              <a:rPr lang="en-US" sz="1800" dirty="0">
                <a:solidFill>
                  <a:schemeClr val="tx1"/>
                </a:solidFill>
              </a:rPr>
              <a:t>0.09, 0.11, 0.14, 0.16, 0.19, 0.21, 0.24, 0.26, 0.29, 0.32, 0.34, 0.37, 0.39, 0.42, 0.45, </a:t>
            </a:r>
          </a:p>
          <a:p>
            <a:pPr marL="360363" lvl="1" algn="just">
              <a:spcBef>
                <a:spcPts val="0"/>
              </a:spcBef>
            </a:pPr>
            <a:r>
              <a:rPr lang="en-US" sz="1800" dirty="0">
                <a:solidFill>
                  <a:schemeClr val="tx1"/>
                </a:solidFill>
              </a:rPr>
              <a:t>0.48, 0.50, 0.53, 0.56, 0.59, 0.62, 0.65, 0.68, 0.71, 0.75, 0.78, 0.81, 0.85, 0.88, 0.92, </a:t>
            </a:r>
          </a:p>
          <a:p>
            <a:pPr marL="360363" lvl="1" algn="just">
              <a:spcBef>
                <a:spcPts val="0"/>
              </a:spcBef>
            </a:pPr>
            <a:r>
              <a:rPr lang="en-US" sz="1800" dirty="0">
                <a:solidFill>
                  <a:schemeClr val="tx1"/>
                </a:solidFill>
              </a:rPr>
              <a:t>0.96, 1.00, 1.04, 1.09, 1.13, 1.18, 1.23, 1.29, 1.35, 1.41, 1.48, 1.56, 1.65, 1.75, 1.88, </a:t>
            </a:r>
          </a:p>
          <a:p>
            <a:pPr marL="360363" lvl="1" algn="just">
              <a:spcBef>
                <a:spcPts val="0"/>
              </a:spcBef>
            </a:pPr>
            <a:r>
              <a:rPr lang="en-US" sz="1800" dirty="0">
                <a:solidFill>
                  <a:schemeClr val="tx1"/>
                </a:solidFill>
              </a:rPr>
              <a:t>2.06, 2.33)</a:t>
            </a:r>
            <a:endParaRPr lang="en-US" sz="1800" dirty="0"/>
          </a:p>
          <a:p>
            <a:pPr marL="342900" indent="-342900" algn="just">
              <a:buFont typeface="Arial" panose="020B0604020202020204" pitchFamily="34" charset="0"/>
              <a:buChar char="•"/>
            </a:pPr>
            <a:r>
              <a:rPr lang="en-US" dirty="0">
                <a:solidFill>
                  <a:schemeClr val="tx1"/>
                </a:solidFill>
              </a:rPr>
              <a:t>Generate a scatter plot with the quantiles of the standard normal distribution as the values of the x-axis and the drawn sample (after sorting </a:t>
            </a:r>
            <a:r>
              <a:rPr lang="en-US" dirty="0"/>
              <a:t>in the ascending order) </a:t>
            </a:r>
            <a:r>
              <a:rPr lang="en-US" dirty="0">
                <a:solidFill>
                  <a:schemeClr val="tx1"/>
                </a:solidFill>
              </a:rPr>
              <a:t>as the values of the y-axis.</a:t>
            </a:r>
          </a:p>
          <a:p>
            <a:pPr marL="342900" indent="-342900" algn="just">
              <a:buFont typeface="Arial" panose="020B0604020202020204" pitchFamily="34" charset="0"/>
              <a:buChar char="•"/>
            </a:pPr>
            <a:r>
              <a:rPr lang="en-US" dirty="0">
                <a:solidFill>
                  <a:schemeClr val="tx1"/>
                </a:solidFill>
              </a:rPr>
              <a:t>Draw a 45-degree red line to go through all the scatter plot.</a:t>
            </a:r>
          </a:p>
          <a:p>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Tree>
    <p:custDataLst>
      <p:tags r:id="rId1"/>
    </p:custDataLst>
    <p:extLst>
      <p:ext uri="{BB962C8B-B14F-4D97-AF65-F5344CB8AC3E}">
        <p14:creationId xmlns:p14="http://schemas.microsoft.com/office/powerpoint/2010/main" val="29546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(II) code</a:t>
            </a:r>
            <a:endParaRPr lang="en-SG" dirty="0"/>
          </a:p>
        </p:txBody>
      </p:sp>
      <p:pic>
        <p:nvPicPr>
          <p:cNvPr id="4" name="Picture 3"/>
          <p:cNvPicPr>
            <a:picLocks noChangeAspect="1"/>
          </p:cNvPicPr>
          <p:nvPr/>
        </p:nvPicPr>
        <p:blipFill rotWithShape="1">
          <a:blip r:embed="rId2"/>
          <a:srcRect l="32223" t="44505" r="5799" b="24075"/>
          <a:stretch/>
        </p:blipFill>
        <p:spPr>
          <a:xfrm>
            <a:off x="685800" y="941304"/>
            <a:ext cx="7543800" cy="2151145"/>
          </a:xfrm>
          <a:prstGeom prst="rect">
            <a:avLst/>
          </a:prstGeom>
        </p:spPr>
      </p:pic>
      <p:pic>
        <p:nvPicPr>
          <p:cNvPr id="5" name="Picture 4"/>
          <p:cNvPicPr>
            <a:picLocks noChangeAspect="1"/>
          </p:cNvPicPr>
          <p:nvPr/>
        </p:nvPicPr>
        <p:blipFill rotWithShape="1">
          <a:blip r:embed="rId3"/>
          <a:srcRect l="32326" t="37902" r="30208" b="18086"/>
          <a:stretch/>
        </p:blipFill>
        <p:spPr>
          <a:xfrm>
            <a:off x="1913158" y="3270250"/>
            <a:ext cx="4843242" cy="3200400"/>
          </a:xfrm>
          <a:prstGeom prst="rect">
            <a:avLst/>
          </a:prstGeom>
        </p:spPr>
      </p:pic>
    </p:spTree>
    <p:extLst>
      <p:ext uri="{BB962C8B-B14F-4D97-AF65-F5344CB8AC3E}">
        <p14:creationId xmlns:p14="http://schemas.microsoft.com/office/powerpoint/2010/main" val="2107874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Activity (II) plot</a:t>
            </a:r>
            <a:endParaRPr lang="en-SG" dirty="0"/>
          </a:p>
        </p:txBody>
      </p:sp>
      <p:pic>
        <p:nvPicPr>
          <p:cNvPr id="4" name="Picture 3"/>
          <p:cNvPicPr>
            <a:picLocks noChangeAspect="1"/>
          </p:cNvPicPr>
          <p:nvPr/>
        </p:nvPicPr>
        <p:blipFill rotWithShape="1">
          <a:blip r:embed="rId2"/>
          <a:srcRect l="32813" t="41172" r="34236" b="17037"/>
          <a:stretch/>
        </p:blipFill>
        <p:spPr>
          <a:xfrm>
            <a:off x="1358900" y="1022350"/>
            <a:ext cx="6026150" cy="4298950"/>
          </a:xfrm>
          <a:prstGeom prst="rect">
            <a:avLst/>
          </a:prstGeom>
        </p:spPr>
      </p:pic>
    </p:spTree>
    <p:extLst>
      <p:ext uri="{BB962C8B-B14F-4D97-AF65-F5344CB8AC3E}">
        <p14:creationId xmlns:p14="http://schemas.microsoft.com/office/powerpoint/2010/main" val="275912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additional matplotlib functions that can help us to improve the </a:t>
            </a:r>
            <a:r>
              <a:rPr lang="en-US" dirty="0" err="1"/>
              <a:t>visualisation</a:t>
            </a:r>
            <a:r>
              <a:rPr lang="en-US" dirty="0"/>
              <a:t> of our charts? Why are they optional but necessary?</a:t>
            </a:r>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p:txBody>
      </p:sp>
    </p:spTree>
    <p:custDataLst>
      <p:tags r:id="rId1"/>
    </p:custDataLst>
    <p:extLst>
      <p:ext uri="{BB962C8B-B14F-4D97-AF65-F5344CB8AC3E}">
        <p14:creationId xmlns:p14="http://schemas.microsoft.com/office/powerpoint/2010/main" val="563497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436071"/>
          </a:xfrm>
        </p:spPr>
        <p:txBody>
          <a:bodyPr>
            <a:normAutofit fontScale="92500" lnSpcReduction="10000"/>
          </a:bodyPr>
          <a:lstStyle/>
          <a:p>
            <a:pPr marL="354013" indent="-354013">
              <a:buFont typeface="Arial" panose="020B0604020202020204" pitchFamily="34" charset="0"/>
              <a:buChar char="•"/>
            </a:pPr>
            <a:r>
              <a:rPr lang="en-US" dirty="0"/>
              <a:t>What are the additional </a:t>
            </a:r>
            <a:r>
              <a:rPr lang="en-US" dirty="0" err="1"/>
              <a:t>matplotlib</a:t>
            </a:r>
            <a:r>
              <a:rPr lang="en-US" dirty="0"/>
              <a:t> functions that can help us to improve the </a:t>
            </a:r>
            <a:r>
              <a:rPr lang="en-US" dirty="0" err="1"/>
              <a:t>visualisation</a:t>
            </a:r>
            <a:r>
              <a:rPr lang="en-US" dirty="0"/>
              <a:t> of our charts? Why are they optional but necessary?</a:t>
            </a:r>
          </a:p>
          <a:p>
            <a:pPr marL="811213" lvl="1" indent="-354013" algn="l">
              <a:buFont typeface="Wingdings" panose="05000000000000000000" pitchFamily="2" charset="2"/>
              <a:buChar char="Ø"/>
            </a:pPr>
            <a:r>
              <a:rPr lang="en-US" dirty="0"/>
              <a:t>E.g., type of markers used, labels rotated </a:t>
            </a:r>
            <a:r>
              <a:rPr lang="en-US" dirty="0" err="1"/>
              <a:t>etc</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Name some situations in which a line chart, or a histogram, or a scatter plot is more suitable than other plot types for data </a:t>
            </a:r>
            <a:r>
              <a:rPr lang="en-US" dirty="0" err="1"/>
              <a:t>visualisation</a:t>
            </a:r>
            <a:r>
              <a:rPr lang="en-US" dirty="0"/>
              <a:t>.</a:t>
            </a:r>
          </a:p>
          <a:p>
            <a:pPr marL="914400" lvl="1" indent="-457200" algn="l">
              <a:buFont typeface="Wingdings" panose="05000000000000000000" pitchFamily="2" charset="2"/>
              <a:buChar char="Ø"/>
            </a:pPr>
            <a:r>
              <a:rPr lang="en-US" dirty="0"/>
              <a:t>Line chart: track changes in a variable over time</a:t>
            </a:r>
          </a:p>
          <a:p>
            <a:pPr marL="914400" lvl="1" indent="-457200" algn="l">
              <a:buFont typeface="Wingdings" panose="05000000000000000000" pitchFamily="2" charset="2"/>
              <a:buChar char="Ø"/>
            </a:pPr>
            <a:r>
              <a:rPr lang="en-US" dirty="0"/>
              <a:t>Histogram: interested only in a variable’s distribution</a:t>
            </a:r>
          </a:p>
          <a:p>
            <a:pPr marL="914400" lvl="1" indent="-457200" algn="l">
              <a:buFont typeface="Wingdings" panose="05000000000000000000" pitchFamily="2" charset="2"/>
              <a:buChar char="Ø"/>
            </a:pPr>
            <a:r>
              <a:rPr lang="en-US" dirty="0"/>
              <a:t>Scatter plot: relationship between </a:t>
            </a:r>
            <a:r>
              <a:rPr lang="en-US"/>
              <a:t>two variables</a:t>
            </a:r>
            <a:endParaRPr lang="en-US" dirty="0"/>
          </a:p>
          <a:p>
            <a:pPr marL="914400" lvl="1" indent="-457200" algn="l">
              <a:buFont typeface="Wingdings" panose="05000000000000000000" pitchFamily="2" charset="2"/>
              <a:buChar char="Ø"/>
            </a:pPr>
            <a:endParaRPr lang="en-US" dirty="0"/>
          </a:p>
          <a:p>
            <a:pPr marL="914400" lvl="1" indent="-4572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Discussion (answers)</a:t>
            </a:r>
            <a:endParaRPr lang="en-SG" dirty="0"/>
          </a:p>
        </p:txBody>
      </p:sp>
    </p:spTree>
    <p:extLst>
      <p:ext uri="{BB962C8B-B14F-4D97-AF65-F5344CB8AC3E}">
        <p14:creationId xmlns:p14="http://schemas.microsoft.com/office/powerpoint/2010/main" val="418135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3</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Arrays and Plots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Array Management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with NumPy</a:t>
            </a:r>
          </a:p>
        </p:txBody>
      </p:sp>
    </p:spTree>
    <p:custDataLst>
      <p:tags r:id="rId1"/>
    </p:custDataLst>
    <p:extLst>
      <p:ext uri="{BB962C8B-B14F-4D97-AF65-F5344CB8AC3E}">
        <p14:creationId xmlns:p14="http://schemas.microsoft.com/office/powerpoint/2010/main" val="256517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Compound data such as lists, tuples, or dictionaries are one-dimensional.</a:t>
            </a:r>
          </a:p>
          <a:p>
            <a:pPr marL="354013" indent="-354013">
              <a:buFont typeface="Arial" panose="020B0604020202020204" pitchFamily="34" charset="0"/>
              <a:buChar char="•"/>
            </a:pPr>
            <a:r>
              <a:rPr lang="en-US" dirty="0"/>
              <a:t>Arrays should be used to store multidimensional data.</a:t>
            </a:r>
          </a:p>
          <a:p>
            <a:pPr marL="354013" indent="-354013">
              <a:buFont typeface="Arial" panose="020B0604020202020204" pitchFamily="34" charset="0"/>
              <a:buChar char="•"/>
            </a:pPr>
            <a:r>
              <a:rPr lang="en-US" dirty="0"/>
              <a:t>All values must be of the same type, typically numeric values or strings. </a:t>
            </a:r>
          </a:p>
          <a:p>
            <a:pPr marL="354013" indent="-354013">
              <a:buFont typeface="Arial" panose="020B0604020202020204" pitchFamily="34" charset="0"/>
              <a:buChar char="•"/>
            </a:pPr>
            <a:r>
              <a:rPr lang="en-US" dirty="0"/>
              <a:t>NumPy is the most common package in Python to work with arrays. </a:t>
            </a:r>
          </a:p>
          <a:p>
            <a:pPr marL="354013" indent="-354013">
              <a:buFont typeface="Arial" panose="020B0604020202020204" pitchFamily="34" charset="0"/>
              <a:buChar char="•"/>
            </a:pPr>
            <a:endParaRPr lang="en-SG" dirty="0"/>
          </a:p>
        </p:txBody>
      </p:sp>
    </p:spTree>
    <p:custDataLst>
      <p:tags r:id="rId1"/>
    </p:custDataLst>
    <p:extLst>
      <p:ext uri="{BB962C8B-B14F-4D97-AF65-F5344CB8AC3E}">
        <p14:creationId xmlns:p14="http://schemas.microsoft.com/office/powerpoint/2010/main" val="4153822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7" name="Rectangle 6">
            <a:extLst>
              <a:ext uri="{FF2B5EF4-FFF2-40B4-BE49-F238E27FC236}">
                <a16:creationId xmlns:a16="http://schemas.microsoft.com/office/drawing/2014/main" id="{5ECDFFD8-D6AB-4DAE-9BFF-6D8C8B124E67}"/>
              </a:ext>
            </a:extLst>
          </p:cNvPr>
          <p:cNvSpPr/>
          <p:nvPr/>
        </p:nvSpPr>
        <p:spPr>
          <a:xfrm>
            <a:off x="492133" y="2114516"/>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96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NumPy Package</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Install NumPy package with the pip package in the terminal apps.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statement to load “</a:t>
            </a:r>
            <a:r>
              <a:rPr lang="en-US" dirty="0" err="1"/>
              <a:t>numpy</a:t>
            </a:r>
            <a:r>
              <a:rPr lang="en-US" dirty="0"/>
              <a:t>” package in our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most common alias for “</a:t>
            </a:r>
            <a:r>
              <a:rPr lang="en-US" dirty="0" err="1"/>
              <a:t>numpy</a:t>
            </a:r>
            <a:r>
              <a:rPr lang="en-US" dirty="0"/>
              <a:t>” is “np”.</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765541"/>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pip install </a:t>
            </a:r>
            <a:r>
              <a:rPr lang="en-US" sz="2000" dirty="0" err="1">
                <a:solidFill>
                  <a:schemeClr val="accent2">
                    <a:lumMod val="50000"/>
                  </a:schemeClr>
                </a:solidFill>
              </a:rPr>
              <a:t>numpy</a:t>
            </a:r>
            <a:endParaRPr lang="en-US" sz="2400" dirty="0">
              <a:solidFill>
                <a:schemeClr val="accent2">
                  <a:lumMod val="50000"/>
                </a:schemeClr>
              </a:solidFill>
              <a:latin typeface="Consolas" panose="020B0609020204030204" pitchFamily="49" charset="0"/>
            </a:endParaRPr>
          </a:p>
        </p:txBody>
      </p:sp>
      <p:pic>
        <p:nvPicPr>
          <p:cNvPr id="6" name="Picture 5">
            <a:extLst>
              <a:ext uri="{FF2B5EF4-FFF2-40B4-BE49-F238E27FC236}">
                <a16:creationId xmlns:a16="http://schemas.microsoft.com/office/drawing/2014/main" id="{65B56945-6D21-4CE4-AA3F-87AD7B47E20A}"/>
              </a:ext>
            </a:extLst>
          </p:cNvPr>
          <p:cNvPicPr>
            <a:picLocks noChangeAspect="1"/>
          </p:cNvPicPr>
          <p:nvPr/>
        </p:nvPicPr>
        <p:blipFill rotWithShape="1">
          <a:blip r:embed="rId4"/>
          <a:srcRect t="4236" r="1342" b="61882"/>
          <a:stretch/>
        </p:blipFill>
        <p:spPr bwMode="auto">
          <a:xfrm>
            <a:off x="918000" y="2383946"/>
            <a:ext cx="7768800" cy="1454384"/>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5ECDFFD8-D6AB-4DAE-9BFF-6D8C8B124E67}"/>
              </a:ext>
            </a:extLst>
          </p:cNvPr>
          <p:cNvSpPr/>
          <p:nvPr/>
        </p:nvSpPr>
        <p:spPr>
          <a:xfrm>
            <a:off x="457201" y="4464177"/>
            <a:ext cx="8229599" cy="41885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tabLst>
                <a:tab pos="4163695" algn="l"/>
              </a:tabLst>
            </a:pPr>
            <a:r>
              <a:rPr lang="en-US" sz="2000" dirty="0"/>
              <a:t>import </a:t>
            </a:r>
            <a:r>
              <a:rPr lang="en-US" sz="2000" dirty="0" err="1">
                <a:solidFill>
                  <a:schemeClr val="accent2">
                    <a:lumMod val="50000"/>
                  </a:schemeClr>
                </a:solidFill>
              </a:rPr>
              <a:t>numpy</a:t>
            </a:r>
            <a:r>
              <a:rPr lang="en-US" sz="2000" dirty="0">
                <a:solidFill>
                  <a:schemeClr val="tx1"/>
                </a:solidFill>
              </a:rPr>
              <a:t> as </a:t>
            </a:r>
            <a:r>
              <a:rPr lang="en-US" sz="2000" dirty="0">
                <a:solidFill>
                  <a:schemeClr val="accent2">
                    <a:lumMod val="50000"/>
                  </a:schemeClr>
                </a:solidFill>
              </a:rPr>
              <a:t>np</a:t>
            </a:r>
            <a:endParaRPr lang="en-US" sz="2400" dirty="0">
              <a:solidFill>
                <a:schemeClr val="accent2">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0606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Arrays</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Use </a:t>
            </a:r>
            <a:r>
              <a:rPr lang="en-US" dirty="0">
                <a:solidFill>
                  <a:schemeClr val="tx2"/>
                </a:solidFill>
                <a:latin typeface="Consolas" panose="020B0609020204030204" pitchFamily="49" charset="0"/>
              </a:rPr>
              <a:t>array()</a:t>
            </a:r>
            <a:r>
              <a:rPr lang="en-US" dirty="0"/>
              <a:t> function to create n-dimensional NumPy arrays (ndarray).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Data in the </a:t>
            </a:r>
            <a:r>
              <a:rPr lang="en-US" dirty="0">
                <a:solidFill>
                  <a:schemeClr val="tx2"/>
                </a:solidFill>
                <a:latin typeface="Consolas" panose="020B0609020204030204" pitchFamily="49" charset="0"/>
              </a:rPr>
              <a:t>array()</a:t>
            </a:r>
            <a:r>
              <a:rPr lang="en-US" dirty="0"/>
              <a:t> function are stored in various regular Python lists.</a:t>
            </a:r>
          </a:p>
          <a:p>
            <a:pPr marL="354013" indent="-354013">
              <a:buFont typeface="Arial" panose="020B0604020202020204" pitchFamily="34" charset="0"/>
              <a:buChar char="•"/>
            </a:pPr>
            <a:r>
              <a:rPr lang="en-US" dirty="0"/>
              <a:t>Each list corresponds to a row of the array.</a:t>
            </a:r>
          </a:p>
          <a:p>
            <a:pPr marL="354013" indent="-354013">
              <a:buFont typeface="Arial" panose="020B0604020202020204" pitchFamily="34" charset="0"/>
              <a:buChar char="•"/>
            </a:pPr>
            <a:r>
              <a:rPr lang="en-US" dirty="0"/>
              <a:t>Number of elements in each list must be identical.</a:t>
            </a:r>
          </a:p>
          <a:p>
            <a:pPr marL="354013" indent="-354013">
              <a:buFont typeface="Arial" panose="020B0604020202020204" pitchFamily="34" charset="0"/>
              <a:buChar char="•"/>
            </a:pPr>
            <a:r>
              <a:rPr lang="en-US" dirty="0"/>
              <a:t>All lists in the </a:t>
            </a:r>
            <a:r>
              <a:rPr lang="en-US" dirty="0">
                <a:solidFill>
                  <a:schemeClr val="tx2"/>
                </a:solidFill>
                <a:latin typeface="Consolas" panose="020B0609020204030204" pitchFamily="49" charset="0"/>
              </a:rPr>
              <a:t>array()</a:t>
            </a:r>
            <a:r>
              <a:rPr lang="en-US" dirty="0"/>
              <a:t> function, separated by commas, must be wrapped by a pair of outer square brackets.</a:t>
            </a:r>
          </a:p>
          <a:p>
            <a:pPr marL="354013" indent="-354013">
              <a:buFont typeface="Arial" panose="020B0604020202020204" pitchFamily="34" charset="0"/>
              <a:buChar char="•"/>
            </a:pPr>
            <a:r>
              <a:rPr lang="en-US" dirty="0"/>
              <a:t>Each direction of an array is called an axis.</a:t>
            </a:r>
          </a:p>
          <a:p>
            <a:pPr marL="354013" indent="-354013">
              <a:buFont typeface="Arial" panose="020B0604020202020204" pitchFamily="34" charset="0"/>
              <a:buChar char="•"/>
            </a:pPr>
            <a:endParaRPr lang="en-SG" dirty="0"/>
          </a:p>
        </p:txBody>
      </p:sp>
      <p:sp>
        <p:nvSpPr>
          <p:cNvPr id="5" name="Rectangle 4">
            <a:extLst>
              <a:ext uri="{FF2B5EF4-FFF2-40B4-BE49-F238E27FC236}">
                <a16:creationId xmlns:a16="http://schemas.microsoft.com/office/drawing/2014/main" id="{6537FF02-2A8E-4E51-9087-A889A405E435}"/>
              </a:ext>
            </a:extLst>
          </p:cNvPr>
          <p:cNvSpPr/>
          <p:nvPr/>
        </p:nvSpPr>
        <p:spPr>
          <a:xfrm>
            <a:off x="457201" y="1800419"/>
            <a:ext cx="8229599" cy="7805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136900" indent="-3048000"/>
            <a:r>
              <a:rPr lang="en-SG"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array_name</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SG"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np</a:t>
            </a:r>
            <a:r>
              <a:rPr lang="en-SG" sz="2000" dirty="0" err="1">
                <a:solidFill>
                  <a:srgbClr val="632423"/>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err="1">
                <a:solidFill>
                  <a:srgbClr val="4F6228"/>
                </a:solidFill>
                <a:effectLst/>
                <a:latin typeface="Consolas" panose="020B0609020204030204" pitchFamily="49" charset="0"/>
                <a:ea typeface="SimSun" panose="02010600030101010101" pitchFamily="2" charset="-122"/>
                <a:cs typeface="Times New Roman" panose="02020603050405020304" pitchFamily="18" charset="0"/>
              </a:rPr>
              <a:t>array</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list1_data1</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list1_data2</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SG"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SG"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3313113"/>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list2_data1</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list2_data2</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0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59557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86.8"/>
</p:tagLst>
</file>

<file path=ppt/tags/tag1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1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0"/>
  <p:tag name="ARTICULATE_AUDIO_RECORDED" val="1"/>
  <p:tag name="ELAPSEDTIME" val="40.6"/>
</p:tagLst>
</file>

<file path=ppt/tags/tag2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1"/>
  <p:tag name="ARTICULATE_AUDIO_RECORDED" val="1"/>
  <p:tag name="ELAPSEDTIME" val="85"/>
</p:tagLst>
</file>

<file path=ppt/tags/tag2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BULLET_16" val="8226"/>
  <p:tag name="BULLET_17" val="8226"/>
  <p:tag name="MARGIN_1" val="0"/>
  <p:tag name="MARGIN_2" val="36"/>
  <p:tag name="MARGIN_3" val="72"/>
  <p:tag name="MARGIN_4" val="108"/>
  <p:tag name="MARGIN_5" val="144"/>
  <p:tag name="FONT_SIZE" val="12"/>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3"/>
  <p:tag name="ARTICULATE_AUDIO_RECORDED" val="1"/>
  <p:tag name="ELAPSEDTIME" val="151.6"/>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2.147484E+09"/>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97"/>
  <p:tag name="ARTICULATE_AUDIO_RECORDED" val="1"/>
  <p:tag name="ELAPSEDTIME" val="37.3"/>
</p:tagLst>
</file>

<file path=ppt/tags/tag2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01"/>
  <p:tag name="ARTICULATE_AUDIO_RECORDED" val="1"/>
  <p:tag name="ELAPSEDTIME" val="79.6"/>
</p:tagLst>
</file>

<file path=ppt/tags/tag2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2.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SLIDE_THUMBNAIL_REFRESH" val="1"/>
  <p:tag name="ARTICULATE_USED_LAYOUT" val="2"/>
  <p:tag name="AUDIO_ID" val="268"/>
  <p:tag name="ARTICULATE_AUDIO_RECORDED" val="1"/>
  <p:tag name="ELAPSEDTIME" val="33.9"/>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2.147484E+09"/>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USED_LAYOUT" val="2"/>
  <p:tag name="AUDIO_ID" val="277"/>
  <p:tag name="ARTICULATE_AUDIO_RECORDED" val="1"/>
  <p:tag name="ELAPSEDTIME" val="72.5"/>
</p:tagLst>
</file>

<file path=ppt/tags/tag4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3.xml><?xml version="1.0" encoding="utf-8"?>
<p:tagLst xmlns:a="http://schemas.openxmlformats.org/drawingml/2006/main" xmlns:r="http://schemas.openxmlformats.org/officeDocument/2006/relationships" xmlns:p="http://schemas.openxmlformats.org/presentationml/2006/main">
  <p:tag name="ARTICULATE_USED_LAYOUT" val="2"/>
  <p:tag name="AUDIO_ID" val="291"/>
  <p:tag name="ARTICULATE_AUDIO_RECORDED" val="1"/>
  <p:tag name="ELAPSEDTIME" val="66.3"/>
</p:tagLst>
</file>

<file path=ppt/tags/tag4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MARGIN_1" val="0"/>
  <p:tag name="MARGIN_2" val="36"/>
  <p:tag name="MARGIN_3" val="72"/>
  <p:tag name="MARGIN_4" val="108"/>
  <p:tag name="MARGIN_5" val="144"/>
  <p:tag name="FONT_SIZE" val="12"/>
</p:tagLst>
</file>

<file path=ppt/tags/tag45.xml><?xml version="1.0" encoding="utf-8"?>
<p:tagLst xmlns:a="http://schemas.openxmlformats.org/drawingml/2006/main" xmlns:r="http://schemas.openxmlformats.org/officeDocument/2006/relationships" xmlns:p="http://schemas.openxmlformats.org/presentationml/2006/main">
  <p:tag name="ARTICULATE_USED_LAYOUT" val="2"/>
  <p:tag name="AUDIO_ID" val="303"/>
  <p:tag name="ARTICULATE_AUDIO_RECORDED" val="1"/>
  <p:tag name="ELAPSEDTIME" val="82.1"/>
</p:tagLst>
</file>

<file path=ppt/tags/tag4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BULLET_15" val="8226"/>
  <p:tag name="MARGIN_1" val="0"/>
  <p:tag name="MARGIN_2" val="36"/>
  <p:tag name="MARGIN_3" val="72"/>
  <p:tag name="MARGIN_4" val="108"/>
  <p:tag name="MARGIN_5" val="144"/>
  <p:tag name="FONT_SIZE" val="12"/>
</p:tagLst>
</file>

<file path=ppt/tags/tag47.xml><?xml version="1.0" encoding="utf-8"?>
<p:tagLst xmlns:a="http://schemas.openxmlformats.org/drawingml/2006/main" xmlns:r="http://schemas.openxmlformats.org/officeDocument/2006/relationships" xmlns:p="http://schemas.openxmlformats.org/presentationml/2006/main">
  <p:tag name="ARTICULATE_USED_LAYOUT" val="2"/>
  <p:tag name="AUDIO_ID" val="293"/>
  <p:tag name="ARTICULATE_AUDIO_RECORDED" val="1"/>
  <p:tag name="ELAPSEDTIME" val="57.8"/>
</p:tagLst>
</file>

<file path=ppt/tags/tag4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0"/>
  <p:tag name="MARGIN_2" val="36"/>
  <p:tag name="MARGIN_3" val="72"/>
  <p:tag name="MARGIN_4" val="108"/>
  <p:tag name="MARGIN_5" val="144"/>
  <p:tag name="FONT_SIZE" val="12"/>
</p:tagLst>
</file>

<file path=ppt/tags/tag49.xml><?xml version="1.0" encoding="utf-8"?>
<p:tagLst xmlns:a="http://schemas.openxmlformats.org/drawingml/2006/main" xmlns:r="http://schemas.openxmlformats.org/officeDocument/2006/relationships" xmlns:p="http://schemas.openxmlformats.org/presentationml/2006/main">
  <p:tag name="ARTICULATE_USED_LAYOUT" val="2"/>
  <p:tag name="AUDIO_ID" val="307"/>
  <p:tag name="ARTICULATE_AUDIO_RECORDED" val="1"/>
  <p:tag name="ELAPSEDTIME" val="57.6"/>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UDIO_ID" val="268"/>
  <p:tag name="ARTICULATE_AUDIO_RECORDED" val="1"/>
  <p:tag name="ELAPSEDTIME" val="37.2"/>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2.147484E+09"/>
  <p:tag name="MARGIN_2" val="36"/>
  <p:tag name="MARGIN_3" val="72"/>
  <p:tag name="MARGIN_4" val="108"/>
  <p:tag name="MARGIN_5" val="144"/>
  <p:tag name="FONT_SIZE" val="12"/>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C6695-9009-4E8C-96D7-2BD9B437109A}">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2702</TotalTime>
  <Words>4829</Words>
  <Application>Microsoft Office PowerPoint</Application>
  <PresentationFormat>On-screen Show (4:3)</PresentationFormat>
  <Paragraphs>416</Paragraphs>
  <Slides>35</Slides>
  <Notes>22</Notes>
  <HiddenSlides>5</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35</vt:i4>
      </vt:variant>
    </vt:vector>
  </HeadingPairs>
  <TitlesOfParts>
    <vt:vector size="49" baseType="lpstr">
      <vt:lpstr>Arial</vt:lpstr>
      <vt:lpstr>Arial Unicode MS</vt:lpstr>
      <vt:lpstr>Calibri</vt:lpstr>
      <vt:lpstr>Consolas</vt:lpstr>
      <vt:lpstr>Courier New</vt:lpstr>
      <vt:lpstr>Lucida Sans</vt:lpstr>
      <vt:lpstr>Lucida Sans</vt:lpstr>
      <vt:lpstr>Montserrat Medium</vt:lpstr>
      <vt:lpstr>Palatino Linotype</vt:lpstr>
      <vt:lpstr>Roboto Medium</vt:lpstr>
      <vt:lpstr>Wingdings</vt:lpstr>
      <vt:lpstr>SBIZ</vt:lpstr>
      <vt:lpstr>Office Theme</vt:lpstr>
      <vt:lpstr>3_Office Theme</vt:lpstr>
      <vt:lpstr>ANL252 – Assessments, weightage, deadlines</vt:lpstr>
      <vt:lpstr>Python for Data Analytics ANL 252</vt:lpstr>
      <vt:lpstr>Learning Objectives of ANL201 </vt:lpstr>
      <vt:lpstr>Study Unit 3  Arrays and Plots </vt:lpstr>
      <vt:lpstr>Array Management  with NumPy</vt:lpstr>
      <vt:lpstr>NumPy Package</vt:lpstr>
      <vt:lpstr>Install and Import NumPy Package</vt:lpstr>
      <vt:lpstr>Install and Import NumPy Package</vt:lpstr>
      <vt:lpstr>Create Arrays</vt:lpstr>
      <vt:lpstr>Example of 2 dimensional numpy array</vt:lpstr>
      <vt:lpstr>Subset Arrays</vt:lpstr>
      <vt:lpstr>Subsetting example</vt:lpstr>
      <vt:lpstr>Array Properties</vt:lpstr>
      <vt:lpstr>Example of array properties</vt:lpstr>
      <vt:lpstr>Work with NumPy Arrays</vt:lpstr>
      <vt:lpstr>Activity for Study Unit 3</vt:lpstr>
      <vt:lpstr>Activity for Study Unit 3</vt:lpstr>
      <vt:lpstr>Activity for Study Unit 3</vt:lpstr>
      <vt:lpstr>Discussion</vt:lpstr>
      <vt:lpstr>Discussion (answer)</vt:lpstr>
      <vt:lpstr>Another Activity (for fun)</vt:lpstr>
      <vt:lpstr>Plotting with  matplotlib</vt:lpstr>
      <vt:lpstr>matplotlib Package</vt:lpstr>
      <vt:lpstr>Create Plots</vt:lpstr>
      <vt:lpstr>Other Plot Options</vt:lpstr>
      <vt:lpstr>Histogram</vt:lpstr>
      <vt:lpstr>Scatter Plot</vt:lpstr>
      <vt:lpstr>Activity (I)</vt:lpstr>
      <vt:lpstr>Activity (II)</vt:lpstr>
      <vt:lpstr>Activity (I) (answers)</vt:lpstr>
      <vt:lpstr>Activity (II)</vt:lpstr>
      <vt:lpstr>Activity (II) code</vt:lpstr>
      <vt:lpstr>Activity (II) plot</vt:lpstr>
      <vt:lpstr>Discussion</vt:lpstr>
      <vt:lpstr>Discussion (answers)</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215</cp:revision>
  <dcterms:created xsi:type="dcterms:W3CDTF">2012-07-12T02:13:12Z</dcterms:created>
  <dcterms:modified xsi:type="dcterms:W3CDTF">2022-08-01T09:48:58Z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