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39"/>
  </p:notesMasterIdLst>
  <p:handoutMasterIdLst>
    <p:handoutMasterId r:id="rId40"/>
  </p:handoutMasterIdLst>
  <p:sldIdLst>
    <p:sldId id="396" r:id="rId7"/>
    <p:sldId id="397" r:id="rId8"/>
    <p:sldId id="257" r:id="rId9"/>
    <p:sldId id="268" r:id="rId10"/>
    <p:sldId id="335" r:id="rId11"/>
    <p:sldId id="349" r:id="rId12"/>
    <p:sldId id="342" r:id="rId13"/>
    <p:sldId id="407" r:id="rId14"/>
    <p:sldId id="343" r:id="rId15"/>
    <p:sldId id="408" r:id="rId16"/>
    <p:sldId id="344" r:id="rId17"/>
    <p:sldId id="409" r:id="rId18"/>
    <p:sldId id="345" r:id="rId19"/>
    <p:sldId id="346" r:id="rId20"/>
    <p:sldId id="347" r:id="rId21"/>
    <p:sldId id="348" r:id="rId22"/>
    <p:sldId id="317" r:id="rId23"/>
    <p:sldId id="339" r:id="rId24"/>
    <p:sldId id="421" r:id="rId25"/>
    <p:sldId id="425" r:id="rId26"/>
    <p:sldId id="423" r:id="rId27"/>
    <p:sldId id="426" r:id="rId28"/>
    <p:sldId id="340" r:id="rId29"/>
    <p:sldId id="341" r:id="rId30"/>
    <p:sldId id="362" r:id="rId31"/>
    <p:sldId id="415" r:id="rId32"/>
    <p:sldId id="403" r:id="rId33"/>
    <p:sldId id="404" r:id="rId34"/>
    <p:sldId id="424" r:id="rId35"/>
    <p:sldId id="427" r:id="rId36"/>
    <p:sldId id="267" r:id="rId37"/>
    <p:sldId id="33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3" autoAdjust="0"/>
    <p:restoredTop sz="92253" autoAdjust="0"/>
  </p:normalViewPr>
  <p:slideViewPr>
    <p:cSldViewPr snapToGrid="0" snapToObjects="1">
      <p:cViewPr varScale="1">
        <p:scale>
          <a:sx n="131" d="100"/>
          <a:sy n="131" d="100"/>
        </p:scale>
        <p:origin x="798" y="108"/>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3/10/2022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12</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21</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22</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Arial" pitchFamily="34" charset="0"/>
                <a:ea typeface="+mn-ea"/>
                <a:cs typeface="Arial" pitchFamily="34" charset="0"/>
              </a:rPr>
              <a:t>Before</a:t>
            </a:r>
            <a:r>
              <a:rPr lang="en-SG" sz="1200" kern="1200" baseline="0" dirty="0">
                <a:solidFill>
                  <a:schemeClr val="tx1"/>
                </a:solidFill>
                <a:effectLst/>
                <a:latin typeface="Arial" pitchFamily="34" charset="0"/>
                <a:ea typeface="+mn-ea"/>
                <a:cs typeface="Arial" pitchFamily="34" charset="0"/>
              </a:rPr>
              <a:t> we position objects in the Dashboard Workspace, we </a:t>
            </a:r>
            <a:r>
              <a:rPr lang="en-US" sz="1200" kern="1200" baseline="0" dirty="0">
                <a:solidFill>
                  <a:schemeClr val="tx1"/>
                </a:solidFill>
                <a:effectLst/>
                <a:latin typeface="Arial" pitchFamily="34" charset="0"/>
                <a:ea typeface="+mn-ea"/>
                <a:cs typeface="Arial" pitchFamily="34" charset="0"/>
              </a:rPr>
              <a:t>need to</a:t>
            </a:r>
            <a:r>
              <a:rPr lang="en-US" sz="1200" kern="1200" dirty="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algn="just"/>
            <a:r>
              <a:rPr lang="en-US" dirty="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a:t>Users can generate the Highlighting function from Legends by activating the Highlighting tool that appears when we point at the Legend.</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1379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8221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02699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80757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744144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20136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61649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28743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183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956341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80997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952097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9128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75525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311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216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896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66539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1080641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454468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614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87794"/>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02585090"/>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833082078"/>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A4884850-FE97-4A84-8A44-BD750F920871}"/>
              </a:ext>
            </a:extLst>
          </p:cNvPr>
          <p:cNvSpPr/>
          <p:nvPr/>
        </p:nvSpPr>
        <p:spPr>
          <a:xfrm>
            <a:off x="7572243" y="3663190"/>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Multi-Dimensional</a:t>
            </a:r>
          </a:p>
          <a:p>
            <a:pPr algn="ctr"/>
            <a:r>
              <a:rPr lang="en-US" sz="1400" dirty="0">
                <a:solidFill>
                  <a:srgbClr val="6600FF"/>
                </a:solidFill>
              </a:rPr>
              <a:t>Slice-and-dice</a:t>
            </a:r>
          </a:p>
        </p:txBody>
      </p:sp>
    </p:spTree>
    <p:extLst>
      <p:ext uri="{BB962C8B-B14F-4D97-AF65-F5344CB8AC3E}">
        <p14:creationId xmlns:p14="http://schemas.microsoft.com/office/powerpoint/2010/main" val="5421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98EE17AB-2D14-43EB-8786-F98863A7005D}"/>
              </a:ext>
            </a:extLst>
          </p:cNvPr>
          <p:cNvSpPr/>
          <p:nvPr/>
        </p:nvSpPr>
        <p:spPr>
          <a:xfrm>
            <a:off x="7936018" y="3614837"/>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Specific to the task</a:t>
            </a:r>
          </a:p>
        </p:txBody>
      </p:sp>
    </p:spTree>
    <p:extLst>
      <p:ext uri="{BB962C8B-B14F-4D97-AF65-F5344CB8AC3E}">
        <p14:creationId xmlns:p14="http://schemas.microsoft.com/office/powerpoint/2010/main" val="391465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buClr>
                <a:srgbClr val="CE0000"/>
              </a:buClr>
              <a:buFont typeface="System Font Regular"/>
              <a:buChar char="‣"/>
            </a:pPr>
            <a:endParaRPr lang="en-GB" sz="1800" i="1" dirty="0">
              <a:solidFill>
                <a:srgbClr val="01385B"/>
              </a:solidFill>
              <a:latin typeface="Roboto" panose="02000000000000000000" pitchFamily="2" charset="0"/>
              <a:ea typeface="Roboto" panose="02000000000000000000" pitchFamily="2" charset="0"/>
            </a:endParaRP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
        <p:nvSpPr>
          <p:cNvPr id="5" name="Rectangle 4">
            <a:extLst>
              <a:ext uri="{FF2B5EF4-FFF2-40B4-BE49-F238E27FC236}">
                <a16:creationId xmlns:a16="http://schemas.microsoft.com/office/drawing/2014/main" id="{C8DE6D5D-A2EE-4C3C-9A9B-E60BF1BCE7AB}"/>
              </a:ext>
            </a:extLst>
          </p:cNvPr>
          <p:cNvSpPr/>
          <p:nvPr/>
        </p:nvSpPr>
        <p:spPr>
          <a:xfrm>
            <a:off x="8126874" y="1690006"/>
            <a:ext cx="902138"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Mission, Vision</a:t>
            </a:r>
          </a:p>
        </p:txBody>
      </p:sp>
      <p:sp>
        <p:nvSpPr>
          <p:cNvPr id="6" name="Rectangle 5">
            <a:extLst>
              <a:ext uri="{FF2B5EF4-FFF2-40B4-BE49-F238E27FC236}">
                <a16:creationId xmlns:a16="http://schemas.microsoft.com/office/drawing/2014/main" id="{A315D0A6-D617-4416-98C5-FB38E0BF16C6}"/>
              </a:ext>
            </a:extLst>
          </p:cNvPr>
          <p:cNvSpPr/>
          <p:nvPr/>
        </p:nvSpPr>
        <p:spPr>
          <a:xfrm>
            <a:off x="603423" y="3272971"/>
            <a:ext cx="2562897"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Proactive rather than reactive</a:t>
            </a:r>
          </a:p>
        </p:txBody>
      </p:sp>
      <p:sp>
        <p:nvSpPr>
          <p:cNvPr id="7" name="Rectangle 6">
            <a:extLst>
              <a:ext uri="{FF2B5EF4-FFF2-40B4-BE49-F238E27FC236}">
                <a16:creationId xmlns:a16="http://schemas.microsoft.com/office/drawing/2014/main" id="{5E54C6A1-7E0D-4C74-B54B-68978A316716}"/>
              </a:ext>
            </a:extLst>
          </p:cNvPr>
          <p:cNvSpPr/>
          <p:nvPr/>
        </p:nvSpPr>
        <p:spPr>
          <a:xfrm>
            <a:off x="2646802" y="4258289"/>
            <a:ext cx="3397469"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Can be a demotivator too – be careful</a:t>
            </a:r>
          </a:p>
        </p:txBody>
      </p:sp>
    </p:spTree>
    <p:extLst>
      <p:ext uri="{BB962C8B-B14F-4D97-AF65-F5344CB8AC3E}">
        <p14:creationId xmlns:p14="http://schemas.microsoft.com/office/powerpoint/2010/main" val="39347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
        <p:nvSpPr>
          <p:cNvPr id="5" name="Rectangle 4">
            <a:extLst>
              <a:ext uri="{FF2B5EF4-FFF2-40B4-BE49-F238E27FC236}">
                <a16:creationId xmlns:a16="http://schemas.microsoft.com/office/drawing/2014/main" id="{143A942B-3082-4CAE-BC4A-DB2C426FE666}"/>
              </a:ext>
            </a:extLst>
          </p:cNvPr>
          <p:cNvSpPr/>
          <p:nvPr/>
        </p:nvSpPr>
        <p:spPr>
          <a:xfrm>
            <a:off x="5202246" y="2571750"/>
            <a:ext cx="1445298"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Collaboration</a:t>
            </a:r>
          </a:p>
        </p:txBody>
      </p:sp>
      <p:sp>
        <p:nvSpPr>
          <p:cNvPr id="6" name="Rectangle 5">
            <a:extLst>
              <a:ext uri="{FF2B5EF4-FFF2-40B4-BE49-F238E27FC236}">
                <a16:creationId xmlns:a16="http://schemas.microsoft.com/office/drawing/2014/main" id="{F43A457E-11B3-4B08-B8F4-E595F8AD3710}"/>
              </a:ext>
            </a:extLst>
          </p:cNvPr>
          <p:cNvSpPr/>
          <p:nvPr/>
        </p:nvSpPr>
        <p:spPr>
          <a:xfrm>
            <a:off x="3909347" y="3551465"/>
            <a:ext cx="3855795"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rgbClr val="6600FF"/>
                </a:solidFill>
              </a:rPr>
              <a:t>Standardisation</a:t>
            </a:r>
            <a:r>
              <a:rPr lang="en-US" sz="1400" dirty="0">
                <a:solidFill>
                  <a:srgbClr val="6600FF"/>
                </a:solidFill>
              </a:rPr>
              <a:t>; single view on information</a:t>
            </a:r>
          </a:p>
        </p:txBody>
      </p:sp>
    </p:spTree>
    <p:extLst>
      <p:ext uri="{BB962C8B-B14F-4D97-AF65-F5344CB8AC3E}">
        <p14:creationId xmlns:p14="http://schemas.microsoft.com/office/powerpoint/2010/main" val="10829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
        <p:nvSpPr>
          <p:cNvPr id="5" name="Rectangle 4">
            <a:extLst>
              <a:ext uri="{FF2B5EF4-FFF2-40B4-BE49-F238E27FC236}">
                <a16:creationId xmlns:a16="http://schemas.microsoft.com/office/drawing/2014/main" id="{FEDC992B-9FA9-44A0-822F-EEB3D7459724}"/>
              </a:ext>
            </a:extLst>
          </p:cNvPr>
          <p:cNvSpPr/>
          <p:nvPr/>
        </p:nvSpPr>
        <p:spPr>
          <a:xfrm>
            <a:off x="5617029" y="1690006"/>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Simplification of information systems</a:t>
            </a:r>
          </a:p>
        </p:txBody>
      </p:sp>
      <p:sp>
        <p:nvSpPr>
          <p:cNvPr id="6" name="Rectangle 5">
            <a:extLst>
              <a:ext uri="{FF2B5EF4-FFF2-40B4-BE49-F238E27FC236}">
                <a16:creationId xmlns:a16="http://schemas.microsoft.com/office/drawing/2014/main" id="{9C2F5F94-3802-49E0-B2C3-E3B3C3F3C0F6}"/>
              </a:ext>
            </a:extLst>
          </p:cNvPr>
          <p:cNvSpPr/>
          <p:nvPr/>
        </p:nvSpPr>
        <p:spPr>
          <a:xfrm>
            <a:off x="5529944" y="3228523"/>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Resolve business issues quicker</a:t>
            </a:r>
          </a:p>
        </p:txBody>
      </p:sp>
    </p:spTree>
    <p:extLst>
      <p:ext uri="{BB962C8B-B14F-4D97-AF65-F5344CB8AC3E}">
        <p14:creationId xmlns:p14="http://schemas.microsoft.com/office/powerpoint/2010/main" val="4446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
        <p:nvSpPr>
          <p:cNvPr id="5" name="Rectangle 4">
            <a:extLst>
              <a:ext uri="{FF2B5EF4-FFF2-40B4-BE49-F238E27FC236}">
                <a16:creationId xmlns:a16="http://schemas.microsoft.com/office/drawing/2014/main" id="{E7C4C84A-C7E4-432A-BF8C-A26128F8FF49}"/>
              </a:ext>
            </a:extLst>
          </p:cNvPr>
          <p:cNvSpPr/>
          <p:nvPr/>
        </p:nvSpPr>
        <p:spPr>
          <a:xfrm>
            <a:off x="3178629" y="3389086"/>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spTree>
    <p:extLst>
      <p:ext uri="{BB962C8B-B14F-4D97-AF65-F5344CB8AC3E}">
        <p14:creationId xmlns:p14="http://schemas.microsoft.com/office/powerpoint/2010/main" val="2400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
        <p:nvSpPr>
          <p:cNvPr id="5" name="Rectangle 4">
            <a:extLst>
              <a:ext uri="{FF2B5EF4-FFF2-40B4-BE49-F238E27FC236}">
                <a16:creationId xmlns:a16="http://schemas.microsoft.com/office/drawing/2014/main" id="{D482A18C-CC4D-449A-953A-9BB2F4C88B70}"/>
              </a:ext>
            </a:extLst>
          </p:cNvPr>
          <p:cNvSpPr/>
          <p:nvPr/>
        </p:nvSpPr>
        <p:spPr>
          <a:xfrm>
            <a:off x="3439061" y="2902857"/>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pic>
        <p:nvPicPr>
          <p:cNvPr id="1026" name="Picture 2" descr="Kiss Logo, kiss, love, logo png | PNGEgg">
            <a:extLst>
              <a:ext uri="{FF2B5EF4-FFF2-40B4-BE49-F238E27FC236}">
                <a16:creationId xmlns:a16="http://schemas.microsoft.com/office/drawing/2014/main" id="{1CC2139E-C4D1-4ACF-B922-7AADF955E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297" y="4120149"/>
            <a:ext cx="764947" cy="521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SS vector logo - KISS logo vector free download">
            <a:extLst>
              <a:ext uri="{FF2B5EF4-FFF2-40B4-BE49-F238E27FC236}">
                <a16:creationId xmlns:a16="http://schemas.microsoft.com/office/drawing/2014/main" id="{D765F13F-C7B8-4067-AF74-69C68962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98" y="3929589"/>
            <a:ext cx="975786" cy="9757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BC7B8F4-C2CE-483C-9E51-B0D1DBD70317}"/>
              </a:ext>
            </a:extLst>
          </p:cNvPr>
          <p:cNvSpPr/>
          <p:nvPr/>
        </p:nvSpPr>
        <p:spPr>
          <a:xfrm>
            <a:off x="1399803" y="4697011"/>
            <a:ext cx="1887682" cy="29754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Keep it Super Simple</a:t>
            </a:r>
          </a:p>
        </p:txBody>
      </p:sp>
    </p:spTree>
    <p:extLst>
      <p:ext uri="{BB962C8B-B14F-4D97-AF65-F5344CB8AC3E}">
        <p14:creationId xmlns:p14="http://schemas.microsoft.com/office/powerpoint/2010/main" val="169672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mins)</a:t>
            </a:r>
          </a:p>
        </p:txBody>
      </p:sp>
    </p:spTree>
    <p:extLst>
      <p:ext uri="{BB962C8B-B14F-4D97-AF65-F5344CB8AC3E}">
        <p14:creationId xmlns:p14="http://schemas.microsoft.com/office/powerpoint/2010/main" val="348339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a:solidFill>
                  <a:srgbClr val="99D6EA"/>
                </a:solidFill>
                <a:latin typeface="Roboto Medium" panose="02000000000000000000" pitchFamily="2" charset="0"/>
                <a:ea typeface="Roboto Medium" panose="02000000000000000000" pitchFamily="2" charset="0"/>
              </a:rPr>
              <a:t>January 2022</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
        <p:nvSpPr>
          <p:cNvPr id="5" name="Rectangle 4">
            <a:extLst>
              <a:ext uri="{FF2B5EF4-FFF2-40B4-BE49-F238E27FC236}">
                <a16:creationId xmlns:a16="http://schemas.microsoft.com/office/drawing/2014/main" id="{38AB3C08-F11F-409E-8528-78EA5573B5F7}"/>
              </a:ext>
            </a:extLst>
          </p:cNvPr>
          <p:cNvSpPr/>
          <p:nvPr/>
        </p:nvSpPr>
        <p:spPr>
          <a:xfrm>
            <a:off x="892629" y="3404688"/>
            <a:ext cx="4800600"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People </a:t>
            </a:r>
            <a:r>
              <a:rPr lang="en-US" sz="1400" dirty="0">
                <a:solidFill>
                  <a:srgbClr val="6600FF"/>
                </a:solidFill>
                <a:sym typeface="Wingdings" panose="05000000000000000000" pitchFamily="2" charset="2"/>
              </a:rPr>
              <a:t> Mange people (movement, resourcing)</a:t>
            </a:r>
          </a:p>
          <a:p>
            <a:pPr algn="just"/>
            <a:r>
              <a:rPr lang="en-US" sz="1400" dirty="0">
                <a:solidFill>
                  <a:srgbClr val="6600FF"/>
                </a:solidFill>
              </a:rPr>
              <a:t>Process </a:t>
            </a:r>
            <a:r>
              <a:rPr lang="en-US" sz="1400" dirty="0">
                <a:solidFill>
                  <a:srgbClr val="6600FF"/>
                </a:solidFill>
                <a:sym typeface="Wingdings" panose="05000000000000000000" pitchFamily="2" charset="2"/>
              </a:rPr>
              <a:t> </a:t>
            </a:r>
            <a:r>
              <a:rPr lang="en-US" sz="1400" dirty="0">
                <a:solidFill>
                  <a:srgbClr val="6600FF"/>
                </a:solidFill>
              </a:rPr>
              <a:t>Monitor critical business processes &amp; activities</a:t>
            </a:r>
            <a:endParaRPr lang="en-US" sz="1400" dirty="0">
              <a:solidFill>
                <a:srgbClr val="6600FF"/>
              </a:solidFill>
              <a:sym typeface="Wingdings" panose="05000000000000000000" pitchFamily="2" charset="2"/>
            </a:endParaRPr>
          </a:p>
          <a:p>
            <a:pPr algn="just"/>
            <a:r>
              <a:rPr lang="en-US" sz="1400" dirty="0">
                <a:solidFill>
                  <a:srgbClr val="6600FF"/>
                </a:solidFill>
              </a:rPr>
              <a:t>Product </a:t>
            </a:r>
            <a:r>
              <a:rPr lang="en-US" sz="1400" dirty="0">
                <a:solidFill>
                  <a:srgbClr val="6600FF"/>
                </a:solidFill>
                <a:sym typeface="Wingdings" panose="05000000000000000000" pitchFamily="2" charset="2"/>
              </a:rPr>
              <a:t> Quantify Logistics, inventory, QA/QC</a:t>
            </a:r>
            <a:endParaRPr lang="en-US" sz="1400" dirty="0">
              <a:solidFill>
                <a:srgbClr val="6600FF"/>
              </a:solidFill>
            </a:endParaRPr>
          </a:p>
          <a:p>
            <a:pPr algn="just"/>
            <a:r>
              <a:rPr lang="en-US" sz="1400" dirty="0">
                <a:solidFill>
                  <a:srgbClr val="6600FF"/>
                </a:solidFill>
              </a:rPr>
              <a:t>Profit </a:t>
            </a:r>
            <a:r>
              <a:rPr lang="en-US" sz="1400" dirty="0">
                <a:solidFill>
                  <a:srgbClr val="6600FF"/>
                </a:solidFill>
                <a:sym typeface="Wingdings" panose="05000000000000000000" pitchFamily="2" charset="2"/>
              </a:rPr>
              <a:t> Track the meeting of organizational  goals</a:t>
            </a:r>
            <a:endParaRPr lang="en-US" sz="1400" dirty="0">
              <a:solidFill>
                <a:srgbClr val="6600FF"/>
              </a:solidFill>
            </a:endParaRPr>
          </a:p>
        </p:txBody>
      </p:sp>
      <p:sp>
        <p:nvSpPr>
          <p:cNvPr id="6" name="Rectangle 5">
            <a:extLst>
              <a:ext uri="{FF2B5EF4-FFF2-40B4-BE49-F238E27FC236}">
                <a16:creationId xmlns:a16="http://schemas.microsoft.com/office/drawing/2014/main" id="{63DB1801-52FB-4AF0-B55E-94C402F12E40}"/>
              </a:ext>
            </a:extLst>
          </p:cNvPr>
          <p:cNvSpPr/>
          <p:nvPr/>
        </p:nvSpPr>
        <p:spPr>
          <a:xfrm>
            <a:off x="6538685" y="3430996"/>
            <a:ext cx="2079171"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Strategic Dashboard</a:t>
            </a:r>
          </a:p>
          <a:p>
            <a:pPr algn="just"/>
            <a:r>
              <a:rPr lang="en-US" sz="1400" dirty="0">
                <a:solidFill>
                  <a:srgbClr val="6600FF"/>
                </a:solidFill>
              </a:rPr>
              <a:t>Tactical Dashboard</a:t>
            </a:r>
          </a:p>
          <a:p>
            <a:pPr algn="just"/>
            <a:r>
              <a:rPr lang="en-US" sz="1400" dirty="0">
                <a:solidFill>
                  <a:srgbClr val="6600FF"/>
                </a:solidFill>
              </a:rPr>
              <a:t>Operational Dashboard</a:t>
            </a:r>
          </a:p>
        </p:txBody>
      </p:sp>
    </p:spTree>
    <p:extLst>
      <p:ext uri="{BB962C8B-B14F-4D97-AF65-F5344CB8AC3E}">
        <p14:creationId xmlns:p14="http://schemas.microsoft.com/office/powerpoint/2010/main" val="1495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1773915" y="407648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688EEB9D-5E93-43EA-A89A-5E8BF2CC00F9}"/>
              </a:ext>
            </a:extLst>
          </p:cNvPr>
          <p:cNvSpPr/>
          <p:nvPr/>
        </p:nvSpPr>
        <p:spPr>
          <a:xfrm>
            <a:off x="6155567" y="4076485"/>
            <a:ext cx="1275748"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Simple</a:t>
            </a:r>
          </a:p>
          <a:p>
            <a:pPr algn="ctr"/>
            <a:r>
              <a:rPr lang="en-US" sz="1400" dirty="0">
                <a:solidFill>
                  <a:srgbClr val="6600FF"/>
                </a:solidFill>
              </a:rPr>
              <a:t>Visual</a:t>
            </a:r>
          </a:p>
          <a:p>
            <a:pPr algn="ctr"/>
            <a:r>
              <a:rPr lang="en-US" sz="1400" dirty="0">
                <a:solidFill>
                  <a:srgbClr val="6600FF"/>
                </a:solidFill>
              </a:rPr>
              <a:t>Intuitive</a:t>
            </a:r>
          </a:p>
        </p:txBody>
      </p:sp>
    </p:spTree>
    <p:extLst>
      <p:ext uri="{BB962C8B-B14F-4D97-AF65-F5344CB8AC3E}">
        <p14:creationId xmlns:p14="http://schemas.microsoft.com/office/powerpoint/2010/main" val="61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2892</TotalTime>
  <Words>2609</Words>
  <Application>Microsoft Office PowerPoint</Application>
  <PresentationFormat>On-screen Show (16:9)</PresentationFormat>
  <Paragraphs>286</Paragraphs>
  <Slides>32</Slides>
  <Notes>13</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270</cp:revision>
  <dcterms:created xsi:type="dcterms:W3CDTF">2010-04-12T23:12:02Z</dcterms:created>
  <dcterms:modified xsi:type="dcterms:W3CDTF">2022-03-10T08:23:56Z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