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notesSlides/notesSlide17.xml" ContentType="application/vnd.openxmlformats-officedocument.presentationml.notesSlide+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8.xml" ContentType="application/vnd.openxmlformats-officedocument.presentationml.notesSlide+xml"/>
  <Override PartName="/ppt/tags/tag49.xml" ContentType="application/vnd.openxmlformats-officedocument.presentationml.tags+xml"/>
  <Override PartName="/ppt/notesSlides/notesSlide29.xml" ContentType="application/vnd.openxmlformats-officedocument.presentationml.notesSlide+xml"/>
  <Override PartName="/ppt/tags/tag50.xml" ContentType="application/vnd.openxmlformats-officedocument.presentationml.tags+xml"/>
  <Override PartName="/ppt/notesSlides/notesSlide30.xml" ContentType="application/vnd.openxmlformats-officedocument.presentationml.notesSlide+xml"/>
  <Override PartName="/ppt/tags/tag51.xml" ContentType="application/vnd.openxmlformats-officedocument.presentationml.tags+xml"/>
  <Override PartName="/ppt/notesSlides/notesSlide3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3.xml" ContentType="application/vnd.openxmlformats-officedocument.presentationml.notesSlide+xml"/>
  <Override PartName="/ppt/tags/tag56.xml" ContentType="application/vnd.openxmlformats-officedocument.presentationml.tags+xml"/>
  <Override PartName="/ppt/notesSlides/notesSlide3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ppt/tags/tag58.xml" ContentType="application/vnd.openxmlformats-officedocument.presentationml.tags+xml"/>
  <Override PartName="/ppt/notesSlides/notesSlide36.xml" ContentType="application/vnd.openxmlformats-officedocument.presentationml.notesSlide+xml"/>
  <Override PartName="/ppt/tags/tag59.xml" ContentType="application/vnd.openxmlformats-officedocument.presentationml.tags+xml"/>
  <Override PartName="/ppt/notesSlides/notesSlide37.xml" ContentType="application/vnd.openxmlformats-officedocument.presentationml.notesSlide+xml"/>
  <Override PartName="/ppt/tags/tag60.xml" ContentType="application/vnd.openxmlformats-officedocument.presentationml.tags+xml"/>
  <Override PartName="/ppt/notesSlides/notesSlide38.xml" ContentType="application/vnd.openxmlformats-officedocument.presentationml.notesSlide+xml"/>
  <Override PartName="/ppt/tags/tag61.xml" ContentType="application/vnd.openxmlformats-officedocument.presentationml.tags+xml"/>
  <Override PartName="/ppt/notesSlides/notesSlide3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60"/>
  </p:notesMasterIdLst>
  <p:handoutMasterIdLst>
    <p:handoutMasterId r:id="rId61"/>
  </p:handoutMasterIdLst>
  <p:sldIdLst>
    <p:sldId id="463" r:id="rId7"/>
    <p:sldId id="464" r:id="rId8"/>
    <p:sldId id="465" r:id="rId9"/>
    <p:sldId id="337" r:id="rId10"/>
    <p:sldId id="257" r:id="rId11"/>
    <p:sldId id="277" r:id="rId12"/>
    <p:sldId id="376" r:id="rId13"/>
    <p:sldId id="383" r:id="rId14"/>
    <p:sldId id="375" r:id="rId15"/>
    <p:sldId id="377" r:id="rId16"/>
    <p:sldId id="462" r:id="rId17"/>
    <p:sldId id="460" r:id="rId18"/>
    <p:sldId id="386" r:id="rId19"/>
    <p:sldId id="387" r:id="rId20"/>
    <p:sldId id="389" r:id="rId21"/>
    <p:sldId id="378" r:id="rId22"/>
    <p:sldId id="268" r:id="rId23"/>
    <p:sldId id="339" r:id="rId24"/>
    <p:sldId id="392" r:id="rId25"/>
    <p:sldId id="394" r:id="rId26"/>
    <p:sldId id="396" r:id="rId27"/>
    <p:sldId id="398" r:id="rId28"/>
    <p:sldId id="399" r:id="rId29"/>
    <p:sldId id="400" r:id="rId30"/>
    <p:sldId id="407" r:id="rId31"/>
    <p:sldId id="379" r:id="rId32"/>
    <p:sldId id="410" r:id="rId33"/>
    <p:sldId id="344" r:id="rId34"/>
    <p:sldId id="411" r:id="rId35"/>
    <p:sldId id="412" r:id="rId36"/>
    <p:sldId id="457" r:id="rId37"/>
    <p:sldId id="416" r:id="rId38"/>
    <p:sldId id="458" r:id="rId39"/>
    <p:sldId id="420" r:id="rId40"/>
    <p:sldId id="422" r:id="rId41"/>
    <p:sldId id="459" r:id="rId42"/>
    <p:sldId id="380" r:id="rId43"/>
    <p:sldId id="426" r:id="rId44"/>
    <p:sldId id="349" r:id="rId45"/>
    <p:sldId id="427" r:id="rId46"/>
    <p:sldId id="428" r:id="rId47"/>
    <p:sldId id="432" r:id="rId48"/>
    <p:sldId id="381" r:id="rId49"/>
    <p:sldId id="437" r:id="rId50"/>
    <p:sldId id="355" r:id="rId51"/>
    <p:sldId id="438" r:id="rId52"/>
    <p:sldId id="441" r:id="rId53"/>
    <p:sldId id="443" r:id="rId54"/>
    <p:sldId id="445" r:id="rId55"/>
    <p:sldId id="449" r:id="rId56"/>
    <p:sldId id="453" r:id="rId57"/>
    <p:sldId id="382" r:id="rId58"/>
    <p:sldId id="456" r:id="rId59"/>
  </p:sldIdLst>
  <p:sldSz cx="9144000" cy="6858000" type="screen4x3"/>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B5E5BF-8413-4E5E-9BAB-6B21911C1230}">
          <p14:sldIdLst>
            <p14:sldId id="463"/>
            <p14:sldId id="464"/>
            <p14:sldId id="465"/>
          </p14:sldIdLst>
        </p14:section>
        <p14:section name="Start" id="{58165BD8-7834-4969-A59F-7502414F23B0}">
          <p14:sldIdLst>
            <p14:sldId id="337"/>
            <p14:sldId id="257"/>
            <p14:sldId id="277"/>
            <p14:sldId id="376"/>
            <p14:sldId id="383"/>
            <p14:sldId id="375"/>
            <p14:sldId id="377"/>
            <p14:sldId id="462"/>
            <p14:sldId id="460"/>
            <p14:sldId id="386"/>
            <p14:sldId id="387"/>
            <p14:sldId id="389"/>
          </p14:sldIdLst>
        </p14:section>
        <p14:section name="Activity 1" id="{DC0C34C9-B843-480E-B227-99F341B18EB6}">
          <p14:sldIdLst>
            <p14:sldId id="378"/>
            <p14:sldId id="268"/>
            <p14:sldId id="339"/>
            <p14:sldId id="392"/>
            <p14:sldId id="394"/>
            <p14:sldId id="396"/>
            <p14:sldId id="398"/>
            <p14:sldId id="399"/>
            <p14:sldId id="400"/>
            <p14:sldId id="407"/>
          </p14:sldIdLst>
        </p14:section>
        <p14:section name="Activity 2" id="{F200D206-2C7C-4B6D-97E0-D25C3588060E}">
          <p14:sldIdLst>
            <p14:sldId id="379"/>
            <p14:sldId id="410"/>
            <p14:sldId id="344"/>
            <p14:sldId id="411"/>
            <p14:sldId id="412"/>
            <p14:sldId id="457"/>
            <p14:sldId id="416"/>
            <p14:sldId id="458"/>
            <p14:sldId id="420"/>
            <p14:sldId id="422"/>
            <p14:sldId id="459"/>
          </p14:sldIdLst>
        </p14:section>
        <p14:section name="Activity 3" id="{8D753C57-BCCF-4889-A4C0-32FB8245EE97}">
          <p14:sldIdLst>
            <p14:sldId id="380"/>
            <p14:sldId id="426"/>
            <p14:sldId id="349"/>
            <p14:sldId id="427"/>
            <p14:sldId id="428"/>
            <p14:sldId id="432"/>
          </p14:sldIdLst>
        </p14:section>
        <p14:section name="Activity 4" id="{3682D1E7-4B4F-414D-B84B-837174D42742}">
          <p14:sldIdLst>
            <p14:sldId id="381"/>
            <p14:sldId id="437"/>
            <p14:sldId id="355"/>
            <p14:sldId id="438"/>
            <p14:sldId id="441"/>
            <p14:sldId id="443"/>
            <p14:sldId id="445"/>
            <p14:sldId id="449"/>
            <p14:sldId id="453"/>
          </p14:sldIdLst>
        </p14:section>
        <p14:section name="Activity 5" id="{1DBD35CC-8B48-442B-9530-30FC873E845E}">
          <p14:sldIdLst>
            <p14:sldId id="382"/>
            <p14:sldId id="4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135" autoAdjust="0"/>
  </p:normalViewPr>
  <p:slideViewPr>
    <p:cSldViewPr snapToGrid="0">
      <p:cViewPr varScale="1">
        <p:scale>
          <a:sx n="70" d="100"/>
          <a:sy n="70" d="100"/>
        </p:scale>
        <p:origin x="1776" y="43"/>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853184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have already introduced the SELECT statement of the standard SQL in its simplest form for table selection.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following, we will discuss some further options provided by the SELECT statement to optimise our data query.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SELECT statement also allows us to select some of the variables from the table instead of all of them.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in some cases, we may not even know the variables that the table contains or how their names are correctly spelt. In this case, we can use the .description attribute to extract the variable names from the last queried table.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.description is an attribute and not a method. As a result, there are no brackets and arguments behind it. The returned object is a collection of tuples where the first item of each tuple is the column name, and the last six items are None.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know that we can fetch the records from a table for further processes such as printing.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 data are stored in tuples and when they are printed, we do not see them as table such as a pandas DataFrame.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once they are fetched, our program has no more access to the queried table. As a result, it may be desirable to store the result of the query in a pandas DataFrame. In fact, pandas provides the function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for this purpose.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method is actually created to convert structured or n-dimensional record arrays to pandas DataFrames.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it suits our purpose perfectly by passing the resulting object of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function as the parameter data to 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a:t>
            </a:r>
            <a:r>
              <a:rPr lang="en-GB" baseline="0" dirty="0">
                <a:effectLst/>
                <a:latin typeface="+mj-lt"/>
                <a:ea typeface="SimSun" panose="02010600030101010101" pitchFamily="2" charset="-122"/>
                <a:cs typeface="Times New Roman" panose="02020603050405020304" pitchFamily="18" charset="0"/>
              </a:rPr>
              <a:t> method</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columns parameter, we can specify our own column names of the output DataFrame. The default value here is None, and the corresponding column names would be simply the column indices.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add the keyword ORDER BY to the SELECT statement to sort the data of a table by some of its variables in the ascending or descending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if we intend to sort the table by multiple variables, we will need to separate their names with commas.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sequence of the variables in this list will also reflect the sorting hierarchy. That is, the data will be sorted by the first variable in the list initially, those tied records will then be sorted by the second variable,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If the data have to be sorted in the descending order by a particular variable, we must specify the DESC option behind the variable name. Since the default value here is ASC, we can omit this option for a variable if the data should be sorted in its ascending order.</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2974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main purpose of data query is to request the records of interest from the available tables.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And more often, it is not the entire table that we are actually looking for, instead we would like to have records that fulfil certain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use the WHERE clause in the SELECT statement to filter the useful records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the syntax here, the selection criterion is presented in its simplest form: records will only be selected if one of the variables is equal to a certain value.</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07077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We can also construct our criteria using the operators listed in this table.</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n-lt"/>
                <a:ea typeface="SimSun" panose="02010600030101010101" pitchFamily="2" charset="-122"/>
                <a:cs typeface="Times New Roman" panose="02020603050405020304" pitchFamily="18" charset="0"/>
              </a:rPr>
              <a:t>Same as the if-command in Python, we can also link multiple criteria in a WHERE clause using the AND, OR and NOT operators.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Sometimes, we would rather not obtain records that contain missing values in one or more variables from 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In this case, we need to add the IS NOT NULL syntax to the WHERE clause.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latin typeface="+mj-lt"/>
                <a:ea typeface="+mn-ea"/>
                <a:cs typeface="Arial" panose="020B0604020202020204" pitchFamily="34" charset="0"/>
              </a:rPr>
              <a:t>If the statement here were written without the NOT operator, SQL would return all records with missing values in the variable </a:t>
            </a:r>
            <a:r>
              <a:rPr lang="en-US" kern="1200" dirty="0" err="1">
                <a:solidFill>
                  <a:schemeClr val="tx1"/>
                </a:solidFill>
                <a:effectLst/>
                <a:latin typeface="+mj-lt"/>
                <a:ea typeface="+mn-ea"/>
                <a:cs typeface="Arial" panose="020B0604020202020204" pitchFamily="34" charset="0"/>
              </a:rPr>
              <a:t>var_name</a:t>
            </a:r>
            <a:r>
              <a:rPr lang="en-US" kern="1200" dirty="0">
                <a:solidFill>
                  <a:schemeClr val="tx1"/>
                </a:solidFill>
                <a:effectLst/>
                <a:latin typeface="+mj-lt"/>
                <a:ea typeface="+mn-ea"/>
                <a:cs typeface="Arial" panose="020B0604020202020204" pitchFamily="34" charset="0"/>
              </a:rPr>
              <a:t> to us.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8955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also select particular columns from a table in the data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should be replaced by a list of selected variables in this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It is also possible to use Python programming to manipulate the SELECT statement as string before sending it to SQL.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That is, we can create our own variable list as string in our Python program first and then combine it with the rest of the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This approach will give us the flexibility to generate different variable lists for data query if the situation requires.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30938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SQL (Structured Query Language) is the most common and popular programming language designed for database management.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 have been various versions of SQL including procedural extensions released such as PSQL, T-SQL, SQL/PSM,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Due to the large amount of internal and external data available nowadays, managing, maintaining, and updating database have become compulsory for many organisations. And the demand of SQL specialists has been increasing tremendously.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Many analytics programs have integrated SQL as part of their tools. In Python, the package sqlite3 provides the possibility to embed SQL codes into Python programs to facilitate connections to databases and query the data in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sqlite3 belongs to the built-in packages of Python, no installation using pip is required.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Same as scikit-learn, sqlite3 works hand-in-hand with the pandas package since both of them are designed for data management.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can convert output tables of SQL queries to pandas DataFrames and vice versa anytime.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SQL, there are many ways to join two or more tables: INNER JOIN, LEFT JOIN, CROSS JOIN,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Depending on the structure of the tables, these join techniques usually result in different output tables.</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inner join method is to join two tables with only common rows and columns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US" dirty="0">
                <a:latin typeface="+mj-lt"/>
              </a:rPr>
              <a:t>The INNER JOIN clause is used within the SELECT statement. It selects only records of table1 that can be matched by records in table2. </a:t>
            </a:r>
          </a:p>
          <a:p>
            <a:pPr algn="just">
              <a:spcBef>
                <a:spcPts val="0"/>
              </a:spcBef>
            </a:pPr>
            <a:endParaRPr lang="en-US" dirty="0">
              <a:latin typeface="+mj-lt"/>
            </a:endParaRPr>
          </a:p>
          <a:p>
            <a:pPr algn="just">
              <a:spcBef>
                <a:spcPts val="0"/>
              </a:spcBef>
            </a:pPr>
            <a:r>
              <a:rPr lang="en-US" dirty="0">
                <a:latin typeface="+mj-lt"/>
              </a:rPr>
              <a:t>The rows of table1 or table2 for which SQL cannot find any matches in the opposite table will be dropped from the query. </a:t>
            </a:r>
          </a:p>
          <a:p>
            <a:pPr algn="just">
              <a:spcBef>
                <a:spcPts val="0"/>
              </a:spcBef>
            </a:pPr>
            <a:endParaRPr lang="en-US" dirty="0">
              <a:latin typeface="+mj-lt"/>
            </a:endParaRPr>
          </a:p>
          <a:p>
            <a:pPr algn="just">
              <a:spcBef>
                <a:spcPts val="0"/>
              </a:spcBef>
            </a:pPr>
            <a:r>
              <a:rPr lang="en-US" dirty="0">
                <a:latin typeface="+mj-lt"/>
              </a:rPr>
              <a:t>SQL compares the values of each one variable from the two tables specified by the user. Usually, these variables should represent the same feature in both tables such as the employee number or customer ID. </a:t>
            </a:r>
          </a:p>
          <a:p>
            <a:pPr algn="just">
              <a:spcBef>
                <a:spcPts val="0"/>
              </a:spcBef>
            </a:pPr>
            <a:endParaRPr lang="en-US" dirty="0">
              <a:latin typeface="+mj-lt"/>
            </a:endParaRPr>
          </a:p>
          <a:p>
            <a:pPr algn="just">
              <a:spcBef>
                <a:spcPts val="0"/>
              </a:spcBef>
            </a:pPr>
            <a:r>
              <a:rPr lang="en-US" dirty="0">
                <a:latin typeface="+mj-lt"/>
              </a:rPr>
              <a:t>Note that it is also possible to extend the match to multiple pairs of variables if necessary.</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matching condition should be provided after the ON keyword. To indicate the original table of the matching variables, the name of the table must be specified before each matching variable and separated by a dot (.). </a:t>
            </a:r>
          </a:p>
        </p:txBody>
      </p:sp>
    </p:spTree>
    <p:extLst>
      <p:ext uri="{BB962C8B-B14F-4D97-AF65-F5344CB8AC3E}">
        <p14:creationId xmlns:p14="http://schemas.microsoft.com/office/powerpoint/2010/main" val="3387554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ON keyword, the matching variables do not need to have the same name in their original tables. But if they do, we can shorten the syntax above by the USING keyword.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name of the original table does not need to be mentioned in the bracket of the USING keyword.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however, the column name only exists in one of the tables, SQL will return an error message to us.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difference between the ON and USING keywords is that both matching variables will be included in the output table if we use the ON keyword, whereas only the matching variable of table1 will remain if the USING keyword is used for matching.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more than one records in table2 are found matching to a record in table1, SQL will append each of them to a copy of the matched record in table1. This is the so-called 1:n matching.</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07702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Another way to join two or more tables of a database is the left join method.</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add the new options alias1 and alias2 to this syntax. These aliases are usually abbreviated references of table1 and table2 and can be useful when there are two variables with the same name in both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aliases are not limited to the LEFT JOIN clause, but applicable to any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use USING instead of the ON keyword for the matching condition.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left join, SQL searches for records from table2 that match the records from table1 based on the matching condition.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no records in table2 can be found for a record from table1, that record will still be kept in the output table. The values of the variables originated from table2 will be missing values in this case.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other hand, if records from table2 cannot find any matching record from table1, they will be dropped from the query result.</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29314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cross join method, SQL produces the cartesian product of the involved tables.</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cartesian product usually refers to the collection of all cross-item combinations resulting from two arrays.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terms of the cross join method, it means that every record of table1 is merged with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of table2.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table1 and table2 have m and n records, respectively, there will be a total of </a:t>
            </a:r>
            <a:r>
              <a:rPr lang="en-GB" dirty="0" err="1">
                <a:effectLst/>
                <a:latin typeface="+mj-lt"/>
                <a:ea typeface="SimSun" panose="02010600030101010101" pitchFamily="2" charset="-122"/>
                <a:cs typeface="Times New Roman" panose="02020603050405020304" pitchFamily="18" charset="0"/>
              </a:rPr>
              <a:t>m×n</a:t>
            </a:r>
            <a:r>
              <a:rPr lang="en-GB" dirty="0">
                <a:effectLst/>
                <a:latin typeface="+mj-lt"/>
                <a:ea typeface="SimSun" panose="02010600030101010101" pitchFamily="2" charset="-122"/>
                <a:cs typeface="Times New Roman" panose="02020603050405020304" pitchFamily="18" charset="0"/>
              </a:rPr>
              <a:t> records in the output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Since no matches are required here, the ON and USING keywords can be omitted in the SELECT statement.</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30999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outer join method, or full outer join, SQL produces the union of the involved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not only records from both tables that can be matched by the matching criterion will be selected, records from either one table that cannot find any match from the opposite side will also be carried over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their values in the variables originated from the other tables will be None.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difficulty of applying the outer join method in Python is the fact that it is simply not supported by the sqlite3 package, although the OUTER JOIN clause is actually available in other SQL versions.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we can combine the LEFT JOIN clause with the UNION ALL operator to create the same result as the OUTER JOIN clause.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first SELECT statement, the left join method is applied and the records from table2 are matched with the records from table1. All records from table1 are selected in the output table here regardless the matching results.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second SELECT statement, the left join method is applied to table1 and table2 in the opposite roles. As a result, all records from table2 are selected here. However, we need to drop those matches that are already included in the first SELECT statement to prevent duplicates.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Logically, these records must contain data from both tables, and those from table2 with no matching records must have missing data in the columns of table1. As a result, we can simply use this result as our selection criterion. Both SELECT statements are connected by the UNION ALL operator to produce a combined table of the two queries.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Since the sequence of the columns are naturally different in the output tables of the two queries, the UNION ALL operator would simply append the data of the second query to those of the first query regardless their original columns if we just used the asterisk (*) in both SELECT statements.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avoid such mess in the output data, we must specify the same list of variable names in both queries so that the sequence of the columns are identical. </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627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group records of a table together, we need to add the GROUP BY statement to the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variable list of the SELECT statement, we can also specify the aggregate function and the variable for which the aggregated statistics of each group should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GROUP BY statement is followed by the variable names based on which the groups should be formed, and the variable names must be separated by commas here.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table is grouped by more than one variable, the groups will be formed by the cartesian products of the categories of the variables.</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t>Here is a list of the aggregate functions in SQL.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5357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Here we continue with our students’ examination score example and manage a database with a table that contains the personal information of the students and another table in which their scores of two examinations are stored.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Before we can create a database and the tables in it, we need to import the packages sqlite3 and pandas into our Python program first.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Unlike other packages, the commands in sqlite3 must be executed through a cursor object after the connection between Python and the database has been initiated.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do not necessarily need an alias to abbreviate sqlite3 for more convenience when writing our program.</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demonstrated in the previous section, we can compute aggregated statistics after grouping the data.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we can also filter the groups by some specified conditions. The filtering process for grouped data is carried out by the HAVING clause.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Nevertheless, we can extend this SELECT statement</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with a WHERE clause that </a:t>
            </a:r>
            <a:r>
              <a:rPr lang="en-GB" dirty="0">
                <a:latin typeface="+mj-lt"/>
                <a:ea typeface="SimSun" panose="02010600030101010101" pitchFamily="2" charset="-122"/>
                <a:cs typeface="Times New Roman" panose="02020603050405020304" pitchFamily="18" charset="0"/>
              </a:rPr>
              <a:t>is</a:t>
            </a:r>
            <a:r>
              <a:rPr lang="en-GB" dirty="0">
                <a:effectLst/>
                <a:latin typeface="+mj-lt"/>
                <a:ea typeface="SimSun" panose="02010600030101010101" pitchFamily="2" charset="-122"/>
                <a:cs typeface="Times New Roman" panose="02020603050405020304" pitchFamily="18" charset="0"/>
              </a:rPr>
              <a:t> used to filter the records before the grouping takes place,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with the ORDER BY keyword to sort the grouped table by the aggregated statistics,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the INNER JOIN/LEFT JOIN/CROSS JOIN clauses to merge columns from other tables before the grouping and the calculation of aggregated statistics are carried out.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89429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SQL provides the possibility for us to change the data or even the structure of a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section, we will discuss how to insert new records to a table.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INSERT INTO statement, the variable list added behind the table name should be a subset of the column names in the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Its length must be identical with the length of the value list, and both lists must be put in parentheses.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also important to ensure that the sequence of the elements in the value list corresponds to the sequence of the variables so that the values are assigned to the correct column eventually.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For inserting multiple records, the value list of each record must be wrapped up by a pair of brackets and every list must be separated by a comma from one another.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the values of the variables excluded in the INSERT INTO statement for the new records will be None.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intent to provide values to all columns, the variable list including the brackets can also be omitted from the syntax.</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update or edit the data of existing records by the UPDATE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concept of updating data in the tables by SQL is slightly different from editing the contents of a spreadsheet.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need to state certain conditions in a WHERE clause, which must be fulfilled by a record in order to get itself updated.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if the condition is true for more than one record, all of them will receive the modification simultaneously.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Hence, depending on the nature of the update, the condition must be specified precisely so that the update does not apply to the wrong records.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WHERE clause is omitted,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will be updated.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keyword SET, we can specify the columns that SQL should update and their new values.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UPDATE statement is particularly useful to replace missing values or outliers in a dataset.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680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Deleting records from a table works in a very similar way as updating data in rows.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That is, conditions must be set so that records can be selected for removal.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Same as the UPDATE statement, it is very important to specify the correct records for deletion.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condition is too vague, there can be more records deleted than originally intended.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a row has been dropped from a table, there is no possibility to undo it in SQL.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00289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Now, we will introduce how to alter a table by editing its columns.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ALTER TABLE statement, we can rename a table, rename a column, or add a column.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first step, we introduce the syntax to add a column to a table.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Unlike the other SQL versions, SQLite3 only allows adding one column at a time.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rename a column with the ALTER TABLE statement.</a:t>
            </a:r>
            <a:endParaRPr lang="en-US"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Here, we can also only rename one column at a 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92819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Beside altering the content of a table, we can also create a new table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it is also possible to drop a table from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Certainly, we also have the possibility to rename a table.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for renaming a table is fairly similar to the one for renaming a column in a table. The only difference is that there should be no name between RENAME and TO when giving a new name to a table.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we want to copy the data from one table to another one which has the same column structure, we can modify the INSERT INTO statement and apply it for this purpose.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Instead of having a variable list and a value list, we can have the SELECT statement embedded in the INSERT INTO syntax.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data are queried from another table first and then inserted into the target table. We can also use additional clauses such as ORDER BY, WHERE, INNER JOIN, etc., to sort or select specific records, or merge multiple tables before inserting them.</a:t>
            </a:r>
          </a:p>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42739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often important to check on the existing content in the database and clear up tables that are no longer necessary.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SQLite, there is a master table called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which holds the schema of the entire database. We can therefore query the names of the existing tables in a database by a SELECT statement.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syntax is a fixed expression and needs no adjustments. Basically, it queries the names of all the existing tables (obviously stored as values in the column name) from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in the same fashion as we query data from a table.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Armed with the result of this query, we can decide on whether taking actions or not on the tables.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So far, all procedures have actually been carried out on the virtual platform.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the changes are only stored in the virtual memory of our computer and not saved to the hard disk yet.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before closing the database, we need to commit all changes through the connection object back to the physical file of our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.commit() method of the sqlite3 package must be applied to the connection object. It works in the same way as the “save” function in most of the software.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we can place it in our Python program wherever we think we need to save the changes before they are lost. However, we cannot undo the changes once they are committed.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Finally, we can close the connection to the database by the .close() method.</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the .close() method  does not call the .commit() method automatically.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close the connection before committing the changes to the physical file, all the modifications in the database will be lost.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p:txBody>
      </p:sp>
    </p:spTree>
    <p:extLst>
      <p:ext uri="{BB962C8B-B14F-4D97-AF65-F5344CB8AC3E}">
        <p14:creationId xmlns:p14="http://schemas.microsoft.com/office/powerpoint/2010/main" val="24268126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Before creating a database and its tables by SQL respectively, we need to know how data entered by users at runtime can be stored in, e.g., comma separated .csv text files.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advantage of storing data in an external file in comparison to a pandas DataFrame is that almost every software such as Excel, SPSS, SAS, etc. has a module to convert text files into their own data file format.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text files are highly compatible and therefore are a good medium of data storage.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their file sizes are usually comparatively small since they only contain the data and the delimiters, and no other information such as cell formatting.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when exchange of data is required within an organisation or between data providers and clients, they are the most suitable format since they would not use up as much upload and download volume or time as other data file formats.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Python, we need to open an external text file with the open() function first before we can write data into it or read data from it.</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with statement is usually used in combination with the open() function. The data stored in the text file called </a:t>
            </a:r>
            <a:r>
              <a:rPr lang="en-GB" dirty="0" err="1">
                <a:effectLst/>
                <a:latin typeface="+mj-lt"/>
                <a:ea typeface="SimSun" panose="02010600030101010101" pitchFamily="2" charset="-122"/>
                <a:cs typeface="Times New Roman" panose="02020603050405020304" pitchFamily="18" charset="0"/>
              </a:rPr>
              <a:t>file_name</a:t>
            </a:r>
            <a:r>
              <a:rPr lang="en-GB" dirty="0">
                <a:effectLst/>
                <a:latin typeface="+mj-lt"/>
                <a:ea typeface="SimSun" panose="02010600030101010101" pitchFamily="2" charset="-122"/>
                <a:cs typeface="Times New Roman" panose="02020603050405020304" pitchFamily="18" charset="0"/>
              </a:rPr>
              <a:t> will then be stored in the object called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for further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parameter mode, we can choose the permitted operations that we can carry out with the file. The table here shows some of the available modes.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Once a file is opened in a particular mode, we are only allowed to execute the permitted operations until it is reopened.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we have opened a file in reading mode, Python will block us from writing, appending, or updating any content of the file and return an error message to us if our code intends to do so.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difference between both the writing modes "w" and "a" is that "w" will overwrite the entire original content in the file by our new entries while "a" appends the new entries to the end of the file while keeping the original content.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it is allowed to combine the "r" or "a" modes with the "+" mode. In both cases, we give the permission for the file to be read and updated.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main difference here is that if we open the file in the "r+" mode, Python will be able to read the entire existing content from the beginning of the file and write the new entries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if the file is opened in the "a+" mode, Python will not be able to read the entire existing content and just append the updates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if the text file does not exist, it will be created in the "a+" mode, while Python will return an error in the "r+" mode.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311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the user has finished entering the data of one record, Python should write this record to the text file with the write()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name of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must be identical with the one defined in the with open() statement. The object </a:t>
            </a:r>
            <a:r>
              <a:rPr lang="en-GB" dirty="0" err="1">
                <a:effectLst/>
                <a:latin typeface="+mj-lt"/>
                <a:ea typeface="SimSun" panose="02010600030101010101" pitchFamily="2" charset="-122"/>
                <a:cs typeface="Times New Roman" panose="02020603050405020304" pitchFamily="18" charset="0"/>
              </a:rPr>
              <a:t>data_row</a:t>
            </a:r>
            <a:r>
              <a:rPr lang="en-GB" dirty="0">
                <a:effectLst/>
                <a:latin typeface="+mj-lt"/>
                <a:ea typeface="SimSun" panose="02010600030101010101" pitchFamily="2" charset="-122"/>
                <a:cs typeface="Times New Roman" panose="02020603050405020304" pitchFamily="18" charset="0"/>
              </a:rPr>
              <a:t> is a string in which the entered data are stored.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all the data have been saved to the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(Python will transfer the data to the real text file in the background), we need to close the file properly by the close() function to release its access to other parties.</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Though closing the external files may not affect the program flow directly, it is still important and a good programming habit to do so at the end of the code.</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To read the existing entries of a text file, we can use a for-loop to go through them line by line and print the content to the screen.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Python is able to separate the records in the text file by recognising the line break (or escape sequence \n) at the end of every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As a result, the for-loop automatically will run through all the lines and store the content in the variable line, which will then be printed to the screen by the print() function.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 database is an organised collection of data, and the data are stored in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data in each table is a specific set of the records in the database, such as a company’s record of its employees, customers, sales, and suppliers. These tables are usually directly or indirectly connected with each other, but it is not a compulsory requirement for them to be put in the same database.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 tables have similar structure as the pandas DataFrames: their columns represent the features of the data, or variables, and the records are stored in the rows.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t>
            </a:r>
            <a:r>
              <a:rPr lang="en-GB" dirty="0">
                <a:effectLst/>
                <a:latin typeface="+mj-lt"/>
                <a:ea typeface="PMingLiU" panose="02020500000000000000" pitchFamily="18" charset="-120"/>
                <a:cs typeface="Times New Roman" panose="02020603050405020304" pitchFamily="18" charset="0"/>
              </a:rPr>
              <a:t>work with databases in Python, we need to generate a “connection” to them first. In the sqlite3 package, we can use the connect() function for this purpose.</a:t>
            </a: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the database already exists, connect() will simply create a connection between the two platforms and let the user gain access to the existing database.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 the other hand, if the database is new, connect() will create a new database with the name used in the string "</a:t>
            </a:r>
            <a:r>
              <a:rPr lang="en-GB" dirty="0" err="1">
                <a:effectLst/>
                <a:latin typeface="+mj-lt"/>
                <a:ea typeface="SimSun" panose="02010600030101010101" pitchFamily="2" charset="-122"/>
                <a:cs typeface="Times New Roman" panose="02020603050405020304" pitchFamily="18" charset="0"/>
              </a:rPr>
              <a:t>database_name</a:t>
            </a:r>
            <a:r>
              <a:rPr lang="en-GB" dirty="0">
                <a:effectLst/>
                <a:latin typeface="+mj-lt"/>
                <a:ea typeface="SimSun" panose="02010600030101010101" pitchFamily="2" charset="-122"/>
                <a:cs typeface="Times New Roman" panose="02020603050405020304" pitchFamily="18" charset="0"/>
              </a:rPr>
              <a:t>" and link the database with Python directly.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Once the connection has been established, we can create SQL syntaxes as strings or string variables in Python, and then send these string objects to SQL for execution. The .cursor() method creates a cursor object to take over this task.</a:t>
            </a:r>
            <a:endParaRPr lang="en-GB" kern="1200" dirty="0">
              <a:solidFill>
                <a:schemeClr val="tx1"/>
              </a:solidFill>
              <a:effectLst/>
              <a:latin typeface="+mj-lt"/>
              <a:ea typeface="PMingLiU" panose="02020500000000000000" pitchFamily="18" charset="-120"/>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4145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create a table with imported data from a .csv file, we need to first read in the file as a pandas database in Python with the </a:t>
            </a:r>
            <a:r>
              <a:rPr lang="en-GB" dirty="0" err="1">
                <a:effectLst/>
                <a:latin typeface="+mj-lt"/>
                <a:ea typeface="SimSun" panose="02010600030101010101" pitchFamily="2" charset="-122"/>
                <a:cs typeface="Times New Roman" panose="02020603050405020304" pitchFamily="18" charset="0"/>
              </a:rPr>
              <a:t>pandas.read_csv</a:t>
            </a:r>
            <a:r>
              <a:rPr lang="en-GB" dirty="0">
                <a:effectLst/>
                <a:latin typeface="+mj-lt"/>
                <a:ea typeface="SimSun" panose="02010600030101010101" pitchFamily="2" charset="-122"/>
                <a:cs typeface="Times New Roman" panose="02020603050405020304" pitchFamily="18" charset="0"/>
              </a:rPr>
              <a:t>() function, and then send the data object to the database by the .</a:t>
            </a:r>
            <a:r>
              <a:rPr lang="en-GB" dirty="0" err="1">
                <a:effectLst/>
                <a:latin typeface="+mj-lt"/>
                <a:ea typeface="SimSun" panose="02010600030101010101" pitchFamily="2" charset="-122"/>
                <a:cs typeface="Times New Roman" panose="02020603050405020304" pitchFamily="18" charset="0"/>
              </a:rPr>
              <a:t>to_sql</a:t>
            </a:r>
            <a:r>
              <a:rPr lang="en-GB" dirty="0">
                <a:effectLst/>
                <a:latin typeface="+mj-lt"/>
                <a:ea typeface="SimSun" panose="02010600030101010101" pitchFamily="2" charset="-122"/>
                <a:cs typeface="Times New Roman" panose="02020603050405020304" pitchFamily="18" charset="0"/>
              </a:rPr>
              <a:t>() method of the pandas package.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parameter </a:t>
            </a:r>
            <a:r>
              <a:rPr lang="en-GB" dirty="0" err="1">
                <a:effectLst/>
                <a:latin typeface="+mj-lt"/>
                <a:ea typeface="SimSun" panose="02010600030101010101" pitchFamily="2" charset="-122"/>
                <a:cs typeface="Times New Roman" panose="02020603050405020304" pitchFamily="18" charset="0"/>
              </a:rPr>
              <a:t>if_exists</a:t>
            </a:r>
            <a:r>
              <a:rPr lang="en-GB" dirty="0">
                <a:effectLst/>
                <a:latin typeface="+mj-lt"/>
                <a:ea typeface="SimSun" panose="02010600030101010101" pitchFamily="2" charset="-122"/>
                <a:cs typeface="Times New Roman" panose="02020603050405020304" pitchFamily="18" charset="0"/>
              </a:rPr>
              <a:t>, we can replace ("replace"), append ("append"), or let Python create an error message ("fail") if the table already exists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003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cursor object being created, we can execute the SQL commands by sending them as strings through the cursor object with the .execute() method.</a:t>
            </a:r>
          </a:p>
          <a:p>
            <a:pPr>
              <a:spcBef>
                <a:spcPts val="0"/>
              </a:spcBef>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SQL is a separated programming language for database management and its commands are therefore not the same as those in Python.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SQL commands are not case sensitive and should end with a semi-colon (this is usually optional, but sometimes the semi-colons are useful to separate the commands that are sent to SQL for execution at the same time).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select a table from the database, we can send a SELECT statement to SQL.</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is to instruct SQL to take all columns from the table. Once the query has been carried out, we can print one record of the result to the screen by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method.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would like Python to print all records from the query result to the screen, we can use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 instead.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we have applied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the data records in the query result are literally fetched and no longer available.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re-apply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we will see either no records or some of them missing. If we wish to select and check out the same table again, we will have to redo the query.</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56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/50</a:t>
            </a:r>
          </a:p>
        </p:txBody>
      </p:sp>
      <p:sp>
        <p:nvSpPr>
          <p:cNvPr id="7" name="Title 1">
            <a:extLst>
              <a:ext uri="{FF2B5EF4-FFF2-40B4-BE49-F238E27FC236}">
                <a16:creationId xmlns:a16="http://schemas.microsoft.com/office/drawing/2014/main" id="{C1793192-1442-45D1-B3B4-770FE5CA8071}"/>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87968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63337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6379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27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764249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867130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04022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957069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060849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43893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/50</a:t>
            </a:r>
          </a:p>
        </p:txBody>
      </p:sp>
      <p:sp>
        <p:nvSpPr>
          <p:cNvPr id="9" name="Title 1">
            <a:extLst>
              <a:ext uri="{FF2B5EF4-FFF2-40B4-BE49-F238E27FC236}">
                <a16:creationId xmlns:a16="http://schemas.microsoft.com/office/drawing/2014/main" id="{A3F32D88-2AF0-46B9-B37D-8AF43C682023}"/>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95040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26003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5462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9259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6019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943398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3706422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836957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35522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186A05CA-8940-4826-8D45-F6575A427E78}"/>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2697F373-2D29-4A10-8D19-1DC1745AD81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5440F6F-B485-4D33-BFE7-844491778F4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103841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01327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77625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5268037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2.xml"/><Relationship Id="rId4" Type="http://schemas.openxmlformats.org/officeDocument/2006/relationships/hyperlink" Target="https://www.w3schools.com/sql/sql_where.asp"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370540721"/>
              </p:ext>
            </p:extLst>
          </p:nvPr>
        </p:nvGraphicFramePr>
        <p:xfrm>
          <a:off x="495522" y="2093160"/>
          <a:ext cx="8152956" cy="3773204"/>
        </p:xfrm>
        <a:graphic>
          <a:graphicData uri="http://schemas.openxmlformats.org/drawingml/2006/table">
            <a:tbl>
              <a:tblPr firstRow="1" bandRow="1">
                <a:tableStyleId>{5C22544A-7EE6-4342-B048-85BDC9FD1C3A}</a:tableStyleId>
              </a:tblPr>
              <a:tblGrid>
                <a:gridCol w="2073847">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1188085">
                  <a:extLst>
                    <a:ext uri="{9D8B030D-6E8A-4147-A177-3AD203B41FA5}">
                      <a16:colId xmlns:a16="http://schemas.microsoft.com/office/drawing/2014/main" val="366444726"/>
                    </a:ext>
                  </a:extLst>
                </a:gridCol>
                <a:gridCol w="202336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Start date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19 July, 12pm</a:t>
                      </a:r>
                      <a:endParaRPr lang="en-SG" dirty="0"/>
                    </a:p>
                  </a:txBody>
                  <a:tcPr anchor="ctr"/>
                </a:tc>
                <a:tc>
                  <a:txBody>
                    <a:bodyPr/>
                    <a:lstStyle/>
                    <a:p>
                      <a:pPr algn="ctr"/>
                      <a:r>
                        <a:rPr lang="en-US" dirty="0"/>
                        <a:t>30 July,</a:t>
                      </a:r>
                      <a:r>
                        <a:rPr lang="en-US" baseline="0" dirty="0"/>
                        <a:t> 12pm</a:t>
                      </a:r>
                      <a:endParaRPr lang="en-SG" dirty="0"/>
                    </a:p>
                  </a:txBody>
                  <a:tcPr anchor="ct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2 Aug,</a:t>
                      </a:r>
                      <a:r>
                        <a:rPr lang="en-US" baseline="0" dirty="0"/>
                        <a:t> 12pm</a:t>
                      </a:r>
                      <a:endParaRPr lang="en-SG" dirty="0"/>
                    </a:p>
                  </a:txBody>
                  <a:tcPr anchor="ctr"/>
                </a:tc>
                <a:tc>
                  <a:txBody>
                    <a:bodyPr/>
                    <a:lstStyle/>
                    <a:p>
                      <a:pPr algn="ctr"/>
                      <a:r>
                        <a:rPr lang="en-US" dirty="0"/>
                        <a:t>9 Aug, 12pm</a:t>
                      </a:r>
                      <a:endParaRPr lang="en-SG" dirty="0"/>
                    </a:p>
                  </a:txBody>
                  <a:tcPr anchor="ctr"/>
                </a:tc>
                <a:extLst>
                  <a:ext uri="{0D108BD9-81ED-4DB2-BD59-A6C34878D82A}">
                    <a16:rowId xmlns:a16="http://schemas.microsoft.com/office/drawing/2014/main" val="196128480"/>
                  </a:ext>
                </a:extLst>
              </a:tr>
              <a:tr h="368412">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algn="ctr"/>
                      <a:r>
                        <a:rPr lang="en-US" dirty="0"/>
                        <a:t>16 Aug, 12pm</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 Aug, 12pm</a:t>
                      </a:r>
                      <a:endParaRPr lang="en-SG" dirty="0"/>
                    </a:p>
                  </a:txBody>
                  <a:tcPr anchor="ctr"/>
                </a:tc>
                <a:extLst>
                  <a:ext uri="{0D108BD9-81ED-4DB2-BD59-A6C34878D82A}">
                    <a16:rowId xmlns:a16="http://schemas.microsoft.com/office/drawing/2014/main" val="4029903763"/>
                  </a:ext>
                </a:extLst>
              </a:tr>
              <a:tr h="635890">
                <a:tc>
                  <a:txBody>
                    <a:bodyPr/>
                    <a:lstStyle/>
                    <a:p>
                      <a:r>
                        <a:rPr lang="en-US" dirty="0"/>
                        <a:t>Tutor</a:t>
                      </a:r>
                      <a:r>
                        <a:rPr lang="en-US" baseline="0" dirty="0"/>
                        <a:t> Marked Assignment</a:t>
                      </a:r>
                      <a:endParaRPr lang="en-SG" dirty="0"/>
                    </a:p>
                  </a:txBody>
                  <a:tcPr anchor="ctr"/>
                </a:tc>
                <a:tc>
                  <a:txBody>
                    <a:bodyPr/>
                    <a:lstStyle/>
                    <a:p>
                      <a:pPr algn="ctr"/>
                      <a:r>
                        <a:rPr lang="en-US" dirty="0"/>
                        <a:t>18%</a:t>
                      </a:r>
                      <a:endParaRPr lang="en-SG" dirty="0"/>
                    </a:p>
                  </a:txBody>
                  <a:tcPr anchor="ctr"/>
                </a:tc>
                <a:tc>
                  <a:txBody>
                    <a:bodyPr/>
                    <a:lstStyle/>
                    <a:p>
                      <a:pPr algn="ctr"/>
                      <a:endParaRPr lang="en-SG" dirty="0"/>
                    </a:p>
                  </a:txBody>
                  <a:tcPr anchor="ctr"/>
                </a:tc>
                <a:tc>
                  <a:txBody>
                    <a:bodyPr/>
                    <a:lstStyle/>
                    <a:p>
                      <a:pPr algn="ctr"/>
                      <a:r>
                        <a:rPr lang="en-US" dirty="0"/>
                        <a:t>15 Aug, 1155 pm</a:t>
                      </a:r>
                      <a:endParaRPr lang="en-SG" dirty="0"/>
                    </a:p>
                  </a:txBody>
                  <a:tcPr anchor="ctr"/>
                </a:tc>
                <a:extLst>
                  <a:ext uri="{0D108BD9-81ED-4DB2-BD59-A6C34878D82A}">
                    <a16:rowId xmlns:a16="http://schemas.microsoft.com/office/drawing/2014/main" val="2065889755"/>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endParaRPr lang="en-SG" dirty="0"/>
                    </a:p>
                  </a:txBody>
                  <a:tcPr anchor="ctr"/>
                </a:tc>
                <a:tc>
                  <a:txBody>
                    <a:bodyPr/>
                    <a:lstStyle/>
                    <a:p>
                      <a:pPr algn="ctr"/>
                      <a:r>
                        <a:rPr lang="en-US" dirty="0"/>
                        <a:t>29 Aug, 1155 pm</a:t>
                      </a:r>
                      <a:endParaRPr lang="en-SG" dirty="0"/>
                    </a:p>
                  </a:txBody>
                  <a:tcPr anchor="ctr"/>
                </a:tc>
                <a:extLst>
                  <a:ext uri="{0D108BD9-81ED-4DB2-BD59-A6C34878D82A}">
                    <a16:rowId xmlns:a16="http://schemas.microsoft.com/office/drawing/2014/main" val="3821679047"/>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September 2021, 12 pm</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algn="ct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21917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with Text File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Write the user-entered data to the text file with </a:t>
            </a:r>
            <a:r>
              <a:rPr lang="en-US" dirty="0">
                <a:solidFill>
                  <a:schemeClr val="tx2"/>
                </a:solidFill>
                <a:latin typeface="Consolas" panose="020B0609020204030204" pitchFamily="49" charset="0"/>
              </a:rPr>
              <a:t>.write()</a:t>
            </a:r>
            <a:r>
              <a:rPr lang="en-US" dirty="0"/>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all data have been saved to the </a:t>
            </a:r>
            <a:r>
              <a:rPr lang="en-US" dirty="0" err="1">
                <a:solidFill>
                  <a:schemeClr val="tx2"/>
                </a:solidFill>
                <a:latin typeface="Consolas" panose="020B0609020204030204" pitchFamily="49" charset="0"/>
              </a:rPr>
              <a:t>file_object</a:t>
            </a:r>
            <a:r>
              <a:rPr lang="en-US" dirty="0"/>
              <a:t>, we need to close the file properly to release its access to other parties.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 for-loop to go through the existing entries in a text file line by line and print the content to the screen.</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8" y="173760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.write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data_row</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6" name="Rectangle 5">
            <a:extLst>
              <a:ext uri="{FF2B5EF4-FFF2-40B4-BE49-F238E27FC236}">
                <a16:creationId xmlns:a16="http://schemas.microsoft.com/office/drawing/2014/main" id="{202511EA-78E6-4FCC-A7B8-A36826559CDE}"/>
              </a:ext>
            </a:extLst>
          </p:cNvPr>
          <p:cNvSpPr/>
          <p:nvPr/>
        </p:nvSpPr>
        <p:spPr>
          <a:xfrm>
            <a:off x="457199" y="296776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.close</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7" name="Rectangle 6">
            <a:extLst>
              <a:ext uri="{FF2B5EF4-FFF2-40B4-BE49-F238E27FC236}">
                <a16:creationId xmlns:a16="http://schemas.microsoft.com/office/drawing/2014/main" id="{34FFFC45-D23E-4620-8F17-A8574B14DC9F}"/>
              </a:ext>
            </a:extLst>
          </p:cNvPr>
          <p:cNvSpPr/>
          <p:nvPr/>
        </p:nvSpPr>
        <p:spPr>
          <a:xfrm>
            <a:off x="457199" y="4172680"/>
            <a:ext cx="8229599" cy="6760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indent="-541338"/>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print(</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526210" y="982059"/>
            <a:ext cx="8229600" cy="44245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First import csv module as we are creating a csv object</a:t>
            </a:r>
          </a:p>
          <a:p>
            <a:pPr marL="354013" indent="-354013">
              <a:buFont typeface="Arial" pitchFamily="34" charset="0"/>
              <a:buChar char="•"/>
            </a:pPr>
            <a:endParaRPr lang="en-US" dirty="0"/>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a:t>
            </a:r>
            <a:endParaRPr lang="en-SG" dirty="0"/>
          </a:p>
        </p:txBody>
      </p:sp>
      <p:pic>
        <p:nvPicPr>
          <p:cNvPr id="8" name="Picture 7"/>
          <p:cNvPicPr>
            <a:picLocks noChangeAspect="1"/>
          </p:cNvPicPr>
          <p:nvPr/>
        </p:nvPicPr>
        <p:blipFill rotWithShape="1">
          <a:blip r:embed="rId2"/>
          <a:srcRect l="30660" t="53076" r="62305" b="43948"/>
          <a:stretch/>
        </p:blipFill>
        <p:spPr>
          <a:xfrm>
            <a:off x="526208" y="1359707"/>
            <a:ext cx="1628574" cy="387613"/>
          </a:xfrm>
          <a:prstGeom prst="rect">
            <a:avLst/>
          </a:prstGeom>
        </p:spPr>
      </p:pic>
      <p:pic>
        <p:nvPicPr>
          <p:cNvPr id="11" name="Picture 10"/>
          <p:cNvPicPr>
            <a:picLocks noChangeAspect="1"/>
          </p:cNvPicPr>
          <p:nvPr/>
        </p:nvPicPr>
        <p:blipFill rotWithShape="1">
          <a:blip r:embed="rId2"/>
          <a:srcRect l="30660" t="60716" r="32761" b="37306"/>
          <a:stretch/>
        </p:blipFill>
        <p:spPr>
          <a:xfrm>
            <a:off x="510820" y="3577980"/>
            <a:ext cx="7323347" cy="222767"/>
          </a:xfrm>
          <a:prstGeom prst="rect">
            <a:avLst/>
          </a:prstGeom>
        </p:spPr>
      </p:pic>
      <p:sp>
        <p:nvSpPr>
          <p:cNvPr id="12" name="Rectangle 11"/>
          <p:cNvSpPr/>
          <p:nvPr/>
        </p:nvSpPr>
        <p:spPr>
          <a:xfrm>
            <a:off x="510820" y="1862575"/>
            <a:ext cx="7939548" cy="646331"/>
          </a:xfrm>
          <a:prstGeom prst="rect">
            <a:avLst/>
          </a:prstGeom>
        </p:spPr>
        <p:txBody>
          <a:bodyPr wrap="square">
            <a:spAutoFit/>
          </a:bodyPr>
          <a:lstStyle/>
          <a:p>
            <a:pPr marL="354013" indent="-354013">
              <a:buFont typeface="Arial" pitchFamily="34" charset="0"/>
              <a:buChar char="•"/>
            </a:pPr>
            <a:r>
              <a:rPr lang="en-US" dirty="0"/>
              <a:t>Next, open a new file which is saved as ‘imported_fruits.csv’ on our computer, choose mode = ‘w’ for writing, and name the object as ‘</a:t>
            </a:r>
            <a:r>
              <a:rPr lang="en-US" dirty="0" err="1"/>
              <a:t>csv_file</a:t>
            </a:r>
            <a:r>
              <a:rPr lang="en-US" dirty="0"/>
              <a:t>’</a:t>
            </a:r>
          </a:p>
        </p:txBody>
      </p:sp>
      <p:pic>
        <p:nvPicPr>
          <p:cNvPr id="13" name="Picture 12"/>
          <p:cNvPicPr>
            <a:picLocks noChangeAspect="1"/>
          </p:cNvPicPr>
          <p:nvPr/>
        </p:nvPicPr>
        <p:blipFill rotWithShape="1">
          <a:blip r:embed="rId2"/>
          <a:srcRect l="30660" t="58286" r="36414" b="37134"/>
          <a:stretch/>
        </p:blipFill>
        <p:spPr>
          <a:xfrm>
            <a:off x="526208" y="2535335"/>
            <a:ext cx="6759495" cy="528881"/>
          </a:xfrm>
          <a:prstGeom prst="rect">
            <a:avLst/>
          </a:prstGeom>
        </p:spPr>
      </p:pic>
      <p:sp>
        <p:nvSpPr>
          <p:cNvPr id="14" name="Rectangle 13"/>
          <p:cNvSpPr/>
          <p:nvPr/>
        </p:nvSpPr>
        <p:spPr>
          <a:xfrm>
            <a:off x="457200" y="3208648"/>
            <a:ext cx="7939548" cy="369332"/>
          </a:xfrm>
          <a:prstGeom prst="rect">
            <a:avLst/>
          </a:prstGeom>
        </p:spPr>
        <p:txBody>
          <a:bodyPr wrap="square">
            <a:spAutoFit/>
          </a:bodyPr>
          <a:lstStyle/>
          <a:p>
            <a:pPr marL="354013" indent="-354013">
              <a:buFont typeface="Arial" pitchFamily="34" charset="0"/>
              <a:buChar char="•"/>
            </a:pPr>
            <a:r>
              <a:rPr lang="en-US" dirty="0"/>
              <a:t>Create the variable names, which is stored in the list fieldnames</a:t>
            </a:r>
          </a:p>
        </p:txBody>
      </p:sp>
      <p:sp>
        <p:nvSpPr>
          <p:cNvPr id="15" name="Rectangle 14"/>
          <p:cNvSpPr/>
          <p:nvPr/>
        </p:nvSpPr>
        <p:spPr>
          <a:xfrm>
            <a:off x="457200" y="4057966"/>
            <a:ext cx="7939548" cy="369332"/>
          </a:xfrm>
          <a:prstGeom prst="rect">
            <a:avLst/>
          </a:prstGeom>
        </p:spPr>
        <p:txBody>
          <a:bodyPr wrap="square">
            <a:spAutoFit/>
          </a:bodyPr>
          <a:lstStyle/>
          <a:p>
            <a:pPr marL="354013" indent="-354013">
              <a:buFont typeface="Arial" pitchFamily="34" charset="0"/>
              <a:buChar char="•"/>
            </a:pPr>
            <a:r>
              <a:rPr lang="en-US" dirty="0"/>
              <a:t>Write the data as a dictionary, with the variable names defined earlier</a:t>
            </a:r>
          </a:p>
        </p:txBody>
      </p:sp>
      <p:pic>
        <p:nvPicPr>
          <p:cNvPr id="17" name="Picture 16"/>
          <p:cNvPicPr>
            <a:picLocks noChangeAspect="1"/>
          </p:cNvPicPr>
          <p:nvPr/>
        </p:nvPicPr>
        <p:blipFill rotWithShape="1">
          <a:blip r:embed="rId2"/>
          <a:srcRect l="30660" t="58253" r="33368" b="31816"/>
          <a:stretch/>
        </p:blipFill>
        <p:spPr>
          <a:xfrm>
            <a:off x="526210" y="4463776"/>
            <a:ext cx="6985636" cy="1084696"/>
          </a:xfrm>
          <a:prstGeom prst="rect">
            <a:avLst/>
          </a:prstGeom>
        </p:spPr>
      </p:pic>
    </p:spTree>
    <p:extLst>
      <p:ext uri="{BB962C8B-B14F-4D97-AF65-F5344CB8AC3E}">
        <p14:creationId xmlns:p14="http://schemas.microsoft.com/office/powerpoint/2010/main" val="27235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26210" y="1105773"/>
            <a:ext cx="8229600" cy="344129"/>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Fill in the data entries for our fruits, prices, and countries</a:t>
            </a:r>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(II)</a:t>
            </a:r>
            <a:endParaRPr lang="en-SG" dirty="0"/>
          </a:p>
        </p:txBody>
      </p:sp>
      <p:pic>
        <p:nvPicPr>
          <p:cNvPr id="19" name="Picture 18"/>
          <p:cNvPicPr>
            <a:picLocks noChangeAspect="1"/>
          </p:cNvPicPr>
          <p:nvPr/>
        </p:nvPicPr>
        <p:blipFill rotWithShape="1">
          <a:blip r:embed="rId2"/>
          <a:srcRect l="30660" t="58370" r="21162" b="24759"/>
          <a:stretch/>
        </p:blipFill>
        <p:spPr>
          <a:xfrm>
            <a:off x="595222" y="1585134"/>
            <a:ext cx="7577561" cy="1492364"/>
          </a:xfrm>
          <a:prstGeom prst="rect">
            <a:avLst/>
          </a:prstGeom>
        </p:spPr>
      </p:pic>
      <p:sp>
        <p:nvSpPr>
          <p:cNvPr id="20" name="Content Placeholder 2"/>
          <p:cNvSpPr txBox="1">
            <a:spLocks/>
          </p:cNvSpPr>
          <p:nvPr/>
        </p:nvSpPr>
        <p:spPr>
          <a:xfrm>
            <a:off x="526210" y="3450767"/>
            <a:ext cx="8229600" cy="43035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Check if the csv is correctly created, by opening, reading and printing it</a:t>
            </a:r>
          </a:p>
          <a:p>
            <a:pPr marL="354013" indent="-354013">
              <a:buFont typeface="Arial" pitchFamily="34" charset="0"/>
              <a:buChar char="•"/>
            </a:pPr>
            <a:endParaRPr lang="en-US" dirty="0"/>
          </a:p>
        </p:txBody>
      </p:sp>
      <p:pic>
        <p:nvPicPr>
          <p:cNvPr id="21" name="Picture 20"/>
          <p:cNvPicPr>
            <a:picLocks noChangeAspect="1"/>
          </p:cNvPicPr>
          <p:nvPr/>
        </p:nvPicPr>
        <p:blipFill rotWithShape="1">
          <a:blip r:embed="rId3"/>
          <a:srcRect l="30639" t="42841" r="47617" b="28942"/>
          <a:stretch/>
        </p:blipFill>
        <p:spPr>
          <a:xfrm>
            <a:off x="2956559" y="3950585"/>
            <a:ext cx="3090027" cy="2255555"/>
          </a:xfrm>
          <a:prstGeom prst="rect">
            <a:avLst/>
          </a:prstGeom>
        </p:spPr>
      </p:pic>
    </p:spTree>
    <p:extLst>
      <p:ext uri="{BB962C8B-B14F-4D97-AF65-F5344CB8AC3E}">
        <p14:creationId xmlns:p14="http://schemas.microsoft.com/office/powerpoint/2010/main" val="13264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Python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First, generate a “connection” from Python to the databases by the </a:t>
            </a:r>
            <a:r>
              <a:rPr lang="en-US" dirty="0">
                <a:solidFill>
                  <a:schemeClr val="tx2"/>
                </a:solidFill>
                <a:latin typeface="Consolas" panose="020B0609020204030204" pitchFamily="49" charset="0"/>
              </a:rPr>
              <a:t>connect()</a:t>
            </a:r>
            <a:r>
              <a:rPr lang="en-US" dirty="0"/>
              <a:t> function of the sqlite3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Then, create SQL syntaxes as strings or string variables in Python and send them to SQL for execution by a cursor object.</a:t>
            </a:r>
          </a:p>
          <a:p>
            <a:pPr marL="354013" indent="-354013">
              <a:buFont typeface="Arial" panose="020B0604020202020204" pitchFamily="34" charset="0"/>
              <a:buChar char="•"/>
            </a:pPr>
            <a:r>
              <a:rPr lang="en-US" dirty="0"/>
              <a:t>The cursor object is created by the </a:t>
            </a:r>
            <a:r>
              <a:rPr lang="en-US" dirty="0">
                <a:solidFill>
                  <a:schemeClr val="tx2"/>
                </a:solidFill>
                <a:latin typeface="Consolas" panose="020B0609020204030204" pitchFamily="49" charset="0"/>
              </a:rPr>
              <a:t>.cursor()</a:t>
            </a:r>
            <a:r>
              <a:rPr lang="en-US" dirty="0"/>
              <a:t> method.</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06010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 </a:t>
            </a:r>
            <a:r>
              <a:rPr lang="en-US" sz="2000" dirty="0">
                <a:solidFill>
                  <a:schemeClr val="accent4">
                    <a:lumMod val="75000"/>
                  </a:schemeClr>
                </a:solidFill>
                <a:latin typeface="Consolas" panose="020B0609020204030204" pitchFamily="49" charset="0"/>
              </a:rPr>
              <a:t>sqlite3</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connect</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database_name</a:t>
            </a:r>
            <a:r>
              <a:rPr lang="en-US" sz="20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ED0D70CD-C90A-4AC3-8E47-84F8D8859DFB}"/>
              </a:ext>
            </a:extLst>
          </p:cNvPr>
          <p:cNvSpPr/>
          <p:nvPr/>
        </p:nvSpPr>
        <p:spPr>
          <a:xfrm>
            <a:off x="457199" y="3680906"/>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cursor_object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connection_object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cursor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6582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Data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create a table from a .csv file, read in the file as a pandas database in Python first, then send the data object to the database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to_sql</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choose to replace ("</a:t>
            </a:r>
            <a:r>
              <a:rPr lang="en-US" dirty="0">
                <a:solidFill>
                  <a:schemeClr val="tx2"/>
                </a:solidFill>
                <a:latin typeface="Consolas" panose="020B0609020204030204" pitchFamily="49" charset="0"/>
              </a:rPr>
              <a:t>replace</a:t>
            </a:r>
            <a:r>
              <a:rPr lang="en-US" dirty="0"/>
              <a:t>"), append ("</a:t>
            </a:r>
            <a:r>
              <a:rPr lang="en-US" dirty="0">
                <a:solidFill>
                  <a:schemeClr val="tx2"/>
                </a:solidFill>
                <a:latin typeface="Consolas" panose="020B0609020204030204" pitchFamily="49" charset="0"/>
              </a:rPr>
              <a:t>append</a:t>
            </a:r>
            <a:r>
              <a:rPr lang="en-US" dirty="0"/>
              <a:t>"), or let Python create an error message ("</a:t>
            </a:r>
            <a:r>
              <a:rPr lang="en-US" dirty="0">
                <a:solidFill>
                  <a:schemeClr val="tx2"/>
                </a:solidFill>
                <a:latin typeface="Consolas" panose="020B0609020204030204" pitchFamily="49" charset="0"/>
              </a:rPr>
              <a:t>fail</a:t>
            </a:r>
            <a:r>
              <a:rPr lang="en-US" dirty="0"/>
              <a:t>") if a table already exists in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2227618"/>
            <a:ext cx="8229599" cy="95840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048000" indent="-2693988"/>
            <a:r>
              <a:rPr lang="en-US" sz="2000" dirty="0" err="1">
                <a:solidFill>
                  <a:schemeClr val="accent2">
                    <a:lumMod val="50000"/>
                  </a:schemeClr>
                </a:solidFill>
                <a:latin typeface="Consolas" panose="020B0609020204030204" pitchFamily="49" charset="0"/>
              </a:rPr>
              <a:t>data_object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pandas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a:t>
            </a:r>
          </a:p>
          <a:p>
            <a:pPr marL="3048000" indent="-2693988"/>
            <a:r>
              <a:rPr lang="en-US" sz="2000" dirty="0" err="1">
                <a:solidFill>
                  <a:schemeClr val="accent2">
                    <a:lumMod val="50000"/>
                  </a:schemeClr>
                </a:solidFill>
                <a:latin typeface="Consolas" panose="020B0609020204030204" pitchFamily="49" charset="0"/>
              </a:rPr>
              <a:t>data_object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to_sql</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table_name</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if_exists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416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 from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Execute SQL commands through the cursor object with </a:t>
            </a:r>
            <a:r>
              <a:rPr lang="en-US" dirty="0">
                <a:solidFill>
                  <a:schemeClr val="tx2"/>
                </a:solidFill>
                <a:latin typeface="Consolas" panose="020B0609020204030204" pitchFamily="49" charset="0"/>
              </a:rPr>
              <a:t>.execute()</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Send a SELECT statement to SQL to select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 table is selected, we can print one record of the result to the screen by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 to print all records from a query result.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applying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records are no longer available.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1776795"/>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execute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SQL_command_string</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2ADEC69-0744-4D34-ADE6-3E5CC553B376}"/>
              </a:ext>
            </a:extLst>
          </p:cNvPr>
          <p:cNvSpPr/>
          <p:nvPr/>
        </p:nvSpPr>
        <p:spPr>
          <a:xfrm>
            <a:off x="457199" y="2680032"/>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3C68B92-E63D-4A40-9A61-328562B31379}"/>
              </a:ext>
            </a:extLst>
          </p:cNvPr>
          <p:cNvSpPr/>
          <p:nvPr/>
        </p:nvSpPr>
        <p:spPr>
          <a:xfrm>
            <a:off x="457199" y="3920156"/>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id="{5679509E-E57A-481E-9C99-9B7AD4A01D28}"/>
              </a:ext>
            </a:extLst>
          </p:cNvPr>
          <p:cNvSpPr/>
          <p:nvPr/>
        </p:nvSpPr>
        <p:spPr>
          <a:xfrm>
            <a:off x="457199" y="4831570"/>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77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25932"/>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Modify the program created in Study Units 1 &amp; 2 in a way that the user can enter the brand, model, </a:t>
            </a:r>
            <a:r>
              <a:rPr lang="en-US" i="1" dirty="0"/>
              <a:t>buying</a:t>
            </a:r>
            <a:r>
              <a:rPr lang="en-US" dirty="0"/>
              <a:t> price and satisfaction rate (1 = “totally dissatisfied”, …, 5 = “totally satisfied”) of the car he purchased.</a:t>
            </a:r>
          </a:p>
          <a:p>
            <a:pPr marL="342900" indent="-342900" algn="just">
              <a:buFont typeface="Arial" panose="020B0604020202020204" pitchFamily="34" charset="0"/>
              <a:buChar char="•"/>
            </a:pPr>
            <a:r>
              <a:rPr lang="en-US" dirty="0"/>
              <a:t>Save the input as “</a:t>
            </a:r>
            <a:r>
              <a:rPr lang="en-US" dirty="0" err="1"/>
              <a:t>car_purchase</a:t>
            </a:r>
            <a:r>
              <a:rPr lang="en-US" dirty="0"/>
              <a:t>” in a text file (preferably .csv file).</a:t>
            </a:r>
          </a:p>
          <a:p>
            <a:pPr marL="342900" indent="-342900" algn="just">
              <a:buFont typeface="Arial" panose="020B0604020202020204" pitchFamily="34" charset="0"/>
              <a:buChar char="•"/>
            </a:pPr>
            <a:r>
              <a:rPr lang="en-US" dirty="0"/>
              <a:t>Create a database and export the data to it.</a:t>
            </a:r>
          </a:p>
          <a:p>
            <a:pPr marL="342900" indent="-342900" algn="just">
              <a:buFont typeface="Arial" panose="020B0604020202020204" pitchFamily="34" charset="0"/>
              <a:buChar char="•"/>
            </a:pPr>
            <a:r>
              <a:rPr lang="en-US" dirty="0"/>
              <a:t>Export the original data of “</a:t>
            </a:r>
            <a:r>
              <a:rPr lang="en-US" dirty="0" err="1"/>
              <a:t>car_model</a:t>
            </a:r>
            <a:r>
              <a:rPr lang="en-US" dirty="0"/>
              <a:t>” and “</a:t>
            </a:r>
            <a:r>
              <a:rPr lang="en-US" dirty="0" err="1"/>
              <a:t>car_price</a:t>
            </a:r>
            <a:r>
              <a:rPr lang="en-US" dirty="0"/>
              <a:t>” from Study Unit 4 to the database as well.</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.csv file a good medium of data storage in comparison to other formats?</a:t>
            </a:r>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Query</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a:t>
            </a:r>
            <a:r>
              <a:rPr lang="en-US" dirty="0" err="1"/>
              <a:t>xtract</a:t>
            </a:r>
            <a:r>
              <a:rPr lang="en-US" dirty="0"/>
              <a:t> Variable Names from a Table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SELECT</a:t>
            </a:r>
            <a:r>
              <a:rPr lang="en-US" dirty="0"/>
              <a:t> statement also allows us to select some of the variables from the table instead of all of them. </a:t>
            </a:r>
          </a:p>
          <a:p>
            <a:pPr marL="354013" indent="-354013">
              <a:buFont typeface="Arial" panose="020B0604020202020204" pitchFamily="34" charset="0"/>
              <a:buChar char="•"/>
            </a:pPr>
            <a:r>
              <a:rPr lang="en-US" dirty="0"/>
              <a:t>But in some cases, we may not even know the variables that the table contains or how their names are correctly spelt. </a:t>
            </a:r>
          </a:p>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.description</a:t>
            </a:r>
            <a:r>
              <a:rPr lang="en-US" dirty="0"/>
              <a:t> to extract the variable from the last queried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collection of tuples where the first item of each tuple is the column name, and the last six items are None.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356821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description</a:t>
            </a:r>
            <a:endParaRPr lang="en-US" sz="2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6192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6: Introduction to SQL and SQLlite3</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1042273" cy="276999"/>
          </a:xfrm>
          <a:prstGeom prst="rect">
            <a:avLst/>
          </a:prstGeom>
          <a:noFill/>
        </p:spPr>
        <p:txBody>
          <a:bodyPr wrap="none" rtlCol="0">
            <a:spAutoFit/>
          </a:bodyPr>
          <a:lstStyle/>
          <a:p>
            <a:pPr defTabSz="457200"/>
            <a:r>
              <a:rPr lang="en-US" sz="1200" dirty="0">
                <a:solidFill>
                  <a:srgbClr val="99D6EA"/>
                </a:solidFill>
                <a:latin typeface="Roboto Medium" panose="02000000000000000000" pitchFamily="2" charset="0"/>
                <a:ea typeface="Roboto Medium" panose="02000000000000000000" pitchFamily="2" charset="0"/>
              </a:rPr>
              <a:t>August 2021</a:t>
            </a:r>
          </a:p>
        </p:txBody>
      </p:sp>
    </p:spTree>
    <p:extLst>
      <p:ext uri="{BB962C8B-B14F-4D97-AF65-F5344CB8AC3E}">
        <p14:creationId xmlns:p14="http://schemas.microsoft.com/office/powerpoint/2010/main" val="12096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Query Result as DataFrame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may be desirable to store the result of an SQL query in a pandas DataFrame. In fact, we 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for this purpose.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method is actually created to convert structured or n-dimensional record arrays to pandas DataFrames. </a:t>
            </a:r>
          </a:p>
          <a:p>
            <a:pPr marL="354013" indent="-354013">
              <a:buFont typeface="Arial" panose="020B0604020202020204" pitchFamily="34" charset="0"/>
              <a:buChar char="•"/>
            </a:pPr>
            <a:r>
              <a:rPr lang="en-US" dirty="0"/>
              <a:t>We can specify our own column names of the output DataFrame. If not, the corresponding column names are simply the column indices.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2201629"/>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indent="-1524000"/>
            <a:r>
              <a:rPr lang="en-GB" sz="2000" dirty="0" err="1">
                <a:effectLst/>
                <a:latin typeface="Consolas" panose="020B0609020204030204" pitchFamily="49" charset="0"/>
                <a:ea typeface="SimSun" panose="02010600030101010101" pitchFamily="2" charset="-122"/>
                <a:cs typeface="Times New Roman" panose="02020603050405020304" pitchFamily="18" charset="0"/>
              </a:rPr>
              <a:t>query_object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DataFrame</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from_records</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data</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accent1">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0354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add the keyword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to the </a:t>
            </a:r>
            <a:r>
              <a:rPr lang="en-US" dirty="0">
                <a:solidFill>
                  <a:schemeClr val="tx2"/>
                </a:solidFill>
                <a:latin typeface="Consolas" panose="020B0609020204030204" pitchFamily="49" charset="0"/>
              </a:rPr>
              <a:t>SELECT</a:t>
            </a:r>
            <a:r>
              <a:rPr lang="en-US" dirty="0"/>
              <a:t> statement to sort the data of a table by some of its variables.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sort a table by multiple variables, separate their names by commas. </a:t>
            </a:r>
          </a:p>
          <a:p>
            <a:pPr marL="354013" indent="-354013">
              <a:buFont typeface="Arial" panose="020B0604020202020204" pitchFamily="34" charset="0"/>
              <a:buChar char="•"/>
            </a:pPr>
            <a:r>
              <a:rPr lang="en-US" dirty="0"/>
              <a:t>The sequence of the sorting variables reflects the sorting hierarchy. </a:t>
            </a:r>
          </a:p>
          <a:p>
            <a:pPr marL="354013" indent="-354013">
              <a:buFont typeface="Arial" panose="020B0604020202020204" pitchFamily="34" charset="0"/>
              <a:buChar char="•"/>
            </a:pPr>
            <a:r>
              <a:rPr lang="en-US" dirty="0"/>
              <a:t>To sort in descending order by a particular variable, specify the </a:t>
            </a:r>
            <a:r>
              <a:rPr lang="en-US" dirty="0">
                <a:solidFill>
                  <a:schemeClr val="tx2"/>
                </a:solidFill>
                <a:latin typeface="Consolas" panose="020B0609020204030204" pitchFamily="49" charset="0"/>
              </a:rPr>
              <a:t>DESC</a:t>
            </a:r>
            <a:r>
              <a:rPr lang="en-US" dirty="0"/>
              <a:t> option behind the variable name.</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63776"/>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25888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ORDER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ASC</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DESC</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9050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More often, we do not query data of the entire table. </a:t>
            </a:r>
          </a:p>
          <a:p>
            <a:pPr marL="354013" indent="-354013">
              <a:buFont typeface="Arial" panose="020B0604020202020204" pitchFamily="34" charset="0"/>
              <a:buChar char="•"/>
            </a:pPr>
            <a:r>
              <a:rPr lang="en-US" dirty="0"/>
              <a:t>Instead, we are searching for records that fulfil certain criteria. </a:t>
            </a:r>
          </a:p>
          <a:p>
            <a:pPr marL="354013" indent="-354013">
              <a:buFont typeface="Arial" panose="020B0604020202020204" pitchFamily="34" charset="0"/>
              <a:buChar char="•"/>
            </a:pPr>
            <a:r>
              <a:rPr lang="en-US" dirty="0"/>
              <a:t>In SQL, use the </a:t>
            </a:r>
            <a:r>
              <a:rPr lang="en-US" dirty="0">
                <a:solidFill>
                  <a:schemeClr val="tx2"/>
                </a:solidFill>
                <a:latin typeface="Consolas" panose="020B0609020204030204" pitchFamily="49" charset="0"/>
              </a:rPr>
              <a:t>WHERE</a:t>
            </a:r>
            <a:r>
              <a:rPr lang="en-US" dirty="0"/>
              <a:t> clause in the </a:t>
            </a:r>
            <a:r>
              <a:rPr lang="en-US" dirty="0">
                <a:solidFill>
                  <a:schemeClr val="tx2"/>
                </a:solidFill>
                <a:latin typeface="Consolas" panose="020B0609020204030204" pitchFamily="49" charset="0"/>
              </a:rPr>
              <a:t>SELECT</a:t>
            </a:r>
            <a:r>
              <a:rPr lang="en-US" dirty="0"/>
              <a:t> statement to filter the useful records for us.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3016970"/>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07913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the </a:t>
            </a:r>
            <a:r>
              <a:rPr lang="en-US" dirty="0">
                <a:solidFill>
                  <a:schemeClr val="tx2"/>
                </a:solidFill>
                <a:latin typeface="Consolas" panose="020B0609020204030204" pitchFamily="49" charset="0"/>
              </a:rPr>
              <a:t>WHERE</a:t>
            </a:r>
            <a:r>
              <a:rPr lang="en-US" dirty="0"/>
              <a:t> Clause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operators used in the </a:t>
            </a:r>
            <a:r>
              <a:rPr lang="en-US" dirty="0">
                <a:solidFill>
                  <a:schemeClr val="tx2"/>
                </a:solidFill>
                <a:latin typeface="Consolas" panose="020B0609020204030204" pitchFamily="49" charset="0"/>
              </a:rPr>
              <a:t>WHERE</a:t>
            </a:r>
            <a:r>
              <a:rPr lang="en-US" dirty="0"/>
              <a:t> clause:</a:t>
            </a:r>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sz="1400"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0" indent="0">
              <a:spcBef>
                <a:spcPts val="0"/>
              </a:spcBef>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https://www.w3schools.com/sql/sql_where.asp</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1748311"/>
          <a:ext cx="8229600" cy="4401820"/>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00000"/>
                        </a:lnSpc>
                        <a:spcBef>
                          <a:spcPts val="0"/>
                        </a:spcBef>
                        <a:spcAft>
                          <a:spcPts val="0"/>
                        </a:spcAft>
                      </a:pPr>
                      <a:r>
                        <a:rPr lang="en-GB"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a:effectLst/>
                          <a:latin typeface="+mj-lt"/>
                          <a:ea typeface="SimSun" panose="02010600030101010101" pitchFamily="2" charset="-122"/>
                          <a:cs typeface="Times New Roman" panose="02020603050405020304" pitchFamily="18" charset="0"/>
                        </a:rPr>
                        <a:t>Equal</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49895259"/>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Not equal (In some SQL versions it may be written as </a:t>
                      </a:r>
                      <a:r>
                        <a:rPr lang="en-GB"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mj-lt"/>
                          <a:ea typeface="SimSun" panose="02010600030101010101" pitchFamily="2" charset="-122"/>
                          <a:cs typeface="Times New Roman" panose="02020603050405020304" pitchFamily="18" charset="0"/>
                        </a:rPr>
                        <a:t>)</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BETWEEN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Between a certain range</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51755209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LIKE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Search for a pattern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79617899"/>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latin typeface="+mj-lt"/>
                          <a:ea typeface="SimSun" panose="02010600030101010101" pitchFamily="2" charset="-122"/>
                          <a:cs typeface="Times New Roman" panose="02020603050405020304" pitchFamily="18" charset="0"/>
                        </a:rPr>
                        <a:t>To specify multiple possible values for a column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47234301"/>
                  </a:ext>
                </a:extLst>
              </a:tr>
            </a:tbl>
          </a:graphicData>
        </a:graphic>
      </p:graphicFrame>
    </p:spTree>
    <p:custDataLst>
      <p:tags r:id="rId1"/>
    </p:custDataLst>
    <p:extLst>
      <p:ext uri="{BB962C8B-B14F-4D97-AF65-F5344CB8AC3E}">
        <p14:creationId xmlns:p14="http://schemas.microsoft.com/office/powerpoint/2010/main" val="2966900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connect multiple criteria in one statement by linking them with the </a:t>
            </a:r>
            <a:r>
              <a:rPr lang="en-US" dirty="0">
                <a:solidFill>
                  <a:schemeClr val="tx2"/>
                </a:solidFill>
                <a:latin typeface="Consolas" panose="020B0609020204030204" pitchFamily="49" charset="0"/>
              </a:rPr>
              <a:t>AND</a:t>
            </a:r>
            <a:r>
              <a:rPr lang="en-US" dirty="0"/>
              <a:t>, </a:t>
            </a:r>
            <a:r>
              <a:rPr lang="en-US" dirty="0">
                <a:solidFill>
                  <a:schemeClr val="tx2"/>
                </a:solidFill>
                <a:latin typeface="Consolas" panose="020B0609020204030204" pitchFamily="49" charset="0"/>
              </a:rPr>
              <a:t>OR</a:t>
            </a:r>
            <a:r>
              <a:rPr lang="en-US" dirty="0"/>
              <a:t> and </a:t>
            </a:r>
            <a:r>
              <a:rPr lang="en-US" dirty="0">
                <a:solidFill>
                  <a:schemeClr val="tx2"/>
                </a:solidFill>
                <a:latin typeface="Consolas" panose="020B0609020204030204" pitchFamily="49" charset="0"/>
              </a:rPr>
              <a:t>NOT</a:t>
            </a:r>
            <a:r>
              <a:rPr lang="en-US" dirty="0"/>
              <a:t> operators.</a:t>
            </a:r>
          </a:p>
          <a:p>
            <a:pPr marL="354013" indent="-354013">
              <a:buFont typeface="Arial" panose="020B0604020202020204" pitchFamily="34" charset="0"/>
              <a:buChar char="•"/>
            </a:pPr>
            <a:r>
              <a:rPr lang="en-US" dirty="0"/>
              <a:t>Sometimes, we would rather not obtain records that contain missing values in one or more variables from a query.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IS</a:t>
            </a:r>
            <a:r>
              <a:rPr lang="en-US" dirty="0">
                <a:solidFill>
                  <a:schemeClr val="tx2"/>
                </a:solidFill>
              </a:rPr>
              <a:t> </a:t>
            </a:r>
            <a:r>
              <a:rPr lang="en-US" dirty="0">
                <a:solidFill>
                  <a:schemeClr val="tx2"/>
                </a:solidFill>
                <a:latin typeface="Consolas" panose="020B0609020204030204" pitchFamily="49" charset="0"/>
              </a:rPr>
              <a:t>NOT</a:t>
            </a:r>
            <a:r>
              <a:rPr lang="en-US" dirty="0">
                <a:solidFill>
                  <a:schemeClr val="tx2"/>
                </a:solidFill>
              </a:rPr>
              <a:t> </a:t>
            </a:r>
            <a:r>
              <a:rPr lang="en-US" dirty="0">
                <a:solidFill>
                  <a:schemeClr val="tx2"/>
                </a:solidFill>
                <a:latin typeface="Consolas" panose="020B0609020204030204" pitchFamily="49" charset="0"/>
              </a:rPr>
              <a:t>NULL</a:t>
            </a:r>
            <a:r>
              <a:rPr lang="en-US" dirty="0"/>
              <a:t> syntax with the </a:t>
            </a:r>
            <a:r>
              <a:rPr lang="en-US" dirty="0">
                <a:solidFill>
                  <a:schemeClr val="tx2"/>
                </a:solidFill>
                <a:latin typeface="Consolas" panose="020B0609020204030204" pitchFamily="49" charset="0"/>
              </a:rPr>
              <a:t>SELECT</a:t>
            </a:r>
            <a:r>
              <a:rPr lang="en-US" dirty="0"/>
              <a:t> statement for this query.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Without the </a:t>
            </a:r>
            <a:r>
              <a:rPr lang="en-US" dirty="0">
                <a:solidFill>
                  <a:schemeClr val="tx2"/>
                </a:solidFill>
                <a:latin typeface="Consolas" panose="020B0609020204030204" pitchFamily="49" charset="0"/>
              </a:rPr>
              <a:t>NOT</a:t>
            </a:r>
            <a:r>
              <a:rPr lang="en-US" dirty="0"/>
              <a:t> operator, SQL returns all records with missing values in the variable </a:t>
            </a:r>
            <a:r>
              <a:rPr lang="en-US" dirty="0" err="1">
                <a:solidFill>
                  <a:schemeClr val="tx2"/>
                </a:solidFill>
                <a:latin typeface="Consolas" panose="020B0609020204030204" pitchFamily="49" charset="0"/>
              </a:rPr>
              <a:t>var_name</a:t>
            </a:r>
            <a:r>
              <a:rPr lang="en-US" dirty="0"/>
              <a:t> to us.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3341095"/>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NOT NULL;</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7912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 from Table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select particular columns from a table in the data query. </a:t>
            </a:r>
          </a:p>
          <a:p>
            <a:pPr marL="354013" indent="-354013">
              <a:buFont typeface="Arial" panose="020B0604020202020204" pitchFamily="34" charset="0"/>
              <a:buChar char="•"/>
            </a:pPr>
            <a:r>
              <a:rPr lang="en-US" dirty="0"/>
              <a:t>The asterisk (</a:t>
            </a:r>
            <a:r>
              <a:rPr lang="en-US" dirty="0">
                <a:solidFill>
                  <a:schemeClr val="tx2"/>
                </a:solidFill>
                <a:latin typeface="Consolas" panose="020B0609020204030204" pitchFamily="49" charset="0"/>
              </a:rPr>
              <a:t>*</a:t>
            </a:r>
            <a:r>
              <a:rPr lang="en-US" dirty="0"/>
              <a:t>) in the </a:t>
            </a:r>
            <a:r>
              <a:rPr lang="en-US" dirty="0">
                <a:solidFill>
                  <a:schemeClr val="tx2"/>
                </a:solidFill>
                <a:latin typeface="Consolas" panose="020B0609020204030204" pitchFamily="49" charset="0"/>
              </a:rPr>
              <a:t>SELECT</a:t>
            </a:r>
            <a:r>
              <a:rPr lang="en-US" dirty="0"/>
              <a:t> statement is replaced by a list of selected variables in this case.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also create our own variable list as string in our Python program first and then combine it with the rest of the statement.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593844"/>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var_name1</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var_name2</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p>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criteria</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1409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16204"/>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Select all records with the value “Sedan” or “SUV” in the variable “Category” from the table “</a:t>
            </a:r>
            <a:r>
              <a:rPr lang="en-US" dirty="0" err="1"/>
              <a:t>car_model</a:t>
            </a:r>
            <a:r>
              <a:rPr lang="en-US" dirty="0"/>
              <a:t>”.</a:t>
            </a:r>
          </a:p>
          <a:p>
            <a:pPr marL="342900" indent="-342900" algn="just">
              <a:buFont typeface="Arial" panose="020B0604020202020204" pitchFamily="34" charset="0"/>
              <a:buChar char="•"/>
            </a:pPr>
            <a:r>
              <a:rPr lang="en-US" dirty="0"/>
              <a:t>Select all cars that costs more than USD 50,000.00 from the table “</a:t>
            </a:r>
            <a:r>
              <a:rPr lang="en-US" dirty="0" err="1"/>
              <a:t>car_price</a:t>
            </a:r>
            <a:r>
              <a:rPr lang="en-US" dirty="0"/>
              <a:t>”.</a:t>
            </a:r>
          </a:p>
          <a:p>
            <a:pPr marL="342900" indent="-342900" algn="just">
              <a:buFont typeface="Arial" panose="020B0604020202020204" pitchFamily="34" charset="0"/>
              <a:buChar char="•"/>
            </a:pPr>
            <a:r>
              <a:rPr lang="en-US" dirty="0"/>
              <a:t>Select all records in which the users were “totally dissatisfied” with the purchased cars from the table “</a:t>
            </a:r>
            <a:r>
              <a:rPr lang="en-US" dirty="0" err="1"/>
              <a:t>car_purchase</a:t>
            </a:r>
            <a:r>
              <a:rPr lang="en-US" dirty="0"/>
              <a:t>”.</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06252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better to print the result of an SQL query as a pandas DataFrame rather than using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methods?</a:t>
            </a:r>
          </a:p>
          <a:p>
            <a:pPr marL="354013" indent="-354013">
              <a:buFont typeface="Arial" panose="020B0604020202020204" pitchFamily="34" charset="0"/>
              <a:buChar char="•"/>
            </a:pPr>
            <a:r>
              <a:rPr lang="en-US" dirty="0"/>
              <a:t>How can Python programming be helpful in constructing flexible </a:t>
            </a:r>
            <a:r>
              <a:rPr lang="en-US" dirty="0">
                <a:solidFill>
                  <a:schemeClr val="tx2"/>
                </a:solidFill>
                <a:latin typeface="Consolas" panose="020B0609020204030204" pitchFamily="49" charset="0"/>
              </a:rPr>
              <a:t>SELECT</a:t>
            </a:r>
            <a:r>
              <a:rPr lang="en-US" dirty="0"/>
              <a:t> statement for data query?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26659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Join Tables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inner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matching variable from the two tables. And the matching condition is provided after the </a:t>
            </a:r>
            <a:r>
              <a:rPr lang="en-US" dirty="0">
                <a:solidFill>
                  <a:schemeClr val="tx2"/>
                </a:solidFill>
                <a:latin typeface="Consolas" panose="020B0609020204030204" pitchFamily="49" charset="0"/>
              </a:rPr>
              <a:t>ON</a:t>
            </a:r>
            <a:r>
              <a:rPr lang="en-US" dirty="0"/>
              <a:t> keyword. </a:t>
            </a:r>
          </a:p>
          <a:p>
            <a:pPr marL="354013" indent="-354013">
              <a:buFont typeface="Arial" panose="020B0604020202020204" pitchFamily="34" charset="0"/>
              <a:buChar char="•"/>
            </a:pPr>
            <a:r>
              <a:rPr lang="en-US" dirty="0"/>
              <a:t>The name of the original table must be specified before each matching variable and separated by a dot (</a:t>
            </a:r>
            <a:r>
              <a:rPr lang="en-US" dirty="0">
                <a:solidFill>
                  <a:schemeClr val="tx2"/>
                </a:solidFill>
                <a:latin typeface="Consolas" panose="020B0609020204030204" pitchFamily="49" charset="0"/>
              </a:rPr>
              <a:t>.</a:t>
            </a:r>
            <a:r>
              <a:rPr lang="en-US" dirty="0"/>
              <a:t>).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16507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Explain the operations on tables in databases</a:t>
            </a:r>
          </a:p>
          <a:p>
            <a:pPr lvl="0">
              <a:buFont typeface="+mj-lt"/>
              <a:buAutoNum type="arabicPeriod"/>
            </a:pPr>
            <a:r>
              <a:rPr lang="en-US" sz="1800" dirty="0"/>
              <a:t>Design Python </a:t>
            </a:r>
            <a:r>
              <a:rPr lang="en-US" sz="1800" dirty="0" err="1"/>
              <a:t>programmes</a:t>
            </a:r>
            <a:r>
              <a:rPr lang="en-US" sz="1800" dirty="0"/>
              <a:t> for data retrieval</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36926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USING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ON</a:t>
            </a:r>
            <a:r>
              <a:rPr lang="en-US" dirty="0"/>
              <a:t> keyword, the matching variables do not need to have the same name in their original tables. </a:t>
            </a:r>
          </a:p>
          <a:p>
            <a:pPr marL="354013" indent="-354013">
              <a:buFont typeface="Arial" panose="020B0604020202020204" pitchFamily="34" charset="0"/>
              <a:buChar char="•"/>
            </a:pPr>
            <a:r>
              <a:rPr lang="en-US" dirty="0"/>
              <a:t>But if they do, we can shorten the syntax above by the </a:t>
            </a:r>
            <a:r>
              <a:rPr lang="en-US" dirty="0">
                <a:solidFill>
                  <a:schemeClr val="tx2"/>
                </a:solidFill>
                <a:latin typeface="Consolas" panose="020B0609020204030204" pitchFamily="49" charset="0"/>
              </a:rPr>
              <a:t>USING</a:t>
            </a:r>
            <a:r>
              <a:rPr lang="en-US" dirty="0"/>
              <a:t> keyword.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name of the original table does not need to be mentioned in the bracket of the </a:t>
            </a:r>
            <a:r>
              <a:rPr lang="en-US" dirty="0">
                <a:solidFill>
                  <a:schemeClr val="tx2"/>
                </a:solidFill>
                <a:latin typeface="Consolas" panose="020B0609020204030204" pitchFamily="49" charset="0"/>
              </a:rPr>
              <a:t>USING</a:t>
            </a:r>
            <a:r>
              <a:rPr lang="en-US" dirty="0"/>
              <a:t> keyword. </a:t>
            </a:r>
          </a:p>
          <a:p>
            <a:pPr marL="354013" indent="-354013">
              <a:buFont typeface="Arial" panose="020B0604020202020204" pitchFamily="34" charset="0"/>
              <a:buChar char="•"/>
            </a:pPr>
            <a:r>
              <a:rPr lang="en-US" dirty="0"/>
              <a:t>Both matching variables are included in the output table when using </a:t>
            </a:r>
            <a:r>
              <a:rPr lang="en-US" dirty="0">
                <a:solidFill>
                  <a:schemeClr val="tx2"/>
                </a:solidFill>
                <a:latin typeface="Consolas" panose="020B0609020204030204" pitchFamily="49" charset="0"/>
              </a:rPr>
              <a:t>ON</a:t>
            </a:r>
            <a:r>
              <a:rPr lang="en-US" dirty="0"/>
              <a:t>. </a:t>
            </a:r>
          </a:p>
          <a:p>
            <a:pPr marL="354013" indent="-354013">
              <a:buFont typeface="Arial" panose="020B0604020202020204" pitchFamily="34" charset="0"/>
              <a:buChar char="•"/>
            </a:pPr>
            <a:r>
              <a:rPr lang="en-US" dirty="0"/>
              <a:t>Only the matching variable of </a:t>
            </a:r>
            <a:r>
              <a:rPr lang="en-US" dirty="0">
                <a:solidFill>
                  <a:schemeClr val="tx2"/>
                </a:solidFill>
                <a:latin typeface="Consolas" panose="020B0609020204030204" pitchFamily="49" charset="0"/>
              </a:rPr>
              <a:t>table1</a:t>
            </a:r>
            <a:r>
              <a:rPr lang="en-US" dirty="0"/>
              <a:t> remains when applying </a:t>
            </a:r>
            <a:r>
              <a:rPr lang="en-US" dirty="0">
                <a:solidFill>
                  <a:schemeClr val="tx2"/>
                </a:solidFill>
                <a:latin typeface="Consolas" panose="020B0609020204030204" pitchFamily="49" charset="0"/>
              </a:rPr>
              <a:t>USING</a:t>
            </a:r>
            <a:r>
              <a:rPr lang="en-US" dirty="0"/>
              <a:t>.</a:t>
            </a:r>
          </a:p>
          <a:p>
            <a:pPr marL="354013" indent="-354013">
              <a:buFont typeface="Arial" panose="020B0604020202020204" pitchFamily="34" charset="0"/>
              <a:buChar char="•"/>
            </a:pPr>
            <a:r>
              <a:rPr lang="en-US" dirty="0"/>
              <a:t>If more than one records in </a:t>
            </a:r>
            <a:r>
              <a:rPr lang="en-US" dirty="0">
                <a:solidFill>
                  <a:schemeClr val="tx2"/>
                </a:solidFill>
                <a:latin typeface="Consolas" panose="020B0609020204030204" pitchFamily="49" charset="0"/>
              </a:rPr>
              <a:t>table2</a:t>
            </a:r>
            <a:r>
              <a:rPr lang="en-US" dirty="0"/>
              <a:t> are matching to a record in </a:t>
            </a:r>
            <a:r>
              <a:rPr lang="en-US" dirty="0">
                <a:solidFill>
                  <a:schemeClr val="tx2"/>
                </a:solidFill>
                <a:latin typeface="Consolas" panose="020B0609020204030204" pitchFamily="49" charset="0"/>
              </a:rPr>
              <a:t>table1</a:t>
            </a:r>
            <a:r>
              <a:rPr lang="en-US" dirty="0"/>
              <a:t>, each of them will be appended to a copy of the record in </a:t>
            </a:r>
            <a:r>
              <a:rPr lang="en-US" dirty="0">
                <a:solidFill>
                  <a:schemeClr val="tx2"/>
                </a:solidFill>
                <a:latin typeface="Consolas" panose="020B0609020204030204" pitchFamily="49" charset="0"/>
              </a:rPr>
              <a:t>table1</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2617070"/>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460299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Inner Join</a:t>
            </a:r>
            <a:endParaRPr lang="en-SG" dirty="0"/>
          </a:p>
        </p:txBody>
      </p:sp>
      <p:pic>
        <p:nvPicPr>
          <p:cNvPr id="1026" name="Picture 2" descr="Visual_SQL_Joins/INN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08" y="1292274"/>
            <a:ext cx="5586464" cy="37676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471864" y="5669119"/>
            <a:ext cx="6338292" cy="426881"/>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Only matching records in Tables A and B are retained</a:t>
            </a:r>
          </a:p>
        </p:txBody>
      </p:sp>
    </p:spTree>
    <p:extLst>
      <p:ext uri="{BB962C8B-B14F-4D97-AF65-F5344CB8AC3E}">
        <p14:creationId xmlns:p14="http://schemas.microsoft.com/office/powerpoint/2010/main" val="40840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Left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Another way to join multiple tables of a database is the left join method.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options </a:t>
            </a:r>
            <a:r>
              <a:rPr lang="en-US" dirty="0">
                <a:solidFill>
                  <a:schemeClr val="tx2"/>
                </a:solidFill>
                <a:latin typeface="Consolas" panose="020B0609020204030204" pitchFamily="49" charset="0"/>
              </a:rPr>
              <a:t>alias1</a:t>
            </a:r>
            <a:r>
              <a:rPr lang="en-US" dirty="0"/>
              <a:t> and </a:t>
            </a:r>
            <a:r>
              <a:rPr lang="en-US" dirty="0">
                <a:solidFill>
                  <a:schemeClr val="tx2"/>
                </a:solidFill>
                <a:latin typeface="Consolas" panose="020B0609020204030204" pitchFamily="49" charset="0"/>
              </a:rPr>
              <a:t>alias2</a:t>
            </a:r>
            <a:r>
              <a:rPr lang="en-US" dirty="0"/>
              <a:t> are references of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and is useful when two variables in both tables have the same name. </a:t>
            </a:r>
          </a:p>
          <a:p>
            <a:pPr marL="354013" indent="-354013">
              <a:buFont typeface="Arial" panose="020B0604020202020204" pitchFamily="34" charset="0"/>
              <a:buChar char="•"/>
            </a:pPr>
            <a:r>
              <a:rPr lang="en-US" dirty="0"/>
              <a:t>The aliases are applicable to any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r>
              <a:rPr lang="en-US" dirty="0"/>
              <a:t>In left join, SQL searches for records from </a:t>
            </a:r>
            <a:r>
              <a:rPr lang="en-US" dirty="0">
                <a:solidFill>
                  <a:schemeClr val="tx2"/>
                </a:solidFill>
                <a:latin typeface="Consolas" panose="020B0609020204030204" pitchFamily="49" charset="0"/>
              </a:rPr>
              <a:t>table2</a:t>
            </a:r>
            <a:r>
              <a:rPr lang="en-US" dirty="0"/>
              <a:t> that match the records from </a:t>
            </a:r>
            <a:r>
              <a:rPr lang="en-US" dirty="0">
                <a:solidFill>
                  <a:schemeClr val="tx2"/>
                </a:solidFill>
                <a:latin typeface="Consolas" panose="020B0609020204030204" pitchFamily="49" charset="0"/>
              </a:rPr>
              <a:t>table1</a:t>
            </a:r>
            <a:r>
              <a:rPr lang="en-US" dirty="0"/>
              <a:t> based on the matching condition.</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179523"/>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id="{2067FDBD-CFF9-49F7-82DE-88B4673529F6}"/>
              </a:ext>
            </a:extLst>
          </p:cNvPr>
          <p:cNvSpPr/>
          <p:nvPr/>
        </p:nvSpPr>
        <p:spPr>
          <a:xfrm>
            <a:off x="457199" y="1894861"/>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743670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Left Join</a:t>
            </a:r>
            <a:endParaRPr lang="en-SG" dirty="0"/>
          </a:p>
        </p:txBody>
      </p:sp>
      <p:pic>
        <p:nvPicPr>
          <p:cNvPr id="2050" name="Picture 2" descr="Visual_SQL_Joins/LEFT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88" y="1363296"/>
            <a:ext cx="5370043" cy="36216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26055" y="5619957"/>
            <a:ext cx="700354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in Table A and, matching records in B are retained</a:t>
            </a:r>
          </a:p>
        </p:txBody>
      </p:sp>
    </p:spTree>
    <p:extLst>
      <p:ext uri="{BB962C8B-B14F-4D97-AF65-F5344CB8AC3E}">
        <p14:creationId xmlns:p14="http://schemas.microsoft.com/office/powerpoint/2010/main" val="1648096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Cross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Cross join produces cartesian product of the involved tables.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Every record of </a:t>
            </a:r>
            <a:r>
              <a:rPr lang="en-US" dirty="0">
                <a:solidFill>
                  <a:schemeClr val="tx2"/>
                </a:solidFill>
                <a:latin typeface="Consolas" panose="020B0609020204030204" pitchFamily="49" charset="0"/>
              </a:rPr>
              <a:t>table1</a:t>
            </a:r>
            <a:r>
              <a:rPr lang="en-US" dirty="0"/>
              <a:t> is merged with all records of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In other words, if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have m and n records, respectively, there will be a total of </a:t>
            </a:r>
            <a:r>
              <a:rPr lang="en-US" dirty="0" err="1"/>
              <a:t>m×n</a:t>
            </a:r>
            <a:r>
              <a:rPr lang="en-US" dirty="0"/>
              <a:t> records in the output table. </a:t>
            </a:r>
          </a:p>
          <a:p>
            <a:pPr marL="354013" indent="-354013">
              <a:buFont typeface="Arial" panose="020B0604020202020204" pitchFamily="34" charset="0"/>
              <a:buChar char="•"/>
            </a:pPr>
            <a:r>
              <a:rPr lang="en-US" dirty="0"/>
              <a:t>No matches are required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832504"/>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CROSS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196048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Outer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Outer join produces the union of the involved tables. </a:t>
            </a:r>
          </a:p>
          <a:p>
            <a:pPr marL="354013" indent="-354013">
              <a:buFont typeface="Arial" panose="020B0604020202020204" pitchFamily="34" charset="0"/>
              <a:buChar char="•"/>
            </a:pPr>
            <a:r>
              <a:rPr lang="en-US" dirty="0"/>
              <a:t>Records from both tables regardless of any matches will also be carried over in the output table. </a:t>
            </a:r>
          </a:p>
          <a:p>
            <a:pPr marL="354013" indent="-354013">
              <a:buFont typeface="Arial" panose="020B0604020202020204" pitchFamily="34" charset="0"/>
              <a:buChar char="•"/>
            </a:pPr>
            <a:r>
              <a:rPr lang="en-US" dirty="0"/>
              <a:t>In SQLite3, we need to combine </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 with </a:t>
            </a:r>
            <a:r>
              <a:rPr lang="en-US" dirty="0">
                <a:solidFill>
                  <a:schemeClr val="tx2"/>
                </a:solidFill>
                <a:latin typeface="Consolas" panose="020B0609020204030204" pitchFamily="49" charset="0"/>
              </a:rPr>
              <a:t>UNION</a:t>
            </a:r>
            <a:r>
              <a:rPr lang="en-US" dirty="0">
                <a:solidFill>
                  <a:schemeClr val="tx2"/>
                </a:solidFill>
              </a:rPr>
              <a:t> </a:t>
            </a:r>
            <a:r>
              <a:rPr lang="en-US" dirty="0">
                <a:solidFill>
                  <a:schemeClr val="tx2"/>
                </a:solidFill>
                <a:latin typeface="Consolas" panose="020B0609020204030204" pitchFamily="49" charset="0"/>
              </a:rPr>
              <a:t>ALL</a:t>
            </a:r>
            <a:r>
              <a:rPr lang="en-US" dirty="0"/>
              <a:t> to outer join two tables.</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327672"/>
            <a:ext cx="8229599" cy="25035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UNION ALL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NULL;</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29292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Outer Join</a:t>
            </a:r>
            <a:endParaRPr lang="en-SG" dirty="0"/>
          </a:p>
        </p:txBody>
      </p:sp>
      <p:sp>
        <p:nvSpPr>
          <p:cNvPr id="5" name="Content Placeholder 2"/>
          <p:cNvSpPr txBox="1">
            <a:spLocks/>
          </p:cNvSpPr>
          <p:nvPr/>
        </p:nvSpPr>
        <p:spPr>
          <a:xfrm>
            <a:off x="2014618" y="4810145"/>
            <a:ext cx="525278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from Tables A and B are retained</a:t>
            </a:r>
          </a:p>
        </p:txBody>
      </p:sp>
      <p:pic>
        <p:nvPicPr>
          <p:cNvPr id="3074" name="Picture 2" descr="Visual_SQL_Joins/FULL_OUT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92" y="1616740"/>
            <a:ext cx="4131290" cy="278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20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70289"/>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the difference between the purchase price and selling price.</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some statistics on the customer satisfaction for each car category.</a:t>
            </a: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14756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main differences between the </a:t>
            </a:r>
            <a:r>
              <a:rPr lang="en-US" dirty="0">
                <a:solidFill>
                  <a:schemeClr val="tx2"/>
                </a:solidFill>
                <a:latin typeface="Consolas" panose="020B0609020204030204" pitchFamily="49" charset="0"/>
              </a:rPr>
              <a:t>ON</a:t>
            </a:r>
            <a:r>
              <a:rPr lang="en-US" dirty="0"/>
              <a:t> and </a:t>
            </a:r>
            <a:r>
              <a:rPr lang="en-US" dirty="0">
                <a:solidFill>
                  <a:schemeClr val="tx2"/>
                </a:solidFill>
                <a:latin typeface="Consolas" panose="020B0609020204030204" pitchFamily="49" charset="0"/>
              </a:rPr>
              <a:t>USING</a:t>
            </a:r>
            <a:r>
              <a:rPr lang="en-US" dirty="0"/>
              <a:t> keywords?</a:t>
            </a:r>
          </a:p>
          <a:p>
            <a:pPr marL="354013" indent="-354013">
              <a:buFont typeface="Arial" panose="020B0604020202020204" pitchFamily="34" charset="0"/>
              <a:buChar char="•"/>
            </a:pPr>
            <a:r>
              <a:rPr lang="en-US" dirty="0"/>
              <a:t>Cross join does not seem to be useful in the first sight. Name situations in which cross join could be a sensible method for merging two tables.</a:t>
            </a:r>
          </a:p>
        </p:txBody>
      </p:sp>
    </p:spTree>
    <p:custDataLst>
      <p:tags r:id="rId1"/>
    </p:custDataLst>
    <p:extLst>
      <p:ext uri="{BB962C8B-B14F-4D97-AF65-F5344CB8AC3E}">
        <p14:creationId xmlns:p14="http://schemas.microsoft.com/office/powerpoint/2010/main" val="9909384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Group Data</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6</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Basic SQL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Combine Records into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Add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to the </a:t>
            </a:r>
            <a:r>
              <a:rPr lang="en-US" dirty="0">
                <a:solidFill>
                  <a:schemeClr val="tx2"/>
                </a:solidFill>
                <a:latin typeface="Consolas" panose="020B0609020204030204" pitchFamily="49" charset="0"/>
              </a:rPr>
              <a:t>SELECT</a:t>
            </a:r>
            <a:r>
              <a:rPr lang="en-US" dirty="0"/>
              <a:t> statement to group records of a table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specify the aggregate function and the variables for which the aggregated statistics should be calculated in the variable list. </a:t>
            </a:r>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is followed by the variable names based on which the groups should be formed.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765332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Aggregate Functions in SQL</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aggregate functions in SQL:</a:t>
            </a:r>
          </a:p>
          <a:p>
            <a:pPr marL="354013" indent="-354013"/>
            <a:endParaRPr lang="en-US" dirty="0"/>
          </a:p>
        </p:txBody>
      </p:sp>
      <p:graphicFrame>
        <p:nvGraphicFramePr>
          <p:cNvPr id="6" name="Table 5">
            <a:extLst>
              <a:ext uri="{FF2B5EF4-FFF2-40B4-BE49-F238E27FC236}">
                <a16:creationId xmlns:a16="http://schemas.microsoft.com/office/drawing/2014/main" id="{A2B08347-5D1E-4145-BE57-2F06836BDB4B}"/>
              </a:ext>
            </a:extLst>
          </p:cNvPr>
          <p:cNvGraphicFramePr>
            <a:graphicFrameLocks noGrp="1"/>
          </p:cNvGraphicFramePr>
          <p:nvPr/>
        </p:nvGraphicFramePr>
        <p:xfrm>
          <a:off x="884903" y="1917213"/>
          <a:ext cx="7801897" cy="3302000"/>
        </p:xfrm>
        <a:graphic>
          <a:graphicData uri="http://schemas.openxmlformats.org/drawingml/2006/table">
            <a:tbl>
              <a:tblPr firstRow="1" firstCol="1" bandRow="1">
                <a:tableStyleId>{B301B821-A1FF-4177-AEE7-76D212191A09}</a:tableStyleId>
              </a:tblPr>
              <a:tblGrid>
                <a:gridCol w="1887794">
                  <a:extLst>
                    <a:ext uri="{9D8B030D-6E8A-4147-A177-3AD203B41FA5}">
                      <a16:colId xmlns:a16="http://schemas.microsoft.com/office/drawing/2014/main" val="4279074019"/>
                    </a:ext>
                  </a:extLst>
                </a:gridCol>
                <a:gridCol w="5914103">
                  <a:extLst>
                    <a:ext uri="{9D8B030D-6E8A-4147-A177-3AD203B41FA5}">
                      <a16:colId xmlns:a16="http://schemas.microsoft.com/office/drawing/2014/main" val="299845476"/>
                    </a:ext>
                  </a:extLst>
                </a:gridCol>
              </a:tblGrid>
              <a:tr h="0">
                <a:tc>
                  <a:txBody>
                    <a:bodyPr/>
                    <a:lstStyle/>
                    <a:p>
                      <a:pPr algn="ctr">
                        <a:lnSpc>
                          <a:spcPct val="100000"/>
                        </a:lnSpc>
                        <a:spcBef>
                          <a:spcPts val="0"/>
                        </a:spcBef>
                        <a:spcAft>
                          <a:spcPts val="0"/>
                        </a:spcAft>
                      </a:pPr>
                      <a:r>
                        <a:rPr lang="en-GB" sz="2000" b="1" dirty="0">
                          <a:effectLst/>
                        </a:rPr>
                        <a:t>Functions</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88933139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AVG</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Average of the specified columns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9268889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COUNT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Number of rows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6915330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MAX</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Maximum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409865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Minimum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671435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STDDEV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Standard deviation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7838561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SUM</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Sum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2974201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VARIANCE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Variance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24673819"/>
                  </a:ext>
                </a:extLst>
              </a:tr>
            </a:tbl>
          </a:graphicData>
        </a:graphic>
      </p:graphicFrame>
    </p:spTree>
    <p:custDataLst>
      <p:tags r:id="rId1"/>
    </p:custDataLst>
    <p:extLst>
      <p:ext uri="{BB962C8B-B14F-4D97-AF65-F5344CB8AC3E}">
        <p14:creationId xmlns:p14="http://schemas.microsoft.com/office/powerpoint/2010/main" val="2125263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filter the grouped data by some specified conditions. The filtering process for grouped data is carried out by the </a:t>
            </a:r>
            <a:r>
              <a:rPr lang="en-US" dirty="0">
                <a:solidFill>
                  <a:schemeClr val="tx2"/>
                </a:solidFill>
                <a:latin typeface="Consolas" panose="020B0609020204030204" pitchFamily="49" charset="0"/>
              </a:rPr>
              <a:t>HAVING</a:t>
            </a:r>
            <a:r>
              <a:rPr lang="en-US" dirty="0"/>
              <a:t> clause.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extend this </a:t>
            </a:r>
            <a:r>
              <a:rPr lang="en-US" dirty="0">
                <a:solidFill>
                  <a:schemeClr val="tx2"/>
                </a:solidFill>
                <a:latin typeface="Consolas" panose="020B0609020204030204" pitchFamily="49" charset="0"/>
              </a:rPr>
              <a:t>SELECT</a:t>
            </a:r>
            <a:r>
              <a:rPr lang="en-US" dirty="0"/>
              <a:t> statement with other keywords such as </a:t>
            </a:r>
            <a:r>
              <a:rPr lang="en-US" dirty="0">
                <a:solidFill>
                  <a:schemeClr val="tx2"/>
                </a:solidFill>
                <a:latin typeface="Consolas" panose="020B0609020204030204" pitchFamily="49" charset="0"/>
              </a:rPr>
              <a:t>WHERE</a:t>
            </a:r>
            <a:r>
              <a:rPr lang="en-US" dirty="0"/>
              <a:t>,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CROSS</a:t>
            </a:r>
            <a:r>
              <a:rPr lang="en-US" dirty="0">
                <a:solidFill>
                  <a:schemeClr val="tx2"/>
                </a:solidFill>
              </a:rPr>
              <a:t> </a:t>
            </a:r>
            <a:r>
              <a:rPr lang="en-US" dirty="0">
                <a:solidFill>
                  <a:schemeClr val="tx2"/>
                </a:solidFill>
                <a:latin typeface="Consolas" panose="020B0609020204030204" pitchFamily="49" charset="0"/>
              </a:rPr>
              <a:t>JOIN</a:t>
            </a:r>
            <a:r>
              <a:rPr lang="en-US" dirty="0"/>
              <a:t>, etc.</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98678"/>
            <a:ext cx="8229599" cy="12541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p>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HAVING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07323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3937991"/>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purchase price for each car category.</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satisfaction for each car brand.</a:t>
            </a:r>
          </a:p>
          <a:p>
            <a:pPr marL="342900" indent="-342900" algn="just">
              <a:buFont typeface="Arial" panose="020B0604020202020204" pitchFamily="34" charset="0"/>
              <a:buChar char="•"/>
            </a:pPr>
            <a:r>
              <a:rPr lang="en-US" dirty="0"/>
              <a:t>Based on the merged dataset created from the previous chapter, </a:t>
            </a:r>
            <a:r>
              <a:rPr lang="en-SG" dirty="0"/>
              <a:t>count the number of cars sold for each Toyota model.</a:t>
            </a:r>
            <a:endParaRPr lang="en-US"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8413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Compare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in SQL with the pandas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in terms of their functionality and syntax structure.</a:t>
            </a:r>
          </a:p>
          <a:p>
            <a:pPr marL="354013" indent="-354013">
              <a:buFont typeface="Arial" panose="020B0604020202020204" pitchFamily="34" charset="0"/>
              <a:buChar char="•"/>
            </a:pPr>
            <a:r>
              <a:rPr lang="en-US" dirty="0"/>
              <a:t>Can we also use the </a:t>
            </a:r>
            <a:r>
              <a:rPr lang="en-US" dirty="0">
                <a:solidFill>
                  <a:schemeClr val="tx2"/>
                </a:solidFill>
                <a:latin typeface="Consolas" panose="020B0609020204030204" pitchFamily="49" charset="0"/>
              </a:rPr>
              <a:t>WHERE</a:t>
            </a:r>
            <a:r>
              <a:rPr lang="en-US" dirty="0"/>
              <a:t> clause instead of </a:t>
            </a:r>
            <a:r>
              <a:rPr lang="en-US" dirty="0">
                <a:solidFill>
                  <a:schemeClr val="tx2"/>
                </a:solidFill>
                <a:latin typeface="Consolas" panose="020B0609020204030204" pitchFamily="49" charset="0"/>
              </a:rPr>
              <a:t>HAVING</a:t>
            </a:r>
            <a:r>
              <a:rPr lang="en-US" dirty="0"/>
              <a:t> to filter grouped data?</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73182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Edit Data</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Insert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insert new records to a table, we can use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number of values in </a:t>
            </a:r>
            <a:r>
              <a:rPr lang="en-US" dirty="0" err="1">
                <a:solidFill>
                  <a:schemeClr val="tx2"/>
                </a:solidFill>
                <a:latin typeface="Consolas" panose="020B0609020204030204" pitchFamily="49" charset="0"/>
              </a:rPr>
              <a:t>value_list</a:t>
            </a:r>
            <a:r>
              <a:rPr lang="en-US" dirty="0"/>
              <a:t> must be identical with the number of variables in </a:t>
            </a:r>
            <a:r>
              <a:rPr lang="en-US" dirty="0" err="1">
                <a:solidFill>
                  <a:schemeClr val="tx2"/>
                </a:solidFill>
                <a:latin typeface="Consolas" panose="020B0609020204030204" pitchFamily="49" charset="0"/>
              </a:rPr>
              <a:t>var_list</a:t>
            </a:r>
            <a:r>
              <a:rPr lang="en-US" dirty="0"/>
              <a:t>. Both lists must be put in parentheses. </a:t>
            </a:r>
          </a:p>
          <a:p>
            <a:pPr marL="354013" indent="-354013">
              <a:buFont typeface="Arial" panose="020B0604020202020204" pitchFamily="34" charset="0"/>
              <a:buChar char="•"/>
            </a:pPr>
            <a:r>
              <a:rPr lang="en-US" dirty="0"/>
              <a:t>The sequence of the elements in </a:t>
            </a:r>
            <a:r>
              <a:rPr lang="en-US" dirty="0" err="1">
                <a:solidFill>
                  <a:schemeClr val="tx2"/>
                </a:solidFill>
                <a:latin typeface="Consolas" panose="020B0609020204030204" pitchFamily="49" charset="0"/>
              </a:rPr>
              <a:t>value_list</a:t>
            </a:r>
            <a:r>
              <a:rPr lang="en-US" dirty="0"/>
              <a:t> should correspond to the sequence of the variables in </a:t>
            </a:r>
            <a:r>
              <a:rPr lang="en-US" dirty="0" err="1">
                <a:solidFill>
                  <a:schemeClr val="tx2"/>
                </a:solidFill>
                <a:latin typeface="Consolas" panose="020B0609020204030204" pitchFamily="49" charset="0"/>
              </a:rPr>
              <a:t>var_list</a:t>
            </a:r>
            <a:r>
              <a:rPr lang="en-US" dirty="0"/>
              <a:t>. </a:t>
            </a:r>
          </a:p>
          <a:p>
            <a:pPr marL="354013" indent="-354013">
              <a:buFont typeface="Arial" panose="020B0604020202020204" pitchFamily="34" charset="0"/>
              <a:buChar char="•"/>
            </a:pPr>
            <a:r>
              <a:rPr lang="en-US" dirty="0"/>
              <a:t>To insert multiple records, the values of each record must be put as a list in a pair of brackets. These lists must be comma separated. </a:t>
            </a:r>
          </a:p>
          <a:p>
            <a:pPr marL="354013" indent="-354013">
              <a:buFont typeface="Arial" panose="020B0604020202020204" pitchFamily="34" charset="0"/>
              <a:buChar char="•"/>
            </a:pPr>
            <a:r>
              <a:rPr lang="en-US" dirty="0"/>
              <a:t>Values of variables excluded in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 for the new records will be None.</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21324"/>
            <a:ext cx="8229599" cy="6836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VALUES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02384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Update or edit data of existing records by the </a:t>
            </a:r>
            <a:r>
              <a:rPr lang="en-US" dirty="0">
                <a:solidFill>
                  <a:schemeClr val="tx2"/>
                </a:solidFill>
                <a:latin typeface="Consolas" panose="020B0609020204030204" pitchFamily="49" charset="0"/>
              </a:rPr>
              <a:t>UPDATE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need to state certain conditions in a </a:t>
            </a:r>
            <a:r>
              <a:rPr lang="en-US" dirty="0">
                <a:solidFill>
                  <a:schemeClr val="tx2"/>
                </a:solidFill>
                <a:latin typeface="Consolas" panose="020B0609020204030204" pitchFamily="49" charset="0"/>
              </a:rPr>
              <a:t>WHERE</a:t>
            </a:r>
            <a:r>
              <a:rPr lang="en-US" dirty="0"/>
              <a:t> clause which must be fulfilled by a record in order to get itself updated. </a:t>
            </a:r>
          </a:p>
          <a:p>
            <a:pPr marL="354013" indent="-354013">
              <a:buFont typeface="Arial" panose="020B0604020202020204" pitchFamily="34" charset="0"/>
              <a:buChar char="•"/>
            </a:pPr>
            <a:r>
              <a:rPr lang="en-US" dirty="0"/>
              <a:t>If the condition is true for more than one records, all of them will be modified simultaneously. </a:t>
            </a:r>
          </a:p>
          <a:p>
            <a:pPr marL="354013" indent="-354013">
              <a:buFont typeface="Arial" panose="020B0604020202020204" pitchFamily="34" charset="0"/>
              <a:buChar char="•"/>
            </a:pPr>
            <a:r>
              <a:rPr lang="en-US" dirty="0"/>
              <a:t>All records in the table will be updated if the </a:t>
            </a:r>
            <a:r>
              <a:rPr lang="en-US" dirty="0">
                <a:solidFill>
                  <a:schemeClr val="tx2"/>
                </a:solidFill>
                <a:latin typeface="Consolas" panose="020B0609020204030204" pitchFamily="49" charset="0"/>
              </a:rPr>
              <a:t>WHERE</a:t>
            </a:r>
            <a:r>
              <a:rPr lang="en-US" dirty="0"/>
              <a:t> clause is omitted.</a:t>
            </a:r>
          </a:p>
          <a:p>
            <a:pPr marL="354013" indent="-354013">
              <a:buFont typeface="Arial" panose="020B0604020202020204" pitchFamily="34" charset="0"/>
              <a:buChar char="•"/>
            </a:pPr>
            <a:r>
              <a:rPr lang="en-US" dirty="0"/>
              <a:t>Specify the columns to be updated and their new values by the keyword </a:t>
            </a:r>
            <a:r>
              <a:rPr lang="en-US" dirty="0">
                <a:solidFill>
                  <a:schemeClr val="tx2"/>
                </a:solidFill>
                <a:latin typeface="Consolas" panose="020B0609020204030204" pitchFamily="49" charset="0"/>
              </a:rPr>
              <a:t>SET</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693506"/>
            <a:ext cx="8229599" cy="9317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a:r>
              <a:rPr lang="en-GB" sz="2000" dirty="0">
                <a:effectLst/>
                <a:latin typeface="Consolas" panose="020B0609020204030204" pitchFamily="49" charset="0"/>
                <a:ea typeface="SimSun" panose="02010600030101010101" pitchFamily="2" charset="-122"/>
                <a:cs typeface="Times New Roman" panose="02020603050405020304" pitchFamily="18" charset="0"/>
              </a:rPr>
              <a:t>UPDATE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value2</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75310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Delete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Deleting records from a table when records fulfil certain conditions.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very important to specify the correct records for deletion. </a:t>
            </a:r>
          </a:p>
          <a:p>
            <a:pPr marL="354013" indent="-354013">
              <a:buFont typeface="Arial" panose="020B0604020202020204" pitchFamily="34" charset="0"/>
              <a:buChar char="•"/>
            </a:pPr>
            <a:r>
              <a:rPr lang="en-US" dirty="0"/>
              <a:t>If the condition is too vague, there can be more records deleted than originally intended. </a:t>
            </a:r>
          </a:p>
          <a:p>
            <a:pPr marL="354013" indent="-354013">
              <a:buFont typeface="Arial" panose="020B0604020202020204" pitchFamily="34" charset="0"/>
              <a:buChar char="•"/>
            </a:pPr>
            <a:r>
              <a:rPr lang="en-US" dirty="0"/>
              <a:t>Once a row has been dropped from a table, it cannot be undone in SQL.</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40990"/>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DELETE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036049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Add and Rename Columns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 we can rename a table, rename a column, or add a column.</a:t>
            </a:r>
          </a:p>
          <a:p>
            <a:pPr marL="354013" indent="-354013">
              <a:buFont typeface="Arial" panose="020B0604020202020204" pitchFamily="34" charset="0"/>
              <a:buChar char="•"/>
            </a:pPr>
            <a:r>
              <a:rPr lang="en-US" dirty="0"/>
              <a:t>To add a column to a table, include </a:t>
            </a:r>
            <a:r>
              <a:rPr lang="en-US" dirty="0">
                <a:solidFill>
                  <a:schemeClr val="tx2"/>
                </a:solidFill>
              </a:rPr>
              <a:t>ADD</a:t>
            </a:r>
            <a:r>
              <a:rPr lang="en-US" dirty="0"/>
              <a:t> to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column with the following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Note that we can only add or rename one column at a time.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606872"/>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ADD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3994138"/>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071563"/>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RENAME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old_column_name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7875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SQL and SQLite3</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Alter Tables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Create a new table in the database by the </a:t>
            </a:r>
            <a:r>
              <a:rPr lang="en-US" dirty="0">
                <a:solidFill>
                  <a:schemeClr val="tx2"/>
                </a:solidFill>
                <a:latin typeface="Consolas" panose="020B0609020204030204" pitchFamily="49" charset="0"/>
              </a:rPr>
              <a:t>CREATE</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drop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table by including </a:t>
            </a:r>
            <a:r>
              <a:rPr lang="en-US" dirty="0">
                <a:solidFill>
                  <a:schemeClr val="tx2"/>
                </a:solidFill>
                <a:latin typeface="Consolas" panose="020B0609020204030204" pitchFamily="49" charset="0"/>
              </a:rPr>
              <a:t>RENAME</a:t>
            </a:r>
            <a:r>
              <a:rPr lang="en-US" dirty="0">
                <a:solidFill>
                  <a:schemeClr val="tx2"/>
                </a:solidFill>
              </a:rPr>
              <a:t> </a:t>
            </a:r>
            <a:r>
              <a:rPr lang="en-US" dirty="0">
                <a:solidFill>
                  <a:schemeClr val="tx2"/>
                </a:solidFill>
                <a:latin typeface="Consolas" panose="020B0609020204030204" pitchFamily="49" charset="0"/>
              </a:rPr>
              <a:t>TO</a:t>
            </a:r>
            <a:r>
              <a:rPr lang="en-US" dirty="0"/>
              <a:t> in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Copy the data from one table to another one with the same column structure by combining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with the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771068"/>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CREATE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271111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DROP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3594822"/>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RENAME 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58B7813D-DD53-41FA-87EC-0C06798FC9CE}"/>
              </a:ext>
            </a:extLst>
          </p:cNvPr>
          <p:cNvSpPr/>
          <p:nvPr/>
        </p:nvSpPr>
        <p:spPr>
          <a:xfrm>
            <a:off x="457199" y="4774878"/>
            <a:ext cx="8229599" cy="96469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target_table_name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source_table_name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476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Commit Changes in Database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query the names of the existing tables in a database from the master table </a:t>
            </a:r>
            <a:r>
              <a:rPr lang="en-US" dirty="0" err="1">
                <a:solidFill>
                  <a:schemeClr val="tx2"/>
                </a:solidFill>
                <a:latin typeface="Consolas" panose="020B0609020204030204" pitchFamily="49" charset="0"/>
              </a:rPr>
              <a:t>sqlite_master</a:t>
            </a:r>
            <a:r>
              <a:rPr lang="en-US" dirty="0"/>
              <a:t> by a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changes in the database so far are only stored in the virtual memory of our computer and not saved to the hard disk yet. </a:t>
            </a:r>
          </a:p>
          <a:p>
            <a:pPr marL="354013" indent="-354013">
              <a:buFont typeface="Arial" panose="020B0604020202020204" pitchFamily="34" charset="0"/>
              <a:buChar char="•"/>
            </a:pPr>
            <a:r>
              <a:rPr lang="en-US" dirty="0"/>
              <a:t>Before closing the database, commit all changes through the connection object back to the physical file of our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cannot undo the changes in the tables once they are committed.</a:t>
            </a:r>
          </a:p>
          <a:p>
            <a:pPr marL="354013" indent="-354013">
              <a:buFont typeface="Arial" panose="020B0604020202020204" pitchFamily="34" charset="0"/>
              <a:buChar char="•"/>
            </a:pPr>
            <a:r>
              <a:rPr lang="en-US" dirty="0"/>
              <a:t>Finally, close the connection to the database by the </a:t>
            </a:r>
            <a:r>
              <a:rPr lang="en-US" dirty="0">
                <a:solidFill>
                  <a:schemeClr val="tx2"/>
                </a:solidFill>
                <a:latin typeface="Consolas" panose="020B0609020204030204" pitchFamily="49" charset="0"/>
              </a:rPr>
              <a:t>.close()</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62269"/>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SELECT name FROM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sqlite_master</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type = 'table';</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4038640"/>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commit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5377777"/>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close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3381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667566"/>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Create a new column with the purchase and selling prices in SGD and name the column accordingly.</a:t>
            </a:r>
          </a:p>
          <a:p>
            <a:pPr marL="342900" indent="-342900" algn="just">
              <a:buFont typeface="Arial" panose="020B0604020202020204" pitchFamily="34" charset="0"/>
              <a:buChar char="•"/>
            </a:pPr>
            <a:r>
              <a:rPr lang="en-US" dirty="0"/>
              <a:t>Commit all the changes of the tables to the physical files of the database.</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988598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Explain the difference between editing data of a table by SQL and editing data in a spreadsheet.</a:t>
            </a:r>
          </a:p>
          <a:p>
            <a:pPr marL="354013" indent="-354013">
              <a:buFont typeface="Arial" panose="020B0604020202020204" pitchFamily="34" charset="0"/>
              <a:buChar char="•"/>
            </a:pPr>
            <a:r>
              <a:rPr lang="en-US" dirty="0"/>
              <a:t>Why do we need to commit the changes of the database in our Python program? How often do we need to execute this step in your opinion?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0476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SQL and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SQL (Structured Query Language) is a programming language designed for database management. </a:t>
            </a:r>
          </a:p>
          <a:p>
            <a:pPr marL="354013" indent="-354013">
              <a:buFont typeface="Arial" panose="020B0604020202020204" pitchFamily="34" charset="0"/>
              <a:buChar char="•"/>
            </a:pPr>
            <a:r>
              <a:rPr lang="en-US" dirty="0"/>
              <a:t>In Python, the SQLite3 package allows us to embed SQL codes in Python programs to facilitate connections to databases and query data in it. </a:t>
            </a:r>
          </a:p>
          <a:p>
            <a:pPr marL="354013" indent="-354013">
              <a:buFont typeface="Arial" panose="020B0604020202020204" pitchFamily="34" charset="0"/>
              <a:buChar char="•"/>
            </a:pPr>
            <a:r>
              <a:rPr lang="en-US" dirty="0"/>
              <a:t>SQLite3 is a built-in package of Python. Hence, no installation is needed.</a:t>
            </a:r>
          </a:p>
          <a:p>
            <a:pPr marL="354013" indent="-354013">
              <a:buFont typeface="Arial" panose="020B0604020202020204" pitchFamily="34" charset="0"/>
              <a:buChar char="•"/>
            </a:pPr>
            <a:r>
              <a:rPr lang="en-US" dirty="0"/>
              <a:t>SQLite3 works hand-in-hand with the pandas packages since both of them are designed for data management. </a:t>
            </a:r>
          </a:p>
          <a:p>
            <a:pPr marL="354013" indent="-354013">
              <a:buFont typeface="Arial" panose="020B0604020202020204" pitchFamily="34" charset="0"/>
              <a:buChar char="•"/>
            </a:pPr>
            <a:r>
              <a:rPr lang="en-US" dirty="0"/>
              <a:t>We can convert output tables of SQL queries to pandas DataFrames and vice versa anytime.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sqlite3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 sqlite3 and pandas: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6937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a:solidFill>
                  <a:schemeClr val="accent4">
                    <a:lumMod val="75000"/>
                  </a:schemeClr>
                </a:solidFill>
                <a:latin typeface="Consolas" panose="020B0609020204030204" pitchFamily="49" charset="0"/>
              </a:rPr>
              <a:t>sqlite3</a:t>
            </a:r>
          </a:p>
        </p:txBody>
      </p:sp>
      <p:pic>
        <p:nvPicPr>
          <p:cNvPr id="8" name="Picture 7">
            <a:extLst>
              <a:ext uri="{FF2B5EF4-FFF2-40B4-BE49-F238E27FC236}">
                <a16:creationId xmlns:a16="http://schemas.microsoft.com/office/drawing/2014/main" id="{5C80FF1F-B881-4219-80DC-300FA797B14B}"/>
              </a:ext>
            </a:extLst>
          </p:cNvPr>
          <p:cNvPicPr>
            <a:picLocks noChangeAspect="1"/>
          </p:cNvPicPr>
          <p:nvPr/>
        </p:nvPicPr>
        <p:blipFill rotWithShape="1">
          <a:blip r:embed="rId4"/>
          <a:srcRect l="16482" t="27302" r="1989" b="63436"/>
          <a:stretch/>
        </p:blipFill>
        <p:spPr bwMode="auto">
          <a:xfrm>
            <a:off x="992400" y="2632414"/>
            <a:ext cx="7768800" cy="477427"/>
          </a:xfrm>
          <a:prstGeom prst="rect">
            <a:avLst/>
          </a:prstGeom>
          <a:ln w="3175" cap="flat" cmpd="sng" algn="ctr">
            <a:solidFill>
              <a:sysClr val="window" lastClr="FFFFFF">
                <a:lumMod val="8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2789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Data entered by users at runtime can be stored in, e.g., .csv text files. Text files are good medium of data storage due to high compatibility.</a:t>
            </a:r>
          </a:p>
          <a:p>
            <a:pPr marL="354013" indent="-354013">
              <a:buFont typeface="Arial" panose="020B0604020202020204" pitchFamily="34" charset="0"/>
              <a:buChar char="•"/>
            </a:pPr>
            <a:r>
              <a:rPr lang="en-US" dirty="0"/>
              <a:t>Almost every software such as Excel, SPSS, SAS, etc. has a module to convert text files into their own data file format.</a:t>
            </a:r>
          </a:p>
          <a:p>
            <a:pPr marL="354013" indent="-354013">
              <a:buFont typeface="Arial" panose="020B0604020202020204" pitchFamily="34" charset="0"/>
              <a:buChar char="•"/>
            </a:pPr>
            <a:r>
              <a:rPr lang="en-US" dirty="0"/>
              <a:t>Text files are also the most suitable format for data exchange since their size is usually small so that they can be uploaded and downloaded easily.</a:t>
            </a:r>
          </a:p>
          <a:p>
            <a:pPr marL="354013" indent="-354013">
              <a:buFont typeface="Arial" panose="020B0604020202020204" pitchFamily="34" charset="0"/>
              <a:buChar char="•"/>
            </a:pPr>
            <a:r>
              <a:rPr lang="en-US" dirty="0"/>
              <a:t>To store data in a text file, we need to open it with </a:t>
            </a:r>
            <a:r>
              <a:rPr lang="en-US" dirty="0">
                <a:solidFill>
                  <a:schemeClr val="tx2"/>
                </a:solidFill>
                <a:latin typeface="Consolas" panose="020B0609020204030204" pitchFamily="49" charset="0"/>
              </a:rPr>
              <a:t>open()</a:t>
            </a:r>
            <a:r>
              <a:rPr lang="en-US" dirty="0"/>
              <a:t>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with statement is used in combination with the </a:t>
            </a:r>
            <a:r>
              <a:rPr lang="en-US" dirty="0">
                <a:solidFill>
                  <a:schemeClr val="tx2"/>
                </a:solidFill>
                <a:latin typeface="Consolas" panose="020B0609020204030204" pitchFamily="49" charset="0"/>
              </a:rPr>
              <a:t>open()</a:t>
            </a:r>
            <a:r>
              <a:rPr lang="en-US" dirty="0"/>
              <a:t> function. </a:t>
            </a:r>
          </a:p>
          <a:p>
            <a:pPr marL="354013" indent="-354013">
              <a:buFont typeface="Arial" panose="020B0604020202020204" pitchFamily="34" charset="0"/>
              <a:buChar char="•"/>
            </a:pPr>
            <a:r>
              <a:rPr lang="en-US" dirty="0"/>
              <a:t>Data in the text file will be stored in </a:t>
            </a:r>
            <a:r>
              <a:rPr lang="en-US" dirty="0" err="1">
                <a:solidFill>
                  <a:schemeClr val="tx2"/>
                </a:solidFill>
                <a:latin typeface="Consolas" panose="020B0609020204030204" pitchFamily="49" charset="0"/>
              </a:rPr>
              <a:t>file_object</a:t>
            </a:r>
            <a:r>
              <a:rPr lang="en-US" dirty="0"/>
              <a:t> for further processing.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4168081"/>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717550"/>
            <a:r>
              <a:rPr lang="en-US" sz="2000" dirty="0">
                <a:solidFill>
                  <a:schemeClr val="tx1"/>
                </a:solidFill>
                <a:latin typeface="Consolas" panose="020B0609020204030204" pitchFamily="49" charset="0"/>
              </a:rPr>
              <a:t>with open("</a:t>
            </a:r>
            <a:r>
              <a:rPr lang="en-US" sz="2000" dirty="0" err="1">
                <a:solidFill>
                  <a:schemeClr val="accent5">
                    <a:lumMod val="50000"/>
                  </a:schemeClr>
                </a:solidFill>
                <a:latin typeface="Consolas" panose="020B0609020204030204" pitchFamily="49" charset="0"/>
              </a:rPr>
              <a:t>file_name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mode</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mode_str</a:t>
            </a:r>
            <a:r>
              <a:rPr lang="en-US" sz="2000" dirty="0">
                <a:solidFill>
                  <a:schemeClr val="tx1"/>
                </a:solidFill>
                <a:latin typeface="Consolas" panose="020B0609020204030204" pitchFamily="49" charset="0"/>
              </a:rPr>
              <a:t>") as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accent1">
                    <a:lumMod val="50000"/>
                  </a:schemeClr>
                </a:solidFill>
                <a:latin typeface="Consolas" panose="020B0609020204030204" pitchFamily="49" charset="0"/>
              </a:rPr>
              <a:t>instructions</a:t>
            </a:r>
          </a:p>
        </p:txBody>
      </p:sp>
    </p:spTree>
    <p:custDataLst>
      <p:tags r:id="rId1"/>
    </p:custDataLst>
    <p:extLst>
      <p:ext uri="{BB962C8B-B14F-4D97-AF65-F5344CB8AC3E}">
        <p14:creationId xmlns:p14="http://schemas.microsoft.com/office/powerpoint/2010/main" val="18993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choose the permitted operations that we can carry out with the file. Here is a list of some of the available modes:</a:t>
            </a:r>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2247327"/>
          <a:ext cx="8229600" cy="3025140"/>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30000"/>
                        </a:lnSpc>
                        <a:spcBef>
                          <a:spcPts val="600"/>
                        </a:spcBef>
                        <a:spcAft>
                          <a:spcPts val="600"/>
                        </a:spcAft>
                      </a:pPr>
                      <a:r>
                        <a:rPr lang="en-GB" sz="2000" dirty="0">
                          <a:effectLst/>
                        </a:rPr>
                        <a:t>Character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r</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reading (default)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x</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exclusive creation, failing if the file already exists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w</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writing, truncating the file first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a</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rPr>
                        <a:t>open for writing, appending to the end of the file if it exists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updating without truncation (reading and writing)</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2.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2866</TotalTime>
  <Words>9100</Words>
  <Application>Microsoft Office PowerPoint</Application>
  <PresentationFormat>On-screen Show (4:3)</PresentationFormat>
  <Paragraphs>760</Paragraphs>
  <Slides>53</Slides>
  <Notes>40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53</vt:i4>
      </vt:variant>
    </vt:vector>
  </HeadingPairs>
  <TitlesOfParts>
    <vt:vector size="66" baseType="lpstr">
      <vt:lpstr>Arial</vt:lpstr>
      <vt:lpstr>Calibri</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6  Basic SQL in Python </vt:lpstr>
      <vt:lpstr>Introduction to  SQL and SQLite3</vt:lpstr>
      <vt:lpstr>Introduction to SQL and SQLite3</vt:lpstr>
      <vt:lpstr>Import SQLite3</vt:lpstr>
      <vt:lpstr>Creating Data Files in Python (I)</vt:lpstr>
      <vt:lpstr>Creating Data Files in Python (II)</vt:lpstr>
      <vt:lpstr>Work with Text File Data</vt:lpstr>
      <vt:lpstr>Example: Open and Write (I)</vt:lpstr>
      <vt:lpstr>Example: Open and Write (II)</vt:lpstr>
      <vt:lpstr>Connect Python to Database</vt:lpstr>
      <vt:lpstr>Export Data to Database</vt:lpstr>
      <vt:lpstr>Query Data from Database</vt:lpstr>
      <vt:lpstr>Activity</vt:lpstr>
      <vt:lpstr>Discussion</vt:lpstr>
      <vt:lpstr>Data Query</vt:lpstr>
      <vt:lpstr>Extract Variable Names from a Table</vt:lpstr>
      <vt:lpstr>Store Query Result as DataFrame</vt:lpstr>
      <vt:lpstr>Sort Data</vt:lpstr>
      <vt:lpstr>Filter Data</vt:lpstr>
      <vt:lpstr>Operators in the WHERE Clause</vt:lpstr>
      <vt:lpstr>Filter Missing Data</vt:lpstr>
      <vt:lpstr>Select Variables from Table</vt:lpstr>
      <vt:lpstr>Activity</vt:lpstr>
      <vt:lpstr>Discussion</vt:lpstr>
      <vt:lpstr>Join Tables</vt:lpstr>
      <vt:lpstr>Inner Join with ON</vt:lpstr>
      <vt:lpstr>Inner Join with USING</vt:lpstr>
      <vt:lpstr>Visual Example: Inner Join</vt:lpstr>
      <vt:lpstr>Left Join</vt:lpstr>
      <vt:lpstr>Visual Example: Left Join</vt:lpstr>
      <vt:lpstr>Cross Join</vt:lpstr>
      <vt:lpstr>Outer Join</vt:lpstr>
      <vt:lpstr>Visual Example: Outer Join</vt:lpstr>
      <vt:lpstr>Activity</vt:lpstr>
      <vt:lpstr>Discussion</vt:lpstr>
      <vt:lpstr>Group Data</vt:lpstr>
      <vt:lpstr>Combine Records into Groups</vt:lpstr>
      <vt:lpstr>Aggregate Functions in SQL</vt:lpstr>
      <vt:lpstr>Filter Groups</vt:lpstr>
      <vt:lpstr>Activity</vt:lpstr>
      <vt:lpstr>Discussion</vt:lpstr>
      <vt:lpstr>Edit Data</vt:lpstr>
      <vt:lpstr>Insert Records</vt:lpstr>
      <vt:lpstr>Update Records</vt:lpstr>
      <vt:lpstr>Delete Records</vt:lpstr>
      <vt:lpstr>Add and Rename Columns</vt:lpstr>
      <vt:lpstr>Alter Tables</vt:lpstr>
      <vt:lpstr>Commit Changes in Database</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211</cp:revision>
  <dcterms:created xsi:type="dcterms:W3CDTF">2012-07-12T02:13:12Z</dcterms:created>
  <dcterms:modified xsi:type="dcterms:W3CDTF">2021-08-10T11:30:28Z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