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337" r:id="rId5"/>
    <p:sldId id="374" r:id="rId6"/>
    <p:sldId id="378" r:id="rId7"/>
    <p:sldId id="290" r:id="rId8"/>
    <p:sldId id="400" r:id="rId9"/>
    <p:sldId id="291" r:id="rId10"/>
    <p:sldId id="389" r:id="rId11"/>
    <p:sldId id="293" r:id="rId12"/>
    <p:sldId id="390" r:id="rId13"/>
    <p:sldId id="297" r:id="rId14"/>
    <p:sldId id="391" r:id="rId15"/>
    <p:sldId id="301" r:id="rId16"/>
    <p:sldId id="401" r:id="rId17"/>
    <p:sldId id="403" r:id="rId18"/>
    <p:sldId id="402" r:id="rId19"/>
    <p:sldId id="379" r:id="rId20"/>
    <p:sldId id="395" r:id="rId21"/>
    <p:sldId id="376" r:id="rId22"/>
    <p:sldId id="380" r:id="rId23"/>
    <p:sldId id="381" r:id="rId24"/>
    <p:sldId id="303" r:id="rId25"/>
    <p:sldId id="383" r:id="rId26"/>
    <p:sldId id="307" r:id="rId27"/>
    <p:sldId id="387" r:id="rId28"/>
    <p:sldId id="404" r:id="rId29"/>
    <p:sldId id="396" r:id="rId30"/>
    <p:sldId id="388" r:id="rId31"/>
    <p:sldId id="397" r:id="rId32"/>
    <p:sldId id="398" r:id="rId33"/>
    <p:sldId id="385" r:id="rId34"/>
    <p:sldId id="399" r:id="rId35"/>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243" autoAdjust="0"/>
  </p:normalViewPr>
  <p:slideViewPr>
    <p:cSldViewPr snapToGrid="0">
      <p:cViewPr varScale="1">
        <p:scale>
          <a:sx n="110" d="100"/>
          <a:sy n="110" d="100"/>
        </p:scale>
        <p:origin x="1688" y="6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hyperlink" Target="https://matplotlib.org/api/_as_gen/matplotlib.pyplot.plot.html"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smtClean="0"/>
              <a:t>Activity for Study Unit 3</a:t>
            </a:r>
            <a:endParaRPr lang="en-SG" dirty="0"/>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smtClean="0"/>
              <a:t>1) Compute the </a:t>
            </a:r>
            <a:r>
              <a:rPr lang="en-US" dirty="0"/>
              <a:t>statistics for each column of the housing data</a:t>
            </a:r>
          </a:p>
          <a:p>
            <a:pPr marL="342900" indent="-342900" algn="just">
              <a:buFont typeface="Arial" panose="020B0604020202020204" pitchFamily="34" charset="0"/>
              <a:buChar char="•"/>
            </a:pPr>
            <a:r>
              <a:rPr lang="en-US" dirty="0" smtClean="0">
                <a:solidFill>
                  <a:schemeClr val="tx1"/>
                </a:solidFill>
              </a:rPr>
              <a:t>Extrac</a:t>
            </a:r>
            <a:r>
              <a:rPr lang="en-US" dirty="0" smtClean="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a:t>
            </a:r>
            <a:r>
              <a:rPr lang="en-US" dirty="0" smtClean="0"/>
              <a:t>min, max, mean</a:t>
            </a:r>
            <a:r>
              <a:rPr lang="en-US" dirty="0"/>
              <a:t>, median and </a:t>
            </a:r>
            <a:r>
              <a:rPr lang="en-US" dirty="0" smtClean="0"/>
              <a:t>standard deviation </a:t>
            </a:r>
            <a:r>
              <a:rPr lang="en-US" dirty="0"/>
              <a:t>of each </a:t>
            </a:r>
            <a:r>
              <a:rPr lang="en-US" dirty="0" smtClean="0"/>
              <a:t>column in the array</a:t>
            </a:r>
            <a:endParaRPr lang="en-US" dirty="0"/>
          </a:p>
          <a:p>
            <a:endParaRPr lang="en-US" dirty="0" smtClean="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smtClean="0">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smtClean="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smtClean="0">
                <a:ln>
                  <a:noFill/>
                </a:ln>
                <a:solidFill>
                  <a:srgbClr val="6D2077"/>
                </a:solidFill>
                <a:effectLst/>
              </a:rPr>
              <a:t> </a:t>
            </a:r>
            <a:endParaRPr kumimoji="0" lang="en-US" altLang="en-US" sz="3200" b="0" i="0" u="none" strike="noStrike" cap="none" normalizeH="0" baseline="0" dirty="0" smtClean="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endParaRPr lang="en-SG" dirty="0"/>
          </a:p>
        </p:txBody>
      </p:sp>
      <p:sp>
        <p:nvSpPr>
          <p:cNvPr id="6" name="Content Placeholder 5"/>
          <p:cNvSpPr>
            <a:spLocks noGrp="1"/>
          </p:cNvSpPr>
          <p:nvPr>
            <p:ph idx="1"/>
          </p:nvPr>
        </p:nvSpPr>
        <p:spPr>
          <a:xfrm>
            <a:off x="492133" y="1256579"/>
            <a:ext cx="8468334" cy="4803753"/>
          </a:xfrm>
        </p:spPr>
        <p:txBody>
          <a:bodyPr>
            <a:noAutofit/>
          </a:bodyPr>
          <a:lstStyle/>
          <a:p>
            <a:r>
              <a:rPr lang="en-US" dirty="0" smtClean="0"/>
              <a:t>2) Plot a bar </a:t>
            </a:r>
            <a:r>
              <a:rPr lang="en-US" dirty="0"/>
              <a:t>graph showing </a:t>
            </a:r>
            <a:r>
              <a:rPr lang="en-US" dirty="0" smtClean="0"/>
              <a:t>the mean values of houses in </a:t>
            </a:r>
            <a:r>
              <a:rPr lang="en-US" dirty="0"/>
              <a:t>different housing </a:t>
            </a:r>
            <a:r>
              <a:rPr lang="en-US" dirty="0" smtClean="0"/>
              <a:t>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smtClean="0"/>
              <a:t>Activity for </a:t>
            </a:r>
            <a:r>
              <a:rPr lang="en-SG" dirty="0"/>
              <a:t>Study Unit 3</a:t>
            </a:r>
            <a:endParaRPr lang="en-SG" dirty="0"/>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a:t>
            </a:r>
            <a:r>
              <a:rPr lang="en-US" dirty="0" smtClean="0"/>
              <a:t>) Plot a scatter plot showing </a:t>
            </a:r>
            <a:r>
              <a:rPr lang="en-US" dirty="0"/>
              <a:t>the </a:t>
            </a:r>
            <a:r>
              <a:rPr lang="en-US" dirty="0" err="1" smtClean="0"/>
              <a:t>the</a:t>
            </a:r>
            <a:r>
              <a:rPr lang="en-US" dirty="0" smtClean="0"/>
              <a:t> % </a:t>
            </a:r>
            <a:r>
              <a:rPr lang="en-US" dirty="0"/>
              <a:t>lower status of the </a:t>
            </a:r>
            <a:r>
              <a:rPr lang="en-US" dirty="0" smtClean="0"/>
              <a:t>population (LSTAT) and Median </a:t>
            </a:r>
            <a:r>
              <a:rPr lang="en-US" dirty="0"/>
              <a:t>value of owner-occupied homes in $</a:t>
            </a:r>
            <a:r>
              <a:rPr lang="en-US" dirty="0" smtClean="0"/>
              <a:t>1000's (MEDV)</a:t>
            </a:r>
            <a:endParaRPr lang="en-US" dirty="0"/>
          </a:p>
          <a:p>
            <a:pPr algn="just"/>
            <a:endParaRPr lang="en-US" dirty="0" smtClean="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r>
              <a:rPr lang="en-US" dirty="0" smtClean="0"/>
              <a:t>?</a:t>
            </a:r>
          </a:p>
          <a:p>
            <a:pPr marL="811213" lvl="1" indent="-354013" algn="l">
              <a:buFont typeface="Wingdings" panose="05000000000000000000" pitchFamily="2" charset="2"/>
              <a:buChar char="Ø"/>
            </a:pPr>
            <a:r>
              <a:rPr lang="en-US" dirty="0" smtClean="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r>
              <a:rPr lang="en-US" dirty="0" smtClean="0"/>
              <a:t>?</a:t>
            </a:r>
          </a:p>
          <a:p>
            <a:pPr marL="811213" lvl="1" indent="-354013" algn="l">
              <a:buFont typeface="Wingdings" panose="05000000000000000000" pitchFamily="2" charset="2"/>
              <a:buChar char="Ø"/>
            </a:pPr>
            <a:r>
              <a:rPr lang="en-US" dirty="0" smtClean="0"/>
              <a:t>Depends on what we are calculating. E.g., mean of a column vs the mean of an array</a:t>
            </a:r>
            <a:endParaRPr lang="en-US" dirty="0"/>
          </a:p>
          <a:p>
            <a:endParaRPr lang="en-SG" dirty="0"/>
          </a:p>
        </p:txBody>
      </p:sp>
      <p:sp>
        <p:nvSpPr>
          <p:cNvPr id="3" name="Title 2"/>
          <p:cNvSpPr>
            <a:spLocks noGrp="1"/>
          </p:cNvSpPr>
          <p:nvPr>
            <p:ph type="title"/>
          </p:nvPr>
        </p:nvSpPr>
        <p:spPr/>
        <p:txBody>
          <a:bodyPr/>
          <a:lstStyle/>
          <a:p>
            <a:r>
              <a:rPr lang="en-US" dirty="0" smtClean="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smtClean="0"/>
              <a:t>Activity</a:t>
            </a:r>
            <a:endParaRPr lang="en-SG" dirty="0"/>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smtClean="0"/>
              <a:t>Revisit the earlier plotting exercises:</a:t>
            </a:r>
            <a:endParaRPr lang="en-US" i="1" u="sng" dirty="0"/>
          </a:p>
          <a:p>
            <a:pPr marL="342900" indent="-342900" algn="just">
              <a:buFont typeface="Arial" panose="020B0604020202020204" pitchFamily="34" charset="0"/>
              <a:buChar char="•"/>
            </a:pPr>
            <a:r>
              <a:rPr lang="en-US" dirty="0" smtClean="0">
                <a:solidFill>
                  <a:schemeClr val="tx1"/>
                </a:solidFill>
              </a:rPr>
              <a:t>Find at least one modification to improve each of any two plots done earlier</a:t>
            </a:r>
            <a:endParaRPr lang="en-US" dirty="0">
              <a:solidFill>
                <a:schemeClr val="tx1"/>
              </a:solidFill>
            </a:endParaRPr>
          </a:p>
          <a:p>
            <a:pPr marL="354013" indent="-354013">
              <a:buFont typeface="Arial" panose="020B0604020202020204" pitchFamily="34" charset="0"/>
              <a:buChar char="•"/>
            </a:pPr>
            <a:r>
              <a:rPr lang="en-US" dirty="0" smtClean="0"/>
              <a:t>Discuss what you </a:t>
            </a:r>
            <a:r>
              <a:rPr lang="en-US" smtClean="0"/>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a:t>
            </a:r>
            <a:r>
              <a:rPr lang="en-US" dirty="0" smtClean="0"/>
              <a:t>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smtClean="0"/>
              <a:t>All </a:t>
            </a:r>
            <a:r>
              <a:rPr lang="en-US" dirty="0"/>
              <a:t>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r>
              <a:rPr lang="en-US" dirty="0" smtClean="0"/>
              <a:t>?</a:t>
            </a:r>
          </a:p>
          <a:p>
            <a:pPr marL="811213" lvl="1" indent="-354013" algn="l">
              <a:buFont typeface="Wingdings" panose="05000000000000000000" pitchFamily="2" charset="2"/>
              <a:buChar char="Ø"/>
            </a:pPr>
            <a:r>
              <a:rPr lang="en-US" dirty="0" smtClean="0"/>
              <a:t>E.g., type of markers used, labels rotated </a:t>
            </a:r>
            <a:r>
              <a:rPr lang="en-US" dirty="0" err="1" smtClean="0"/>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smtClean="0"/>
              <a:t>Line chart: track changes in a variable over time</a:t>
            </a:r>
          </a:p>
          <a:p>
            <a:pPr marL="914400" lvl="1" indent="-457200" algn="l">
              <a:buFont typeface="Wingdings" panose="05000000000000000000" pitchFamily="2" charset="2"/>
              <a:buChar char="Ø"/>
            </a:pPr>
            <a:r>
              <a:rPr lang="en-US" dirty="0" smtClean="0"/>
              <a:t>Histogram: interested only in a variable’s distribution</a:t>
            </a:r>
          </a:p>
          <a:p>
            <a:pPr marL="914400" lvl="1" indent="-457200" algn="l">
              <a:buFont typeface="Wingdings" panose="05000000000000000000" pitchFamily="2" charset="2"/>
              <a:buChar char="Ø"/>
            </a:pPr>
            <a:r>
              <a:rPr lang="en-US" dirty="0" smtClean="0"/>
              <a:t>Scatter plot: relationship between </a:t>
            </a:r>
            <a:r>
              <a:rPr lang="en-US" smtClean="0"/>
              <a:t>two variables</a:t>
            </a:r>
            <a:endParaRPr lang="en-US" dirty="0" smtClean="0"/>
          </a:p>
          <a:p>
            <a:pPr marL="914400" lvl="1" indent="-457200" algn="l">
              <a:buFont typeface="Wingdings" panose="05000000000000000000" pitchFamily="2" charset="2"/>
              <a:buChar char="Ø"/>
            </a:pPr>
            <a:endParaRPr lang="en-US" dirty="0" smtClean="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smtClean="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smtClean="0"/>
              <a:t>Use </a:t>
            </a:r>
            <a:r>
              <a:rPr lang="en-US" dirty="0"/>
              <a:t>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smtClean="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2696</TotalTime>
  <Words>3038</Words>
  <Application>Microsoft Office PowerPoint</Application>
  <PresentationFormat>On-screen Show (4:3)</PresentationFormat>
  <Paragraphs>376</Paragraphs>
  <Slides>31</Slides>
  <Notes>20</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 Unicode MS</vt:lpstr>
      <vt:lpstr>DengXian</vt:lpstr>
      <vt:lpstr>SimSun</vt:lpstr>
      <vt:lpstr>ヒラギノ角ゴ Pro W3</vt:lpstr>
      <vt:lpstr>Arial</vt:lpstr>
      <vt:lpstr>Calibri</vt:lpstr>
      <vt:lpstr>Consolas</vt:lpstr>
      <vt:lpstr>Courier New</vt:lpstr>
      <vt:lpstr>Lucida Sans</vt:lpstr>
      <vt:lpstr>Palatino Linotype</vt:lpstr>
      <vt:lpstr>Times New Roman</vt:lpstr>
      <vt:lpstr>Wingdings</vt:lpstr>
      <vt:lpstr>SBIZ</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Plotting with  matplotlib</vt:lpstr>
      <vt:lpstr>matplotlib Package</vt:lpstr>
      <vt:lpstr>Create Plots</vt:lpstr>
      <vt:lpstr>Other Plot Options</vt:lpstr>
      <vt:lpstr>Histogram</vt:lpstr>
      <vt:lpstr>Scatter Plot</vt:lpstr>
      <vt:lpstr>Activity</vt:lpstr>
      <vt:lpstr>Activity (I)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James Tan Swee Chuan (SUSS)</cp:lastModifiedBy>
  <cp:revision>212</cp:revision>
  <dcterms:created xsi:type="dcterms:W3CDTF">2012-07-12T02:13:12Z</dcterms:created>
  <dcterms:modified xsi:type="dcterms:W3CDTF">2022-04-11T08:59:20Z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