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3" r:id="rId10"/>
    <p:sldId id="266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404" autoAdjust="0"/>
  </p:normalViewPr>
  <p:slideViewPr>
    <p:cSldViewPr snapToGrid="0">
      <p:cViewPr varScale="1">
        <p:scale>
          <a:sx n="60" d="100"/>
          <a:sy n="60" d="100"/>
        </p:scale>
        <p:origin x="5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ED319-DEE7-4B1F-B90A-B75580750CC3}" type="datetimeFigureOut">
              <a:rPr lang="en-SG" smtClean="0"/>
              <a:t>2/10/2023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84D3A-8FC7-47AE-A822-1381BB4A61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03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0E5-9677-46CE-A1D6-BD4BBF085152}" type="datetime1">
              <a:rPr lang="en-SG" smtClean="0"/>
              <a:t>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9DE2-3709-475E-A879-A6195F6AF7F4}" type="datetime1">
              <a:rPr lang="en-SG" smtClean="0"/>
              <a:t>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82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DB6-13C7-4B42-BFB7-69C7291A590D}" type="datetime1">
              <a:rPr lang="en-SG" smtClean="0"/>
              <a:t>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53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2D4-AF4D-47F3-A83A-1F4E940E576C}" type="datetime1">
              <a:rPr lang="en-SG" smtClean="0"/>
              <a:t>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34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A59-AFB7-4E46-893B-A4734B9A06C3}" type="datetime1">
              <a:rPr lang="en-SG" smtClean="0"/>
              <a:t>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2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3CD4-D161-483F-B92E-7B73FC54CB18}" type="datetime1">
              <a:rPr lang="en-SG" smtClean="0"/>
              <a:t>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5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48FB-5C7B-48F8-B277-6A0B2F5190EE}" type="datetime1">
              <a:rPr lang="en-SG" smtClean="0"/>
              <a:t>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01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BAE2-A3AC-4F95-9B99-413AFEE2522F}" type="datetime1">
              <a:rPr lang="en-SG" smtClean="0"/>
              <a:t>2/10/2023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1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CF-D7B7-464A-B1C0-62A10D4B7034}" type="datetime1">
              <a:rPr lang="en-SG" smtClean="0"/>
              <a:t>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3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455319-D113-43BB-84E8-3DCDD66138D3}" type="datetime1">
              <a:rPr lang="en-SG" smtClean="0"/>
              <a:t>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16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338-97D1-46CD-A42A-51F9A2725665}" type="datetime1">
              <a:rPr lang="en-SG" smtClean="0"/>
              <a:t>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78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1B6A64-3EA6-4057-9F2E-0BE39A366847}" type="datetime1">
              <a:rPr lang="en-SG" smtClean="0"/>
              <a:t>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879180-C2F7-4466-9535-5D253F41BD1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6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D6D2-C6F4-82FB-5F23-7337D79B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71" y="2521651"/>
            <a:ext cx="10058400" cy="2121194"/>
          </a:xfrm>
        </p:spPr>
        <p:txBody>
          <a:bodyPr>
            <a:normAutofit/>
          </a:bodyPr>
          <a:lstStyle/>
          <a:p>
            <a:r>
              <a:rPr lang="en-SG" sz="7200" b="1" dirty="0"/>
              <a:t>ANL488 Oral Presentation</a:t>
            </a:r>
            <a:br>
              <a:rPr lang="en-SG" sz="7200" dirty="0"/>
            </a:br>
            <a:endParaRPr lang="en-SG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D2F8-5009-9F70-E41C-D1DB4658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16289" cy="1588990"/>
          </a:xfrm>
        </p:spPr>
        <p:txBody>
          <a:bodyPr>
            <a:normAutofit/>
          </a:bodyPr>
          <a:lstStyle/>
          <a:p>
            <a:r>
              <a:rPr lang="en-SG" dirty="0"/>
              <a:t>Low Kai boon Calvin</a:t>
            </a:r>
          </a:p>
          <a:p>
            <a:r>
              <a:rPr lang="en-SG" dirty="0"/>
              <a:t>Student id: n1981115</a:t>
            </a:r>
          </a:p>
          <a:p>
            <a:r>
              <a:rPr lang="en-SG" dirty="0"/>
              <a:t>Supervisor: Dr </a:t>
            </a:r>
            <a:r>
              <a:rPr lang="en-SG" dirty="0" err="1"/>
              <a:t>Munish</a:t>
            </a:r>
            <a:r>
              <a:rPr lang="en-SG" dirty="0"/>
              <a:t> </a:t>
            </a:r>
            <a:r>
              <a:rPr lang="en-SG" dirty="0" err="1"/>
              <a:t>KumaR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3F04-AC1C-A0CB-DB13-A3E5913B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1</a:t>
            </a:fld>
            <a:r>
              <a:rPr lang="en-SG" dirty="0"/>
              <a:t> of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56F6-B173-AC76-29C5-86D378EAFC2E}"/>
              </a:ext>
            </a:extLst>
          </p:cNvPr>
          <p:cNvSpPr txBox="1"/>
          <p:nvPr/>
        </p:nvSpPr>
        <p:spPr>
          <a:xfrm>
            <a:off x="1177025" y="3705221"/>
            <a:ext cx="1028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Project Title: Prediction of the feasibility of potential CO2 storage locations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898AD-E524-0030-D2D8-BC06D333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61" y="719214"/>
            <a:ext cx="2805397" cy="15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C2B0-DAE1-8C72-5A73-27FE2E06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ANN’s Hidden Layer Sizes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E0C1-6B09-412B-1E8D-EB222C1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dirty="0"/>
              <a:t>Use six hidden layer sizes: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(10,), (50,), (100,), (10, 10), (50, 50), (100, 100)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Construct ANN models with each of the hidden layer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The ANN models with the highest accuracy rate will be chosen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5DE2-C0A4-85F5-6827-5C7F55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10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80689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124-B440-154A-EF39-16C62254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Comparison of Accuracy Rates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CC7D5-C474-8CC3-8220-E2BE18EA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11</a:t>
            </a:fld>
            <a:r>
              <a:rPr lang="en-SG" dirty="0"/>
              <a:t> of 14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409359-6351-9E16-EC76-16B51A6D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0689"/>
              </p:ext>
            </p:extLst>
          </p:nvPr>
        </p:nvGraphicFramePr>
        <p:xfrm>
          <a:off x="735773" y="2266703"/>
          <a:ext cx="946085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934">
                  <a:extLst>
                    <a:ext uri="{9D8B030D-6E8A-4147-A177-3AD203B41FA5}">
                      <a16:colId xmlns:a16="http://schemas.microsoft.com/office/drawing/2014/main" val="2345906279"/>
                    </a:ext>
                  </a:extLst>
                </a:gridCol>
                <a:gridCol w="2700670">
                  <a:extLst>
                    <a:ext uri="{9D8B030D-6E8A-4147-A177-3AD203B41FA5}">
                      <a16:colId xmlns:a16="http://schemas.microsoft.com/office/drawing/2014/main" val="251534463"/>
                    </a:ext>
                  </a:extLst>
                </a:gridCol>
                <a:gridCol w="1685260">
                  <a:extLst>
                    <a:ext uri="{9D8B030D-6E8A-4147-A177-3AD203B41FA5}">
                      <a16:colId xmlns:a16="http://schemas.microsoft.com/office/drawing/2014/main" val="1779026761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311234407"/>
                    </a:ext>
                  </a:extLst>
                </a:gridCol>
              </a:tblGrid>
              <a:tr h="275938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Predictive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Overall Accuracy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Sensitivity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5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CART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80.51%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82.01%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76.79%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CART Tree With Bagging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79.49%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82.73%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71.43%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3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CART Tree With AdaBoost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83.08%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90.65%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64.29%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7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82.56%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88.49%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67.86%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4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63.08%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59.71%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71.43%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ANN With Bagging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62.05%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58.99%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69.64%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5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7A74-7356-16C4-370A-9C45D8CD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07494-B238-8660-546A-6BFEDEB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12</a:t>
            </a:fld>
            <a:r>
              <a:rPr lang="en-SG" dirty="0"/>
              <a:t> of 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ACF5B-EDDB-F793-6DE8-DDCE36980EBE}"/>
              </a:ext>
            </a:extLst>
          </p:cNvPr>
          <p:cNvSpPr/>
          <p:nvPr/>
        </p:nvSpPr>
        <p:spPr>
          <a:xfrm>
            <a:off x="4637314" y="1852091"/>
            <a:ext cx="1458686" cy="53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Storage </a:t>
            </a:r>
            <a:r>
              <a:rPr lang="en-SG" sz="800" dirty="0" err="1">
                <a:solidFill>
                  <a:schemeClr val="tx1"/>
                </a:solidFill>
              </a:rPr>
              <a:t>And/Or</a:t>
            </a:r>
            <a:r>
              <a:rPr lang="en-SG" sz="800" dirty="0">
                <a:solidFill>
                  <a:schemeClr val="tx1"/>
                </a:solidFill>
              </a:rPr>
              <a:t> Capture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305 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471  </a:t>
            </a:r>
          </a:p>
          <a:p>
            <a:r>
              <a:rPr lang="en-SG" sz="800" dirty="0">
                <a:solidFill>
                  <a:schemeClr val="tx1"/>
                </a:solidFill>
              </a:rPr>
              <a:t>Samples: 776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CA9B1-A969-9DF3-2B68-A546DA317911}"/>
              </a:ext>
            </a:extLst>
          </p:cNvPr>
          <p:cNvSpPr/>
          <p:nvPr/>
        </p:nvSpPr>
        <p:spPr>
          <a:xfrm>
            <a:off x="8670080" y="2554262"/>
            <a:ext cx="1458686" cy="5598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Capture Amount (Mt) ≤ 7211.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58 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14 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72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9FC64-9D43-1D31-E957-055A2186B860}"/>
              </a:ext>
            </a:extLst>
          </p:cNvPr>
          <p:cNvSpPr/>
          <p:nvPr/>
        </p:nvSpPr>
        <p:spPr>
          <a:xfrm>
            <a:off x="1290736" y="2560922"/>
            <a:ext cx="1374709" cy="5551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Capture Amount (Mt) ≤ 2872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247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 457</a:t>
            </a:r>
          </a:p>
          <a:p>
            <a:r>
              <a:rPr lang="en-SG" sz="800" dirty="0">
                <a:solidFill>
                  <a:schemeClr val="tx1"/>
                </a:solidFill>
              </a:rPr>
              <a:t>Samples: 704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2D1152-1585-A5DD-05DD-49908B64D8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78091" y="2391319"/>
            <a:ext cx="3388566" cy="1696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323FD-E374-966A-869F-4C72F726FA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66657" y="2391319"/>
            <a:ext cx="4032766" cy="1629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735A61-8EA4-C716-8A90-CD70EDCDF57E}"/>
              </a:ext>
            </a:extLst>
          </p:cNvPr>
          <p:cNvSpPr/>
          <p:nvPr/>
        </p:nvSpPr>
        <p:spPr>
          <a:xfrm>
            <a:off x="227851" y="3302958"/>
            <a:ext cx="1278295" cy="5493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Amines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114 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416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530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8CA06-EA1C-2088-B60B-E107CB550F3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66999" y="3116093"/>
            <a:ext cx="1111092" cy="1868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19900-0AC4-FE08-525D-E02B8E27C4D0}"/>
              </a:ext>
            </a:extLst>
          </p:cNvPr>
          <p:cNvSpPr/>
          <p:nvPr/>
        </p:nvSpPr>
        <p:spPr>
          <a:xfrm>
            <a:off x="4174119" y="3286913"/>
            <a:ext cx="1374710" cy="5493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Plant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133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41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174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BEF75E-2AD7-AFE9-C03A-B9EC8429168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978091" y="3116093"/>
            <a:ext cx="2883383" cy="1708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1C06C-E178-2E11-F18D-9036AFFB89B8}"/>
              </a:ext>
            </a:extLst>
          </p:cNvPr>
          <p:cNvSpPr/>
          <p:nvPr/>
        </p:nvSpPr>
        <p:spPr>
          <a:xfrm>
            <a:off x="7508757" y="3297642"/>
            <a:ext cx="854798" cy="4456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3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968A-C81D-2B89-042A-E4DF1D7342A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936156" y="3114098"/>
            <a:ext cx="1463267" cy="1835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3E828-DD60-16B3-F68F-1D306E5A5F9E}"/>
              </a:ext>
            </a:extLst>
          </p:cNvPr>
          <p:cNvSpPr/>
          <p:nvPr/>
        </p:nvSpPr>
        <p:spPr>
          <a:xfrm>
            <a:off x="9788487" y="3235708"/>
            <a:ext cx="1679758" cy="538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Project Cost (USD) ≤ 10500000256 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58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11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69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E3B03-4756-A4E2-ED1D-20CA0A609CE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9399423" y="3114098"/>
            <a:ext cx="1228943" cy="12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7CC0C-30C8-80E2-8AFC-286D39295B39}"/>
              </a:ext>
            </a:extLst>
          </p:cNvPr>
          <p:cNvSpPr/>
          <p:nvPr/>
        </p:nvSpPr>
        <p:spPr>
          <a:xfrm>
            <a:off x="24989" y="4099660"/>
            <a:ext cx="1637822" cy="494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MTR Polaris Membrane System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114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414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528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E32EA8-0D1D-39CE-477A-DB9196634481}"/>
              </a:ext>
            </a:extLst>
          </p:cNvPr>
          <p:cNvSpPr/>
          <p:nvPr/>
        </p:nvSpPr>
        <p:spPr>
          <a:xfrm>
            <a:off x="2103785" y="4144521"/>
            <a:ext cx="608993" cy="423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2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FC7F85-3796-5125-5368-514997D0D95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843900" y="3852295"/>
            <a:ext cx="23099" cy="2473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5E12D-683C-8277-C325-6F4C8F583FE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66999" y="3852295"/>
            <a:ext cx="1541283" cy="29222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B995E4-ED2F-9B83-038A-ABE093E36DEE}"/>
              </a:ext>
            </a:extLst>
          </p:cNvPr>
          <p:cNvSpPr/>
          <p:nvPr/>
        </p:nvSpPr>
        <p:spPr>
          <a:xfrm>
            <a:off x="3086497" y="4035686"/>
            <a:ext cx="1261700" cy="5265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Petroleum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122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31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153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D41C3-52FA-BCA8-9B46-4880E35055AF}"/>
              </a:ext>
            </a:extLst>
          </p:cNvPr>
          <p:cNvSpPr/>
          <p:nvPr/>
        </p:nvSpPr>
        <p:spPr>
          <a:xfrm>
            <a:off x="5692705" y="4050615"/>
            <a:ext cx="1956412" cy="509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ION’s Solvent CO2 Capture Technology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11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47EDBD-1257-A892-3D9E-0F9E5D54F02A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3717347" y="3836250"/>
            <a:ext cx="1144127" cy="1994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55551A-598E-D540-E52F-C96F8A6BFDD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861474" y="3836250"/>
            <a:ext cx="1809437" cy="2143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D5106-7631-4FFB-F2A3-EBB5E98A9077}"/>
              </a:ext>
            </a:extLst>
          </p:cNvPr>
          <p:cNvSpPr/>
          <p:nvPr/>
        </p:nvSpPr>
        <p:spPr>
          <a:xfrm>
            <a:off x="8881689" y="4016718"/>
            <a:ext cx="1316093" cy="509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Pre-Combustion 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58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09277-D031-37D1-E5F3-A354C8487493}"/>
              </a:ext>
            </a:extLst>
          </p:cNvPr>
          <p:cNvSpPr/>
          <p:nvPr/>
        </p:nvSpPr>
        <p:spPr>
          <a:xfrm>
            <a:off x="11155680" y="4159701"/>
            <a:ext cx="603381" cy="400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68D209-C14B-A89D-A71D-1501425F5EA8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9539736" y="3773848"/>
            <a:ext cx="1088630" cy="2428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E7C644-1043-7B18-3C24-15BABBF6C184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0628366" y="3773848"/>
            <a:ext cx="829005" cy="3858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AD88D51-68B7-BB76-D9C4-24A620C4DC3F}"/>
              </a:ext>
            </a:extLst>
          </p:cNvPr>
          <p:cNvSpPr/>
          <p:nvPr/>
        </p:nvSpPr>
        <p:spPr>
          <a:xfrm>
            <a:off x="28505" y="4799096"/>
            <a:ext cx="822126" cy="507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Petroleum ≤ 0</a:t>
            </a:r>
          </a:p>
          <a:p>
            <a:r>
              <a:rPr lang="en-SG" sz="800" dirty="0">
                <a:solidFill>
                  <a:schemeClr val="tx1"/>
                </a:solidFill>
              </a:rPr>
              <a:t> 0: 114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410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515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31B65D-C441-0F81-6ED3-29C844BD1DAD}"/>
              </a:ext>
            </a:extLst>
          </p:cNvPr>
          <p:cNvSpPr/>
          <p:nvPr/>
        </p:nvSpPr>
        <p:spPr>
          <a:xfrm>
            <a:off x="1026644" y="4805837"/>
            <a:ext cx="603381" cy="400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846145-759A-1DA6-D072-7CDC161CB10C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439568" y="4594389"/>
            <a:ext cx="404332" cy="20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E81327-09C8-D8BC-B225-24F1126FBB5A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>
            <a:off x="843900" y="4594389"/>
            <a:ext cx="484435" cy="21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990B9A-DBDA-8276-E879-54D507850056}"/>
              </a:ext>
            </a:extLst>
          </p:cNvPr>
          <p:cNvSpPr/>
          <p:nvPr/>
        </p:nvSpPr>
        <p:spPr>
          <a:xfrm>
            <a:off x="1888883" y="4762129"/>
            <a:ext cx="1494876" cy="5557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Capture Amount (Mt) ≤ 17170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109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20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209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FA15F0-F3DB-C4AB-89DA-C49146C5CD32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2636321" y="4562242"/>
            <a:ext cx="1081026" cy="1998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F54F3E-01D1-7B74-9414-2DAC4431D42F}"/>
              </a:ext>
            </a:extLst>
          </p:cNvPr>
          <p:cNvCxnSpPr>
            <a:cxnSpLocks/>
            <a:stCxn id="21" idx="2"/>
            <a:endCxn id="44" idx="0"/>
          </p:cNvCxnSpPr>
          <p:nvPr/>
        </p:nvCxnSpPr>
        <p:spPr>
          <a:xfrm>
            <a:off x="3717347" y="4562242"/>
            <a:ext cx="657493" cy="2073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84515E-8C7A-E837-2759-F0D9ED7394B4}"/>
              </a:ext>
            </a:extLst>
          </p:cNvPr>
          <p:cNvSpPr/>
          <p:nvPr/>
        </p:nvSpPr>
        <p:spPr>
          <a:xfrm>
            <a:off x="3553354" y="4769611"/>
            <a:ext cx="1642972" cy="5520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Capture Amount (Mt) ≤ 11096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13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11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9656B7-4F02-AB8F-D602-DCA9DB7A6D1D}"/>
              </a:ext>
            </a:extLst>
          </p:cNvPr>
          <p:cNvSpPr/>
          <p:nvPr/>
        </p:nvSpPr>
        <p:spPr>
          <a:xfrm>
            <a:off x="5695224" y="4798111"/>
            <a:ext cx="1252054" cy="509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Pre-Combustion  ≤ 0 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11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7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163AA-392D-4E02-E77A-24D7D45F5819}"/>
              </a:ext>
            </a:extLst>
          </p:cNvPr>
          <p:cNvSpPr/>
          <p:nvPr/>
        </p:nvSpPr>
        <p:spPr>
          <a:xfrm>
            <a:off x="7508757" y="4860677"/>
            <a:ext cx="603381" cy="44424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3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9F4A82-6FDC-D69F-8C68-A003245D6266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 flipH="1">
            <a:off x="6321251" y="4560233"/>
            <a:ext cx="349660" cy="2378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DFF6B4-74B5-DE48-4A86-9B5EEEB1DEE8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>
            <a:off x="6670911" y="4560233"/>
            <a:ext cx="1139537" cy="3004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31C5253-DAFB-7726-B600-8ED29D22EF63}"/>
              </a:ext>
            </a:extLst>
          </p:cNvPr>
          <p:cNvSpPr/>
          <p:nvPr/>
        </p:nvSpPr>
        <p:spPr>
          <a:xfrm>
            <a:off x="8323562" y="4760523"/>
            <a:ext cx="1621401" cy="5429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Capture Amount (Mt) ≤ 216102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32 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7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39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2CC344-830A-BD2B-A2B2-ECA29123A33E}"/>
              </a:ext>
            </a:extLst>
          </p:cNvPr>
          <p:cNvSpPr/>
          <p:nvPr/>
        </p:nvSpPr>
        <p:spPr>
          <a:xfrm>
            <a:off x="10411766" y="4762129"/>
            <a:ext cx="1443129" cy="5279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Cold Methanol (</a:t>
            </a:r>
            <a:r>
              <a:rPr lang="en-SG" sz="800" dirty="0" err="1">
                <a:solidFill>
                  <a:schemeClr val="tx1"/>
                </a:solidFill>
              </a:rPr>
              <a:t>Rectisol</a:t>
            </a:r>
            <a:r>
              <a:rPr lang="en-SG" sz="800" dirty="0">
                <a:solidFill>
                  <a:schemeClr val="tx1"/>
                </a:solidFill>
              </a:rPr>
              <a:t>) ≤ 0</a:t>
            </a:r>
          </a:p>
          <a:p>
            <a:r>
              <a:rPr lang="en-SG" sz="800" dirty="0">
                <a:solidFill>
                  <a:schemeClr val="tx1"/>
                </a:solidFill>
              </a:rPr>
              <a:t>0: 26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3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3BA2D1-7C4D-BD55-FAA4-E9EDAB184AD3}"/>
              </a:ext>
            </a:extLst>
          </p:cNvPr>
          <p:cNvCxnSpPr>
            <a:cxnSpLocks/>
            <a:stCxn id="26" idx="2"/>
            <a:endCxn id="49" idx="0"/>
          </p:cNvCxnSpPr>
          <p:nvPr/>
        </p:nvCxnSpPr>
        <p:spPr>
          <a:xfrm flipH="1">
            <a:off x="9134263" y="4526336"/>
            <a:ext cx="405473" cy="2341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4DA798-83AB-CD95-DB16-8A83A76A9786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9539736" y="4526336"/>
            <a:ext cx="1593595" cy="2357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01CD715-504B-C1FA-396E-F9EFD7EBA54B}"/>
              </a:ext>
            </a:extLst>
          </p:cNvPr>
          <p:cNvSpPr/>
          <p:nvPr/>
        </p:nvSpPr>
        <p:spPr>
          <a:xfrm>
            <a:off x="5056" y="5714297"/>
            <a:ext cx="603381" cy="4005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114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144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256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7F8ECA-7D72-E10F-4080-33F19F63BA59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306747" y="5306745"/>
            <a:ext cx="132821" cy="4075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93D10C6-851D-AEED-F56D-822A13DC7415}"/>
              </a:ext>
            </a:extLst>
          </p:cNvPr>
          <p:cNvSpPr/>
          <p:nvPr/>
        </p:nvSpPr>
        <p:spPr>
          <a:xfrm>
            <a:off x="789789" y="5714297"/>
            <a:ext cx="603380" cy="39739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266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266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2912F2-5683-B7A1-E4F9-6614DD0FAA7C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439568" y="5306745"/>
            <a:ext cx="651911" cy="4075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F02283-5441-9603-BF70-9F3EAE8D6931}"/>
              </a:ext>
            </a:extLst>
          </p:cNvPr>
          <p:cNvSpPr/>
          <p:nvPr/>
        </p:nvSpPr>
        <p:spPr>
          <a:xfrm>
            <a:off x="1637822" y="5711161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44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19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63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554512-18C3-754D-764B-BD91F90DD8AD}"/>
              </a:ext>
            </a:extLst>
          </p:cNvPr>
          <p:cNvSpPr/>
          <p:nvPr/>
        </p:nvSpPr>
        <p:spPr>
          <a:xfrm>
            <a:off x="2717963" y="5697649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 65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1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66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BA75CA-94D9-3212-345A-E188EE316795}"/>
              </a:ext>
            </a:extLst>
          </p:cNvPr>
          <p:cNvCxnSpPr>
            <a:cxnSpLocks/>
            <a:stCxn id="41" idx="2"/>
            <a:endCxn id="124" idx="0"/>
          </p:cNvCxnSpPr>
          <p:nvPr/>
        </p:nvCxnSpPr>
        <p:spPr>
          <a:xfrm flipH="1">
            <a:off x="1939513" y="5317839"/>
            <a:ext cx="696808" cy="3933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1FD3F5-042B-A2A8-E458-83E3C8179D74}"/>
              </a:ext>
            </a:extLst>
          </p:cNvPr>
          <p:cNvCxnSpPr>
            <a:cxnSpLocks/>
            <a:stCxn id="41" idx="2"/>
            <a:endCxn id="125" idx="0"/>
          </p:cNvCxnSpPr>
          <p:nvPr/>
        </p:nvCxnSpPr>
        <p:spPr>
          <a:xfrm>
            <a:off x="2636321" y="5317839"/>
            <a:ext cx="383333" cy="3798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E3B0A2C-BD39-1340-11FF-7A7C62FC96CA}"/>
              </a:ext>
            </a:extLst>
          </p:cNvPr>
          <p:cNvSpPr/>
          <p:nvPr/>
        </p:nvSpPr>
        <p:spPr>
          <a:xfrm>
            <a:off x="4631558" y="5698829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12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6FDB27-E1E2-84C7-ADEE-53D33543E6CC}"/>
              </a:ext>
            </a:extLst>
          </p:cNvPr>
          <p:cNvSpPr/>
          <p:nvPr/>
        </p:nvSpPr>
        <p:spPr>
          <a:xfrm>
            <a:off x="3646907" y="5674807"/>
            <a:ext cx="603381" cy="4005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 1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7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8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7A0474-559A-D22C-AC91-3FC6C9AE28DD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4374840" y="5321685"/>
            <a:ext cx="558409" cy="3771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10AABC-2ECE-DE16-98EE-94C153F297EF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3948598" y="5321685"/>
            <a:ext cx="426242" cy="3531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23F0E8-A562-CB86-C93D-9B20323A3280}"/>
              </a:ext>
            </a:extLst>
          </p:cNvPr>
          <p:cNvSpPr/>
          <p:nvPr/>
        </p:nvSpPr>
        <p:spPr>
          <a:xfrm>
            <a:off x="5544324" y="5711161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8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4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D5AFE-519A-0C94-87A1-21C6FFD68C78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5846015" y="5307729"/>
            <a:ext cx="475236" cy="4034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CFB28-DE7B-5D01-6948-8832D1F6C9A5}"/>
              </a:ext>
            </a:extLst>
          </p:cNvPr>
          <p:cNvSpPr/>
          <p:nvPr/>
        </p:nvSpPr>
        <p:spPr>
          <a:xfrm>
            <a:off x="6495703" y="5711161"/>
            <a:ext cx="603381" cy="4005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3</a:t>
            </a:r>
          </a:p>
          <a:p>
            <a:r>
              <a:rPr lang="en-SG" sz="800" dirty="0">
                <a:solidFill>
                  <a:schemeClr val="tx1"/>
                </a:solidFill>
              </a:rPr>
              <a:t>1:: 3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6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C3E65CC-6FEC-2E5B-DA08-F44A3B919A07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321251" y="5307729"/>
            <a:ext cx="476143" cy="4034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4E61355-6435-04DB-D2D5-6873FA9376D7}"/>
              </a:ext>
            </a:extLst>
          </p:cNvPr>
          <p:cNvSpPr/>
          <p:nvPr/>
        </p:nvSpPr>
        <p:spPr>
          <a:xfrm>
            <a:off x="10212183" y="5711161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 25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3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C47574-5779-F11E-CF1C-7F498CE2FED9}"/>
              </a:ext>
            </a:extLst>
          </p:cNvPr>
          <p:cNvCxnSpPr>
            <a:cxnSpLocks/>
            <a:stCxn id="50" idx="2"/>
            <a:endCxn id="72" idx="0"/>
          </p:cNvCxnSpPr>
          <p:nvPr/>
        </p:nvCxnSpPr>
        <p:spPr>
          <a:xfrm flipH="1">
            <a:off x="10513874" y="5290101"/>
            <a:ext cx="619457" cy="421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CB9083-CAAD-3085-B2BA-3FFE88D59F48}"/>
              </a:ext>
            </a:extLst>
          </p:cNvPr>
          <p:cNvSpPr/>
          <p:nvPr/>
        </p:nvSpPr>
        <p:spPr>
          <a:xfrm>
            <a:off x="11251514" y="5711161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 1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75EE7F-2948-1EF3-720B-EF6B8ECBC226}"/>
              </a:ext>
            </a:extLst>
          </p:cNvPr>
          <p:cNvCxnSpPr>
            <a:cxnSpLocks/>
            <a:stCxn id="50" idx="2"/>
            <a:endCxn id="75" idx="0"/>
          </p:cNvCxnSpPr>
          <p:nvPr/>
        </p:nvCxnSpPr>
        <p:spPr>
          <a:xfrm>
            <a:off x="11133331" y="5290101"/>
            <a:ext cx="419874" cy="421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797795E-6121-353F-BF24-937DFC975B55}"/>
              </a:ext>
            </a:extLst>
          </p:cNvPr>
          <p:cNvSpPr/>
          <p:nvPr/>
        </p:nvSpPr>
        <p:spPr>
          <a:xfrm>
            <a:off x="8323562" y="5694953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 19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7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26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77408D0-C792-67C1-9E83-1E07C5809E60}"/>
              </a:ext>
            </a:extLst>
          </p:cNvPr>
          <p:cNvSpPr/>
          <p:nvPr/>
        </p:nvSpPr>
        <p:spPr>
          <a:xfrm>
            <a:off x="9362893" y="5694953"/>
            <a:ext cx="603381" cy="400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tx1"/>
                </a:solidFill>
              </a:rPr>
              <a:t>0:  13</a:t>
            </a:r>
          </a:p>
          <a:p>
            <a:r>
              <a:rPr lang="en-SG" sz="800" dirty="0">
                <a:solidFill>
                  <a:schemeClr val="tx1"/>
                </a:solidFill>
              </a:rPr>
              <a:t>1: 0</a:t>
            </a:r>
          </a:p>
          <a:p>
            <a:r>
              <a:rPr lang="en-SG" sz="800" dirty="0">
                <a:solidFill>
                  <a:schemeClr val="tx1"/>
                </a:solidFill>
              </a:rPr>
              <a:t>Total: 13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7B8A8E53-E484-77BC-7223-2531C9288C8C}"/>
              </a:ext>
            </a:extLst>
          </p:cNvPr>
          <p:cNvCxnSpPr>
            <a:stCxn id="49" idx="2"/>
            <a:endCxn id="286" idx="0"/>
          </p:cNvCxnSpPr>
          <p:nvPr/>
        </p:nvCxnSpPr>
        <p:spPr>
          <a:xfrm flipH="1">
            <a:off x="8625253" y="5303461"/>
            <a:ext cx="509010" cy="3914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7059F675-3B62-CF4F-A975-B83B96EAD3F1}"/>
              </a:ext>
            </a:extLst>
          </p:cNvPr>
          <p:cNvCxnSpPr>
            <a:stCxn id="49" idx="2"/>
            <a:endCxn id="287" idx="0"/>
          </p:cNvCxnSpPr>
          <p:nvPr/>
        </p:nvCxnSpPr>
        <p:spPr>
          <a:xfrm>
            <a:off x="9134263" y="5303461"/>
            <a:ext cx="530321" cy="3914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9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FEB-D296-3FEA-8436-6EE5FC2F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9ED9-D5AA-C465-C145-23BEA4F8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US" dirty="0"/>
              <a:t>If the facility is a petroleum field, the capture amount should be no more than 11096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facility is a saline aquifer, the capture amount should be no more than 2872 metric 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facility is a plant: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does not involve both capture and storage, the plant should capture no more than 2872 metric tons and use MTR Polaris™ Membrane System or Amines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does not involve both capture and storage, the plant captures more than 2872 metric tons and use ION’s Solvent CO2 Capture Technology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involves both capture and storage, the plant should capture no more than 7211 metric 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involves both capture and storage, the plant captures more than 7211 metric tons, it should cost more than USD 10500000256.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8EA2-F807-E439-93C3-051FD86C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13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253694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16F20-2779-E715-AB73-C5068E7A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14</a:t>
            </a:fld>
            <a:r>
              <a:rPr lang="en-SG" dirty="0"/>
              <a:t> of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EEB0A-F448-EE79-BB2C-4FD6EED9D5F3}"/>
              </a:ext>
            </a:extLst>
          </p:cNvPr>
          <p:cNvSpPr txBox="1"/>
          <p:nvPr/>
        </p:nvSpPr>
        <p:spPr>
          <a:xfrm>
            <a:off x="3918097" y="2748515"/>
            <a:ext cx="540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839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ADFF-5B86-9431-62FC-AC80F6D5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58F5-7994-F657-6B03-BAB1224A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Introduction to Carbon Capture and Storage (CSS)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Business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Data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Data Preparation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Predictive Modelling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Results &amp; Evaluation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/>
              <a:t> 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CDCD-46B4-667E-D095-C55B1EA3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2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43193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145C-EDFE-0A76-7A25-E5325689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9DB7-CA60-A329-BBF2-F6D67CD6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CSS is the act of </a:t>
            </a:r>
            <a:r>
              <a:rPr lang="en-US" dirty="0"/>
              <a:t>reducing the amount of carbon dioxide in the atmosphere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Used in conjunction with emission-intensive industries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CSS technologies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000" dirty="0"/>
              <a:t> </a:t>
            </a:r>
            <a:r>
              <a:rPr lang="en-US" dirty="0"/>
              <a:t>solvent scrubbing and oxyfuel combustion used in man-made CSS facilities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 Inject pressurized carbon dioxide into a stable geological feature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Advantages of CSS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CCS can easily retrofitted onto existing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decarbonisation of emission-intensive industries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685CC-3276-327E-9383-932BCD0A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3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7792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43AA-4414-1C1F-AB14-C56EA386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5D4B-E5E1-415C-C311-B52D11B6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162060" cy="44062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 There is an interest in developing CSS facilities to address global warming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 </a:t>
            </a:r>
            <a:r>
              <a:rPr lang="en-US" dirty="0"/>
              <a:t>However, the obstacles hindering the development of CSS facilities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development of CSS facilities requires planning beforehand, expensive and complex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Several various factors to consider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Thus, there is encouragement for companies to take on CSS projects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Letting companies take the risks associated with CCS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Have a catalogue of information regarding the past, present and future CCS projects.</a:t>
            </a:r>
          </a:p>
          <a:p>
            <a:pPr marL="201168" lvl="1" indent="0">
              <a:buNone/>
            </a:pPr>
            <a:endParaRPr lang="en-SG" sz="2000" dirty="0"/>
          </a:p>
          <a:p>
            <a:pPr marL="201168" lvl="1" indent="0">
              <a:buNone/>
            </a:pPr>
            <a:r>
              <a:rPr lang="en-SG" sz="2000" u="sng" dirty="0"/>
              <a:t>Objectives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000" dirty="0"/>
              <a:t>Using publicly available data to build predictive models to determine the feasibility of CSS projects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5220B-B36B-3025-313E-4AD3A244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4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9522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582F-27AB-EC5C-6889-96987C04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SG" dirty="0"/>
              <a:t>About the 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D42F-0891-2D2A-DFE4-5AAE5C2C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dirty="0"/>
              <a:t>The two datasets I am going to use in my data analysis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CSS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SG" sz="1800" dirty="0"/>
              <a:t>Contains information including the facilities’ location, types of CSS technologies used, project cost and status and the amount of CO2 to be captured and stored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SG" sz="1800" dirty="0"/>
              <a:t>Has 305 rows of information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SG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CSRC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Contains information regarding natural-occurring geological features, its location and the amount of CO2 that can be stored.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SG" sz="1800" dirty="0"/>
              <a:t>Has 852 rows of information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9E17-6998-8749-CC39-4B1D01C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5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25597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05E-FCA7-7872-D480-A292D5A5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0948-AF28-18C3-9944-E869761C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dirty="0"/>
              <a:t>Cleaning the CSS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Tidying up the headers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Remove redundant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Standardise measurement and currency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Cleaning the CSRC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Remove redundant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Transforming both datasets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Standardise headers and add information to both datasets for concatenation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Encoding to convert text variables to numerical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91046-62BA-B693-3C3D-98227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6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15607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E16-7647-E470-EF41-ACA6C14A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7135-D3D6-10B8-000B-842D163D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Partition the dataset into training and testing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Build two types of predictive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Decision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Artificial Neural Network (ANN)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Evaluation of predictive models using 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A632D-EA55-D46F-8092-6C713D41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7</a:t>
            </a:fld>
            <a:r>
              <a:rPr lang="en-SG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6226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1F4-E92E-CCD0-2327-C517219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</a:t>
            </a:r>
            <a:r>
              <a:rPr lang="en-US" altLang="zh-CN" dirty="0"/>
              <a:t>Decision Tree Pruning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A6623-3CED-3C2E-BD96-9B8DC2F9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8</a:t>
            </a:fld>
            <a:r>
              <a:rPr lang="en-SG" dirty="0"/>
              <a:t> of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B8135-C332-9880-2204-95246E85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2" y="2090691"/>
            <a:ext cx="5064747" cy="393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75CBB-83DF-E798-91AC-D7452900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56" y="2090691"/>
            <a:ext cx="5079849" cy="39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1F4-E92E-CCD0-2327-C517219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</a:t>
            </a:r>
            <a:r>
              <a:rPr lang="en-US" altLang="zh-CN" dirty="0"/>
              <a:t>Decision Tree Pruning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A6623-3CED-3C2E-BD96-9B8DC2F9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Slide </a:t>
            </a:r>
            <a:fld id="{F1879180-C2F7-4466-9535-5D253F41BD10}" type="slidenum">
              <a:rPr lang="en-SG" smtClean="0"/>
              <a:t>9</a:t>
            </a:fld>
            <a:r>
              <a:rPr lang="en-SG" dirty="0"/>
              <a:t> of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A4E49-C0F3-65DC-2860-A6674A6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4" y="2029749"/>
            <a:ext cx="5097262" cy="3848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BC54E-1CB4-1F28-81F9-A960197E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25" y="2029749"/>
            <a:ext cx="5083358" cy="38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1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1901</TotalTime>
  <Words>1110</Words>
  <Application>Microsoft Office PowerPoint</Application>
  <PresentationFormat>Widescreen</PresentationFormat>
  <Paragraphs>233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ANL488 Oral Presentation </vt:lpstr>
      <vt:lpstr>Agenda</vt:lpstr>
      <vt:lpstr>Introduction to CSS</vt:lpstr>
      <vt:lpstr>Business Problem</vt:lpstr>
      <vt:lpstr>About the Datasets Used</vt:lpstr>
      <vt:lpstr>Data Cleaning &amp; Transformation</vt:lpstr>
      <vt:lpstr>Data Modelling</vt:lpstr>
      <vt:lpstr> Decision Tree Pruning</vt:lpstr>
      <vt:lpstr> Decision Tree Pruning</vt:lpstr>
      <vt:lpstr>ANN’s Hidden Layer Sizes </vt:lpstr>
      <vt:lpstr>Comparison of Accuracy Rates</vt:lpstr>
      <vt:lpstr>Random Forest Illustration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 LOW KAI BOON CALVIN (UC-FT)</dc:creator>
  <cp:lastModifiedBy># LOW KAI BOON CALVIN (UC-FT)</cp:lastModifiedBy>
  <cp:revision>53</cp:revision>
  <dcterms:created xsi:type="dcterms:W3CDTF">2023-09-22T10:02:10Z</dcterms:created>
  <dcterms:modified xsi:type="dcterms:W3CDTF">2023-10-02T12:45:09Z</dcterms:modified>
</cp:coreProperties>
</file>