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260" r:id="rId4"/>
    <p:sldId id="261" r:id="rId5"/>
    <p:sldId id="285" r:id="rId6"/>
    <p:sldId id="286" r:id="rId7"/>
    <p:sldId id="266" r:id="rId8"/>
    <p:sldId id="287" r:id="rId9"/>
    <p:sldId id="290" r:id="rId10"/>
    <p:sldId id="291" r:id="rId11"/>
    <p:sldId id="292" r:id="rId12"/>
    <p:sldId id="293" r:id="rId13"/>
    <p:sldId id="294" r:id="rId14"/>
    <p:sldId id="295" r:id="rId15"/>
    <p:sldId id="296" r:id="rId16"/>
    <p:sldId id="274" r:id="rId17"/>
    <p:sldId id="275" r:id="rId18"/>
    <p:sldId id="276" r:id="rId19"/>
    <p:sldId id="277" r:id="rId20"/>
    <p:sldId id="297" r:id="rId21"/>
    <p:sldId id="300" r:id="rId22"/>
    <p:sldId id="282" r:id="rId23"/>
    <p:sldId id="281" r:id="rId24"/>
    <p:sldId id="299"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8BC7"/>
    <a:srgbClr val="637EC1"/>
    <a:srgbClr val="5674BE"/>
    <a:srgbClr val="4367B7"/>
    <a:srgbClr val="395CA1"/>
    <a:srgbClr val="304D88"/>
    <a:srgbClr val="637CC1"/>
    <a:srgbClr val="4362AF"/>
    <a:srgbClr val="38569A"/>
    <a:srgbClr val="325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909" autoAdjust="0"/>
  </p:normalViewPr>
  <p:slideViewPr>
    <p:cSldViewPr snapToGrid="0">
      <p:cViewPr varScale="1">
        <p:scale>
          <a:sx n="52" d="100"/>
          <a:sy n="52" d="100"/>
        </p:scale>
        <p:origin x="12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3A2C45-0397-439A-816F-9F8641CAB68A}" type="doc">
      <dgm:prSet loTypeId="urn:microsoft.com/office/officeart/2016/7/layout/LinearBlockProcessNumbered" loCatId="process" qsTypeId="urn:microsoft.com/office/officeart/2005/8/quickstyle/simple1" qsCatId="simple" csTypeId="urn:microsoft.com/office/officeart/2005/8/colors/accent1_3" csCatId="accent1" phldr="1"/>
      <dgm:spPr/>
      <dgm:t>
        <a:bodyPr/>
        <a:lstStyle/>
        <a:p>
          <a:endParaRPr lang="en-US"/>
        </a:p>
      </dgm:t>
    </dgm:pt>
    <dgm:pt modelId="{A4C76303-5FDE-4563-9CF9-8BB34DB7E2C0}">
      <dgm:prSet custT="1"/>
      <dgm:spPr>
        <a:solidFill>
          <a:srgbClr val="243C66"/>
        </a:solidFill>
      </dgm:spPr>
      <dgm:t>
        <a:bodyPr/>
        <a:lstStyle/>
        <a:p>
          <a:r>
            <a:rPr lang="en-US" sz="1600" dirty="0">
              <a:solidFill>
                <a:schemeClr val="bg1"/>
              </a:solidFill>
            </a:rPr>
            <a:t>Introduction, Motivations &amp; Research Gaps</a:t>
          </a:r>
        </a:p>
      </dgm:t>
    </dgm:pt>
    <dgm:pt modelId="{6E14F592-AA28-4FDA-8546-447E4B9CE868}" type="parTrans" cxnId="{0285D4FA-EC82-41CE-A5A6-CE2EF3A68A13}">
      <dgm:prSet/>
      <dgm:spPr/>
      <dgm:t>
        <a:bodyPr/>
        <a:lstStyle/>
        <a:p>
          <a:endParaRPr lang="en-US" sz="2400">
            <a:solidFill>
              <a:schemeClr val="bg1"/>
            </a:solidFill>
          </a:endParaRPr>
        </a:p>
      </dgm:t>
    </dgm:pt>
    <dgm:pt modelId="{C815A68C-42F2-4727-BD43-A652C158DABD}" type="sibTrans" cxnId="{0285D4FA-EC82-41CE-A5A6-CE2EF3A68A13}">
      <dgm:prSet phldrT="01" phldr="0" custT="1"/>
      <dgm:spPr/>
      <dgm:t>
        <a:bodyPr/>
        <a:lstStyle/>
        <a:p>
          <a:r>
            <a:rPr lang="en-US" sz="3200">
              <a:solidFill>
                <a:schemeClr val="bg1"/>
              </a:solidFill>
            </a:rPr>
            <a:t>01</a:t>
          </a:r>
        </a:p>
      </dgm:t>
    </dgm:pt>
    <dgm:pt modelId="{2D8DD491-764F-4F46-8630-999B6E7A33DB}">
      <dgm:prSet custT="1"/>
      <dgm:spPr>
        <a:solidFill>
          <a:srgbClr val="304D88"/>
        </a:solidFill>
      </dgm:spPr>
      <dgm:t>
        <a:bodyPr/>
        <a:lstStyle/>
        <a:p>
          <a:r>
            <a:rPr lang="en-US" sz="1600" dirty="0">
              <a:solidFill>
                <a:schemeClr val="bg1"/>
              </a:solidFill>
            </a:rPr>
            <a:t>Objectives</a:t>
          </a:r>
        </a:p>
      </dgm:t>
    </dgm:pt>
    <dgm:pt modelId="{C337E478-1AB4-4564-A7FE-90725E19DAF8}" type="parTrans" cxnId="{8F521992-2192-49D5-ADB8-0346F4C8B4EE}">
      <dgm:prSet/>
      <dgm:spPr/>
      <dgm:t>
        <a:bodyPr/>
        <a:lstStyle/>
        <a:p>
          <a:endParaRPr lang="en-US" sz="2400">
            <a:solidFill>
              <a:schemeClr val="bg1"/>
            </a:solidFill>
          </a:endParaRPr>
        </a:p>
      </dgm:t>
    </dgm:pt>
    <dgm:pt modelId="{7DF32FE4-36C4-4B51-903E-C9B36FC68B93}" type="sibTrans" cxnId="{8F521992-2192-49D5-ADB8-0346F4C8B4EE}">
      <dgm:prSet phldrT="02" phldr="0" custT="1"/>
      <dgm:spPr/>
      <dgm:t>
        <a:bodyPr/>
        <a:lstStyle/>
        <a:p>
          <a:r>
            <a:rPr lang="en-US" sz="3200">
              <a:solidFill>
                <a:schemeClr val="bg1"/>
              </a:solidFill>
            </a:rPr>
            <a:t>02</a:t>
          </a:r>
        </a:p>
      </dgm:t>
    </dgm:pt>
    <dgm:pt modelId="{3FE49DE6-1B79-451E-9FC2-B3FE6D9C2E3A}">
      <dgm:prSet custT="1"/>
      <dgm:spPr>
        <a:solidFill>
          <a:srgbClr val="395CA1"/>
        </a:solidFill>
      </dgm:spPr>
      <dgm:t>
        <a:bodyPr/>
        <a:lstStyle/>
        <a:p>
          <a:r>
            <a:rPr lang="en-US" sz="1600">
              <a:solidFill>
                <a:schemeClr val="bg1"/>
              </a:solidFill>
            </a:rPr>
            <a:t>Literature Review</a:t>
          </a:r>
        </a:p>
      </dgm:t>
    </dgm:pt>
    <dgm:pt modelId="{9BFDBC8A-FCB1-46EA-9C2B-7888E5D2C776}" type="parTrans" cxnId="{C315B1DB-9876-45ED-AD5C-90C3347E1B8E}">
      <dgm:prSet/>
      <dgm:spPr/>
      <dgm:t>
        <a:bodyPr/>
        <a:lstStyle/>
        <a:p>
          <a:endParaRPr lang="en-US" sz="2400">
            <a:solidFill>
              <a:schemeClr val="bg1"/>
            </a:solidFill>
          </a:endParaRPr>
        </a:p>
      </dgm:t>
    </dgm:pt>
    <dgm:pt modelId="{846E4BF2-4555-4F5A-AA0E-0797AD8136D1}" type="sibTrans" cxnId="{C315B1DB-9876-45ED-AD5C-90C3347E1B8E}">
      <dgm:prSet phldrT="03" phldr="0" custT="1"/>
      <dgm:spPr/>
      <dgm:t>
        <a:bodyPr/>
        <a:lstStyle/>
        <a:p>
          <a:r>
            <a:rPr lang="en-US" sz="3200">
              <a:solidFill>
                <a:schemeClr val="bg1"/>
              </a:solidFill>
            </a:rPr>
            <a:t>03</a:t>
          </a:r>
        </a:p>
      </dgm:t>
    </dgm:pt>
    <dgm:pt modelId="{F03178D7-B3A1-45DE-A545-0ECBD409F33A}">
      <dgm:prSet custT="1"/>
      <dgm:spPr>
        <a:solidFill>
          <a:srgbClr val="5674BE"/>
        </a:solidFill>
      </dgm:spPr>
      <dgm:t>
        <a:bodyPr/>
        <a:lstStyle/>
        <a:p>
          <a:r>
            <a:rPr lang="en-US" sz="1600" dirty="0">
              <a:solidFill>
                <a:schemeClr val="bg1"/>
              </a:solidFill>
            </a:rPr>
            <a:t>Data Understanding &amp; Preparation</a:t>
          </a:r>
        </a:p>
      </dgm:t>
    </dgm:pt>
    <dgm:pt modelId="{70FC685E-8B88-469D-B5FC-C7F671E9EC66}" type="parTrans" cxnId="{5EA4DF40-C2F3-49B5-BDCE-9F10B5F1674E}">
      <dgm:prSet/>
      <dgm:spPr/>
      <dgm:t>
        <a:bodyPr/>
        <a:lstStyle/>
        <a:p>
          <a:endParaRPr lang="en-US" sz="2400">
            <a:solidFill>
              <a:schemeClr val="bg1"/>
            </a:solidFill>
          </a:endParaRPr>
        </a:p>
      </dgm:t>
    </dgm:pt>
    <dgm:pt modelId="{5C72B6E6-99A9-46FE-9827-C1F1B849CEEE}" type="sibTrans" cxnId="{5EA4DF40-C2F3-49B5-BDCE-9F10B5F1674E}">
      <dgm:prSet phldrT="04" phldr="0" custT="1"/>
      <dgm:spPr/>
      <dgm:t>
        <a:bodyPr/>
        <a:lstStyle/>
        <a:p>
          <a:r>
            <a:rPr lang="en-US" sz="3200">
              <a:solidFill>
                <a:schemeClr val="bg1"/>
              </a:solidFill>
            </a:rPr>
            <a:t>04</a:t>
          </a:r>
        </a:p>
      </dgm:t>
    </dgm:pt>
    <dgm:pt modelId="{AD17B112-F328-4910-A4D8-104C09D356CF}">
      <dgm:prSet custT="1"/>
      <dgm:spPr>
        <a:solidFill>
          <a:srgbClr val="637EC1"/>
        </a:solidFill>
      </dgm:spPr>
      <dgm:t>
        <a:bodyPr/>
        <a:lstStyle/>
        <a:p>
          <a:r>
            <a:rPr lang="en-US" sz="1600" dirty="0">
              <a:solidFill>
                <a:schemeClr val="bg1"/>
              </a:solidFill>
            </a:rPr>
            <a:t>Results &amp; Evaluation</a:t>
          </a:r>
        </a:p>
      </dgm:t>
    </dgm:pt>
    <dgm:pt modelId="{D743DE1E-B873-4650-98DE-C8A5B3471A40}" type="parTrans" cxnId="{1DBAA346-ACA3-4325-948D-D74D87D7C307}">
      <dgm:prSet/>
      <dgm:spPr/>
      <dgm:t>
        <a:bodyPr/>
        <a:lstStyle/>
        <a:p>
          <a:endParaRPr lang="en-US" sz="2400">
            <a:solidFill>
              <a:schemeClr val="bg1"/>
            </a:solidFill>
          </a:endParaRPr>
        </a:p>
      </dgm:t>
    </dgm:pt>
    <dgm:pt modelId="{5C48322B-6818-44F6-8AD2-599217DB927E}" type="sibTrans" cxnId="{1DBAA346-ACA3-4325-948D-D74D87D7C307}">
      <dgm:prSet phldrT="06" phldr="0" custT="1"/>
      <dgm:spPr/>
      <dgm:t>
        <a:bodyPr/>
        <a:lstStyle/>
        <a:p>
          <a:r>
            <a:rPr lang="en-US" sz="3200">
              <a:solidFill>
                <a:schemeClr val="bg1"/>
              </a:solidFill>
            </a:rPr>
            <a:t>06</a:t>
          </a:r>
        </a:p>
      </dgm:t>
    </dgm:pt>
    <dgm:pt modelId="{C62FC04B-F6BB-449C-BCE4-B81C0A68CB2D}">
      <dgm:prSet custT="1"/>
      <dgm:spPr>
        <a:solidFill>
          <a:srgbClr val="738BC7"/>
        </a:solidFill>
      </dgm:spPr>
      <dgm:t>
        <a:bodyPr/>
        <a:lstStyle/>
        <a:p>
          <a:endParaRPr lang="en-US" sz="1300" dirty="0">
            <a:solidFill>
              <a:schemeClr val="bg1"/>
            </a:solidFill>
          </a:endParaRPr>
        </a:p>
      </dgm:t>
    </dgm:pt>
    <dgm:pt modelId="{5DEEF869-4285-4F6B-B9CD-F04C1AE19A62}" type="parTrans" cxnId="{CEBA405F-71B7-42B0-9E80-82F832B5D598}">
      <dgm:prSet/>
      <dgm:spPr/>
      <dgm:t>
        <a:bodyPr/>
        <a:lstStyle/>
        <a:p>
          <a:endParaRPr lang="en-US" sz="2400">
            <a:solidFill>
              <a:schemeClr val="bg1"/>
            </a:solidFill>
          </a:endParaRPr>
        </a:p>
      </dgm:t>
    </dgm:pt>
    <dgm:pt modelId="{1412710A-9953-4A0E-94F5-1D0DFFFCE3AC}" type="sibTrans" cxnId="{CEBA405F-71B7-42B0-9E80-82F832B5D598}">
      <dgm:prSet phldrT="07" phldr="0" custT="1"/>
      <dgm:spPr/>
      <dgm:t>
        <a:bodyPr/>
        <a:lstStyle/>
        <a:p>
          <a:r>
            <a:rPr lang="en-US" sz="3200">
              <a:solidFill>
                <a:schemeClr val="bg1"/>
              </a:solidFill>
            </a:rPr>
            <a:t>07</a:t>
          </a:r>
          <a:endParaRPr lang="en-US" sz="3200" dirty="0">
            <a:solidFill>
              <a:schemeClr val="bg1"/>
            </a:solidFill>
          </a:endParaRPr>
        </a:p>
      </dgm:t>
    </dgm:pt>
    <dgm:pt modelId="{5BB41E3E-5E69-4FA7-AF1C-51D0B98D75EA}">
      <dgm:prSet custT="1"/>
      <dgm:spPr>
        <a:solidFill>
          <a:srgbClr val="5674BE"/>
        </a:solidFill>
      </dgm:spPr>
      <dgm:t>
        <a:bodyPr/>
        <a:lstStyle/>
        <a:p>
          <a:r>
            <a:rPr lang="en-US" sz="1600" dirty="0">
              <a:solidFill>
                <a:schemeClr val="bg1"/>
              </a:solidFill>
            </a:rPr>
            <a:t>Data Preprocessing &amp; Modelling</a:t>
          </a:r>
        </a:p>
      </dgm:t>
    </dgm:pt>
    <dgm:pt modelId="{C3FFDDD7-6F76-42DD-99C5-09A95735A187}" type="parTrans" cxnId="{B2AB2145-6A2A-4B49-916F-A03C6F21C435}">
      <dgm:prSet/>
      <dgm:spPr/>
      <dgm:t>
        <a:bodyPr/>
        <a:lstStyle/>
        <a:p>
          <a:endParaRPr lang="en-GB"/>
        </a:p>
      </dgm:t>
    </dgm:pt>
    <dgm:pt modelId="{AA8CB5BC-8E3D-4E45-BCE8-BB2A63B8E30D}" type="sibTrans" cxnId="{B2AB2145-6A2A-4B49-916F-A03C6F21C435}">
      <dgm:prSet phldrT="05" phldr="0"/>
      <dgm:spPr/>
      <dgm:t>
        <a:bodyPr/>
        <a:lstStyle/>
        <a:p>
          <a:r>
            <a:rPr lang="en-GB"/>
            <a:t>05</a:t>
          </a:r>
        </a:p>
      </dgm:t>
    </dgm:pt>
    <dgm:pt modelId="{C06C1095-F220-44F4-9EBF-0573126605C0}" type="pres">
      <dgm:prSet presAssocID="{EB3A2C45-0397-439A-816F-9F8641CAB68A}" presName="Name0" presStyleCnt="0">
        <dgm:presLayoutVars>
          <dgm:animLvl val="lvl"/>
          <dgm:resizeHandles val="exact"/>
        </dgm:presLayoutVars>
      </dgm:prSet>
      <dgm:spPr/>
    </dgm:pt>
    <dgm:pt modelId="{8370BA3A-8065-41D5-92B7-D3A870576FCF}" type="pres">
      <dgm:prSet presAssocID="{A4C76303-5FDE-4563-9CF9-8BB34DB7E2C0}" presName="compositeNode" presStyleCnt="0">
        <dgm:presLayoutVars>
          <dgm:bulletEnabled val="1"/>
        </dgm:presLayoutVars>
      </dgm:prSet>
      <dgm:spPr/>
    </dgm:pt>
    <dgm:pt modelId="{04623DCB-0832-423C-9BF2-1D5E0C798DDF}" type="pres">
      <dgm:prSet presAssocID="{A4C76303-5FDE-4563-9CF9-8BB34DB7E2C0}" presName="bgRect" presStyleLbl="alignNode1" presStyleIdx="0" presStyleCnt="7" custScaleX="100351"/>
      <dgm:spPr/>
    </dgm:pt>
    <dgm:pt modelId="{70974F75-805F-44AC-BB14-023EA744202C}" type="pres">
      <dgm:prSet presAssocID="{C815A68C-42F2-4727-BD43-A652C158DABD}" presName="sibTransNodeRect" presStyleLbl="alignNode1" presStyleIdx="0" presStyleCnt="7">
        <dgm:presLayoutVars>
          <dgm:chMax val="0"/>
          <dgm:bulletEnabled val="1"/>
        </dgm:presLayoutVars>
      </dgm:prSet>
      <dgm:spPr/>
    </dgm:pt>
    <dgm:pt modelId="{0D42DD5D-C8C5-449A-B69A-CE6EE2D493CC}" type="pres">
      <dgm:prSet presAssocID="{A4C76303-5FDE-4563-9CF9-8BB34DB7E2C0}" presName="nodeRect" presStyleLbl="alignNode1" presStyleIdx="0" presStyleCnt="7">
        <dgm:presLayoutVars>
          <dgm:bulletEnabled val="1"/>
        </dgm:presLayoutVars>
      </dgm:prSet>
      <dgm:spPr/>
    </dgm:pt>
    <dgm:pt modelId="{33C1DCB6-FB67-4F84-8D13-C50A4856C6DC}" type="pres">
      <dgm:prSet presAssocID="{C815A68C-42F2-4727-BD43-A652C158DABD}" presName="sibTrans" presStyleCnt="0"/>
      <dgm:spPr/>
    </dgm:pt>
    <dgm:pt modelId="{E1BF9356-0677-4495-811D-922945099018}" type="pres">
      <dgm:prSet presAssocID="{2D8DD491-764F-4F46-8630-999B6E7A33DB}" presName="compositeNode" presStyleCnt="0">
        <dgm:presLayoutVars>
          <dgm:bulletEnabled val="1"/>
        </dgm:presLayoutVars>
      </dgm:prSet>
      <dgm:spPr/>
    </dgm:pt>
    <dgm:pt modelId="{FEB79DC8-BB6D-4057-A9B2-D19180EBC00A}" type="pres">
      <dgm:prSet presAssocID="{2D8DD491-764F-4F46-8630-999B6E7A33DB}" presName="bgRect" presStyleLbl="alignNode1" presStyleIdx="1" presStyleCnt="7" custScaleX="104811"/>
      <dgm:spPr/>
    </dgm:pt>
    <dgm:pt modelId="{9D1D4490-8E04-4F4A-A2D1-4AC537539ED9}" type="pres">
      <dgm:prSet presAssocID="{7DF32FE4-36C4-4B51-903E-C9B36FC68B93}" presName="sibTransNodeRect" presStyleLbl="alignNode1" presStyleIdx="1" presStyleCnt="7">
        <dgm:presLayoutVars>
          <dgm:chMax val="0"/>
          <dgm:bulletEnabled val="1"/>
        </dgm:presLayoutVars>
      </dgm:prSet>
      <dgm:spPr/>
    </dgm:pt>
    <dgm:pt modelId="{67B6BEA2-CBBD-4A8B-AD4D-6F38B5EE7FC8}" type="pres">
      <dgm:prSet presAssocID="{2D8DD491-764F-4F46-8630-999B6E7A33DB}" presName="nodeRect" presStyleLbl="alignNode1" presStyleIdx="1" presStyleCnt="7">
        <dgm:presLayoutVars>
          <dgm:bulletEnabled val="1"/>
        </dgm:presLayoutVars>
      </dgm:prSet>
      <dgm:spPr/>
    </dgm:pt>
    <dgm:pt modelId="{CB60EE13-30C8-4896-92C6-2D3F11ACC5C0}" type="pres">
      <dgm:prSet presAssocID="{7DF32FE4-36C4-4B51-903E-C9B36FC68B93}" presName="sibTrans" presStyleCnt="0"/>
      <dgm:spPr/>
    </dgm:pt>
    <dgm:pt modelId="{D554E9F8-CDDB-4C96-9999-82747507F14B}" type="pres">
      <dgm:prSet presAssocID="{3FE49DE6-1B79-451E-9FC2-B3FE6D9C2E3A}" presName="compositeNode" presStyleCnt="0">
        <dgm:presLayoutVars>
          <dgm:bulletEnabled val="1"/>
        </dgm:presLayoutVars>
      </dgm:prSet>
      <dgm:spPr/>
    </dgm:pt>
    <dgm:pt modelId="{65D28ECF-AB98-4491-AB24-D7A2813FCDDA}" type="pres">
      <dgm:prSet presAssocID="{3FE49DE6-1B79-451E-9FC2-B3FE6D9C2E3A}" presName="bgRect" presStyleLbl="alignNode1" presStyleIdx="2" presStyleCnt="7" custScaleX="100668"/>
      <dgm:spPr/>
    </dgm:pt>
    <dgm:pt modelId="{D99920BC-0DDD-4BFF-BE45-08FFC9B98B0E}" type="pres">
      <dgm:prSet presAssocID="{846E4BF2-4555-4F5A-AA0E-0797AD8136D1}" presName="sibTransNodeRect" presStyleLbl="alignNode1" presStyleIdx="2" presStyleCnt="7">
        <dgm:presLayoutVars>
          <dgm:chMax val="0"/>
          <dgm:bulletEnabled val="1"/>
        </dgm:presLayoutVars>
      </dgm:prSet>
      <dgm:spPr/>
    </dgm:pt>
    <dgm:pt modelId="{4567C2A8-8424-40B9-9642-08F7BA3232A0}" type="pres">
      <dgm:prSet presAssocID="{3FE49DE6-1B79-451E-9FC2-B3FE6D9C2E3A}" presName="nodeRect" presStyleLbl="alignNode1" presStyleIdx="2" presStyleCnt="7">
        <dgm:presLayoutVars>
          <dgm:bulletEnabled val="1"/>
        </dgm:presLayoutVars>
      </dgm:prSet>
      <dgm:spPr/>
    </dgm:pt>
    <dgm:pt modelId="{3C6F7B37-C821-4AEB-8467-8404F3D73905}" type="pres">
      <dgm:prSet presAssocID="{846E4BF2-4555-4F5A-AA0E-0797AD8136D1}" presName="sibTrans" presStyleCnt="0"/>
      <dgm:spPr/>
    </dgm:pt>
    <dgm:pt modelId="{CFEC4AAD-6C5E-4A80-9E6E-73AD0DB72C89}" type="pres">
      <dgm:prSet presAssocID="{F03178D7-B3A1-45DE-A545-0ECBD409F33A}" presName="compositeNode" presStyleCnt="0">
        <dgm:presLayoutVars>
          <dgm:bulletEnabled val="1"/>
        </dgm:presLayoutVars>
      </dgm:prSet>
      <dgm:spPr/>
    </dgm:pt>
    <dgm:pt modelId="{B7588BC3-61C0-425E-A6D9-AF88703031A2}" type="pres">
      <dgm:prSet presAssocID="{F03178D7-B3A1-45DE-A545-0ECBD409F33A}" presName="bgRect" presStyleLbl="alignNode1" presStyleIdx="3" presStyleCnt="7" custScaleX="102988"/>
      <dgm:spPr/>
    </dgm:pt>
    <dgm:pt modelId="{12F8D75A-60CB-4FF0-BB9A-5547F10DC435}" type="pres">
      <dgm:prSet presAssocID="{5C72B6E6-99A9-46FE-9827-C1F1B849CEEE}" presName="sibTransNodeRect" presStyleLbl="alignNode1" presStyleIdx="3" presStyleCnt="7">
        <dgm:presLayoutVars>
          <dgm:chMax val="0"/>
          <dgm:bulletEnabled val="1"/>
        </dgm:presLayoutVars>
      </dgm:prSet>
      <dgm:spPr/>
    </dgm:pt>
    <dgm:pt modelId="{680AC167-83F9-4058-AE9B-DC2AEDB0077A}" type="pres">
      <dgm:prSet presAssocID="{F03178D7-B3A1-45DE-A545-0ECBD409F33A}" presName="nodeRect" presStyleLbl="alignNode1" presStyleIdx="3" presStyleCnt="7">
        <dgm:presLayoutVars>
          <dgm:bulletEnabled val="1"/>
        </dgm:presLayoutVars>
      </dgm:prSet>
      <dgm:spPr/>
    </dgm:pt>
    <dgm:pt modelId="{0E1BF185-CE1C-4F41-ACB3-84BBAD5CDB1A}" type="pres">
      <dgm:prSet presAssocID="{5C72B6E6-99A9-46FE-9827-C1F1B849CEEE}" presName="sibTrans" presStyleCnt="0"/>
      <dgm:spPr/>
    </dgm:pt>
    <dgm:pt modelId="{3C21DBA5-390A-4214-A230-9D7671784C10}" type="pres">
      <dgm:prSet presAssocID="{5BB41E3E-5E69-4FA7-AF1C-51D0B98D75EA}" presName="compositeNode" presStyleCnt="0">
        <dgm:presLayoutVars>
          <dgm:bulletEnabled val="1"/>
        </dgm:presLayoutVars>
      </dgm:prSet>
      <dgm:spPr/>
    </dgm:pt>
    <dgm:pt modelId="{3A458B4E-2FD9-4020-89FC-19F4402CFC0A}" type="pres">
      <dgm:prSet presAssocID="{5BB41E3E-5E69-4FA7-AF1C-51D0B98D75EA}" presName="bgRect" presStyleLbl="alignNode1" presStyleIdx="4" presStyleCnt="7"/>
      <dgm:spPr/>
    </dgm:pt>
    <dgm:pt modelId="{BB550B08-00E7-4F1F-B538-3D56B1AEE02E}" type="pres">
      <dgm:prSet presAssocID="{AA8CB5BC-8E3D-4E45-BCE8-BB2A63B8E30D}" presName="sibTransNodeRect" presStyleLbl="alignNode1" presStyleIdx="4" presStyleCnt="7">
        <dgm:presLayoutVars>
          <dgm:chMax val="0"/>
          <dgm:bulletEnabled val="1"/>
        </dgm:presLayoutVars>
      </dgm:prSet>
      <dgm:spPr/>
    </dgm:pt>
    <dgm:pt modelId="{BA2D33AC-5A25-4456-B345-013AD092EF8C}" type="pres">
      <dgm:prSet presAssocID="{5BB41E3E-5E69-4FA7-AF1C-51D0B98D75EA}" presName="nodeRect" presStyleLbl="alignNode1" presStyleIdx="4" presStyleCnt="7">
        <dgm:presLayoutVars>
          <dgm:bulletEnabled val="1"/>
        </dgm:presLayoutVars>
      </dgm:prSet>
      <dgm:spPr/>
    </dgm:pt>
    <dgm:pt modelId="{5B3B5EE8-4004-4F95-9AC3-870F71B59784}" type="pres">
      <dgm:prSet presAssocID="{AA8CB5BC-8E3D-4E45-BCE8-BB2A63B8E30D}" presName="sibTrans" presStyleCnt="0"/>
      <dgm:spPr/>
    </dgm:pt>
    <dgm:pt modelId="{37DBC367-7C26-4518-8B3C-B0C5649B2A82}" type="pres">
      <dgm:prSet presAssocID="{AD17B112-F328-4910-A4D8-104C09D356CF}" presName="compositeNode" presStyleCnt="0">
        <dgm:presLayoutVars>
          <dgm:bulletEnabled val="1"/>
        </dgm:presLayoutVars>
      </dgm:prSet>
      <dgm:spPr/>
    </dgm:pt>
    <dgm:pt modelId="{E01D2D55-1798-488C-AF90-EFAA73AF89CB}" type="pres">
      <dgm:prSet presAssocID="{AD17B112-F328-4910-A4D8-104C09D356CF}" presName="bgRect" presStyleLbl="alignNode1" presStyleIdx="5" presStyleCnt="7" custScaleX="100900"/>
      <dgm:spPr/>
    </dgm:pt>
    <dgm:pt modelId="{923EA52B-03DD-4FD0-9841-825D212F1A54}" type="pres">
      <dgm:prSet presAssocID="{5C48322B-6818-44F6-8AD2-599217DB927E}" presName="sibTransNodeRect" presStyleLbl="alignNode1" presStyleIdx="5" presStyleCnt="7">
        <dgm:presLayoutVars>
          <dgm:chMax val="0"/>
          <dgm:bulletEnabled val="1"/>
        </dgm:presLayoutVars>
      </dgm:prSet>
      <dgm:spPr/>
    </dgm:pt>
    <dgm:pt modelId="{9AE0B786-54AA-44A5-B570-2DCB4A5C2794}" type="pres">
      <dgm:prSet presAssocID="{AD17B112-F328-4910-A4D8-104C09D356CF}" presName="nodeRect" presStyleLbl="alignNode1" presStyleIdx="5" presStyleCnt="7">
        <dgm:presLayoutVars>
          <dgm:bulletEnabled val="1"/>
        </dgm:presLayoutVars>
      </dgm:prSet>
      <dgm:spPr/>
    </dgm:pt>
    <dgm:pt modelId="{B86E7277-4986-46AC-BB92-B2FB6395B263}" type="pres">
      <dgm:prSet presAssocID="{5C48322B-6818-44F6-8AD2-599217DB927E}" presName="sibTrans" presStyleCnt="0"/>
      <dgm:spPr/>
    </dgm:pt>
    <dgm:pt modelId="{0F06D144-C059-4FD4-A19B-2296F22AD33E}" type="pres">
      <dgm:prSet presAssocID="{C62FC04B-F6BB-449C-BCE4-B81C0A68CB2D}" presName="compositeNode" presStyleCnt="0">
        <dgm:presLayoutVars>
          <dgm:bulletEnabled val="1"/>
        </dgm:presLayoutVars>
      </dgm:prSet>
      <dgm:spPr/>
    </dgm:pt>
    <dgm:pt modelId="{8E1AFC66-67F7-4888-B471-70C90F6B146D}" type="pres">
      <dgm:prSet presAssocID="{C62FC04B-F6BB-449C-BCE4-B81C0A68CB2D}" presName="bgRect" presStyleLbl="alignNode1" presStyleIdx="6" presStyleCnt="7" custScaleX="104525"/>
      <dgm:spPr/>
    </dgm:pt>
    <dgm:pt modelId="{52E61470-C57E-4965-AF27-BDF68D21AD91}" type="pres">
      <dgm:prSet presAssocID="{1412710A-9953-4A0E-94F5-1D0DFFFCE3AC}" presName="sibTransNodeRect" presStyleLbl="alignNode1" presStyleIdx="6" presStyleCnt="7">
        <dgm:presLayoutVars>
          <dgm:chMax val="0"/>
          <dgm:bulletEnabled val="1"/>
        </dgm:presLayoutVars>
      </dgm:prSet>
      <dgm:spPr/>
    </dgm:pt>
    <dgm:pt modelId="{4C2CE531-1069-4B37-BD99-C5A5DE9F8767}" type="pres">
      <dgm:prSet presAssocID="{C62FC04B-F6BB-449C-BCE4-B81C0A68CB2D}" presName="nodeRect" presStyleLbl="alignNode1" presStyleIdx="6" presStyleCnt="7">
        <dgm:presLayoutVars>
          <dgm:bulletEnabled val="1"/>
        </dgm:presLayoutVars>
      </dgm:prSet>
      <dgm:spPr/>
    </dgm:pt>
  </dgm:ptLst>
  <dgm:cxnLst>
    <dgm:cxn modelId="{469B0402-2917-4F0C-926E-7DA63550DB5E}" type="presOf" srcId="{A4C76303-5FDE-4563-9CF9-8BB34DB7E2C0}" destId="{0D42DD5D-C8C5-449A-B69A-CE6EE2D493CC}" srcOrd="1" destOrd="0" presId="urn:microsoft.com/office/officeart/2016/7/layout/LinearBlockProcessNumbered"/>
    <dgm:cxn modelId="{93A01307-061E-48AF-ABE1-6D5A8FD239AD}" type="presOf" srcId="{7DF32FE4-36C4-4B51-903E-C9B36FC68B93}" destId="{9D1D4490-8E04-4F4A-A2D1-4AC537539ED9}" srcOrd="0" destOrd="0" presId="urn:microsoft.com/office/officeart/2016/7/layout/LinearBlockProcessNumbered"/>
    <dgm:cxn modelId="{580A8A15-E6EF-4985-A5D5-180C8E0089B1}" type="presOf" srcId="{AA8CB5BC-8E3D-4E45-BCE8-BB2A63B8E30D}" destId="{BB550B08-00E7-4F1F-B538-3D56B1AEE02E}" srcOrd="0" destOrd="0" presId="urn:microsoft.com/office/officeart/2016/7/layout/LinearBlockProcessNumbered"/>
    <dgm:cxn modelId="{5585F21D-DC64-402C-AD3F-4B4D01382DCE}" type="presOf" srcId="{1412710A-9953-4A0E-94F5-1D0DFFFCE3AC}" destId="{52E61470-C57E-4965-AF27-BDF68D21AD91}" srcOrd="0" destOrd="0" presId="urn:microsoft.com/office/officeart/2016/7/layout/LinearBlockProcessNumbered"/>
    <dgm:cxn modelId="{6D0F2228-6968-4925-A6C5-0EEAAACC4D1B}" type="presOf" srcId="{2D8DD491-764F-4F46-8630-999B6E7A33DB}" destId="{FEB79DC8-BB6D-4057-A9B2-D19180EBC00A}" srcOrd="0" destOrd="0" presId="urn:microsoft.com/office/officeart/2016/7/layout/LinearBlockProcessNumbered"/>
    <dgm:cxn modelId="{197DB230-0155-45A9-9D63-2A501E606054}" type="presOf" srcId="{5BB41E3E-5E69-4FA7-AF1C-51D0B98D75EA}" destId="{BA2D33AC-5A25-4456-B345-013AD092EF8C}" srcOrd="1" destOrd="0" presId="urn:microsoft.com/office/officeart/2016/7/layout/LinearBlockProcessNumbered"/>
    <dgm:cxn modelId="{5EA4DF40-C2F3-49B5-BDCE-9F10B5F1674E}" srcId="{EB3A2C45-0397-439A-816F-9F8641CAB68A}" destId="{F03178D7-B3A1-45DE-A545-0ECBD409F33A}" srcOrd="3" destOrd="0" parTransId="{70FC685E-8B88-469D-B5FC-C7F671E9EC66}" sibTransId="{5C72B6E6-99A9-46FE-9827-C1F1B849CEEE}"/>
    <dgm:cxn modelId="{CEBA405F-71B7-42B0-9E80-82F832B5D598}" srcId="{EB3A2C45-0397-439A-816F-9F8641CAB68A}" destId="{C62FC04B-F6BB-449C-BCE4-B81C0A68CB2D}" srcOrd="6" destOrd="0" parTransId="{5DEEF869-4285-4F6B-B9CD-F04C1AE19A62}" sibTransId="{1412710A-9953-4A0E-94F5-1D0DFFFCE3AC}"/>
    <dgm:cxn modelId="{0A151C60-D0B7-4931-93E9-B82DDBC53B74}" type="presOf" srcId="{5BB41E3E-5E69-4FA7-AF1C-51D0B98D75EA}" destId="{3A458B4E-2FD9-4020-89FC-19F4402CFC0A}" srcOrd="0" destOrd="0" presId="urn:microsoft.com/office/officeart/2016/7/layout/LinearBlockProcessNumbered"/>
    <dgm:cxn modelId="{5F6BA243-537D-41FF-8FDC-3615E391F113}" type="presOf" srcId="{A4C76303-5FDE-4563-9CF9-8BB34DB7E2C0}" destId="{04623DCB-0832-423C-9BF2-1D5E0C798DDF}" srcOrd="0" destOrd="0" presId="urn:microsoft.com/office/officeart/2016/7/layout/LinearBlockProcessNumbered"/>
    <dgm:cxn modelId="{B2AB2145-6A2A-4B49-916F-A03C6F21C435}" srcId="{EB3A2C45-0397-439A-816F-9F8641CAB68A}" destId="{5BB41E3E-5E69-4FA7-AF1C-51D0B98D75EA}" srcOrd="4" destOrd="0" parTransId="{C3FFDDD7-6F76-42DD-99C5-09A95735A187}" sibTransId="{AA8CB5BC-8E3D-4E45-BCE8-BB2A63B8E30D}"/>
    <dgm:cxn modelId="{1DBAA346-ACA3-4325-948D-D74D87D7C307}" srcId="{EB3A2C45-0397-439A-816F-9F8641CAB68A}" destId="{AD17B112-F328-4910-A4D8-104C09D356CF}" srcOrd="5" destOrd="0" parTransId="{D743DE1E-B873-4650-98DE-C8A5B3471A40}" sibTransId="{5C48322B-6818-44F6-8AD2-599217DB927E}"/>
    <dgm:cxn modelId="{0358FD7D-244C-49A4-B9FE-37EC4029FAF8}" type="presOf" srcId="{C815A68C-42F2-4727-BD43-A652C158DABD}" destId="{70974F75-805F-44AC-BB14-023EA744202C}" srcOrd="0" destOrd="0" presId="urn:microsoft.com/office/officeart/2016/7/layout/LinearBlockProcessNumbered"/>
    <dgm:cxn modelId="{BB762A84-C17E-4BA6-88ED-D2BE8AB7959E}" type="presOf" srcId="{3FE49DE6-1B79-451E-9FC2-B3FE6D9C2E3A}" destId="{4567C2A8-8424-40B9-9642-08F7BA3232A0}" srcOrd="1" destOrd="0" presId="urn:microsoft.com/office/officeart/2016/7/layout/LinearBlockProcessNumbered"/>
    <dgm:cxn modelId="{772A7884-E1E5-4FB0-8645-7AD759CFA492}" type="presOf" srcId="{F03178D7-B3A1-45DE-A545-0ECBD409F33A}" destId="{B7588BC3-61C0-425E-A6D9-AF88703031A2}" srcOrd="0" destOrd="0" presId="urn:microsoft.com/office/officeart/2016/7/layout/LinearBlockProcessNumbered"/>
    <dgm:cxn modelId="{3FFC858A-4808-4482-AA52-7B1FCF849998}" type="presOf" srcId="{C62FC04B-F6BB-449C-BCE4-B81C0A68CB2D}" destId="{4C2CE531-1069-4B37-BD99-C5A5DE9F8767}" srcOrd="1" destOrd="0" presId="urn:microsoft.com/office/officeart/2016/7/layout/LinearBlockProcessNumbered"/>
    <dgm:cxn modelId="{361D9D8C-3618-45F6-A6F9-2C82EBD8A15C}" type="presOf" srcId="{F03178D7-B3A1-45DE-A545-0ECBD409F33A}" destId="{680AC167-83F9-4058-AE9B-DC2AEDB0077A}" srcOrd="1" destOrd="0" presId="urn:microsoft.com/office/officeart/2016/7/layout/LinearBlockProcessNumbered"/>
    <dgm:cxn modelId="{8F521992-2192-49D5-ADB8-0346F4C8B4EE}" srcId="{EB3A2C45-0397-439A-816F-9F8641CAB68A}" destId="{2D8DD491-764F-4F46-8630-999B6E7A33DB}" srcOrd="1" destOrd="0" parTransId="{C337E478-1AB4-4564-A7FE-90725E19DAF8}" sibTransId="{7DF32FE4-36C4-4B51-903E-C9B36FC68B93}"/>
    <dgm:cxn modelId="{12D3AB92-ACBB-4E0E-8C8A-1FC050F1F8FE}" type="presOf" srcId="{5C48322B-6818-44F6-8AD2-599217DB927E}" destId="{923EA52B-03DD-4FD0-9841-825D212F1A54}" srcOrd="0" destOrd="0" presId="urn:microsoft.com/office/officeart/2016/7/layout/LinearBlockProcessNumbered"/>
    <dgm:cxn modelId="{CCD6B2A1-9BA5-46A5-BCAF-5B30751B7A87}" type="presOf" srcId="{C62FC04B-F6BB-449C-BCE4-B81C0A68CB2D}" destId="{8E1AFC66-67F7-4888-B471-70C90F6B146D}" srcOrd="0" destOrd="0" presId="urn:microsoft.com/office/officeart/2016/7/layout/LinearBlockProcessNumbered"/>
    <dgm:cxn modelId="{DF3824B6-1211-444C-B80F-CA2B5DE17C2A}" type="presOf" srcId="{EB3A2C45-0397-439A-816F-9F8641CAB68A}" destId="{C06C1095-F220-44F4-9EBF-0573126605C0}" srcOrd="0" destOrd="0" presId="urn:microsoft.com/office/officeart/2016/7/layout/LinearBlockProcessNumbered"/>
    <dgm:cxn modelId="{324896BD-2C2D-4E17-9764-B09BB0D63765}" type="presOf" srcId="{846E4BF2-4555-4F5A-AA0E-0797AD8136D1}" destId="{D99920BC-0DDD-4BFF-BE45-08FFC9B98B0E}" srcOrd="0" destOrd="0" presId="urn:microsoft.com/office/officeart/2016/7/layout/LinearBlockProcessNumbered"/>
    <dgm:cxn modelId="{EA9782C0-C388-4706-ADE9-E37E61B306AB}" type="presOf" srcId="{2D8DD491-764F-4F46-8630-999B6E7A33DB}" destId="{67B6BEA2-CBBD-4A8B-AD4D-6F38B5EE7FC8}" srcOrd="1" destOrd="0" presId="urn:microsoft.com/office/officeart/2016/7/layout/LinearBlockProcessNumbered"/>
    <dgm:cxn modelId="{194AB1C7-B1B0-4704-B001-67769819F66F}" type="presOf" srcId="{AD17B112-F328-4910-A4D8-104C09D356CF}" destId="{E01D2D55-1798-488C-AF90-EFAA73AF89CB}" srcOrd="0" destOrd="0" presId="urn:microsoft.com/office/officeart/2016/7/layout/LinearBlockProcessNumbered"/>
    <dgm:cxn modelId="{C315B1DB-9876-45ED-AD5C-90C3347E1B8E}" srcId="{EB3A2C45-0397-439A-816F-9F8641CAB68A}" destId="{3FE49DE6-1B79-451E-9FC2-B3FE6D9C2E3A}" srcOrd="2" destOrd="0" parTransId="{9BFDBC8A-FCB1-46EA-9C2B-7888E5D2C776}" sibTransId="{846E4BF2-4555-4F5A-AA0E-0797AD8136D1}"/>
    <dgm:cxn modelId="{3C0495E0-AFD5-4177-B1CB-136870A420FE}" type="presOf" srcId="{3FE49DE6-1B79-451E-9FC2-B3FE6D9C2E3A}" destId="{65D28ECF-AB98-4491-AB24-D7A2813FCDDA}" srcOrd="0" destOrd="0" presId="urn:microsoft.com/office/officeart/2016/7/layout/LinearBlockProcessNumbered"/>
    <dgm:cxn modelId="{0285D4FA-EC82-41CE-A5A6-CE2EF3A68A13}" srcId="{EB3A2C45-0397-439A-816F-9F8641CAB68A}" destId="{A4C76303-5FDE-4563-9CF9-8BB34DB7E2C0}" srcOrd="0" destOrd="0" parTransId="{6E14F592-AA28-4FDA-8546-447E4B9CE868}" sibTransId="{C815A68C-42F2-4727-BD43-A652C158DABD}"/>
    <dgm:cxn modelId="{88B27FFC-8BB4-4198-897E-2F6BA28633AB}" type="presOf" srcId="{AD17B112-F328-4910-A4D8-104C09D356CF}" destId="{9AE0B786-54AA-44A5-B570-2DCB4A5C2794}" srcOrd="1" destOrd="0" presId="urn:microsoft.com/office/officeart/2016/7/layout/LinearBlockProcessNumbered"/>
    <dgm:cxn modelId="{0F135FFF-4C85-481E-9591-0BF9C20EC87A}" type="presOf" srcId="{5C72B6E6-99A9-46FE-9827-C1F1B849CEEE}" destId="{12F8D75A-60CB-4FF0-BB9A-5547F10DC435}" srcOrd="0" destOrd="0" presId="urn:microsoft.com/office/officeart/2016/7/layout/LinearBlockProcessNumbered"/>
    <dgm:cxn modelId="{4C7375E8-F683-47BF-8A7C-430BA35CE1EC}" type="presParOf" srcId="{C06C1095-F220-44F4-9EBF-0573126605C0}" destId="{8370BA3A-8065-41D5-92B7-D3A870576FCF}" srcOrd="0" destOrd="0" presId="urn:microsoft.com/office/officeart/2016/7/layout/LinearBlockProcessNumbered"/>
    <dgm:cxn modelId="{F0C93AAA-9890-4C31-9EE9-A2A2292D7F79}" type="presParOf" srcId="{8370BA3A-8065-41D5-92B7-D3A870576FCF}" destId="{04623DCB-0832-423C-9BF2-1D5E0C798DDF}" srcOrd="0" destOrd="0" presId="urn:microsoft.com/office/officeart/2016/7/layout/LinearBlockProcessNumbered"/>
    <dgm:cxn modelId="{E8678ED3-0A26-40D0-A40F-9E78FB8816C1}" type="presParOf" srcId="{8370BA3A-8065-41D5-92B7-D3A870576FCF}" destId="{70974F75-805F-44AC-BB14-023EA744202C}" srcOrd="1" destOrd="0" presId="urn:microsoft.com/office/officeart/2016/7/layout/LinearBlockProcessNumbered"/>
    <dgm:cxn modelId="{173BF3D2-594B-43E2-A677-ACE8B46F2FFA}" type="presParOf" srcId="{8370BA3A-8065-41D5-92B7-D3A870576FCF}" destId="{0D42DD5D-C8C5-449A-B69A-CE6EE2D493CC}" srcOrd="2" destOrd="0" presId="urn:microsoft.com/office/officeart/2016/7/layout/LinearBlockProcessNumbered"/>
    <dgm:cxn modelId="{F76A9196-FDC9-421B-979D-65A663D20F9C}" type="presParOf" srcId="{C06C1095-F220-44F4-9EBF-0573126605C0}" destId="{33C1DCB6-FB67-4F84-8D13-C50A4856C6DC}" srcOrd="1" destOrd="0" presId="urn:microsoft.com/office/officeart/2016/7/layout/LinearBlockProcessNumbered"/>
    <dgm:cxn modelId="{164F33FB-0DD3-4BF1-B46B-51B12F89236E}" type="presParOf" srcId="{C06C1095-F220-44F4-9EBF-0573126605C0}" destId="{E1BF9356-0677-4495-811D-922945099018}" srcOrd="2" destOrd="0" presId="urn:microsoft.com/office/officeart/2016/7/layout/LinearBlockProcessNumbered"/>
    <dgm:cxn modelId="{F65AED76-B3A5-47C5-B290-C7D0B5836A50}" type="presParOf" srcId="{E1BF9356-0677-4495-811D-922945099018}" destId="{FEB79DC8-BB6D-4057-A9B2-D19180EBC00A}" srcOrd="0" destOrd="0" presId="urn:microsoft.com/office/officeart/2016/7/layout/LinearBlockProcessNumbered"/>
    <dgm:cxn modelId="{49DD4725-01B3-49C2-B95B-2198DD52C3D0}" type="presParOf" srcId="{E1BF9356-0677-4495-811D-922945099018}" destId="{9D1D4490-8E04-4F4A-A2D1-4AC537539ED9}" srcOrd="1" destOrd="0" presId="urn:microsoft.com/office/officeart/2016/7/layout/LinearBlockProcessNumbered"/>
    <dgm:cxn modelId="{51093E1C-3CFB-4E8C-AEE0-C2C6B24EDD14}" type="presParOf" srcId="{E1BF9356-0677-4495-811D-922945099018}" destId="{67B6BEA2-CBBD-4A8B-AD4D-6F38B5EE7FC8}" srcOrd="2" destOrd="0" presId="urn:microsoft.com/office/officeart/2016/7/layout/LinearBlockProcessNumbered"/>
    <dgm:cxn modelId="{B48DF272-B107-44B8-96EB-7612D803C603}" type="presParOf" srcId="{C06C1095-F220-44F4-9EBF-0573126605C0}" destId="{CB60EE13-30C8-4896-92C6-2D3F11ACC5C0}" srcOrd="3" destOrd="0" presId="urn:microsoft.com/office/officeart/2016/7/layout/LinearBlockProcessNumbered"/>
    <dgm:cxn modelId="{B8748EAE-8166-4509-9212-31352D447966}" type="presParOf" srcId="{C06C1095-F220-44F4-9EBF-0573126605C0}" destId="{D554E9F8-CDDB-4C96-9999-82747507F14B}" srcOrd="4" destOrd="0" presId="urn:microsoft.com/office/officeart/2016/7/layout/LinearBlockProcessNumbered"/>
    <dgm:cxn modelId="{CC8307C1-2398-48D3-85B4-45DD6F43793B}" type="presParOf" srcId="{D554E9F8-CDDB-4C96-9999-82747507F14B}" destId="{65D28ECF-AB98-4491-AB24-D7A2813FCDDA}" srcOrd="0" destOrd="0" presId="urn:microsoft.com/office/officeart/2016/7/layout/LinearBlockProcessNumbered"/>
    <dgm:cxn modelId="{B0FC7C4E-05DC-412B-9FCD-924D774BC51D}" type="presParOf" srcId="{D554E9F8-CDDB-4C96-9999-82747507F14B}" destId="{D99920BC-0DDD-4BFF-BE45-08FFC9B98B0E}" srcOrd="1" destOrd="0" presId="urn:microsoft.com/office/officeart/2016/7/layout/LinearBlockProcessNumbered"/>
    <dgm:cxn modelId="{B44F32AC-9FBC-4A9E-9E7D-B7954A427C55}" type="presParOf" srcId="{D554E9F8-CDDB-4C96-9999-82747507F14B}" destId="{4567C2A8-8424-40B9-9642-08F7BA3232A0}" srcOrd="2" destOrd="0" presId="urn:microsoft.com/office/officeart/2016/7/layout/LinearBlockProcessNumbered"/>
    <dgm:cxn modelId="{4BADA7C1-749A-4723-9FF6-EC51C267147F}" type="presParOf" srcId="{C06C1095-F220-44F4-9EBF-0573126605C0}" destId="{3C6F7B37-C821-4AEB-8467-8404F3D73905}" srcOrd="5" destOrd="0" presId="urn:microsoft.com/office/officeart/2016/7/layout/LinearBlockProcessNumbered"/>
    <dgm:cxn modelId="{5003E9F1-74D7-4ADF-AF87-6B2DB09229E3}" type="presParOf" srcId="{C06C1095-F220-44F4-9EBF-0573126605C0}" destId="{CFEC4AAD-6C5E-4A80-9E6E-73AD0DB72C89}" srcOrd="6" destOrd="0" presId="urn:microsoft.com/office/officeart/2016/7/layout/LinearBlockProcessNumbered"/>
    <dgm:cxn modelId="{C0E45C90-1CCD-4787-9698-C1A3E048DA38}" type="presParOf" srcId="{CFEC4AAD-6C5E-4A80-9E6E-73AD0DB72C89}" destId="{B7588BC3-61C0-425E-A6D9-AF88703031A2}" srcOrd="0" destOrd="0" presId="urn:microsoft.com/office/officeart/2016/7/layout/LinearBlockProcessNumbered"/>
    <dgm:cxn modelId="{B56E9F30-E51F-4F33-90F9-6C4E1B494DAE}" type="presParOf" srcId="{CFEC4AAD-6C5E-4A80-9E6E-73AD0DB72C89}" destId="{12F8D75A-60CB-4FF0-BB9A-5547F10DC435}" srcOrd="1" destOrd="0" presId="urn:microsoft.com/office/officeart/2016/7/layout/LinearBlockProcessNumbered"/>
    <dgm:cxn modelId="{7637A54F-25BE-4CD3-AF18-1979A0FC6DFA}" type="presParOf" srcId="{CFEC4AAD-6C5E-4A80-9E6E-73AD0DB72C89}" destId="{680AC167-83F9-4058-AE9B-DC2AEDB0077A}" srcOrd="2" destOrd="0" presId="urn:microsoft.com/office/officeart/2016/7/layout/LinearBlockProcessNumbered"/>
    <dgm:cxn modelId="{B2C9161F-F7A1-4C0D-BD40-F059E57ABF78}" type="presParOf" srcId="{C06C1095-F220-44F4-9EBF-0573126605C0}" destId="{0E1BF185-CE1C-4F41-ACB3-84BBAD5CDB1A}" srcOrd="7" destOrd="0" presId="urn:microsoft.com/office/officeart/2016/7/layout/LinearBlockProcessNumbered"/>
    <dgm:cxn modelId="{641B9BAA-0AFB-47B1-AD77-631F05CCAAB0}" type="presParOf" srcId="{C06C1095-F220-44F4-9EBF-0573126605C0}" destId="{3C21DBA5-390A-4214-A230-9D7671784C10}" srcOrd="8" destOrd="0" presId="urn:microsoft.com/office/officeart/2016/7/layout/LinearBlockProcessNumbered"/>
    <dgm:cxn modelId="{ABB640ED-699F-4E7C-9FD4-6C29DEE93AAC}" type="presParOf" srcId="{3C21DBA5-390A-4214-A230-9D7671784C10}" destId="{3A458B4E-2FD9-4020-89FC-19F4402CFC0A}" srcOrd="0" destOrd="0" presId="urn:microsoft.com/office/officeart/2016/7/layout/LinearBlockProcessNumbered"/>
    <dgm:cxn modelId="{88B67259-E86D-4B1E-AC8F-87E43DB423BC}" type="presParOf" srcId="{3C21DBA5-390A-4214-A230-9D7671784C10}" destId="{BB550B08-00E7-4F1F-B538-3D56B1AEE02E}" srcOrd="1" destOrd="0" presId="urn:microsoft.com/office/officeart/2016/7/layout/LinearBlockProcessNumbered"/>
    <dgm:cxn modelId="{0DF9C6E5-7087-4BA1-89F0-835F1F648733}" type="presParOf" srcId="{3C21DBA5-390A-4214-A230-9D7671784C10}" destId="{BA2D33AC-5A25-4456-B345-013AD092EF8C}" srcOrd="2" destOrd="0" presId="urn:microsoft.com/office/officeart/2016/7/layout/LinearBlockProcessNumbered"/>
    <dgm:cxn modelId="{FBFF6232-C978-4EE8-8086-68453B8C269C}" type="presParOf" srcId="{C06C1095-F220-44F4-9EBF-0573126605C0}" destId="{5B3B5EE8-4004-4F95-9AC3-870F71B59784}" srcOrd="9" destOrd="0" presId="urn:microsoft.com/office/officeart/2016/7/layout/LinearBlockProcessNumbered"/>
    <dgm:cxn modelId="{3404643D-BE76-4628-AF4C-8F1107E2C900}" type="presParOf" srcId="{C06C1095-F220-44F4-9EBF-0573126605C0}" destId="{37DBC367-7C26-4518-8B3C-B0C5649B2A82}" srcOrd="10" destOrd="0" presId="urn:microsoft.com/office/officeart/2016/7/layout/LinearBlockProcessNumbered"/>
    <dgm:cxn modelId="{7D641580-5FD9-498D-B5EF-63579526D675}" type="presParOf" srcId="{37DBC367-7C26-4518-8B3C-B0C5649B2A82}" destId="{E01D2D55-1798-488C-AF90-EFAA73AF89CB}" srcOrd="0" destOrd="0" presId="urn:microsoft.com/office/officeart/2016/7/layout/LinearBlockProcessNumbered"/>
    <dgm:cxn modelId="{17A682A7-5627-4AEE-A43B-E48F489C4424}" type="presParOf" srcId="{37DBC367-7C26-4518-8B3C-B0C5649B2A82}" destId="{923EA52B-03DD-4FD0-9841-825D212F1A54}" srcOrd="1" destOrd="0" presId="urn:microsoft.com/office/officeart/2016/7/layout/LinearBlockProcessNumbered"/>
    <dgm:cxn modelId="{16899C15-6EE7-431E-A82B-E488CCD071CB}" type="presParOf" srcId="{37DBC367-7C26-4518-8B3C-B0C5649B2A82}" destId="{9AE0B786-54AA-44A5-B570-2DCB4A5C2794}" srcOrd="2" destOrd="0" presId="urn:microsoft.com/office/officeart/2016/7/layout/LinearBlockProcessNumbered"/>
    <dgm:cxn modelId="{82DEFF6E-3E75-44F1-8C44-751441B73E50}" type="presParOf" srcId="{C06C1095-F220-44F4-9EBF-0573126605C0}" destId="{B86E7277-4986-46AC-BB92-B2FB6395B263}" srcOrd="11" destOrd="0" presId="urn:microsoft.com/office/officeart/2016/7/layout/LinearBlockProcessNumbered"/>
    <dgm:cxn modelId="{DD484BFB-A369-4398-8197-416C585E0C7F}" type="presParOf" srcId="{C06C1095-F220-44F4-9EBF-0573126605C0}" destId="{0F06D144-C059-4FD4-A19B-2296F22AD33E}" srcOrd="12" destOrd="0" presId="urn:microsoft.com/office/officeart/2016/7/layout/LinearBlockProcessNumbered"/>
    <dgm:cxn modelId="{5D500286-D8A2-4284-83B5-F53E856D53F1}" type="presParOf" srcId="{0F06D144-C059-4FD4-A19B-2296F22AD33E}" destId="{8E1AFC66-67F7-4888-B471-70C90F6B146D}" srcOrd="0" destOrd="0" presId="urn:microsoft.com/office/officeart/2016/7/layout/LinearBlockProcessNumbered"/>
    <dgm:cxn modelId="{3305DF09-2AE7-4676-A3D3-DBD3B5542D2A}" type="presParOf" srcId="{0F06D144-C059-4FD4-A19B-2296F22AD33E}" destId="{52E61470-C57E-4965-AF27-BDF68D21AD91}" srcOrd="1" destOrd="0" presId="urn:microsoft.com/office/officeart/2016/7/layout/LinearBlockProcessNumbered"/>
    <dgm:cxn modelId="{3DA07469-B991-4FC0-A554-8F21D5B87603}" type="presParOf" srcId="{0F06D144-C059-4FD4-A19B-2296F22AD33E}" destId="{4C2CE531-1069-4B37-BD99-C5A5DE9F876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62893E-1C96-4C08-B8CD-637175E9FF1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1476550E-28C5-4341-8226-AEE8829FA8CE}">
      <dgm:prSet/>
      <dgm:spPr/>
      <dgm:t>
        <a:bodyPr/>
        <a:lstStyle/>
        <a:p>
          <a:r>
            <a:rPr lang="en-US" dirty="0"/>
            <a:t>China is a significant contributor towards climate change</a:t>
          </a:r>
        </a:p>
      </dgm:t>
    </dgm:pt>
    <dgm:pt modelId="{7A4DFE2F-7740-4FD2-83CC-292F8F80D719}" type="parTrans" cxnId="{D76B235E-AFAE-4AC0-8511-AF293851FEC9}">
      <dgm:prSet/>
      <dgm:spPr/>
      <dgm:t>
        <a:bodyPr/>
        <a:lstStyle/>
        <a:p>
          <a:endParaRPr lang="en-US"/>
        </a:p>
      </dgm:t>
    </dgm:pt>
    <dgm:pt modelId="{FE3AE68E-65D2-46C9-B6FB-803A2897F2CB}" type="sibTrans" cxnId="{D76B235E-AFAE-4AC0-8511-AF293851FEC9}">
      <dgm:prSet/>
      <dgm:spPr/>
      <dgm:t>
        <a:bodyPr/>
        <a:lstStyle/>
        <a:p>
          <a:endParaRPr lang="en-US"/>
        </a:p>
      </dgm:t>
    </dgm:pt>
    <dgm:pt modelId="{68539D93-F8CB-470B-A758-CF439CABF9EB}">
      <dgm:prSet custT="1"/>
      <dgm:spPr/>
      <dgm:t>
        <a:bodyPr/>
        <a:lstStyle/>
        <a:p>
          <a:r>
            <a:rPr lang="en-US" sz="2000" dirty="0"/>
            <a:t>Global contribution: 27% Carbon Dioxide Emissions and 33.3% Greenhouse Gas Emissions</a:t>
          </a:r>
        </a:p>
      </dgm:t>
    </dgm:pt>
    <dgm:pt modelId="{45F2C674-6CF1-4929-B9EC-75A7418D6A7A}" type="parTrans" cxnId="{8E8942C4-B715-4DF4-B494-69DCDD8167DC}">
      <dgm:prSet/>
      <dgm:spPr/>
      <dgm:t>
        <a:bodyPr/>
        <a:lstStyle/>
        <a:p>
          <a:endParaRPr lang="en-US"/>
        </a:p>
      </dgm:t>
    </dgm:pt>
    <dgm:pt modelId="{758205FA-3F37-4FF7-AABB-8CFCE2DA47F2}" type="sibTrans" cxnId="{8E8942C4-B715-4DF4-B494-69DCDD8167DC}">
      <dgm:prSet/>
      <dgm:spPr/>
      <dgm:t>
        <a:bodyPr/>
        <a:lstStyle/>
        <a:p>
          <a:endParaRPr lang="en-US"/>
        </a:p>
      </dgm:t>
    </dgm:pt>
    <dgm:pt modelId="{3635BF88-A6DA-45A4-96DA-35B5BF8CAA40}">
      <dgm:prSet/>
      <dgm:spPr/>
      <dgm:t>
        <a:bodyPr/>
        <a:lstStyle/>
        <a:p>
          <a:r>
            <a:rPr lang="en-US" dirty="0"/>
            <a:t>Green finance identified for future sustainable and economic development in 2016</a:t>
          </a:r>
        </a:p>
      </dgm:t>
    </dgm:pt>
    <dgm:pt modelId="{C06C4E79-25CF-443A-8E77-1A09D7B57252}" type="parTrans" cxnId="{2BE176A9-4A8A-4F76-999D-757240D246DB}">
      <dgm:prSet/>
      <dgm:spPr/>
      <dgm:t>
        <a:bodyPr/>
        <a:lstStyle/>
        <a:p>
          <a:endParaRPr lang="en-US"/>
        </a:p>
      </dgm:t>
    </dgm:pt>
    <dgm:pt modelId="{BC110229-1A85-41C2-93A8-BC0B33BC6FB8}" type="sibTrans" cxnId="{2BE176A9-4A8A-4F76-999D-757240D246DB}">
      <dgm:prSet/>
      <dgm:spPr/>
      <dgm:t>
        <a:bodyPr/>
        <a:lstStyle/>
        <a:p>
          <a:endParaRPr lang="en-US"/>
        </a:p>
      </dgm:t>
    </dgm:pt>
    <dgm:pt modelId="{F04F4292-2FF6-46B4-87B9-062879E3A719}">
      <dgm:prSet/>
      <dgm:spPr/>
      <dgm:t>
        <a:bodyPr/>
        <a:lstStyle/>
        <a:p>
          <a:r>
            <a:rPr lang="en-US"/>
            <a:t>Rapid progression of China’s green finance market:</a:t>
          </a:r>
        </a:p>
      </dgm:t>
    </dgm:pt>
    <dgm:pt modelId="{6CDFBB11-FF44-4CB2-8FDF-0B0960F9762E}" type="parTrans" cxnId="{BEABD3C9-C92B-45A1-88F3-348665A3DC0C}">
      <dgm:prSet/>
      <dgm:spPr/>
      <dgm:t>
        <a:bodyPr/>
        <a:lstStyle/>
        <a:p>
          <a:endParaRPr lang="en-US"/>
        </a:p>
      </dgm:t>
    </dgm:pt>
    <dgm:pt modelId="{5F27EFDA-570E-4F56-9CBA-FEF7635AF250}" type="sibTrans" cxnId="{BEABD3C9-C92B-45A1-88F3-348665A3DC0C}">
      <dgm:prSet/>
      <dgm:spPr/>
      <dgm:t>
        <a:bodyPr/>
        <a:lstStyle/>
        <a:p>
          <a:endParaRPr lang="en-US"/>
        </a:p>
      </dgm:t>
    </dgm:pt>
    <dgm:pt modelId="{38EC63C6-C98C-414B-86F9-11779757F487}">
      <dgm:prSet custT="1"/>
      <dgm:spPr/>
      <dgm:t>
        <a:bodyPr/>
        <a:lstStyle/>
        <a:p>
          <a:r>
            <a:rPr lang="en-US" sz="2000" dirty="0"/>
            <a:t>Established novel green financing system</a:t>
          </a:r>
        </a:p>
      </dgm:t>
    </dgm:pt>
    <dgm:pt modelId="{FE1132B1-E9F1-430C-B310-214789BF2842}" type="parTrans" cxnId="{7C98929E-3473-4D37-9933-3A8A248EBF06}">
      <dgm:prSet/>
      <dgm:spPr/>
      <dgm:t>
        <a:bodyPr/>
        <a:lstStyle/>
        <a:p>
          <a:endParaRPr lang="en-US"/>
        </a:p>
      </dgm:t>
    </dgm:pt>
    <dgm:pt modelId="{DF08E898-E35F-44D8-B9BF-7883A05C9399}" type="sibTrans" cxnId="{7C98929E-3473-4D37-9933-3A8A248EBF06}">
      <dgm:prSet/>
      <dgm:spPr/>
      <dgm:t>
        <a:bodyPr/>
        <a:lstStyle/>
        <a:p>
          <a:endParaRPr lang="en-US"/>
        </a:p>
      </dgm:t>
    </dgm:pt>
    <dgm:pt modelId="{1F1039A6-9D0F-4111-9B06-3B29F05D2885}">
      <dgm:prSet custT="1"/>
      <dgm:spPr/>
      <dgm:t>
        <a:bodyPr/>
        <a:lstStyle/>
        <a:p>
          <a:r>
            <a:rPr lang="en-US" sz="2000" dirty="0"/>
            <a:t>Multiple green finance regulations implemented</a:t>
          </a:r>
        </a:p>
      </dgm:t>
    </dgm:pt>
    <dgm:pt modelId="{2D7C2F5D-5897-45F4-8D9A-79AC7D6EEAF6}" type="parTrans" cxnId="{D66AAD4C-906A-4C4C-963C-55DDA0A6E4B0}">
      <dgm:prSet/>
      <dgm:spPr/>
      <dgm:t>
        <a:bodyPr/>
        <a:lstStyle/>
        <a:p>
          <a:endParaRPr lang="en-US"/>
        </a:p>
      </dgm:t>
    </dgm:pt>
    <dgm:pt modelId="{CFA8EAC8-FB6B-47D5-B9EF-DF27411C8811}" type="sibTrans" cxnId="{D66AAD4C-906A-4C4C-963C-55DDA0A6E4B0}">
      <dgm:prSet/>
      <dgm:spPr/>
      <dgm:t>
        <a:bodyPr/>
        <a:lstStyle/>
        <a:p>
          <a:endParaRPr lang="en-US"/>
        </a:p>
      </dgm:t>
    </dgm:pt>
    <dgm:pt modelId="{B66C45BC-8867-41DF-B6B3-0E6F6D5EC938}">
      <dgm:prSet custT="1"/>
      <dgm:spPr/>
      <dgm:t>
        <a:bodyPr/>
        <a:lstStyle/>
        <a:p>
          <a:r>
            <a:rPr lang="en-US" sz="2000" dirty="0"/>
            <a:t>Green bond market: 0% (2015) </a:t>
          </a:r>
          <a:r>
            <a:rPr lang="en-US" sz="2000" dirty="0">
              <a:sym typeface="Wingdings" panose="05000000000000000000" pitchFamily="2" charset="2"/>
            </a:rPr>
            <a:t></a:t>
          </a:r>
          <a:r>
            <a:rPr lang="en-US" sz="2000" dirty="0"/>
            <a:t> 39% (2016)</a:t>
          </a:r>
          <a:r>
            <a:rPr lang="en-US" sz="2000" dirty="0">
              <a:sym typeface="Wingdings" panose="05000000000000000000" pitchFamily="2" charset="2"/>
            </a:rPr>
            <a:t></a:t>
          </a:r>
          <a:r>
            <a:rPr lang="en-US" sz="2000" dirty="0"/>
            <a:t> 57% (2022)</a:t>
          </a:r>
        </a:p>
      </dgm:t>
    </dgm:pt>
    <dgm:pt modelId="{7A126649-A46F-4CC9-9C6E-B61013E0F4CC}" type="parTrans" cxnId="{3C768DA2-60CF-46FF-971C-1D10DD28D561}">
      <dgm:prSet/>
      <dgm:spPr/>
      <dgm:t>
        <a:bodyPr/>
        <a:lstStyle/>
        <a:p>
          <a:endParaRPr lang="en-US"/>
        </a:p>
      </dgm:t>
    </dgm:pt>
    <dgm:pt modelId="{143B1205-6DAD-417A-A6F1-23DE780AD8AE}" type="sibTrans" cxnId="{3C768DA2-60CF-46FF-971C-1D10DD28D561}">
      <dgm:prSet/>
      <dgm:spPr/>
      <dgm:t>
        <a:bodyPr/>
        <a:lstStyle/>
        <a:p>
          <a:endParaRPr lang="en-US"/>
        </a:p>
      </dgm:t>
    </dgm:pt>
    <dgm:pt modelId="{7745F130-0240-45DA-9E2E-1F745E69D673}" type="pres">
      <dgm:prSet presAssocID="{2362893E-1C96-4C08-B8CD-637175E9FF10}" presName="Name0" presStyleCnt="0">
        <dgm:presLayoutVars>
          <dgm:dir/>
          <dgm:animLvl val="lvl"/>
          <dgm:resizeHandles val="exact"/>
        </dgm:presLayoutVars>
      </dgm:prSet>
      <dgm:spPr/>
    </dgm:pt>
    <dgm:pt modelId="{2962485D-5524-4660-AF23-17BFBF8CFB7C}" type="pres">
      <dgm:prSet presAssocID="{F04F4292-2FF6-46B4-87B9-062879E3A719}" presName="boxAndChildren" presStyleCnt="0"/>
      <dgm:spPr/>
    </dgm:pt>
    <dgm:pt modelId="{26B19D86-2A95-4E01-8CDC-4AABA411C9AB}" type="pres">
      <dgm:prSet presAssocID="{F04F4292-2FF6-46B4-87B9-062879E3A719}" presName="parentTextBox" presStyleLbl="node1" presStyleIdx="0" presStyleCnt="3"/>
      <dgm:spPr/>
    </dgm:pt>
    <dgm:pt modelId="{9262A0E4-5D9F-44A1-9D05-4EC3D4415F91}" type="pres">
      <dgm:prSet presAssocID="{F04F4292-2FF6-46B4-87B9-062879E3A719}" presName="entireBox" presStyleLbl="node1" presStyleIdx="0" presStyleCnt="3"/>
      <dgm:spPr/>
    </dgm:pt>
    <dgm:pt modelId="{BB4E447A-8070-45B7-8C2F-1C512BEEF1F0}" type="pres">
      <dgm:prSet presAssocID="{F04F4292-2FF6-46B4-87B9-062879E3A719}" presName="descendantBox" presStyleCnt="0"/>
      <dgm:spPr/>
    </dgm:pt>
    <dgm:pt modelId="{CD373A5B-8F3C-47C6-AC03-A1C8FF88E955}" type="pres">
      <dgm:prSet presAssocID="{38EC63C6-C98C-414B-86F9-11779757F487}" presName="childTextBox" presStyleLbl="fgAccFollowNode1" presStyleIdx="0" presStyleCnt="4">
        <dgm:presLayoutVars>
          <dgm:bulletEnabled val="1"/>
        </dgm:presLayoutVars>
      </dgm:prSet>
      <dgm:spPr/>
    </dgm:pt>
    <dgm:pt modelId="{949A6349-5677-44B5-9E8A-ADA9596AD5E3}" type="pres">
      <dgm:prSet presAssocID="{1F1039A6-9D0F-4111-9B06-3B29F05D2885}" presName="childTextBox" presStyleLbl="fgAccFollowNode1" presStyleIdx="1" presStyleCnt="4">
        <dgm:presLayoutVars>
          <dgm:bulletEnabled val="1"/>
        </dgm:presLayoutVars>
      </dgm:prSet>
      <dgm:spPr/>
    </dgm:pt>
    <dgm:pt modelId="{A69247BF-DDFF-4272-AB99-0941F9BE0937}" type="pres">
      <dgm:prSet presAssocID="{B66C45BC-8867-41DF-B6B3-0E6F6D5EC938}" presName="childTextBox" presStyleLbl="fgAccFollowNode1" presStyleIdx="2" presStyleCnt="4">
        <dgm:presLayoutVars>
          <dgm:bulletEnabled val="1"/>
        </dgm:presLayoutVars>
      </dgm:prSet>
      <dgm:spPr/>
    </dgm:pt>
    <dgm:pt modelId="{A7404731-71D6-4CC9-8084-5A4439AB110F}" type="pres">
      <dgm:prSet presAssocID="{BC110229-1A85-41C2-93A8-BC0B33BC6FB8}" presName="sp" presStyleCnt="0"/>
      <dgm:spPr/>
    </dgm:pt>
    <dgm:pt modelId="{E6B4DE20-1B0F-42C7-B24E-9376730AF264}" type="pres">
      <dgm:prSet presAssocID="{3635BF88-A6DA-45A4-96DA-35B5BF8CAA40}" presName="arrowAndChildren" presStyleCnt="0"/>
      <dgm:spPr/>
    </dgm:pt>
    <dgm:pt modelId="{511BC6A9-81C0-4023-AAD1-8B91D7246157}" type="pres">
      <dgm:prSet presAssocID="{3635BF88-A6DA-45A4-96DA-35B5BF8CAA40}" presName="parentTextArrow" presStyleLbl="node1" presStyleIdx="1" presStyleCnt="3" custScaleY="59051"/>
      <dgm:spPr/>
    </dgm:pt>
    <dgm:pt modelId="{421C430F-013A-49E4-BC84-EB84D695E89D}" type="pres">
      <dgm:prSet presAssocID="{FE3AE68E-65D2-46C9-B6FB-803A2897F2CB}" presName="sp" presStyleCnt="0"/>
      <dgm:spPr/>
    </dgm:pt>
    <dgm:pt modelId="{F0A3761B-D18A-4931-84E4-D96D398BB52A}" type="pres">
      <dgm:prSet presAssocID="{1476550E-28C5-4341-8226-AEE8829FA8CE}" presName="arrowAndChildren" presStyleCnt="0"/>
      <dgm:spPr/>
    </dgm:pt>
    <dgm:pt modelId="{CEB6BD0C-184E-4961-816B-8288F44D1527}" type="pres">
      <dgm:prSet presAssocID="{1476550E-28C5-4341-8226-AEE8829FA8CE}" presName="parentTextArrow" presStyleLbl="node1" presStyleIdx="1" presStyleCnt="3"/>
      <dgm:spPr/>
    </dgm:pt>
    <dgm:pt modelId="{E52AB6EC-FE5F-4D02-8F3F-B9D6DA8F967E}" type="pres">
      <dgm:prSet presAssocID="{1476550E-28C5-4341-8226-AEE8829FA8CE}" presName="arrow" presStyleLbl="node1" presStyleIdx="2" presStyleCnt="3"/>
      <dgm:spPr/>
    </dgm:pt>
    <dgm:pt modelId="{271E82F8-40E1-4E05-A33D-122B7AED7BAB}" type="pres">
      <dgm:prSet presAssocID="{1476550E-28C5-4341-8226-AEE8829FA8CE}" presName="descendantArrow" presStyleCnt="0"/>
      <dgm:spPr/>
    </dgm:pt>
    <dgm:pt modelId="{864ED130-B98E-4E21-A0DB-FA9B4961381C}" type="pres">
      <dgm:prSet presAssocID="{68539D93-F8CB-470B-A758-CF439CABF9EB}" presName="childTextArrow" presStyleLbl="fgAccFollowNode1" presStyleIdx="3" presStyleCnt="4">
        <dgm:presLayoutVars>
          <dgm:bulletEnabled val="1"/>
        </dgm:presLayoutVars>
      </dgm:prSet>
      <dgm:spPr/>
    </dgm:pt>
  </dgm:ptLst>
  <dgm:cxnLst>
    <dgm:cxn modelId="{473BF42D-1ED4-453A-829E-06D7BA81A2C6}" type="presOf" srcId="{B66C45BC-8867-41DF-B6B3-0E6F6D5EC938}" destId="{A69247BF-DDFF-4272-AB99-0941F9BE0937}" srcOrd="0" destOrd="0" presId="urn:microsoft.com/office/officeart/2005/8/layout/process4"/>
    <dgm:cxn modelId="{D76B235E-AFAE-4AC0-8511-AF293851FEC9}" srcId="{2362893E-1C96-4C08-B8CD-637175E9FF10}" destId="{1476550E-28C5-4341-8226-AEE8829FA8CE}" srcOrd="0" destOrd="0" parTransId="{7A4DFE2F-7740-4FD2-83CC-292F8F80D719}" sibTransId="{FE3AE68E-65D2-46C9-B6FB-803A2897F2CB}"/>
    <dgm:cxn modelId="{38BAC343-F75F-4EFF-9328-AEC30211FD69}" type="presOf" srcId="{F04F4292-2FF6-46B4-87B9-062879E3A719}" destId="{26B19D86-2A95-4E01-8CDC-4AABA411C9AB}" srcOrd="0" destOrd="0" presId="urn:microsoft.com/office/officeart/2005/8/layout/process4"/>
    <dgm:cxn modelId="{62F50E64-D5B9-4C4B-82D8-F14494D17DF7}" type="presOf" srcId="{38EC63C6-C98C-414B-86F9-11779757F487}" destId="{CD373A5B-8F3C-47C6-AC03-A1C8FF88E955}" srcOrd="0" destOrd="0" presId="urn:microsoft.com/office/officeart/2005/8/layout/process4"/>
    <dgm:cxn modelId="{D66AAD4C-906A-4C4C-963C-55DDA0A6E4B0}" srcId="{F04F4292-2FF6-46B4-87B9-062879E3A719}" destId="{1F1039A6-9D0F-4111-9B06-3B29F05D2885}" srcOrd="1" destOrd="0" parTransId="{2D7C2F5D-5897-45F4-8D9A-79AC7D6EEAF6}" sibTransId="{CFA8EAC8-FB6B-47D5-B9EF-DF27411C8811}"/>
    <dgm:cxn modelId="{024AF09D-4599-41DC-B326-FD467C73C04F}" type="presOf" srcId="{F04F4292-2FF6-46B4-87B9-062879E3A719}" destId="{9262A0E4-5D9F-44A1-9D05-4EC3D4415F91}" srcOrd="1" destOrd="0" presId="urn:microsoft.com/office/officeart/2005/8/layout/process4"/>
    <dgm:cxn modelId="{7C98929E-3473-4D37-9933-3A8A248EBF06}" srcId="{F04F4292-2FF6-46B4-87B9-062879E3A719}" destId="{38EC63C6-C98C-414B-86F9-11779757F487}" srcOrd="0" destOrd="0" parTransId="{FE1132B1-E9F1-430C-B310-214789BF2842}" sibTransId="{DF08E898-E35F-44D8-B9BF-7883A05C9399}"/>
    <dgm:cxn modelId="{3C768DA2-60CF-46FF-971C-1D10DD28D561}" srcId="{F04F4292-2FF6-46B4-87B9-062879E3A719}" destId="{B66C45BC-8867-41DF-B6B3-0E6F6D5EC938}" srcOrd="2" destOrd="0" parTransId="{7A126649-A46F-4CC9-9C6E-B61013E0F4CC}" sibTransId="{143B1205-6DAD-417A-A6F1-23DE780AD8AE}"/>
    <dgm:cxn modelId="{2BE176A9-4A8A-4F76-999D-757240D246DB}" srcId="{2362893E-1C96-4C08-B8CD-637175E9FF10}" destId="{3635BF88-A6DA-45A4-96DA-35B5BF8CAA40}" srcOrd="1" destOrd="0" parTransId="{C06C4E79-25CF-443A-8E77-1A09D7B57252}" sibTransId="{BC110229-1A85-41C2-93A8-BC0B33BC6FB8}"/>
    <dgm:cxn modelId="{670C74BC-11F8-4E80-9AE2-E60E32629B91}" type="presOf" srcId="{1476550E-28C5-4341-8226-AEE8829FA8CE}" destId="{E52AB6EC-FE5F-4D02-8F3F-B9D6DA8F967E}" srcOrd="1" destOrd="0" presId="urn:microsoft.com/office/officeart/2005/8/layout/process4"/>
    <dgm:cxn modelId="{F006CFC2-893E-452D-9190-F0788972B83C}" type="presOf" srcId="{1476550E-28C5-4341-8226-AEE8829FA8CE}" destId="{CEB6BD0C-184E-4961-816B-8288F44D1527}" srcOrd="0" destOrd="0" presId="urn:microsoft.com/office/officeart/2005/8/layout/process4"/>
    <dgm:cxn modelId="{8E8942C4-B715-4DF4-B494-69DCDD8167DC}" srcId="{1476550E-28C5-4341-8226-AEE8829FA8CE}" destId="{68539D93-F8CB-470B-A758-CF439CABF9EB}" srcOrd="0" destOrd="0" parTransId="{45F2C674-6CF1-4929-B9EC-75A7418D6A7A}" sibTransId="{758205FA-3F37-4FF7-AABB-8CFCE2DA47F2}"/>
    <dgm:cxn modelId="{E88DA7C9-02F7-41AB-961A-D24F0DD3279B}" type="presOf" srcId="{1F1039A6-9D0F-4111-9B06-3B29F05D2885}" destId="{949A6349-5677-44B5-9E8A-ADA9596AD5E3}" srcOrd="0" destOrd="0" presId="urn:microsoft.com/office/officeart/2005/8/layout/process4"/>
    <dgm:cxn modelId="{BEABD3C9-C92B-45A1-88F3-348665A3DC0C}" srcId="{2362893E-1C96-4C08-B8CD-637175E9FF10}" destId="{F04F4292-2FF6-46B4-87B9-062879E3A719}" srcOrd="2" destOrd="0" parTransId="{6CDFBB11-FF44-4CB2-8FDF-0B0960F9762E}" sibTransId="{5F27EFDA-570E-4F56-9CBA-FEF7635AF250}"/>
    <dgm:cxn modelId="{DEEDFCEB-6D4A-43F2-B7B0-6E076F730FC1}" type="presOf" srcId="{3635BF88-A6DA-45A4-96DA-35B5BF8CAA40}" destId="{511BC6A9-81C0-4023-AAD1-8B91D7246157}" srcOrd="0" destOrd="0" presId="urn:microsoft.com/office/officeart/2005/8/layout/process4"/>
    <dgm:cxn modelId="{37FB6EED-CDC5-4388-BF21-8ED773A530D8}" type="presOf" srcId="{2362893E-1C96-4C08-B8CD-637175E9FF10}" destId="{7745F130-0240-45DA-9E2E-1F745E69D673}" srcOrd="0" destOrd="0" presId="urn:microsoft.com/office/officeart/2005/8/layout/process4"/>
    <dgm:cxn modelId="{B9FBFBF5-C6A8-4D1C-BD6C-1F8C83DCB602}" type="presOf" srcId="{68539D93-F8CB-470B-A758-CF439CABF9EB}" destId="{864ED130-B98E-4E21-A0DB-FA9B4961381C}" srcOrd="0" destOrd="0" presId="urn:microsoft.com/office/officeart/2005/8/layout/process4"/>
    <dgm:cxn modelId="{691ED939-42D8-4F57-ACAB-B3D0F22F0D7E}" type="presParOf" srcId="{7745F130-0240-45DA-9E2E-1F745E69D673}" destId="{2962485D-5524-4660-AF23-17BFBF8CFB7C}" srcOrd="0" destOrd="0" presId="urn:microsoft.com/office/officeart/2005/8/layout/process4"/>
    <dgm:cxn modelId="{B5691B38-68BD-4C5B-AD67-AF79F22A6C71}" type="presParOf" srcId="{2962485D-5524-4660-AF23-17BFBF8CFB7C}" destId="{26B19D86-2A95-4E01-8CDC-4AABA411C9AB}" srcOrd="0" destOrd="0" presId="urn:microsoft.com/office/officeart/2005/8/layout/process4"/>
    <dgm:cxn modelId="{98B7E2F2-80BA-4FC2-AE65-701978C0DB0C}" type="presParOf" srcId="{2962485D-5524-4660-AF23-17BFBF8CFB7C}" destId="{9262A0E4-5D9F-44A1-9D05-4EC3D4415F91}" srcOrd="1" destOrd="0" presId="urn:microsoft.com/office/officeart/2005/8/layout/process4"/>
    <dgm:cxn modelId="{39E2867E-AFA3-40E2-9337-A5821F3B5F59}" type="presParOf" srcId="{2962485D-5524-4660-AF23-17BFBF8CFB7C}" destId="{BB4E447A-8070-45B7-8C2F-1C512BEEF1F0}" srcOrd="2" destOrd="0" presId="urn:microsoft.com/office/officeart/2005/8/layout/process4"/>
    <dgm:cxn modelId="{1289F816-B052-46F5-B50D-6A19BEC82F10}" type="presParOf" srcId="{BB4E447A-8070-45B7-8C2F-1C512BEEF1F0}" destId="{CD373A5B-8F3C-47C6-AC03-A1C8FF88E955}" srcOrd="0" destOrd="0" presId="urn:microsoft.com/office/officeart/2005/8/layout/process4"/>
    <dgm:cxn modelId="{C5037A98-46A6-43B9-A00F-C1E1870C2592}" type="presParOf" srcId="{BB4E447A-8070-45B7-8C2F-1C512BEEF1F0}" destId="{949A6349-5677-44B5-9E8A-ADA9596AD5E3}" srcOrd="1" destOrd="0" presId="urn:microsoft.com/office/officeart/2005/8/layout/process4"/>
    <dgm:cxn modelId="{A77C6B5D-BCED-45E1-AA63-CA2C2776A4F4}" type="presParOf" srcId="{BB4E447A-8070-45B7-8C2F-1C512BEEF1F0}" destId="{A69247BF-DDFF-4272-AB99-0941F9BE0937}" srcOrd="2" destOrd="0" presId="urn:microsoft.com/office/officeart/2005/8/layout/process4"/>
    <dgm:cxn modelId="{B86EE987-18DE-4EA5-85A2-025E6F9731D4}" type="presParOf" srcId="{7745F130-0240-45DA-9E2E-1F745E69D673}" destId="{A7404731-71D6-4CC9-8084-5A4439AB110F}" srcOrd="1" destOrd="0" presId="urn:microsoft.com/office/officeart/2005/8/layout/process4"/>
    <dgm:cxn modelId="{800687B5-04C4-4D6D-9EFA-2BD50A8C36D1}" type="presParOf" srcId="{7745F130-0240-45DA-9E2E-1F745E69D673}" destId="{E6B4DE20-1B0F-42C7-B24E-9376730AF264}" srcOrd="2" destOrd="0" presId="urn:microsoft.com/office/officeart/2005/8/layout/process4"/>
    <dgm:cxn modelId="{66894C1D-D7C6-4386-9CF3-2CBBD652E171}" type="presParOf" srcId="{E6B4DE20-1B0F-42C7-B24E-9376730AF264}" destId="{511BC6A9-81C0-4023-AAD1-8B91D7246157}" srcOrd="0" destOrd="0" presId="urn:microsoft.com/office/officeart/2005/8/layout/process4"/>
    <dgm:cxn modelId="{A6250042-3A9F-4E9D-81E8-8FF4CEC9479A}" type="presParOf" srcId="{7745F130-0240-45DA-9E2E-1F745E69D673}" destId="{421C430F-013A-49E4-BC84-EB84D695E89D}" srcOrd="3" destOrd="0" presId="urn:microsoft.com/office/officeart/2005/8/layout/process4"/>
    <dgm:cxn modelId="{F494C92E-D141-41A2-82DC-C0C00305E494}" type="presParOf" srcId="{7745F130-0240-45DA-9E2E-1F745E69D673}" destId="{F0A3761B-D18A-4931-84E4-D96D398BB52A}" srcOrd="4" destOrd="0" presId="urn:microsoft.com/office/officeart/2005/8/layout/process4"/>
    <dgm:cxn modelId="{51C41B2D-228A-4BBD-8D8F-DD88D941F83B}" type="presParOf" srcId="{F0A3761B-D18A-4931-84E4-D96D398BB52A}" destId="{CEB6BD0C-184E-4961-816B-8288F44D1527}" srcOrd="0" destOrd="0" presId="urn:microsoft.com/office/officeart/2005/8/layout/process4"/>
    <dgm:cxn modelId="{735F6F30-38D5-41EE-A1A2-9EFC8FAF95AB}" type="presParOf" srcId="{F0A3761B-D18A-4931-84E4-D96D398BB52A}" destId="{E52AB6EC-FE5F-4D02-8F3F-B9D6DA8F967E}" srcOrd="1" destOrd="0" presId="urn:microsoft.com/office/officeart/2005/8/layout/process4"/>
    <dgm:cxn modelId="{418254E4-4DA3-40A1-8061-A1EE5E4ACD01}" type="presParOf" srcId="{F0A3761B-D18A-4931-84E4-D96D398BB52A}" destId="{271E82F8-40E1-4E05-A33D-122B7AED7BAB}" srcOrd="2" destOrd="0" presId="urn:microsoft.com/office/officeart/2005/8/layout/process4"/>
    <dgm:cxn modelId="{AF34CAA1-370E-4EDC-A11C-3221E07BA7F1}" type="presParOf" srcId="{271E82F8-40E1-4E05-A33D-122B7AED7BAB}" destId="{864ED130-B98E-4E21-A0DB-FA9B4961381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8C90E7-C415-41E7-BA02-66EA65110BCE}"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CCE1A99D-9A1A-495C-9C32-EC09BCC44512}">
      <dgm:prSet/>
      <dgm:spPr/>
      <dgm:t>
        <a:bodyPr/>
        <a:lstStyle/>
        <a:p>
          <a:r>
            <a:rPr lang="en-US"/>
            <a:t>Motivations</a:t>
          </a:r>
        </a:p>
      </dgm:t>
    </dgm:pt>
    <dgm:pt modelId="{2ABB6555-1419-47A9-9BA8-C5A352B2ED6C}" type="parTrans" cxnId="{7A85B6E6-402C-4247-829E-484C9B98254C}">
      <dgm:prSet/>
      <dgm:spPr/>
      <dgm:t>
        <a:bodyPr/>
        <a:lstStyle/>
        <a:p>
          <a:endParaRPr lang="en-US"/>
        </a:p>
      </dgm:t>
    </dgm:pt>
    <dgm:pt modelId="{2878E315-9081-4016-862D-2DE5A9DE3755}" type="sibTrans" cxnId="{7A85B6E6-402C-4247-829E-484C9B98254C}">
      <dgm:prSet/>
      <dgm:spPr/>
      <dgm:t>
        <a:bodyPr/>
        <a:lstStyle/>
        <a:p>
          <a:endParaRPr lang="en-US"/>
        </a:p>
      </dgm:t>
    </dgm:pt>
    <dgm:pt modelId="{786B89CA-6272-4B27-9893-04565C33168E}">
      <dgm:prSet/>
      <dgm:spPr/>
      <dgm:t>
        <a:bodyPr/>
        <a:lstStyle/>
        <a:p>
          <a:r>
            <a:rPr lang="en-US" dirty="0"/>
            <a:t>China plays an </a:t>
          </a:r>
          <a:r>
            <a:rPr lang="en-GB" dirty="0"/>
            <a:t>important role in preventing further climate change</a:t>
          </a:r>
          <a:endParaRPr lang="en-US" dirty="0"/>
        </a:p>
      </dgm:t>
    </dgm:pt>
    <dgm:pt modelId="{F3C37A63-D726-4687-8FED-ABDCB5C36CF5}" type="parTrans" cxnId="{1556DFC2-1BCE-440F-82CE-934C3EEE45D4}">
      <dgm:prSet/>
      <dgm:spPr/>
      <dgm:t>
        <a:bodyPr/>
        <a:lstStyle/>
        <a:p>
          <a:endParaRPr lang="en-US"/>
        </a:p>
      </dgm:t>
    </dgm:pt>
    <dgm:pt modelId="{9B3D7162-EFB5-44F6-B106-A6C8388A2E8A}" type="sibTrans" cxnId="{1556DFC2-1BCE-440F-82CE-934C3EEE45D4}">
      <dgm:prSet/>
      <dgm:spPr/>
      <dgm:t>
        <a:bodyPr/>
        <a:lstStyle/>
        <a:p>
          <a:endParaRPr lang="en-US"/>
        </a:p>
      </dgm:t>
    </dgm:pt>
    <dgm:pt modelId="{9F04C721-D10B-4C1B-8D71-F1D41850ABF1}">
      <dgm:prSet/>
      <dgm:spPr/>
      <dgm:t>
        <a:bodyPr/>
        <a:lstStyle/>
        <a:p>
          <a:r>
            <a:rPr lang="en-US" dirty="0"/>
            <a:t>E.U. and U.S. that started in 2007 vs China’s rapid growth in 1 year</a:t>
          </a:r>
        </a:p>
      </dgm:t>
    </dgm:pt>
    <dgm:pt modelId="{F360DCA7-AA9D-44BE-9559-121AA9AC03A2}" type="parTrans" cxnId="{A37DC129-84A5-4AF0-B13B-ABBF8CF30C35}">
      <dgm:prSet/>
      <dgm:spPr/>
      <dgm:t>
        <a:bodyPr/>
        <a:lstStyle/>
        <a:p>
          <a:endParaRPr lang="en-US"/>
        </a:p>
      </dgm:t>
    </dgm:pt>
    <dgm:pt modelId="{743399F3-8024-4D7E-B5D4-D046921F4B0F}" type="sibTrans" cxnId="{A37DC129-84A5-4AF0-B13B-ABBF8CF30C35}">
      <dgm:prSet/>
      <dgm:spPr/>
      <dgm:t>
        <a:bodyPr/>
        <a:lstStyle/>
        <a:p>
          <a:endParaRPr lang="en-US"/>
        </a:p>
      </dgm:t>
    </dgm:pt>
    <dgm:pt modelId="{3EE82F95-1B55-4384-96D0-FC2FB0C9C85F}">
      <dgm:prSet/>
      <dgm:spPr/>
      <dgm:t>
        <a:bodyPr/>
        <a:lstStyle/>
        <a:p>
          <a:r>
            <a:rPr lang="en-US"/>
            <a:t>Research Gaps</a:t>
          </a:r>
        </a:p>
      </dgm:t>
    </dgm:pt>
    <dgm:pt modelId="{B5A2AFAE-3FD2-4542-8A84-79F7F0562A62}" type="parTrans" cxnId="{FFEECB1A-92CF-4736-B475-D05F79EDAE26}">
      <dgm:prSet/>
      <dgm:spPr/>
      <dgm:t>
        <a:bodyPr/>
        <a:lstStyle/>
        <a:p>
          <a:endParaRPr lang="en-US"/>
        </a:p>
      </dgm:t>
    </dgm:pt>
    <dgm:pt modelId="{87043629-747C-46EF-8A3F-59D1A6E92A6C}" type="sibTrans" cxnId="{FFEECB1A-92CF-4736-B475-D05F79EDAE26}">
      <dgm:prSet/>
      <dgm:spPr/>
      <dgm:t>
        <a:bodyPr/>
        <a:lstStyle/>
        <a:p>
          <a:endParaRPr lang="en-US"/>
        </a:p>
      </dgm:t>
    </dgm:pt>
    <dgm:pt modelId="{69C946BE-8D8E-40DE-8B11-52F347A6BD41}">
      <dgm:prSet/>
      <dgm:spPr/>
      <dgm:t>
        <a:bodyPr/>
        <a:lstStyle/>
        <a:p>
          <a:r>
            <a:rPr lang="en-US" dirty="0"/>
            <a:t>Existing bibliometric analysis mainly done on English literature</a:t>
          </a:r>
        </a:p>
      </dgm:t>
    </dgm:pt>
    <dgm:pt modelId="{BA95086B-7969-4F00-AFF6-0019DC45989D}" type="parTrans" cxnId="{0D96839D-3632-454A-9FEE-832584CE7117}">
      <dgm:prSet/>
      <dgm:spPr/>
      <dgm:t>
        <a:bodyPr/>
        <a:lstStyle/>
        <a:p>
          <a:endParaRPr lang="en-US"/>
        </a:p>
      </dgm:t>
    </dgm:pt>
    <dgm:pt modelId="{6C385383-AB1E-4E8D-8E10-0B903EA300D0}" type="sibTrans" cxnId="{0D96839D-3632-454A-9FEE-832584CE7117}">
      <dgm:prSet/>
      <dgm:spPr/>
      <dgm:t>
        <a:bodyPr/>
        <a:lstStyle/>
        <a:p>
          <a:endParaRPr lang="en-US"/>
        </a:p>
      </dgm:t>
    </dgm:pt>
    <dgm:pt modelId="{46C76C79-1C66-4016-9A8F-911A2833CDF3}">
      <dgm:prSet/>
      <dgm:spPr/>
      <dgm:t>
        <a:bodyPr/>
        <a:lstStyle/>
        <a:p>
          <a:r>
            <a:rPr lang="en-US" dirty="0"/>
            <a:t>Bibliometric analysis done on Chinese literature:</a:t>
          </a:r>
        </a:p>
      </dgm:t>
    </dgm:pt>
    <dgm:pt modelId="{54A83F15-9707-4659-B025-AD89CA02EA3F}" type="parTrans" cxnId="{57070348-7C79-4F13-8843-233A441A5877}">
      <dgm:prSet/>
      <dgm:spPr/>
      <dgm:t>
        <a:bodyPr/>
        <a:lstStyle/>
        <a:p>
          <a:endParaRPr lang="en-US"/>
        </a:p>
      </dgm:t>
    </dgm:pt>
    <dgm:pt modelId="{032028E8-FB2B-4B9A-9C90-F723A66D8FD7}" type="sibTrans" cxnId="{57070348-7C79-4F13-8843-233A441A5877}">
      <dgm:prSet/>
      <dgm:spPr/>
      <dgm:t>
        <a:bodyPr/>
        <a:lstStyle/>
        <a:p>
          <a:endParaRPr lang="en-US"/>
        </a:p>
      </dgm:t>
    </dgm:pt>
    <dgm:pt modelId="{14374F97-79AB-49D6-B85B-8A461595418B}">
      <dgm:prSet/>
      <dgm:spPr/>
      <dgm:t>
        <a:bodyPr/>
        <a:lstStyle/>
        <a:p>
          <a:r>
            <a:rPr lang="en-US"/>
            <a:t>English search terms --- Not comprehensive</a:t>
          </a:r>
        </a:p>
      </dgm:t>
    </dgm:pt>
    <dgm:pt modelId="{984C3F87-2FF7-4DEE-8B91-3AB16171BFB3}" type="parTrans" cxnId="{EC9E396B-94AC-4277-A38F-1B65E00CF630}">
      <dgm:prSet/>
      <dgm:spPr/>
      <dgm:t>
        <a:bodyPr/>
        <a:lstStyle/>
        <a:p>
          <a:endParaRPr lang="en-US"/>
        </a:p>
      </dgm:t>
    </dgm:pt>
    <dgm:pt modelId="{674768CB-EF96-46D9-92A0-4E3BF40D15BE}" type="sibTrans" cxnId="{EC9E396B-94AC-4277-A38F-1B65E00CF630}">
      <dgm:prSet/>
      <dgm:spPr/>
      <dgm:t>
        <a:bodyPr/>
        <a:lstStyle/>
        <a:p>
          <a:endParaRPr lang="en-US"/>
        </a:p>
      </dgm:t>
    </dgm:pt>
    <dgm:pt modelId="{93F59A65-EC48-4002-9639-6B1273C46E32}">
      <dgm:prSet/>
      <dgm:spPr/>
      <dgm:t>
        <a:bodyPr/>
        <a:lstStyle/>
        <a:p>
          <a:r>
            <a:rPr lang="en-US"/>
            <a:t>English translation of journal titles --- Lost of meanings during translation</a:t>
          </a:r>
        </a:p>
      </dgm:t>
    </dgm:pt>
    <dgm:pt modelId="{898BC9C2-CE18-4860-B111-A5C4183DB349}" type="parTrans" cxnId="{32DD595A-5728-4DA3-8F41-35DDC8B1DDAC}">
      <dgm:prSet/>
      <dgm:spPr/>
      <dgm:t>
        <a:bodyPr/>
        <a:lstStyle/>
        <a:p>
          <a:endParaRPr lang="en-US"/>
        </a:p>
      </dgm:t>
    </dgm:pt>
    <dgm:pt modelId="{C195BDBA-7F11-48A5-BE92-6F083D985721}" type="sibTrans" cxnId="{32DD595A-5728-4DA3-8F41-35DDC8B1DDAC}">
      <dgm:prSet/>
      <dgm:spPr/>
      <dgm:t>
        <a:bodyPr/>
        <a:lstStyle/>
        <a:p>
          <a:endParaRPr lang="en-US"/>
        </a:p>
      </dgm:t>
    </dgm:pt>
    <dgm:pt modelId="{4B8C1E2A-2FFE-42FB-B45E-51B6108EF032}" type="pres">
      <dgm:prSet presAssocID="{388C90E7-C415-41E7-BA02-66EA65110BCE}" presName="linear" presStyleCnt="0">
        <dgm:presLayoutVars>
          <dgm:animLvl val="lvl"/>
          <dgm:resizeHandles val="exact"/>
        </dgm:presLayoutVars>
      </dgm:prSet>
      <dgm:spPr/>
    </dgm:pt>
    <dgm:pt modelId="{D8CB0898-18E6-4F83-BE3F-214095EE36B5}" type="pres">
      <dgm:prSet presAssocID="{CCE1A99D-9A1A-495C-9C32-EC09BCC44512}" presName="parentText" presStyleLbl="node1" presStyleIdx="0" presStyleCnt="2">
        <dgm:presLayoutVars>
          <dgm:chMax val="0"/>
          <dgm:bulletEnabled val="1"/>
        </dgm:presLayoutVars>
      </dgm:prSet>
      <dgm:spPr/>
    </dgm:pt>
    <dgm:pt modelId="{2D9841E7-9A09-446C-874D-F3C1D236CE73}" type="pres">
      <dgm:prSet presAssocID="{CCE1A99D-9A1A-495C-9C32-EC09BCC44512}" presName="childText" presStyleLbl="revTx" presStyleIdx="0" presStyleCnt="2">
        <dgm:presLayoutVars>
          <dgm:bulletEnabled val="1"/>
        </dgm:presLayoutVars>
      </dgm:prSet>
      <dgm:spPr/>
    </dgm:pt>
    <dgm:pt modelId="{2091DC14-5FD9-45E2-8625-A255840045B0}" type="pres">
      <dgm:prSet presAssocID="{3EE82F95-1B55-4384-96D0-FC2FB0C9C85F}" presName="parentText" presStyleLbl="node1" presStyleIdx="1" presStyleCnt="2">
        <dgm:presLayoutVars>
          <dgm:chMax val="0"/>
          <dgm:bulletEnabled val="1"/>
        </dgm:presLayoutVars>
      </dgm:prSet>
      <dgm:spPr/>
    </dgm:pt>
    <dgm:pt modelId="{26D50DB2-5A5E-476F-A565-EC776DC450D3}" type="pres">
      <dgm:prSet presAssocID="{3EE82F95-1B55-4384-96D0-FC2FB0C9C85F}" presName="childText" presStyleLbl="revTx" presStyleIdx="1" presStyleCnt="2">
        <dgm:presLayoutVars>
          <dgm:bulletEnabled val="1"/>
        </dgm:presLayoutVars>
      </dgm:prSet>
      <dgm:spPr/>
    </dgm:pt>
  </dgm:ptLst>
  <dgm:cxnLst>
    <dgm:cxn modelId="{FFEECB1A-92CF-4736-B475-D05F79EDAE26}" srcId="{388C90E7-C415-41E7-BA02-66EA65110BCE}" destId="{3EE82F95-1B55-4384-96D0-FC2FB0C9C85F}" srcOrd="1" destOrd="0" parTransId="{B5A2AFAE-3FD2-4542-8A84-79F7F0562A62}" sibTransId="{87043629-747C-46EF-8A3F-59D1A6E92A6C}"/>
    <dgm:cxn modelId="{A37DC129-84A5-4AF0-B13B-ABBF8CF30C35}" srcId="{CCE1A99D-9A1A-495C-9C32-EC09BCC44512}" destId="{9F04C721-D10B-4C1B-8D71-F1D41850ABF1}" srcOrd="1" destOrd="0" parTransId="{F360DCA7-AA9D-44BE-9559-121AA9AC03A2}" sibTransId="{743399F3-8024-4D7E-B5D4-D046921F4B0F}"/>
    <dgm:cxn modelId="{2FACDD2C-F910-44C2-A533-0B0E07948256}" type="presOf" srcId="{786B89CA-6272-4B27-9893-04565C33168E}" destId="{2D9841E7-9A09-446C-874D-F3C1D236CE73}" srcOrd="0" destOrd="0" presId="urn:microsoft.com/office/officeart/2005/8/layout/vList2"/>
    <dgm:cxn modelId="{D52B0131-B375-44DB-AE27-77594BCB40CA}" type="presOf" srcId="{69C946BE-8D8E-40DE-8B11-52F347A6BD41}" destId="{26D50DB2-5A5E-476F-A565-EC776DC450D3}" srcOrd="0" destOrd="0" presId="urn:microsoft.com/office/officeart/2005/8/layout/vList2"/>
    <dgm:cxn modelId="{26767D32-18A4-4F56-AF30-F91626164A15}" type="presOf" srcId="{46C76C79-1C66-4016-9A8F-911A2833CDF3}" destId="{26D50DB2-5A5E-476F-A565-EC776DC450D3}" srcOrd="0" destOrd="1" presId="urn:microsoft.com/office/officeart/2005/8/layout/vList2"/>
    <dgm:cxn modelId="{57070348-7C79-4F13-8843-233A441A5877}" srcId="{3EE82F95-1B55-4384-96D0-FC2FB0C9C85F}" destId="{46C76C79-1C66-4016-9A8F-911A2833CDF3}" srcOrd="1" destOrd="0" parTransId="{54A83F15-9707-4659-B025-AD89CA02EA3F}" sibTransId="{032028E8-FB2B-4B9A-9C90-F723A66D8FD7}"/>
    <dgm:cxn modelId="{EC9E396B-94AC-4277-A38F-1B65E00CF630}" srcId="{46C76C79-1C66-4016-9A8F-911A2833CDF3}" destId="{14374F97-79AB-49D6-B85B-8A461595418B}" srcOrd="0" destOrd="0" parTransId="{984C3F87-2FF7-4DEE-8B91-3AB16171BFB3}" sibTransId="{674768CB-EF96-46D9-92A0-4E3BF40D15BE}"/>
    <dgm:cxn modelId="{F68C8559-543D-4524-A309-D7B1DA1626F3}" type="presOf" srcId="{9F04C721-D10B-4C1B-8D71-F1D41850ABF1}" destId="{2D9841E7-9A09-446C-874D-F3C1D236CE73}" srcOrd="0" destOrd="1" presId="urn:microsoft.com/office/officeart/2005/8/layout/vList2"/>
    <dgm:cxn modelId="{32DD595A-5728-4DA3-8F41-35DDC8B1DDAC}" srcId="{46C76C79-1C66-4016-9A8F-911A2833CDF3}" destId="{93F59A65-EC48-4002-9639-6B1273C46E32}" srcOrd="1" destOrd="0" parTransId="{898BC9C2-CE18-4860-B111-A5C4183DB349}" sibTransId="{C195BDBA-7F11-48A5-BE92-6F083D985721}"/>
    <dgm:cxn modelId="{0D96839D-3632-454A-9FEE-832584CE7117}" srcId="{3EE82F95-1B55-4384-96D0-FC2FB0C9C85F}" destId="{69C946BE-8D8E-40DE-8B11-52F347A6BD41}" srcOrd="0" destOrd="0" parTransId="{BA95086B-7969-4F00-AFF6-0019DC45989D}" sibTransId="{6C385383-AB1E-4E8D-8E10-0B903EA300D0}"/>
    <dgm:cxn modelId="{96DFCFA6-2D00-40DF-85BC-315BCF4DECE7}" type="presOf" srcId="{388C90E7-C415-41E7-BA02-66EA65110BCE}" destId="{4B8C1E2A-2FFE-42FB-B45E-51B6108EF032}" srcOrd="0" destOrd="0" presId="urn:microsoft.com/office/officeart/2005/8/layout/vList2"/>
    <dgm:cxn modelId="{CD2DD2A7-1C6A-46B5-83CA-32C85CDC9993}" type="presOf" srcId="{3EE82F95-1B55-4384-96D0-FC2FB0C9C85F}" destId="{2091DC14-5FD9-45E2-8625-A255840045B0}" srcOrd="0" destOrd="0" presId="urn:microsoft.com/office/officeart/2005/8/layout/vList2"/>
    <dgm:cxn modelId="{1556DFC2-1BCE-440F-82CE-934C3EEE45D4}" srcId="{CCE1A99D-9A1A-495C-9C32-EC09BCC44512}" destId="{786B89CA-6272-4B27-9893-04565C33168E}" srcOrd="0" destOrd="0" parTransId="{F3C37A63-D726-4687-8FED-ABDCB5C36CF5}" sibTransId="{9B3D7162-EFB5-44F6-B106-A6C8388A2E8A}"/>
    <dgm:cxn modelId="{40F0F7E5-8538-45B5-9C79-45CA0A2956F4}" type="presOf" srcId="{14374F97-79AB-49D6-B85B-8A461595418B}" destId="{26D50DB2-5A5E-476F-A565-EC776DC450D3}" srcOrd="0" destOrd="2" presId="urn:microsoft.com/office/officeart/2005/8/layout/vList2"/>
    <dgm:cxn modelId="{7A85B6E6-402C-4247-829E-484C9B98254C}" srcId="{388C90E7-C415-41E7-BA02-66EA65110BCE}" destId="{CCE1A99D-9A1A-495C-9C32-EC09BCC44512}" srcOrd="0" destOrd="0" parTransId="{2ABB6555-1419-47A9-9BA8-C5A352B2ED6C}" sibTransId="{2878E315-9081-4016-862D-2DE5A9DE3755}"/>
    <dgm:cxn modelId="{B9D45CE9-BD03-46BF-8363-FEEA5BEC0B35}" type="presOf" srcId="{CCE1A99D-9A1A-495C-9C32-EC09BCC44512}" destId="{D8CB0898-18E6-4F83-BE3F-214095EE36B5}" srcOrd="0" destOrd="0" presId="urn:microsoft.com/office/officeart/2005/8/layout/vList2"/>
    <dgm:cxn modelId="{60D2D8F8-82C7-4C0C-9F5B-05E91372DA64}" type="presOf" srcId="{93F59A65-EC48-4002-9639-6B1273C46E32}" destId="{26D50DB2-5A5E-476F-A565-EC776DC450D3}" srcOrd="0" destOrd="3" presId="urn:microsoft.com/office/officeart/2005/8/layout/vList2"/>
    <dgm:cxn modelId="{CA789A05-8F5C-48C3-A579-938FA2E82DE9}" type="presParOf" srcId="{4B8C1E2A-2FFE-42FB-B45E-51B6108EF032}" destId="{D8CB0898-18E6-4F83-BE3F-214095EE36B5}" srcOrd="0" destOrd="0" presId="urn:microsoft.com/office/officeart/2005/8/layout/vList2"/>
    <dgm:cxn modelId="{37AC678E-A9B9-4F85-A441-9AD616D7DA6C}" type="presParOf" srcId="{4B8C1E2A-2FFE-42FB-B45E-51B6108EF032}" destId="{2D9841E7-9A09-446C-874D-F3C1D236CE73}" srcOrd="1" destOrd="0" presId="urn:microsoft.com/office/officeart/2005/8/layout/vList2"/>
    <dgm:cxn modelId="{BBBC1632-7673-4B81-8774-8D7866FA555C}" type="presParOf" srcId="{4B8C1E2A-2FFE-42FB-B45E-51B6108EF032}" destId="{2091DC14-5FD9-45E2-8625-A255840045B0}" srcOrd="2" destOrd="0" presId="urn:microsoft.com/office/officeart/2005/8/layout/vList2"/>
    <dgm:cxn modelId="{E4AB71E6-E9D2-481D-8F25-A8E02C8FCFAD}" type="presParOf" srcId="{4B8C1E2A-2FFE-42FB-B45E-51B6108EF032}" destId="{26D50DB2-5A5E-476F-A565-EC776DC450D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7C73AF-535B-4E6B-91A2-739C4DEB164D}"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38CFB322-0F1F-4A7C-983E-647547B0BB23}">
      <dgm:prSet/>
      <dgm:spPr/>
      <dgm:t>
        <a:bodyPr/>
        <a:lstStyle/>
        <a:p>
          <a:r>
            <a:rPr lang="en-US" dirty="0"/>
            <a:t>Aim: A </a:t>
          </a:r>
          <a:r>
            <a:rPr lang="en-US" u="sng" dirty="0"/>
            <a:t>bibliometric analysis </a:t>
          </a:r>
          <a:r>
            <a:rPr lang="en-US" dirty="0"/>
            <a:t>on </a:t>
          </a:r>
          <a:r>
            <a:rPr lang="en-US" u="sng" dirty="0"/>
            <a:t>Chinese green finance literature obtained</a:t>
          </a:r>
          <a:r>
            <a:rPr lang="en-US" dirty="0"/>
            <a:t> from </a:t>
          </a:r>
          <a:r>
            <a:rPr lang="en-US" u="sng" dirty="0"/>
            <a:t>Chinese databases </a:t>
          </a:r>
          <a:r>
            <a:rPr lang="en-US" dirty="0"/>
            <a:t>using </a:t>
          </a:r>
          <a:r>
            <a:rPr lang="en-US" u="sng" dirty="0"/>
            <a:t>machine learning</a:t>
          </a:r>
          <a:endParaRPr lang="en-US" dirty="0"/>
        </a:p>
      </dgm:t>
    </dgm:pt>
    <dgm:pt modelId="{D6320443-C185-498B-997B-C2AFC4CF3144}" type="parTrans" cxnId="{0BF83C9D-115F-4326-9566-71F5CB2F7513}">
      <dgm:prSet/>
      <dgm:spPr/>
      <dgm:t>
        <a:bodyPr/>
        <a:lstStyle/>
        <a:p>
          <a:endParaRPr lang="en-US"/>
        </a:p>
      </dgm:t>
    </dgm:pt>
    <dgm:pt modelId="{A12DF36A-F14D-4F5B-AA11-3892BEFE9D0A}" type="sibTrans" cxnId="{0BF83C9D-115F-4326-9566-71F5CB2F7513}">
      <dgm:prSet/>
      <dgm:spPr/>
      <dgm:t>
        <a:bodyPr/>
        <a:lstStyle/>
        <a:p>
          <a:endParaRPr lang="en-US"/>
        </a:p>
      </dgm:t>
    </dgm:pt>
    <dgm:pt modelId="{27A0202C-190A-4B5A-94A1-915F2108F50C}">
      <dgm:prSet/>
      <dgm:spPr/>
      <dgm:t>
        <a:bodyPr/>
        <a:lstStyle/>
        <a:p>
          <a:r>
            <a:rPr lang="en-US"/>
            <a:t>Research Queries:</a:t>
          </a:r>
        </a:p>
      </dgm:t>
    </dgm:pt>
    <dgm:pt modelId="{19F2E185-BAF9-424B-872F-4E726F0D468F}" type="parTrans" cxnId="{6D428195-BF52-4CB6-B513-7659E9203DF5}">
      <dgm:prSet/>
      <dgm:spPr/>
      <dgm:t>
        <a:bodyPr/>
        <a:lstStyle/>
        <a:p>
          <a:endParaRPr lang="en-US"/>
        </a:p>
      </dgm:t>
    </dgm:pt>
    <dgm:pt modelId="{2E6C4895-35D5-4492-A426-9DDCD0B3BE3A}" type="sibTrans" cxnId="{6D428195-BF52-4CB6-B513-7659E9203DF5}">
      <dgm:prSet/>
      <dgm:spPr/>
      <dgm:t>
        <a:bodyPr/>
        <a:lstStyle/>
        <a:p>
          <a:endParaRPr lang="en-US"/>
        </a:p>
      </dgm:t>
    </dgm:pt>
    <dgm:pt modelId="{D371933E-8A3F-42E5-92BE-9AEF0005545F}">
      <dgm:prSet/>
      <dgm:spPr/>
      <dgm:t>
        <a:bodyPr/>
        <a:lstStyle/>
        <a:p>
          <a:r>
            <a:rPr lang="en-US" dirty="0"/>
            <a:t>RQ1: How recently has research begun into green finance in China?</a:t>
          </a:r>
        </a:p>
      </dgm:t>
    </dgm:pt>
    <dgm:pt modelId="{BCA0807E-50DA-4617-AB76-F62DE3EE9541}" type="parTrans" cxnId="{E30B9AF3-3BD3-427B-92C0-1B63B973437F}">
      <dgm:prSet/>
      <dgm:spPr/>
      <dgm:t>
        <a:bodyPr/>
        <a:lstStyle/>
        <a:p>
          <a:endParaRPr lang="en-US"/>
        </a:p>
      </dgm:t>
    </dgm:pt>
    <dgm:pt modelId="{09885CF4-081B-48CC-88AA-882EE34E7931}" type="sibTrans" cxnId="{E30B9AF3-3BD3-427B-92C0-1B63B973437F}">
      <dgm:prSet/>
      <dgm:spPr/>
      <dgm:t>
        <a:bodyPr/>
        <a:lstStyle/>
        <a:p>
          <a:endParaRPr lang="en-US"/>
        </a:p>
      </dgm:t>
    </dgm:pt>
    <dgm:pt modelId="{F7C1937B-EF6E-41A5-916D-A24A4B19C761}">
      <dgm:prSet/>
      <dgm:spPr/>
      <dgm:t>
        <a:bodyPr/>
        <a:lstStyle/>
        <a:p>
          <a:r>
            <a:rPr lang="en-US" dirty="0"/>
            <a:t>RQ2: What are the overall green finance insights gathered from Chinese literature?</a:t>
          </a:r>
        </a:p>
      </dgm:t>
    </dgm:pt>
    <dgm:pt modelId="{F31CC6A9-0B4B-4BEB-B9C9-65AD83BD1C0C}" type="parTrans" cxnId="{742E1670-786C-4C96-848C-2452DC8476E6}">
      <dgm:prSet/>
      <dgm:spPr/>
      <dgm:t>
        <a:bodyPr/>
        <a:lstStyle/>
        <a:p>
          <a:endParaRPr lang="en-US"/>
        </a:p>
      </dgm:t>
    </dgm:pt>
    <dgm:pt modelId="{B1F89735-4531-443C-A82B-9FF43FE6E15E}" type="sibTrans" cxnId="{742E1670-786C-4C96-848C-2452DC8476E6}">
      <dgm:prSet/>
      <dgm:spPr/>
      <dgm:t>
        <a:bodyPr/>
        <a:lstStyle/>
        <a:p>
          <a:endParaRPr lang="en-US"/>
        </a:p>
      </dgm:t>
    </dgm:pt>
    <dgm:pt modelId="{CFB61D74-EA3A-4FC2-958A-16517034DEDF}">
      <dgm:prSet/>
      <dgm:spPr/>
      <dgm:t>
        <a:bodyPr/>
        <a:lstStyle/>
        <a:p>
          <a:r>
            <a:rPr lang="en-US" dirty="0"/>
            <a:t>RQ3: What are the trending topics in green finance from Chinese literature?</a:t>
          </a:r>
        </a:p>
      </dgm:t>
    </dgm:pt>
    <dgm:pt modelId="{6AAF69FC-8DE8-449A-8732-04487D15CDE3}" type="parTrans" cxnId="{4B70BE83-0AF2-48E7-B6F0-4FB361FB7A53}">
      <dgm:prSet/>
      <dgm:spPr/>
      <dgm:t>
        <a:bodyPr/>
        <a:lstStyle/>
        <a:p>
          <a:endParaRPr lang="en-US"/>
        </a:p>
      </dgm:t>
    </dgm:pt>
    <dgm:pt modelId="{51239E2F-B832-4349-A33A-655C65CC258E}" type="sibTrans" cxnId="{4B70BE83-0AF2-48E7-B6F0-4FB361FB7A53}">
      <dgm:prSet/>
      <dgm:spPr/>
      <dgm:t>
        <a:bodyPr/>
        <a:lstStyle/>
        <a:p>
          <a:endParaRPr lang="en-US"/>
        </a:p>
      </dgm:t>
    </dgm:pt>
    <dgm:pt modelId="{2EB207FD-D855-49B1-B4FC-AF92C1275E12}" type="pres">
      <dgm:prSet presAssocID="{7C7C73AF-535B-4E6B-91A2-739C4DEB164D}" presName="linear" presStyleCnt="0">
        <dgm:presLayoutVars>
          <dgm:animLvl val="lvl"/>
          <dgm:resizeHandles val="exact"/>
        </dgm:presLayoutVars>
      </dgm:prSet>
      <dgm:spPr/>
    </dgm:pt>
    <dgm:pt modelId="{90621C5E-1FDC-437C-BF9F-2C4BD0FB862C}" type="pres">
      <dgm:prSet presAssocID="{38CFB322-0F1F-4A7C-983E-647547B0BB23}" presName="parentText" presStyleLbl="node1" presStyleIdx="0" presStyleCnt="2" custScaleY="110508">
        <dgm:presLayoutVars>
          <dgm:chMax val="0"/>
          <dgm:bulletEnabled val="1"/>
        </dgm:presLayoutVars>
      </dgm:prSet>
      <dgm:spPr/>
    </dgm:pt>
    <dgm:pt modelId="{79BBBC7F-0D65-4F13-8E8B-4FBC5E0F53BD}" type="pres">
      <dgm:prSet presAssocID="{A12DF36A-F14D-4F5B-AA11-3892BEFE9D0A}" presName="spacer" presStyleCnt="0"/>
      <dgm:spPr/>
    </dgm:pt>
    <dgm:pt modelId="{05B057EC-833A-4203-A0BE-A32EB4957A7A}" type="pres">
      <dgm:prSet presAssocID="{27A0202C-190A-4B5A-94A1-915F2108F50C}" presName="parentText" presStyleLbl="node1" presStyleIdx="1" presStyleCnt="2" custScaleY="68611">
        <dgm:presLayoutVars>
          <dgm:chMax val="0"/>
          <dgm:bulletEnabled val="1"/>
        </dgm:presLayoutVars>
      </dgm:prSet>
      <dgm:spPr/>
    </dgm:pt>
    <dgm:pt modelId="{681C1E5E-DCA1-470D-979B-37D7BEDC6D97}" type="pres">
      <dgm:prSet presAssocID="{27A0202C-190A-4B5A-94A1-915F2108F50C}" presName="childText" presStyleLbl="revTx" presStyleIdx="0" presStyleCnt="1">
        <dgm:presLayoutVars>
          <dgm:bulletEnabled val="1"/>
        </dgm:presLayoutVars>
      </dgm:prSet>
      <dgm:spPr/>
    </dgm:pt>
  </dgm:ptLst>
  <dgm:cxnLst>
    <dgm:cxn modelId="{353A4505-0AD6-478F-9148-A72D4921ECE7}" type="presOf" srcId="{CFB61D74-EA3A-4FC2-958A-16517034DEDF}" destId="{681C1E5E-DCA1-470D-979B-37D7BEDC6D97}" srcOrd="0" destOrd="2" presId="urn:microsoft.com/office/officeart/2005/8/layout/vList2"/>
    <dgm:cxn modelId="{B59A3029-56B7-4BC8-B9C9-187673C187C3}" type="presOf" srcId="{38CFB322-0F1F-4A7C-983E-647547B0BB23}" destId="{90621C5E-1FDC-437C-BF9F-2C4BD0FB862C}" srcOrd="0" destOrd="0" presId="urn:microsoft.com/office/officeart/2005/8/layout/vList2"/>
    <dgm:cxn modelId="{A92BA330-9AD4-47B9-8615-357631ABB760}" type="presOf" srcId="{D371933E-8A3F-42E5-92BE-9AEF0005545F}" destId="{681C1E5E-DCA1-470D-979B-37D7BEDC6D97}" srcOrd="0" destOrd="0" presId="urn:microsoft.com/office/officeart/2005/8/layout/vList2"/>
    <dgm:cxn modelId="{1EB9405E-85B1-4729-AD5F-0E05E1A04521}" type="presOf" srcId="{27A0202C-190A-4B5A-94A1-915F2108F50C}" destId="{05B057EC-833A-4203-A0BE-A32EB4957A7A}" srcOrd="0" destOrd="0" presId="urn:microsoft.com/office/officeart/2005/8/layout/vList2"/>
    <dgm:cxn modelId="{742E1670-786C-4C96-848C-2452DC8476E6}" srcId="{27A0202C-190A-4B5A-94A1-915F2108F50C}" destId="{F7C1937B-EF6E-41A5-916D-A24A4B19C761}" srcOrd="1" destOrd="0" parTransId="{F31CC6A9-0B4B-4BEB-B9C9-65AD83BD1C0C}" sibTransId="{B1F89735-4531-443C-A82B-9FF43FE6E15E}"/>
    <dgm:cxn modelId="{4B70BE83-0AF2-48E7-B6F0-4FB361FB7A53}" srcId="{27A0202C-190A-4B5A-94A1-915F2108F50C}" destId="{CFB61D74-EA3A-4FC2-958A-16517034DEDF}" srcOrd="2" destOrd="0" parTransId="{6AAF69FC-8DE8-449A-8732-04487D15CDE3}" sibTransId="{51239E2F-B832-4349-A33A-655C65CC258E}"/>
    <dgm:cxn modelId="{6D428195-BF52-4CB6-B513-7659E9203DF5}" srcId="{7C7C73AF-535B-4E6B-91A2-739C4DEB164D}" destId="{27A0202C-190A-4B5A-94A1-915F2108F50C}" srcOrd="1" destOrd="0" parTransId="{19F2E185-BAF9-424B-872F-4E726F0D468F}" sibTransId="{2E6C4895-35D5-4492-A426-9DDCD0B3BE3A}"/>
    <dgm:cxn modelId="{0BF83C9D-115F-4326-9566-71F5CB2F7513}" srcId="{7C7C73AF-535B-4E6B-91A2-739C4DEB164D}" destId="{38CFB322-0F1F-4A7C-983E-647547B0BB23}" srcOrd="0" destOrd="0" parTransId="{D6320443-C185-498B-997B-C2AFC4CF3144}" sibTransId="{A12DF36A-F14D-4F5B-AA11-3892BEFE9D0A}"/>
    <dgm:cxn modelId="{E30B9AF3-3BD3-427B-92C0-1B63B973437F}" srcId="{27A0202C-190A-4B5A-94A1-915F2108F50C}" destId="{D371933E-8A3F-42E5-92BE-9AEF0005545F}" srcOrd="0" destOrd="0" parTransId="{BCA0807E-50DA-4617-AB76-F62DE3EE9541}" sibTransId="{09885CF4-081B-48CC-88AA-882EE34E7931}"/>
    <dgm:cxn modelId="{1C7B56FB-7082-419A-86A5-9C24854F9057}" type="presOf" srcId="{F7C1937B-EF6E-41A5-916D-A24A4B19C761}" destId="{681C1E5E-DCA1-470D-979B-37D7BEDC6D97}" srcOrd="0" destOrd="1" presId="urn:microsoft.com/office/officeart/2005/8/layout/vList2"/>
    <dgm:cxn modelId="{E5B646FE-BB08-4986-8E7F-A2ED869A97CE}" type="presOf" srcId="{7C7C73AF-535B-4E6B-91A2-739C4DEB164D}" destId="{2EB207FD-D855-49B1-B4FC-AF92C1275E12}" srcOrd="0" destOrd="0" presId="urn:microsoft.com/office/officeart/2005/8/layout/vList2"/>
    <dgm:cxn modelId="{9B304502-1BF0-4856-A04E-F7FEE0EE6211}" type="presParOf" srcId="{2EB207FD-D855-49B1-B4FC-AF92C1275E12}" destId="{90621C5E-1FDC-437C-BF9F-2C4BD0FB862C}" srcOrd="0" destOrd="0" presId="urn:microsoft.com/office/officeart/2005/8/layout/vList2"/>
    <dgm:cxn modelId="{C303410E-DAF6-4B3A-B148-F9BAA559EB1F}" type="presParOf" srcId="{2EB207FD-D855-49B1-B4FC-AF92C1275E12}" destId="{79BBBC7F-0D65-4F13-8E8B-4FBC5E0F53BD}" srcOrd="1" destOrd="0" presId="urn:microsoft.com/office/officeart/2005/8/layout/vList2"/>
    <dgm:cxn modelId="{83C35212-4206-4B25-B07C-8185FE13806F}" type="presParOf" srcId="{2EB207FD-D855-49B1-B4FC-AF92C1275E12}" destId="{05B057EC-833A-4203-A0BE-A32EB4957A7A}" srcOrd="2" destOrd="0" presId="urn:microsoft.com/office/officeart/2005/8/layout/vList2"/>
    <dgm:cxn modelId="{7FADF03F-1B4B-4D81-874F-B8510CE293DF}" type="presParOf" srcId="{2EB207FD-D855-49B1-B4FC-AF92C1275E12}" destId="{681C1E5E-DCA1-470D-979B-37D7BEDC6D97}"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CE326B-AAD5-487E-A9BF-56BDBD7EE4C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90D8475-DCFD-490C-B745-096B959D3C6C}">
      <dgm:prSet/>
      <dgm:spPr/>
      <dgm:t>
        <a:bodyPr/>
        <a:lstStyle/>
        <a:p>
          <a:r>
            <a:rPr lang="en-US" dirty="0"/>
            <a:t>Global Perspective</a:t>
          </a:r>
        </a:p>
      </dgm:t>
    </dgm:pt>
    <dgm:pt modelId="{015C298A-B3F1-484C-8485-D20B0A21F2C3}" type="parTrans" cxnId="{8801E561-070D-4E70-8C62-B37A750811C4}">
      <dgm:prSet/>
      <dgm:spPr/>
      <dgm:t>
        <a:bodyPr/>
        <a:lstStyle/>
        <a:p>
          <a:endParaRPr lang="en-US"/>
        </a:p>
      </dgm:t>
    </dgm:pt>
    <dgm:pt modelId="{4BBE43A3-A02F-462E-8E55-6E75232AEF95}" type="sibTrans" cxnId="{8801E561-070D-4E70-8C62-B37A750811C4}">
      <dgm:prSet/>
      <dgm:spPr/>
      <dgm:t>
        <a:bodyPr/>
        <a:lstStyle/>
        <a:p>
          <a:endParaRPr lang="en-US"/>
        </a:p>
      </dgm:t>
    </dgm:pt>
    <dgm:pt modelId="{9A074D76-07BD-463E-940A-62DB58671379}">
      <dgm:prSet/>
      <dgm:spPr/>
      <dgm:t>
        <a:bodyPr/>
        <a:lstStyle/>
        <a:p>
          <a:r>
            <a:rPr lang="en-US" dirty="0"/>
            <a:t>Maria et al. (2023) --- climate finance from developed to developing nations</a:t>
          </a:r>
        </a:p>
      </dgm:t>
    </dgm:pt>
    <dgm:pt modelId="{E2E2580C-12C2-4BCE-87ED-C3F774BFF00C}" type="parTrans" cxnId="{A32D593F-52DF-4B31-B212-F9F1E3FC89DD}">
      <dgm:prSet/>
      <dgm:spPr/>
      <dgm:t>
        <a:bodyPr/>
        <a:lstStyle/>
        <a:p>
          <a:endParaRPr lang="en-US"/>
        </a:p>
      </dgm:t>
    </dgm:pt>
    <dgm:pt modelId="{2F526ED4-7596-46B7-9614-1E8EC5C71E6E}" type="sibTrans" cxnId="{A32D593F-52DF-4B31-B212-F9F1E3FC89DD}">
      <dgm:prSet/>
      <dgm:spPr/>
      <dgm:t>
        <a:bodyPr/>
        <a:lstStyle/>
        <a:p>
          <a:endParaRPr lang="en-US"/>
        </a:p>
      </dgm:t>
    </dgm:pt>
    <dgm:pt modelId="{F1F5BCFE-756C-4A2C-8F90-223FE16EABDF}">
      <dgm:prSet/>
      <dgm:spPr/>
      <dgm:t>
        <a:bodyPr/>
        <a:lstStyle/>
        <a:p>
          <a:r>
            <a:rPr lang="en-US"/>
            <a:t>Li et al. (2022) --- Impact, performance and investment</a:t>
          </a:r>
        </a:p>
      </dgm:t>
    </dgm:pt>
    <dgm:pt modelId="{3E9CFA5E-6648-4B7E-8A4C-70C5B9154FAA}" type="parTrans" cxnId="{6EE25985-8915-4D27-9B69-9D3CB8E57A3C}">
      <dgm:prSet/>
      <dgm:spPr/>
      <dgm:t>
        <a:bodyPr/>
        <a:lstStyle/>
        <a:p>
          <a:endParaRPr lang="en-US"/>
        </a:p>
      </dgm:t>
    </dgm:pt>
    <dgm:pt modelId="{6E4E44C7-0FE0-418B-96ED-0AD17988BD7E}" type="sibTrans" cxnId="{6EE25985-8915-4D27-9B69-9D3CB8E57A3C}">
      <dgm:prSet/>
      <dgm:spPr/>
      <dgm:t>
        <a:bodyPr/>
        <a:lstStyle/>
        <a:p>
          <a:endParaRPr lang="en-US"/>
        </a:p>
      </dgm:t>
    </dgm:pt>
    <dgm:pt modelId="{82D92F84-E005-45A9-914C-1D61070A3C61}">
      <dgm:prSet/>
      <dgm:spPr/>
      <dgm:t>
        <a:bodyPr/>
        <a:lstStyle/>
        <a:p>
          <a:r>
            <a:rPr lang="en-US"/>
            <a:t>China’s Perspective</a:t>
          </a:r>
        </a:p>
      </dgm:t>
    </dgm:pt>
    <dgm:pt modelId="{28969200-8F6F-4D99-818B-AE31B93DD5D8}" type="parTrans" cxnId="{896651B4-CAE9-4963-A4BE-CCD95FB6B557}">
      <dgm:prSet/>
      <dgm:spPr/>
      <dgm:t>
        <a:bodyPr/>
        <a:lstStyle/>
        <a:p>
          <a:endParaRPr lang="en-US"/>
        </a:p>
      </dgm:t>
    </dgm:pt>
    <dgm:pt modelId="{8894A3E4-C296-4A55-84A1-6031319F890B}" type="sibTrans" cxnId="{896651B4-CAE9-4963-A4BE-CCD95FB6B557}">
      <dgm:prSet/>
      <dgm:spPr/>
      <dgm:t>
        <a:bodyPr/>
        <a:lstStyle/>
        <a:p>
          <a:endParaRPr lang="en-US"/>
        </a:p>
      </dgm:t>
    </dgm:pt>
    <dgm:pt modelId="{9CED714B-D3D9-47A3-AE52-710ABF1BEF91}">
      <dgm:prSet/>
      <dgm:spPr/>
      <dgm:t>
        <a:bodyPr/>
        <a:lstStyle/>
        <a:p>
          <a:r>
            <a:rPr lang="en-US" dirty="0"/>
            <a:t>Li et al. (2022) --- green finance, green credit and green bonds</a:t>
          </a:r>
        </a:p>
      </dgm:t>
    </dgm:pt>
    <dgm:pt modelId="{700294C0-47F0-4ED0-B2DE-AB48C76CE7B2}" type="parTrans" cxnId="{C6B741D7-3CD9-46ED-9A18-415644D568C8}">
      <dgm:prSet/>
      <dgm:spPr/>
      <dgm:t>
        <a:bodyPr/>
        <a:lstStyle/>
        <a:p>
          <a:endParaRPr lang="en-US"/>
        </a:p>
      </dgm:t>
    </dgm:pt>
    <dgm:pt modelId="{9FEED9F5-8125-4452-A659-8061E69AD154}" type="sibTrans" cxnId="{C6B741D7-3CD9-46ED-9A18-415644D568C8}">
      <dgm:prSet/>
      <dgm:spPr/>
      <dgm:t>
        <a:bodyPr/>
        <a:lstStyle/>
        <a:p>
          <a:endParaRPr lang="en-US"/>
        </a:p>
      </dgm:t>
    </dgm:pt>
    <dgm:pt modelId="{5D2BAE6B-9418-4AA2-B518-1043DD7AFD5F}">
      <dgm:prSet/>
      <dgm:spPr/>
      <dgm:t>
        <a:bodyPr/>
        <a:lstStyle/>
        <a:p>
          <a:r>
            <a:rPr lang="en-US" dirty="0"/>
            <a:t>Feng et al. (2023) --- green credit, green bonds and green investment</a:t>
          </a:r>
        </a:p>
      </dgm:t>
    </dgm:pt>
    <dgm:pt modelId="{9EE7B56A-CE88-43EB-A178-BFAFAC077379}" type="parTrans" cxnId="{55149767-E747-4678-929E-A5914E481FC5}">
      <dgm:prSet/>
      <dgm:spPr/>
      <dgm:t>
        <a:bodyPr/>
        <a:lstStyle/>
        <a:p>
          <a:endParaRPr lang="en-US"/>
        </a:p>
      </dgm:t>
    </dgm:pt>
    <dgm:pt modelId="{C682A349-FBCD-46FD-83E9-2112E7658C2F}" type="sibTrans" cxnId="{55149767-E747-4678-929E-A5914E481FC5}">
      <dgm:prSet/>
      <dgm:spPr/>
      <dgm:t>
        <a:bodyPr/>
        <a:lstStyle/>
        <a:p>
          <a:endParaRPr lang="en-US"/>
        </a:p>
      </dgm:t>
    </dgm:pt>
    <dgm:pt modelId="{D23CDFA9-2733-4899-AC07-797534EED8B5}">
      <dgm:prSet/>
      <dgm:spPr/>
      <dgm:t>
        <a:bodyPr/>
        <a:lstStyle/>
        <a:p>
          <a:r>
            <a:rPr lang="en-US" dirty="0"/>
            <a:t>Zhang et al. (2019) --- climate finance, climate change and policy</a:t>
          </a:r>
        </a:p>
      </dgm:t>
    </dgm:pt>
    <dgm:pt modelId="{60124A12-D7BC-4C81-BAFB-926E60C45049}" type="parTrans" cxnId="{1C71D7B8-5BAC-444F-AFFA-9B9BEFD5AB74}">
      <dgm:prSet/>
      <dgm:spPr/>
      <dgm:t>
        <a:bodyPr/>
        <a:lstStyle/>
        <a:p>
          <a:endParaRPr lang="en-GB"/>
        </a:p>
      </dgm:t>
    </dgm:pt>
    <dgm:pt modelId="{917A696C-A935-4E5A-8379-FC8028A0E2A9}" type="sibTrans" cxnId="{1C71D7B8-5BAC-444F-AFFA-9B9BEFD5AB74}">
      <dgm:prSet/>
      <dgm:spPr/>
      <dgm:t>
        <a:bodyPr/>
        <a:lstStyle/>
        <a:p>
          <a:endParaRPr lang="en-GB"/>
        </a:p>
      </dgm:t>
    </dgm:pt>
    <dgm:pt modelId="{7F4E2661-056E-4469-B328-46578192192C}" type="pres">
      <dgm:prSet presAssocID="{60CE326B-AAD5-487E-A9BF-56BDBD7EE4C1}" presName="linear" presStyleCnt="0">
        <dgm:presLayoutVars>
          <dgm:dir/>
          <dgm:animLvl val="lvl"/>
          <dgm:resizeHandles val="exact"/>
        </dgm:presLayoutVars>
      </dgm:prSet>
      <dgm:spPr/>
    </dgm:pt>
    <dgm:pt modelId="{71BFE7FD-9F4A-4C8D-975E-A5F00FEF3047}" type="pres">
      <dgm:prSet presAssocID="{690D8475-DCFD-490C-B745-096B959D3C6C}" presName="parentLin" presStyleCnt="0"/>
      <dgm:spPr/>
    </dgm:pt>
    <dgm:pt modelId="{268858AC-2144-4DBD-9E90-939F5D1479D8}" type="pres">
      <dgm:prSet presAssocID="{690D8475-DCFD-490C-B745-096B959D3C6C}" presName="parentLeftMargin" presStyleLbl="node1" presStyleIdx="0" presStyleCnt="2"/>
      <dgm:spPr/>
    </dgm:pt>
    <dgm:pt modelId="{CDDB76C9-3C87-4E4A-B0B5-3023B39608F2}" type="pres">
      <dgm:prSet presAssocID="{690D8475-DCFD-490C-B745-096B959D3C6C}" presName="parentText" presStyleLbl="node1" presStyleIdx="0" presStyleCnt="2">
        <dgm:presLayoutVars>
          <dgm:chMax val="0"/>
          <dgm:bulletEnabled val="1"/>
        </dgm:presLayoutVars>
      </dgm:prSet>
      <dgm:spPr/>
    </dgm:pt>
    <dgm:pt modelId="{270D534A-A935-49B5-808D-57305B4B108E}" type="pres">
      <dgm:prSet presAssocID="{690D8475-DCFD-490C-B745-096B959D3C6C}" presName="negativeSpace" presStyleCnt="0"/>
      <dgm:spPr/>
    </dgm:pt>
    <dgm:pt modelId="{EFAD3F4D-DC09-439F-BAE5-01AB06EFC9B7}" type="pres">
      <dgm:prSet presAssocID="{690D8475-DCFD-490C-B745-096B959D3C6C}" presName="childText" presStyleLbl="conFgAcc1" presStyleIdx="0" presStyleCnt="2">
        <dgm:presLayoutVars>
          <dgm:bulletEnabled val="1"/>
        </dgm:presLayoutVars>
      </dgm:prSet>
      <dgm:spPr/>
    </dgm:pt>
    <dgm:pt modelId="{A7A61CAF-5F7B-44B7-8ECB-A542C7081A3F}" type="pres">
      <dgm:prSet presAssocID="{4BBE43A3-A02F-462E-8E55-6E75232AEF95}" presName="spaceBetweenRectangles" presStyleCnt="0"/>
      <dgm:spPr/>
    </dgm:pt>
    <dgm:pt modelId="{05AAA65D-321C-40BE-831B-D868924D8318}" type="pres">
      <dgm:prSet presAssocID="{82D92F84-E005-45A9-914C-1D61070A3C61}" presName="parentLin" presStyleCnt="0"/>
      <dgm:spPr/>
    </dgm:pt>
    <dgm:pt modelId="{D12B1A42-3078-4F6C-BCD4-68CB081A1B57}" type="pres">
      <dgm:prSet presAssocID="{82D92F84-E005-45A9-914C-1D61070A3C61}" presName="parentLeftMargin" presStyleLbl="node1" presStyleIdx="0" presStyleCnt="2"/>
      <dgm:spPr/>
    </dgm:pt>
    <dgm:pt modelId="{994CF517-D79D-4DCA-951F-1BCA29544128}" type="pres">
      <dgm:prSet presAssocID="{82D92F84-E005-45A9-914C-1D61070A3C61}" presName="parentText" presStyleLbl="node1" presStyleIdx="1" presStyleCnt="2">
        <dgm:presLayoutVars>
          <dgm:chMax val="0"/>
          <dgm:bulletEnabled val="1"/>
        </dgm:presLayoutVars>
      </dgm:prSet>
      <dgm:spPr/>
    </dgm:pt>
    <dgm:pt modelId="{4AEA83CE-4CD3-4130-980E-C5F8460C5681}" type="pres">
      <dgm:prSet presAssocID="{82D92F84-E005-45A9-914C-1D61070A3C61}" presName="negativeSpace" presStyleCnt="0"/>
      <dgm:spPr/>
    </dgm:pt>
    <dgm:pt modelId="{3FB31E5E-5E59-487F-BBF9-506E5235ABEE}" type="pres">
      <dgm:prSet presAssocID="{82D92F84-E005-45A9-914C-1D61070A3C61}" presName="childText" presStyleLbl="conFgAcc1" presStyleIdx="1" presStyleCnt="2">
        <dgm:presLayoutVars>
          <dgm:bulletEnabled val="1"/>
        </dgm:presLayoutVars>
      </dgm:prSet>
      <dgm:spPr/>
    </dgm:pt>
  </dgm:ptLst>
  <dgm:cxnLst>
    <dgm:cxn modelId="{7137F117-57CF-4A4F-94B9-B19EBECF426D}" type="presOf" srcId="{F1F5BCFE-756C-4A2C-8F90-223FE16EABDF}" destId="{EFAD3F4D-DC09-439F-BAE5-01AB06EFC9B7}" srcOrd="0" destOrd="2" presId="urn:microsoft.com/office/officeart/2005/8/layout/list1"/>
    <dgm:cxn modelId="{8F872823-52BF-4A73-BAFB-C4CA6FEE2ECF}" type="presOf" srcId="{9A074D76-07BD-463E-940A-62DB58671379}" destId="{EFAD3F4D-DC09-439F-BAE5-01AB06EFC9B7}" srcOrd="0" destOrd="1" presId="urn:microsoft.com/office/officeart/2005/8/layout/list1"/>
    <dgm:cxn modelId="{A32D593F-52DF-4B31-B212-F9F1E3FC89DD}" srcId="{690D8475-DCFD-490C-B745-096B959D3C6C}" destId="{9A074D76-07BD-463E-940A-62DB58671379}" srcOrd="1" destOrd="0" parTransId="{E2E2580C-12C2-4BCE-87ED-C3F774BFF00C}" sibTransId="{2F526ED4-7596-46B7-9614-1E8EC5C71E6E}"/>
    <dgm:cxn modelId="{6A6CA461-A44E-4D63-9A1E-295E04F10695}" type="presOf" srcId="{82D92F84-E005-45A9-914C-1D61070A3C61}" destId="{994CF517-D79D-4DCA-951F-1BCA29544128}" srcOrd="1" destOrd="0" presId="urn:microsoft.com/office/officeart/2005/8/layout/list1"/>
    <dgm:cxn modelId="{8801E561-070D-4E70-8C62-B37A750811C4}" srcId="{60CE326B-AAD5-487E-A9BF-56BDBD7EE4C1}" destId="{690D8475-DCFD-490C-B745-096B959D3C6C}" srcOrd="0" destOrd="0" parTransId="{015C298A-B3F1-484C-8485-D20B0A21F2C3}" sibTransId="{4BBE43A3-A02F-462E-8E55-6E75232AEF95}"/>
    <dgm:cxn modelId="{55149767-E747-4678-929E-A5914E481FC5}" srcId="{82D92F84-E005-45A9-914C-1D61070A3C61}" destId="{5D2BAE6B-9418-4AA2-B518-1043DD7AFD5F}" srcOrd="1" destOrd="0" parTransId="{9EE7B56A-CE88-43EB-A178-BFAFAC077379}" sibTransId="{C682A349-FBCD-46FD-83E9-2112E7658C2F}"/>
    <dgm:cxn modelId="{F3E9DE4C-ED8B-4853-BD21-3359C87EDEA0}" type="presOf" srcId="{82D92F84-E005-45A9-914C-1D61070A3C61}" destId="{D12B1A42-3078-4F6C-BCD4-68CB081A1B57}" srcOrd="0" destOrd="0" presId="urn:microsoft.com/office/officeart/2005/8/layout/list1"/>
    <dgm:cxn modelId="{6EE25985-8915-4D27-9B69-9D3CB8E57A3C}" srcId="{690D8475-DCFD-490C-B745-096B959D3C6C}" destId="{F1F5BCFE-756C-4A2C-8F90-223FE16EABDF}" srcOrd="2" destOrd="0" parTransId="{3E9CFA5E-6648-4B7E-8A4C-70C5B9154FAA}" sibTransId="{6E4E44C7-0FE0-418B-96ED-0AD17988BD7E}"/>
    <dgm:cxn modelId="{1C7797AD-EE77-430B-8AD5-68A7BF301B86}" type="presOf" srcId="{690D8475-DCFD-490C-B745-096B959D3C6C}" destId="{CDDB76C9-3C87-4E4A-B0B5-3023B39608F2}" srcOrd="1" destOrd="0" presId="urn:microsoft.com/office/officeart/2005/8/layout/list1"/>
    <dgm:cxn modelId="{896651B4-CAE9-4963-A4BE-CCD95FB6B557}" srcId="{60CE326B-AAD5-487E-A9BF-56BDBD7EE4C1}" destId="{82D92F84-E005-45A9-914C-1D61070A3C61}" srcOrd="1" destOrd="0" parTransId="{28969200-8F6F-4D99-818B-AE31B93DD5D8}" sibTransId="{8894A3E4-C296-4A55-84A1-6031319F890B}"/>
    <dgm:cxn modelId="{1C71D7B8-5BAC-444F-AFFA-9B9BEFD5AB74}" srcId="{690D8475-DCFD-490C-B745-096B959D3C6C}" destId="{D23CDFA9-2733-4899-AC07-797534EED8B5}" srcOrd="0" destOrd="0" parTransId="{60124A12-D7BC-4C81-BAFB-926E60C45049}" sibTransId="{917A696C-A935-4E5A-8379-FC8028A0E2A9}"/>
    <dgm:cxn modelId="{438D0ABC-44C8-4145-AB90-108ED5E8AC1B}" type="presOf" srcId="{5D2BAE6B-9418-4AA2-B518-1043DD7AFD5F}" destId="{3FB31E5E-5E59-487F-BBF9-506E5235ABEE}" srcOrd="0" destOrd="1" presId="urn:microsoft.com/office/officeart/2005/8/layout/list1"/>
    <dgm:cxn modelId="{8CA0C3C4-F896-4693-9804-BF4707EB0EAA}" type="presOf" srcId="{D23CDFA9-2733-4899-AC07-797534EED8B5}" destId="{EFAD3F4D-DC09-439F-BAE5-01AB06EFC9B7}" srcOrd="0" destOrd="0" presId="urn:microsoft.com/office/officeart/2005/8/layout/list1"/>
    <dgm:cxn modelId="{649AB2D2-10AE-4586-8C31-F61AFB317568}" type="presOf" srcId="{9CED714B-D3D9-47A3-AE52-710ABF1BEF91}" destId="{3FB31E5E-5E59-487F-BBF9-506E5235ABEE}" srcOrd="0" destOrd="0" presId="urn:microsoft.com/office/officeart/2005/8/layout/list1"/>
    <dgm:cxn modelId="{C6B741D7-3CD9-46ED-9A18-415644D568C8}" srcId="{82D92F84-E005-45A9-914C-1D61070A3C61}" destId="{9CED714B-D3D9-47A3-AE52-710ABF1BEF91}" srcOrd="0" destOrd="0" parTransId="{700294C0-47F0-4ED0-B2DE-AB48C76CE7B2}" sibTransId="{9FEED9F5-8125-4452-A659-8061E69AD154}"/>
    <dgm:cxn modelId="{FFF485F5-98EA-4810-A7CD-406468BB15B3}" type="presOf" srcId="{60CE326B-AAD5-487E-A9BF-56BDBD7EE4C1}" destId="{7F4E2661-056E-4469-B328-46578192192C}" srcOrd="0" destOrd="0" presId="urn:microsoft.com/office/officeart/2005/8/layout/list1"/>
    <dgm:cxn modelId="{711F05F6-67E3-40EA-82D0-879A477E41BB}" type="presOf" srcId="{690D8475-DCFD-490C-B745-096B959D3C6C}" destId="{268858AC-2144-4DBD-9E90-939F5D1479D8}" srcOrd="0" destOrd="0" presId="urn:microsoft.com/office/officeart/2005/8/layout/list1"/>
    <dgm:cxn modelId="{1F0ED845-E32B-4822-8E6F-BBE04AF4B170}" type="presParOf" srcId="{7F4E2661-056E-4469-B328-46578192192C}" destId="{71BFE7FD-9F4A-4C8D-975E-A5F00FEF3047}" srcOrd="0" destOrd="0" presId="urn:microsoft.com/office/officeart/2005/8/layout/list1"/>
    <dgm:cxn modelId="{9733BEAE-5DA4-4C18-A58F-605390FE95E5}" type="presParOf" srcId="{71BFE7FD-9F4A-4C8D-975E-A5F00FEF3047}" destId="{268858AC-2144-4DBD-9E90-939F5D1479D8}" srcOrd="0" destOrd="0" presId="urn:microsoft.com/office/officeart/2005/8/layout/list1"/>
    <dgm:cxn modelId="{209FF934-3A68-4DB6-A4DF-F40FBDB429E8}" type="presParOf" srcId="{71BFE7FD-9F4A-4C8D-975E-A5F00FEF3047}" destId="{CDDB76C9-3C87-4E4A-B0B5-3023B39608F2}" srcOrd="1" destOrd="0" presId="urn:microsoft.com/office/officeart/2005/8/layout/list1"/>
    <dgm:cxn modelId="{F6962C2F-2B84-43C0-B00F-6523687BCC53}" type="presParOf" srcId="{7F4E2661-056E-4469-B328-46578192192C}" destId="{270D534A-A935-49B5-808D-57305B4B108E}" srcOrd="1" destOrd="0" presId="urn:microsoft.com/office/officeart/2005/8/layout/list1"/>
    <dgm:cxn modelId="{319D5764-BB35-4D13-A3DE-0CC813DAD385}" type="presParOf" srcId="{7F4E2661-056E-4469-B328-46578192192C}" destId="{EFAD3F4D-DC09-439F-BAE5-01AB06EFC9B7}" srcOrd="2" destOrd="0" presId="urn:microsoft.com/office/officeart/2005/8/layout/list1"/>
    <dgm:cxn modelId="{12400E52-A86D-477D-9661-0C34BA18E5C6}" type="presParOf" srcId="{7F4E2661-056E-4469-B328-46578192192C}" destId="{A7A61CAF-5F7B-44B7-8ECB-A542C7081A3F}" srcOrd="3" destOrd="0" presId="urn:microsoft.com/office/officeart/2005/8/layout/list1"/>
    <dgm:cxn modelId="{4F2F5ED1-56B2-451C-A30E-2B17C988DEBE}" type="presParOf" srcId="{7F4E2661-056E-4469-B328-46578192192C}" destId="{05AAA65D-321C-40BE-831B-D868924D8318}" srcOrd="4" destOrd="0" presId="urn:microsoft.com/office/officeart/2005/8/layout/list1"/>
    <dgm:cxn modelId="{B7E348AE-3A48-49E8-8898-4F961DA8A78D}" type="presParOf" srcId="{05AAA65D-321C-40BE-831B-D868924D8318}" destId="{D12B1A42-3078-4F6C-BCD4-68CB081A1B57}" srcOrd="0" destOrd="0" presId="urn:microsoft.com/office/officeart/2005/8/layout/list1"/>
    <dgm:cxn modelId="{9A892254-7CC9-4775-B498-41A79556AB08}" type="presParOf" srcId="{05AAA65D-321C-40BE-831B-D868924D8318}" destId="{994CF517-D79D-4DCA-951F-1BCA29544128}" srcOrd="1" destOrd="0" presId="urn:microsoft.com/office/officeart/2005/8/layout/list1"/>
    <dgm:cxn modelId="{1E998951-40D9-49E5-8E1D-0647F3A965A5}" type="presParOf" srcId="{7F4E2661-056E-4469-B328-46578192192C}" destId="{4AEA83CE-4CD3-4130-980E-C5F8460C5681}" srcOrd="5" destOrd="0" presId="urn:microsoft.com/office/officeart/2005/8/layout/list1"/>
    <dgm:cxn modelId="{2EAC520E-28DB-4442-9618-0832DDBB2356}" type="presParOf" srcId="{7F4E2661-056E-4469-B328-46578192192C}" destId="{3FB31E5E-5E59-487F-BBF9-506E5235ABEE}"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23DCB-0832-423C-9BF2-1D5E0C798DDF}">
      <dsp:nvSpPr>
        <dsp:cNvPr id="0" name=""/>
        <dsp:cNvSpPr/>
      </dsp:nvSpPr>
      <dsp:spPr>
        <a:xfrm>
          <a:off x="4013" y="1208067"/>
          <a:ext cx="1570133" cy="1877570"/>
        </a:xfrm>
        <a:prstGeom prst="rect">
          <a:avLst/>
        </a:prstGeom>
        <a:solidFill>
          <a:srgbClr val="243C66"/>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52" tIns="0" rIns="154552" bIns="33020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Introduction, Motivations &amp; Research Gaps</a:t>
          </a:r>
        </a:p>
      </dsp:txBody>
      <dsp:txXfrm>
        <a:off x="4013" y="1959095"/>
        <a:ext cx="1570133" cy="1126542"/>
      </dsp:txXfrm>
    </dsp:sp>
    <dsp:sp modelId="{70974F75-805F-44AC-BB14-023EA744202C}">
      <dsp:nvSpPr>
        <dsp:cNvPr id="0" name=""/>
        <dsp:cNvSpPr/>
      </dsp:nvSpPr>
      <dsp:spPr>
        <a:xfrm>
          <a:off x="6759" y="1208067"/>
          <a:ext cx="1564641" cy="7510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4552" tIns="165100" rIns="154552" bIns="165100" numCol="1" spcCol="1270" anchor="ctr" anchorCtr="0">
          <a:noAutofit/>
        </a:bodyPr>
        <a:lstStyle/>
        <a:p>
          <a:pPr marL="0" lvl="0" indent="0" algn="l" defTabSz="1422400">
            <a:lnSpc>
              <a:spcPct val="90000"/>
            </a:lnSpc>
            <a:spcBef>
              <a:spcPct val="0"/>
            </a:spcBef>
            <a:spcAft>
              <a:spcPct val="35000"/>
            </a:spcAft>
            <a:buNone/>
          </a:pPr>
          <a:r>
            <a:rPr lang="en-US" sz="3200" kern="1200">
              <a:solidFill>
                <a:schemeClr val="bg1"/>
              </a:solidFill>
            </a:rPr>
            <a:t>01</a:t>
          </a:r>
        </a:p>
      </dsp:txBody>
      <dsp:txXfrm>
        <a:off x="6759" y="1208067"/>
        <a:ext cx="1564641" cy="751028"/>
      </dsp:txXfrm>
    </dsp:sp>
    <dsp:sp modelId="{FEB79DC8-BB6D-4057-A9B2-D19180EBC00A}">
      <dsp:nvSpPr>
        <dsp:cNvPr id="0" name=""/>
        <dsp:cNvSpPr/>
      </dsp:nvSpPr>
      <dsp:spPr>
        <a:xfrm>
          <a:off x="1699318" y="1208067"/>
          <a:ext cx="1639916" cy="1877570"/>
        </a:xfrm>
        <a:prstGeom prst="rect">
          <a:avLst/>
        </a:prstGeom>
        <a:solidFill>
          <a:srgbClr val="304D88"/>
        </a:solidFill>
        <a:ln w="12700" cap="flat" cmpd="sng" algn="ctr">
          <a:solidFill>
            <a:schemeClr val="accent1">
              <a:shade val="80000"/>
              <a:hueOff val="58214"/>
              <a:satOff val="-1043"/>
              <a:lumOff val="44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52" tIns="0" rIns="154552" bIns="33020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Objectives</a:t>
          </a:r>
        </a:p>
      </dsp:txBody>
      <dsp:txXfrm>
        <a:off x="1699318" y="1959095"/>
        <a:ext cx="1639916" cy="1126542"/>
      </dsp:txXfrm>
    </dsp:sp>
    <dsp:sp modelId="{9D1D4490-8E04-4F4A-A2D1-4AC537539ED9}">
      <dsp:nvSpPr>
        <dsp:cNvPr id="0" name=""/>
        <dsp:cNvSpPr/>
      </dsp:nvSpPr>
      <dsp:spPr>
        <a:xfrm>
          <a:off x="1736956" y="1208067"/>
          <a:ext cx="1564641" cy="7510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4552" tIns="165100" rIns="154552" bIns="165100" numCol="1" spcCol="1270" anchor="ctr" anchorCtr="0">
          <a:noAutofit/>
        </a:bodyPr>
        <a:lstStyle/>
        <a:p>
          <a:pPr marL="0" lvl="0" indent="0" algn="l" defTabSz="1422400">
            <a:lnSpc>
              <a:spcPct val="90000"/>
            </a:lnSpc>
            <a:spcBef>
              <a:spcPct val="0"/>
            </a:spcBef>
            <a:spcAft>
              <a:spcPct val="35000"/>
            </a:spcAft>
            <a:buNone/>
          </a:pPr>
          <a:r>
            <a:rPr lang="en-US" sz="3200" kern="1200">
              <a:solidFill>
                <a:schemeClr val="bg1"/>
              </a:solidFill>
            </a:rPr>
            <a:t>02</a:t>
          </a:r>
        </a:p>
      </dsp:txBody>
      <dsp:txXfrm>
        <a:off x="1736956" y="1208067"/>
        <a:ext cx="1564641" cy="751028"/>
      </dsp:txXfrm>
    </dsp:sp>
    <dsp:sp modelId="{65D28ECF-AB98-4491-AB24-D7A2813FCDDA}">
      <dsp:nvSpPr>
        <dsp:cNvPr id="0" name=""/>
        <dsp:cNvSpPr/>
      </dsp:nvSpPr>
      <dsp:spPr>
        <a:xfrm>
          <a:off x="3464406" y="1208067"/>
          <a:ext cx="1575093" cy="1877570"/>
        </a:xfrm>
        <a:prstGeom prst="rect">
          <a:avLst/>
        </a:prstGeom>
        <a:solidFill>
          <a:srgbClr val="395CA1"/>
        </a:solidFill>
        <a:ln w="12700" cap="flat" cmpd="sng" algn="ctr">
          <a:solidFill>
            <a:schemeClr val="accent1">
              <a:shade val="80000"/>
              <a:hueOff val="116428"/>
              <a:satOff val="-2085"/>
              <a:lumOff val="8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52" tIns="0" rIns="154552" bIns="330200" numCol="1" spcCol="1270" anchor="t" anchorCtr="0">
          <a:noAutofit/>
        </a:bodyPr>
        <a:lstStyle/>
        <a:p>
          <a:pPr marL="0" lvl="0" indent="0" algn="l" defTabSz="711200">
            <a:lnSpc>
              <a:spcPct val="90000"/>
            </a:lnSpc>
            <a:spcBef>
              <a:spcPct val="0"/>
            </a:spcBef>
            <a:spcAft>
              <a:spcPct val="35000"/>
            </a:spcAft>
            <a:buNone/>
          </a:pPr>
          <a:r>
            <a:rPr lang="en-US" sz="1600" kern="1200">
              <a:solidFill>
                <a:schemeClr val="bg1"/>
              </a:solidFill>
            </a:rPr>
            <a:t>Literature Review</a:t>
          </a:r>
        </a:p>
      </dsp:txBody>
      <dsp:txXfrm>
        <a:off x="3464406" y="1959095"/>
        <a:ext cx="1575093" cy="1126542"/>
      </dsp:txXfrm>
    </dsp:sp>
    <dsp:sp modelId="{D99920BC-0DDD-4BFF-BE45-08FFC9B98B0E}">
      <dsp:nvSpPr>
        <dsp:cNvPr id="0" name=""/>
        <dsp:cNvSpPr/>
      </dsp:nvSpPr>
      <dsp:spPr>
        <a:xfrm>
          <a:off x="3469632" y="1208067"/>
          <a:ext cx="1564641" cy="7510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4552" tIns="165100" rIns="154552" bIns="165100" numCol="1" spcCol="1270" anchor="ctr" anchorCtr="0">
          <a:noAutofit/>
        </a:bodyPr>
        <a:lstStyle/>
        <a:p>
          <a:pPr marL="0" lvl="0" indent="0" algn="l" defTabSz="1422400">
            <a:lnSpc>
              <a:spcPct val="90000"/>
            </a:lnSpc>
            <a:spcBef>
              <a:spcPct val="0"/>
            </a:spcBef>
            <a:spcAft>
              <a:spcPct val="35000"/>
            </a:spcAft>
            <a:buNone/>
          </a:pPr>
          <a:r>
            <a:rPr lang="en-US" sz="3200" kern="1200">
              <a:solidFill>
                <a:schemeClr val="bg1"/>
              </a:solidFill>
            </a:rPr>
            <a:t>03</a:t>
          </a:r>
        </a:p>
      </dsp:txBody>
      <dsp:txXfrm>
        <a:off x="3469632" y="1208067"/>
        <a:ext cx="1564641" cy="751028"/>
      </dsp:txXfrm>
    </dsp:sp>
    <dsp:sp modelId="{B7588BC3-61C0-425E-A6D9-AF88703031A2}">
      <dsp:nvSpPr>
        <dsp:cNvPr id="0" name=""/>
        <dsp:cNvSpPr/>
      </dsp:nvSpPr>
      <dsp:spPr>
        <a:xfrm>
          <a:off x="5164671" y="1208067"/>
          <a:ext cx="1611393" cy="1877570"/>
        </a:xfrm>
        <a:prstGeom prst="rect">
          <a:avLst/>
        </a:prstGeom>
        <a:solidFill>
          <a:srgbClr val="5674BE"/>
        </a:solidFill>
        <a:ln w="12700" cap="flat" cmpd="sng" algn="ctr">
          <a:solidFill>
            <a:schemeClr val="accent1">
              <a:shade val="80000"/>
              <a:hueOff val="174641"/>
              <a:satOff val="-3128"/>
              <a:lumOff val="132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52" tIns="0" rIns="154552" bIns="33020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Data Understanding &amp; Preparation</a:t>
          </a:r>
        </a:p>
      </dsp:txBody>
      <dsp:txXfrm>
        <a:off x="5164671" y="1959095"/>
        <a:ext cx="1611393" cy="1126542"/>
      </dsp:txXfrm>
    </dsp:sp>
    <dsp:sp modelId="{12F8D75A-60CB-4FF0-BB9A-5547F10DC435}">
      <dsp:nvSpPr>
        <dsp:cNvPr id="0" name=""/>
        <dsp:cNvSpPr/>
      </dsp:nvSpPr>
      <dsp:spPr>
        <a:xfrm>
          <a:off x="5188047" y="1208067"/>
          <a:ext cx="1564641" cy="7510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4552" tIns="165100" rIns="154552" bIns="165100" numCol="1" spcCol="1270" anchor="ctr" anchorCtr="0">
          <a:noAutofit/>
        </a:bodyPr>
        <a:lstStyle/>
        <a:p>
          <a:pPr marL="0" lvl="0" indent="0" algn="l" defTabSz="1422400">
            <a:lnSpc>
              <a:spcPct val="90000"/>
            </a:lnSpc>
            <a:spcBef>
              <a:spcPct val="0"/>
            </a:spcBef>
            <a:spcAft>
              <a:spcPct val="35000"/>
            </a:spcAft>
            <a:buNone/>
          </a:pPr>
          <a:r>
            <a:rPr lang="en-US" sz="3200" kern="1200">
              <a:solidFill>
                <a:schemeClr val="bg1"/>
              </a:solidFill>
            </a:rPr>
            <a:t>04</a:t>
          </a:r>
        </a:p>
      </dsp:txBody>
      <dsp:txXfrm>
        <a:off x="5188047" y="1208067"/>
        <a:ext cx="1564641" cy="751028"/>
      </dsp:txXfrm>
    </dsp:sp>
    <dsp:sp modelId="{3A458B4E-2FD9-4020-89FC-19F4402CFC0A}">
      <dsp:nvSpPr>
        <dsp:cNvPr id="0" name=""/>
        <dsp:cNvSpPr/>
      </dsp:nvSpPr>
      <dsp:spPr>
        <a:xfrm>
          <a:off x="6901236" y="1208067"/>
          <a:ext cx="1564641" cy="1877570"/>
        </a:xfrm>
        <a:prstGeom prst="rect">
          <a:avLst/>
        </a:prstGeom>
        <a:solidFill>
          <a:srgbClr val="5674BE"/>
        </a:solidFill>
        <a:ln w="12700" cap="flat" cmpd="sng" algn="ctr">
          <a:solidFill>
            <a:schemeClr val="accent1">
              <a:shade val="80000"/>
              <a:hueOff val="232855"/>
              <a:satOff val="-4171"/>
              <a:lumOff val="177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52" tIns="0" rIns="154552" bIns="33020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Data Preprocessing &amp; Modelling</a:t>
          </a:r>
        </a:p>
      </dsp:txBody>
      <dsp:txXfrm>
        <a:off x="6901236" y="1959095"/>
        <a:ext cx="1564641" cy="1126542"/>
      </dsp:txXfrm>
    </dsp:sp>
    <dsp:sp modelId="{BB550B08-00E7-4F1F-B538-3D56B1AEE02E}">
      <dsp:nvSpPr>
        <dsp:cNvPr id="0" name=""/>
        <dsp:cNvSpPr/>
      </dsp:nvSpPr>
      <dsp:spPr>
        <a:xfrm>
          <a:off x="6901236" y="1208067"/>
          <a:ext cx="1564641" cy="7510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4552" tIns="165100" rIns="154552" bIns="165100" numCol="1" spcCol="1270" anchor="ctr" anchorCtr="0">
          <a:noAutofit/>
        </a:bodyPr>
        <a:lstStyle/>
        <a:p>
          <a:pPr marL="0" lvl="0" indent="0" algn="l" defTabSz="1333500">
            <a:lnSpc>
              <a:spcPct val="90000"/>
            </a:lnSpc>
            <a:spcBef>
              <a:spcPct val="0"/>
            </a:spcBef>
            <a:spcAft>
              <a:spcPct val="35000"/>
            </a:spcAft>
            <a:buNone/>
          </a:pPr>
          <a:r>
            <a:rPr lang="en-GB" sz="3000" kern="1200"/>
            <a:t>05</a:t>
          </a:r>
        </a:p>
      </dsp:txBody>
      <dsp:txXfrm>
        <a:off x="6901236" y="1208067"/>
        <a:ext cx="1564641" cy="751028"/>
      </dsp:txXfrm>
    </dsp:sp>
    <dsp:sp modelId="{E01D2D55-1798-488C-AF90-EFAA73AF89CB}">
      <dsp:nvSpPr>
        <dsp:cNvPr id="0" name=""/>
        <dsp:cNvSpPr/>
      </dsp:nvSpPr>
      <dsp:spPr>
        <a:xfrm>
          <a:off x="8591049" y="1208067"/>
          <a:ext cx="1578723" cy="1877570"/>
        </a:xfrm>
        <a:prstGeom prst="rect">
          <a:avLst/>
        </a:prstGeom>
        <a:solidFill>
          <a:srgbClr val="637EC1"/>
        </a:solidFill>
        <a:ln w="12700" cap="flat" cmpd="sng" algn="ctr">
          <a:solidFill>
            <a:schemeClr val="accent1">
              <a:shade val="80000"/>
              <a:hueOff val="291069"/>
              <a:satOff val="-5213"/>
              <a:lumOff val="221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52" tIns="0" rIns="154552" bIns="33020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Results &amp; Evaluation</a:t>
          </a:r>
        </a:p>
      </dsp:txBody>
      <dsp:txXfrm>
        <a:off x="8591049" y="1959095"/>
        <a:ext cx="1578723" cy="1126542"/>
      </dsp:txXfrm>
    </dsp:sp>
    <dsp:sp modelId="{923EA52B-03DD-4FD0-9841-825D212F1A54}">
      <dsp:nvSpPr>
        <dsp:cNvPr id="0" name=""/>
        <dsp:cNvSpPr/>
      </dsp:nvSpPr>
      <dsp:spPr>
        <a:xfrm>
          <a:off x="8598090" y="1208067"/>
          <a:ext cx="1564641" cy="7510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4552" tIns="165100" rIns="154552" bIns="165100" numCol="1" spcCol="1270" anchor="ctr" anchorCtr="0">
          <a:noAutofit/>
        </a:bodyPr>
        <a:lstStyle/>
        <a:p>
          <a:pPr marL="0" lvl="0" indent="0" algn="l" defTabSz="1422400">
            <a:lnSpc>
              <a:spcPct val="90000"/>
            </a:lnSpc>
            <a:spcBef>
              <a:spcPct val="0"/>
            </a:spcBef>
            <a:spcAft>
              <a:spcPct val="35000"/>
            </a:spcAft>
            <a:buNone/>
          </a:pPr>
          <a:r>
            <a:rPr lang="en-US" sz="3200" kern="1200">
              <a:solidFill>
                <a:schemeClr val="bg1"/>
              </a:solidFill>
            </a:rPr>
            <a:t>06</a:t>
          </a:r>
        </a:p>
      </dsp:txBody>
      <dsp:txXfrm>
        <a:off x="8598090" y="1208067"/>
        <a:ext cx="1564641" cy="751028"/>
      </dsp:txXfrm>
    </dsp:sp>
    <dsp:sp modelId="{8E1AFC66-67F7-4888-B471-70C90F6B146D}">
      <dsp:nvSpPr>
        <dsp:cNvPr id="0" name=""/>
        <dsp:cNvSpPr/>
      </dsp:nvSpPr>
      <dsp:spPr>
        <a:xfrm>
          <a:off x="10294944" y="1208067"/>
          <a:ext cx="1635441" cy="1877570"/>
        </a:xfrm>
        <a:prstGeom prst="rect">
          <a:avLst/>
        </a:prstGeom>
        <a:solidFill>
          <a:srgbClr val="738BC7"/>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52" tIns="0" rIns="154552" bIns="330200" numCol="1" spcCol="1270" anchor="t" anchorCtr="0">
          <a:noAutofit/>
        </a:bodyPr>
        <a:lstStyle/>
        <a:p>
          <a:pPr marL="0" lvl="0" indent="0" algn="l" defTabSz="577850">
            <a:lnSpc>
              <a:spcPct val="90000"/>
            </a:lnSpc>
            <a:spcBef>
              <a:spcPct val="0"/>
            </a:spcBef>
            <a:spcAft>
              <a:spcPct val="35000"/>
            </a:spcAft>
            <a:buNone/>
          </a:pPr>
          <a:endParaRPr lang="en-US" sz="1300" kern="1200" dirty="0">
            <a:solidFill>
              <a:schemeClr val="bg1"/>
            </a:solidFill>
          </a:endParaRPr>
        </a:p>
      </dsp:txBody>
      <dsp:txXfrm>
        <a:off x="10294944" y="1959095"/>
        <a:ext cx="1635441" cy="1126542"/>
      </dsp:txXfrm>
    </dsp:sp>
    <dsp:sp modelId="{52E61470-C57E-4965-AF27-BDF68D21AD91}">
      <dsp:nvSpPr>
        <dsp:cNvPr id="0" name=""/>
        <dsp:cNvSpPr/>
      </dsp:nvSpPr>
      <dsp:spPr>
        <a:xfrm>
          <a:off x="10330344" y="1208067"/>
          <a:ext cx="1564641" cy="7510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4552" tIns="165100" rIns="154552" bIns="165100" numCol="1" spcCol="1270" anchor="ctr" anchorCtr="0">
          <a:noAutofit/>
        </a:bodyPr>
        <a:lstStyle/>
        <a:p>
          <a:pPr marL="0" lvl="0" indent="0" algn="l" defTabSz="1422400">
            <a:lnSpc>
              <a:spcPct val="90000"/>
            </a:lnSpc>
            <a:spcBef>
              <a:spcPct val="0"/>
            </a:spcBef>
            <a:spcAft>
              <a:spcPct val="35000"/>
            </a:spcAft>
            <a:buNone/>
          </a:pPr>
          <a:r>
            <a:rPr lang="en-US" sz="3200" kern="1200">
              <a:solidFill>
                <a:schemeClr val="bg1"/>
              </a:solidFill>
            </a:rPr>
            <a:t>07</a:t>
          </a:r>
          <a:endParaRPr lang="en-US" sz="3200" kern="1200" dirty="0">
            <a:solidFill>
              <a:schemeClr val="bg1"/>
            </a:solidFill>
          </a:endParaRPr>
        </a:p>
      </dsp:txBody>
      <dsp:txXfrm>
        <a:off x="10330344" y="1208067"/>
        <a:ext cx="1564641" cy="751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2A0E4-5D9F-44A1-9D05-4EC3D4415F91}">
      <dsp:nvSpPr>
        <dsp:cNvPr id="0" name=""/>
        <dsp:cNvSpPr/>
      </dsp:nvSpPr>
      <dsp:spPr>
        <a:xfrm>
          <a:off x="0" y="2982569"/>
          <a:ext cx="10927829" cy="1233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Rapid progression of China’s green finance market:</a:t>
          </a:r>
        </a:p>
      </dsp:txBody>
      <dsp:txXfrm>
        <a:off x="0" y="2982569"/>
        <a:ext cx="10927829" cy="666187"/>
      </dsp:txXfrm>
    </dsp:sp>
    <dsp:sp modelId="{CD373A5B-8F3C-47C6-AC03-A1C8FF88E955}">
      <dsp:nvSpPr>
        <dsp:cNvPr id="0" name=""/>
        <dsp:cNvSpPr/>
      </dsp:nvSpPr>
      <dsp:spPr>
        <a:xfrm>
          <a:off x="5335" y="3624083"/>
          <a:ext cx="3639052" cy="5674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Established novel green financing system</a:t>
          </a:r>
        </a:p>
      </dsp:txBody>
      <dsp:txXfrm>
        <a:off x="5335" y="3624083"/>
        <a:ext cx="3639052" cy="567493"/>
      </dsp:txXfrm>
    </dsp:sp>
    <dsp:sp modelId="{949A6349-5677-44B5-9E8A-ADA9596AD5E3}">
      <dsp:nvSpPr>
        <dsp:cNvPr id="0" name=""/>
        <dsp:cNvSpPr/>
      </dsp:nvSpPr>
      <dsp:spPr>
        <a:xfrm>
          <a:off x="3644388" y="3624083"/>
          <a:ext cx="3639052" cy="5674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Multiple green finance regulations implemented</a:t>
          </a:r>
        </a:p>
      </dsp:txBody>
      <dsp:txXfrm>
        <a:off x="3644388" y="3624083"/>
        <a:ext cx="3639052" cy="567493"/>
      </dsp:txXfrm>
    </dsp:sp>
    <dsp:sp modelId="{A69247BF-DDFF-4272-AB99-0941F9BE0937}">
      <dsp:nvSpPr>
        <dsp:cNvPr id="0" name=""/>
        <dsp:cNvSpPr/>
      </dsp:nvSpPr>
      <dsp:spPr>
        <a:xfrm>
          <a:off x="7283440" y="3624083"/>
          <a:ext cx="3639052" cy="5674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Green bond market: 0% (2015) </a:t>
          </a:r>
          <a:r>
            <a:rPr lang="en-US" sz="2000" kern="1200" dirty="0">
              <a:sym typeface="Wingdings" panose="05000000000000000000" pitchFamily="2" charset="2"/>
            </a:rPr>
            <a:t></a:t>
          </a:r>
          <a:r>
            <a:rPr lang="en-US" sz="2000" kern="1200" dirty="0"/>
            <a:t> 39% (2016)</a:t>
          </a:r>
          <a:r>
            <a:rPr lang="en-US" sz="2000" kern="1200" dirty="0">
              <a:sym typeface="Wingdings" panose="05000000000000000000" pitchFamily="2" charset="2"/>
            </a:rPr>
            <a:t></a:t>
          </a:r>
          <a:r>
            <a:rPr lang="en-US" sz="2000" kern="1200" dirty="0"/>
            <a:t> 57% (2022)</a:t>
          </a:r>
        </a:p>
      </dsp:txBody>
      <dsp:txXfrm>
        <a:off x="7283440" y="3624083"/>
        <a:ext cx="3639052" cy="567493"/>
      </dsp:txXfrm>
    </dsp:sp>
    <dsp:sp modelId="{511BC6A9-81C0-4023-AAD1-8B91D7246157}">
      <dsp:nvSpPr>
        <dsp:cNvPr id="0" name=""/>
        <dsp:cNvSpPr/>
      </dsp:nvSpPr>
      <dsp:spPr>
        <a:xfrm rot="10800000">
          <a:off x="0" y="1880639"/>
          <a:ext cx="10927829" cy="112043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Green finance identified for future sustainable and economic development in 2016</a:t>
          </a:r>
        </a:p>
      </dsp:txBody>
      <dsp:txXfrm rot="10800000">
        <a:off x="0" y="1880639"/>
        <a:ext cx="10927829" cy="728024"/>
      </dsp:txXfrm>
    </dsp:sp>
    <dsp:sp modelId="{E52AB6EC-FE5F-4D02-8F3F-B9D6DA8F967E}">
      <dsp:nvSpPr>
        <dsp:cNvPr id="0" name=""/>
        <dsp:cNvSpPr/>
      </dsp:nvSpPr>
      <dsp:spPr>
        <a:xfrm rot="10800000">
          <a:off x="0" y="1744"/>
          <a:ext cx="10927829" cy="189740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China is a significant contributor towards climate change</a:t>
          </a:r>
        </a:p>
      </dsp:txBody>
      <dsp:txXfrm rot="-10800000">
        <a:off x="0" y="1744"/>
        <a:ext cx="10927829" cy="665987"/>
      </dsp:txXfrm>
    </dsp:sp>
    <dsp:sp modelId="{864ED130-B98E-4E21-A0DB-FA9B4961381C}">
      <dsp:nvSpPr>
        <dsp:cNvPr id="0" name=""/>
        <dsp:cNvSpPr/>
      </dsp:nvSpPr>
      <dsp:spPr>
        <a:xfrm>
          <a:off x="0" y="667731"/>
          <a:ext cx="10927829" cy="5673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Global contribution: 27% Carbon Dioxide Emissions and 33.3% Greenhouse Gas Emissions</a:t>
          </a:r>
        </a:p>
      </dsp:txBody>
      <dsp:txXfrm>
        <a:off x="0" y="667731"/>
        <a:ext cx="10927829" cy="567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B0898-18E6-4F83-BE3F-214095EE36B5}">
      <dsp:nvSpPr>
        <dsp:cNvPr id="0" name=""/>
        <dsp:cNvSpPr/>
      </dsp:nvSpPr>
      <dsp:spPr>
        <a:xfrm>
          <a:off x="0" y="116468"/>
          <a:ext cx="10515600" cy="76752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Motivations</a:t>
          </a:r>
        </a:p>
      </dsp:txBody>
      <dsp:txXfrm>
        <a:off x="37467" y="153935"/>
        <a:ext cx="10440666" cy="692586"/>
      </dsp:txXfrm>
    </dsp:sp>
    <dsp:sp modelId="{2D9841E7-9A09-446C-874D-F3C1D236CE73}">
      <dsp:nvSpPr>
        <dsp:cNvPr id="0" name=""/>
        <dsp:cNvSpPr/>
      </dsp:nvSpPr>
      <dsp:spPr>
        <a:xfrm>
          <a:off x="0" y="883988"/>
          <a:ext cx="105156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China plays an </a:t>
          </a:r>
          <a:r>
            <a:rPr lang="en-GB" sz="2500" kern="1200" dirty="0"/>
            <a:t>important role in preventing further climate change</a:t>
          </a:r>
          <a:endParaRPr lang="en-US" sz="2500" kern="1200" dirty="0"/>
        </a:p>
        <a:p>
          <a:pPr marL="228600" lvl="1" indent="-228600" algn="l" defTabSz="1111250">
            <a:lnSpc>
              <a:spcPct val="90000"/>
            </a:lnSpc>
            <a:spcBef>
              <a:spcPct val="0"/>
            </a:spcBef>
            <a:spcAft>
              <a:spcPct val="20000"/>
            </a:spcAft>
            <a:buChar char="•"/>
          </a:pPr>
          <a:r>
            <a:rPr lang="en-US" sz="2500" kern="1200" dirty="0"/>
            <a:t>E.U. and U.S. that started in 2007 vs China’s rapid growth in 1 year</a:t>
          </a:r>
        </a:p>
      </dsp:txBody>
      <dsp:txXfrm>
        <a:off x="0" y="883988"/>
        <a:ext cx="10515600" cy="861120"/>
      </dsp:txXfrm>
    </dsp:sp>
    <dsp:sp modelId="{2091DC14-5FD9-45E2-8625-A255840045B0}">
      <dsp:nvSpPr>
        <dsp:cNvPr id="0" name=""/>
        <dsp:cNvSpPr/>
      </dsp:nvSpPr>
      <dsp:spPr>
        <a:xfrm>
          <a:off x="0" y="1745109"/>
          <a:ext cx="10515600" cy="767520"/>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Research Gaps</a:t>
          </a:r>
        </a:p>
      </dsp:txBody>
      <dsp:txXfrm>
        <a:off x="37467" y="1782576"/>
        <a:ext cx="10440666" cy="692586"/>
      </dsp:txXfrm>
    </dsp:sp>
    <dsp:sp modelId="{26D50DB2-5A5E-476F-A565-EC776DC450D3}">
      <dsp:nvSpPr>
        <dsp:cNvPr id="0" name=""/>
        <dsp:cNvSpPr/>
      </dsp:nvSpPr>
      <dsp:spPr>
        <a:xfrm>
          <a:off x="0" y="2512629"/>
          <a:ext cx="1051560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Existing bibliometric analysis mainly done on English literature</a:t>
          </a:r>
        </a:p>
        <a:p>
          <a:pPr marL="228600" lvl="1" indent="-228600" algn="l" defTabSz="1111250">
            <a:lnSpc>
              <a:spcPct val="90000"/>
            </a:lnSpc>
            <a:spcBef>
              <a:spcPct val="0"/>
            </a:spcBef>
            <a:spcAft>
              <a:spcPct val="20000"/>
            </a:spcAft>
            <a:buChar char="•"/>
          </a:pPr>
          <a:r>
            <a:rPr lang="en-US" sz="2500" kern="1200" dirty="0"/>
            <a:t>Bibliometric analysis done on Chinese literature:</a:t>
          </a:r>
        </a:p>
        <a:p>
          <a:pPr marL="457200" lvl="2" indent="-228600" algn="l" defTabSz="1111250">
            <a:lnSpc>
              <a:spcPct val="90000"/>
            </a:lnSpc>
            <a:spcBef>
              <a:spcPct val="0"/>
            </a:spcBef>
            <a:spcAft>
              <a:spcPct val="20000"/>
            </a:spcAft>
            <a:buChar char="•"/>
          </a:pPr>
          <a:r>
            <a:rPr lang="en-US" sz="2500" kern="1200"/>
            <a:t>English search terms --- Not comprehensive</a:t>
          </a:r>
        </a:p>
        <a:p>
          <a:pPr marL="457200" lvl="2" indent="-228600" algn="l" defTabSz="1111250">
            <a:lnSpc>
              <a:spcPct val="90000"/>
            </a:lnSpc>
            <a:spcBef>
              <a:spcPct val="0"/>
            </a:spcBef>
            <a:spcAft>
              <a:spcPct val="20000"/>
            </a:spcAft>
            <a:buChar char="•"/>
          </a:pPr>
          <a:r>
            <a:rPr lang="en-US" sz="2500" kern="1200"/>
            <a:t>English translation of journal titles --- Lost of meanings during translation</a:t>
          </a:r>
        </a:p>
      </dsp:txBody>
      <dsp:txXfrm>
        <a:off x="0" y="2512629"/>
        <a:ext cx="10515600" cy="1722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1C5E-1FDC-437C-BF9F-2C4BD0FB862C}">
      <dsp:nvSpPr>
        <dsp:cNvPr id="0" name=""/>
        <dsp:cNvSpPr/>
      </dsp:nvSpPr>
      <dsp:spPr>
        <a:xfrm>
          <a:off x="0" y="127224"/>
          <a:ext cx="10927829" cy="1318802"/>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Aim: A </a:t>
          </a:r>
          <a:r>
            <a:rPr lang="en-US" sz="3000" u="sng" kern="1200" dirty="0"/>
            <a:t>bibliometric analysis </a:t>
          </a:r>
          <a:r>
            <a:rPr lang="en-US" sz="3000" kern="1200" dirty="0"/>
            <a:t>on </a:t>
          </a:r>
          <a:r>
            <a:rPr lang="en-US" sz="3000" u="sng" kern="1200" dirty="0"/>
            <a:t>Chinese green finance literature obtained</a:t>
          </a:r>
          <a:r>
            <a:rPr lang="en-US" sz="3000" kern="1200" dirty="0"/>
            <a:t> from </a:t>
          </a:r>
          <a:r>
            <a:rPr lang="en-US" sz="3000" u="sng" kern="1200" dirty="0"/>
            <a:t>Chinese databases </a:t>
          </a:r>
          <a:r>
            <a:rPr lang="en-US" sz="3000" kern="1200" dirty="0"/>
            <a:t>using </a:t>
          </a:r>
          <a:r>
            <a:rPr lang="en-US" sz="3000" u="sng" kern="1200" dirty="0"/>
            <a:t>machine learning</a:t>
          </a:r>
          <a:endParaRPr lang="en-US" sz="3000" kern="1200" dirty="0"/>
        </a:p>
      </dsp:txBody>
      <dsp:txXfrm>
        <a:off x="64379" y="191603"/>
        <a:ext cx="10799071" cy="1190044"/>
      </dsp:txXfrm>
    </dsp:sp>
    <dsp:sp modelId="{05B057EC-833A-4203-A0BE-A32EB4957A7A}">
      <dsp:nvSpPr>
        <dsp:cNvPr id="0" name=""/>
        <dsp:cNvSpPr/>
      </dsp:nvSpPr>
      <dsp:spPr>
        <a:xfrm>
          <a:off x="0" y="1532426"/>
          <a:ext cx="10927829" cy="818803"/>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Queries:</a:t>
          </a:r>
        </a:p>
      </dsp:txBody>
      <dsp:txXfrm>
        <a:off x="39971" y="1572397"/>
        <a:ext cx="10847887" cy="738861"/>
      </dsp:txXfrm>
    </dsp:sp>
    <dsp:sp modelId="{681C1E5E-DCA1-470D-979B-37D7BEDC6D97}">
      <dsp:nvSpPr>
        <dsp:cNvPr id="0" name=""/>
        <dsp:cNvSpPr/>
      </dsp:nvSpPr>
      <dsp:spPr>
        <a:xfrm>
          <a:off x="0" y="2351230"/>
          <a:ext cx="10927829"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959"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RQ1: How recently has research begun into green finance in China?</a:t>
          </a:r>
        </a:p>
        <a:p>
          <a:pPr marL="228600" lvl="1" indent="-228600" algn="l" defTabSz="1022350">
            <a:lnSpc>
              <a:spcPct val="90000"/>
            </a:lnSpc>
            <a:spcBef>
              <a:spcPct val="0"/>
            </a:spcBef>
            <a:spcAft>
              <a:spcPct val="20000"/>
            </a:spcAft>
            <a:buChar char="•"/>
          </a:pPr>
          <a:r>
            <a:rPr lang="en-US" sz="2300" kern="1200" dirty="0"/>
            <a:t>RQ2: What are the overall green finance insights gathered from Chinese literature?</a:t>
          </a:r>
        </a:p>
        <a:p>
          <a:pPr marL="228600" lvl="1" indent="-228600" algn="l" defTabSz="1022350">
            <a:lnSpc>
              <a:spcPct val="90000"/>
            </a:lnSpc>
            <a:spcBef>
              <a:spcPct val="0"/>
            </a:spcBef>
            <a:spcAft>
              <a:spcPct val="20000"/>
            </a:spcAft>
            <a:buChar char="•"/>
          </a:pPr>
          <a:r>
            <a:rPr lang="en-US" sz="2300" kern="1200" dirty="0"/>
            <a:t>RQ3: What are the trending topics in green finance from Chinese literature?</a:t>
          </a:r>
        </a:p>
      </dsp:txBody>
      <dsp:txXfrm>
        <a:off x="0" y="2351230"/>
        <a:ext cx="10927829" cy="1210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D3F4D-DC09-439F-BAE5-01AB06EFC9B7}">
      <dsp:nvSpPr>
        <dsp:cNvPr id="0" name=""/>
        <dsp:cNvSpPr/>
      </dsp:nvSpPr>
      <dsp:spPr>
        <a:xfrm>
          <a:off x="0" y="382314"/>
          <a:ext cx="10927829" cy="158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437388" rIns="848121"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Zhang et al. (2019) --- climate finance, climate change and policy</a:t>
          </a:r>
        </a:p>
        <a:p>
          <a:pPr marL="228600" lvl="1" indent="-228600" algn="l" defTabSz="933450">
            <a:lnSpc>
              <a:spcPct val="90000"/>
            </a:lnSpc>
            <a:spcBef>
              <a:spcPct val="0"/>
            </a:spcBef>
            <a:spcAft>
              <a:spcPct val="15000"/>
            </a:spcAft>
            <a:buChar char="•"/>
          </a:pPr>
          <a:r>
            <a:rPr lang="en-US" sz="2100" kern="1200" dirty="0"/>
            <a:t>Maria et al. (2023) --- climate finance from developed to developing nations</a:t>
          </a:r>
        </a:p>
        <a:p>
          <a:pPr marL="228600" lvl="1" indent="-228600" algn="l" defTabSz="933450">
            <a:lnSpc>
              <a:spcPct val="90000"/>
            </a:lnSpc>
            <a:spcBef>
              <a:spcPct val="0"/>
            </a:spcBef>
            <a:spcAft>
              <a:spcPct val="15000"/>
            </a:spcAft>
            <a:buChar char="•"/>
          </a:pPr>
          <a:r>
            <a:rPr lang="en-US" sz="2100" kern="1200"/>
            <a:t>Li et al. (2022) --- Impact, performance and investment</a:t>
          </a:r>
        </a:p>
      </dsp:txBody>
      <dsp:txXfrm>
        <a:off x="0" y="382314"/>
        <a:ext cx="10927829" cy="1587600"/>
      </dsp:txXfrm>
    </dsp:sp>
    <dsp:sp modelId="{CDDB76C9-3C87-4E4A-B0B5-3023B39608F2}">
      <dsp:nvSpPr>
        <dsp:cNvPr id="0" name=""/>
        <dsp:cNvSpPr/>
      </dsp:nvSpPr>
      <dsp:spPr>
        <a:xfrm>
          <a:off x="546391" y="72354"/>
          <a:ext cx="7649480"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933450">
            <a:lnSpc>
              <a:spcPct val="90000"/>
            </a:lnSpc>
            <a:spcBef>
              <a:spcPct val="0"/>
            </a:spcBef>
            <a:spcAft>
              <a:spcPct val="35000"/>
            </a:spcAft>
            <a:buNone/>
          </a:pPr>
          <a:r>
            <a:rPr lang="en-US" sz="2100" kern="1200" dirty="0"/>
            <a:t>Global Perspective</a:t>
          </a:r>
        </a:p>
      </dsp:txBody>
      <dsp:txXfrm>
        <a:off x="576653" y="102616"/>
        <a:ext cx="7588956" cy="559396"/>
      </dsp:txXfrm>
    </dsp:sp>
    <dsp:sp modelId="{3FB31E5E-5E59-487F-BBF9-506E5235ABEE}">
      <dsp:nvSpPr>
        <dsp:cNvPr id="0" name=""/>
        <dsp:cNvSpPr/>
      </dsp:nvSpPr>
      <dsp:spPr>
        <a:xfrm>
          <a:off x="0" y="2393274"/>
          <a:ext cx="10927829" cy="1223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437388" rIns="848121"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Li et al. (2022) --- green finance, green credit and green bonds</a:t>
          </a:r>
        </a:p>
        <a:p>
          <a:pPr marL="228600" lvl="1" indent="-228600" algn="l" defTabSz="933450">
            <a:lnSpc>
              <a:spcPct val="90000"/>
            </a:lnSpc>
            <a:spcBef>
              <a:spcPct val="0"/>
            </a:spcBef>
            <a:spcAft>
              <a:spcPct val="15000"/>
            </a:spcAft>
            <a:buChar char="•"/>
          </a:pPr>
          <a:r>
            <a:rPr lang="en-US" sz="2100" kern="1200" dirty="0"/>
            <a:t>Feng et al. (2023) --- green credit, green bonds and green investment</a:t>
          </a:r>
        </a:p>
      </dsp:txBody>
      <dsp:txXfrm>
        <a:off x="0" y="2393274"/>
        <a:ext cx="10927829" cy="1223775"/>
      </dsp:txXfrm>
    </dsp:sp>
    <dsp:sp modelId="{994CF517-D79D-4DCA-951F-1BCA29544128}">
      <dsp:nvSpPr>
        <dsp:cNvPr id="0" name=""/>
        <dsp:cNvSpPr/>
      </dsp:nvSpPr>
      <dsp:spPr>
        <a:xfrm>
          <a:off x="546391" y="2083315"/>
          <a:ext cx="7649480"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933450">
            <a:lnSpc>
              <a:spcPct val="90000"/>
            </a:lnSpc>
            <a:spcBef>
              <a:spcPct val="0"/>
            </a:spcBef>
            <a:spcAft>
              <a:spcPct val="35000"/>
            </a:spcAft>
            <a:buNone/>
          </a:pPr>
          <a:r>
            <a:rPr lang="en-US" sz="2100" kern="1200"/>
            <a:t>China’s Perspective</a:t>
          </a:r>
        </a:p>
      </dsp:txBody>
      <dsp:txXfrm>
        <a:off x="576653" y="2113577"/>
        <a:ext cx="7588956" cy="55939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15831-830C-4486-A231-104108DC94DE}" type="datetimeFigureOut">
              <a:rPr lang="en-GB" smtClean="0"/>
              <a:t>02/10/2023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2C54A-EF21-443A-B833-63659C480A42}" type="slidenum">
              <a:rPr lang="en-GB" smtClean="0"/>
              <a:t>‹#›</a:t>
            </a:fld>
            <a:endParaRPr lang="en-GB"/>
          </a:p>
        </p:txBody>
      </p:sp>
    </p:spTree>
    <p:extLst>
      <p:ext uri="{BB962C8B-B14F-4D97-AF65-F5344CB8AC3E}">
        <p14:creationId xmlns:p14="http://schemas.microsoft.com/office/powerpoint/2010/main" val="18503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China</a:t>
            </a:r>
            <a:r>
              <a:rPr lang="zh-CN" altLang="en-US" dirty="0"/>
              <a:t> </a:t>
            </a:r>
            <a:r>
              <a:rPr lang="en-GB" altLang="zh-CN" dirty="0"/>
              <a:t>has been known to contribute significantly towards climate change. Up till 2022, it has contributed to 27% of global CO2 emissions and 33.3% of greenhouse gas emissions. Due to both the 2015 Paris Agreement and 2016 United Nations Sustainability Development Goals, China gained motivation to act on climate change. The country identified green finance in 2016 to tackle this issue. From then on, there has been rapid progression of China’s green finance market. After establishing a novel green finance system and implementing multiple green finance regulations, the market has grown to be the 2</a:t>
            </a:r>
            <a:r>
              <a:rPr lang="en-GB" altLang="zh-CN" baseline="30000" dirty="0"/>
              <a:t>nd</a:t>
            </a:r>
            <a:r>
              <a:rPr lang="en-GB" altLang="zh-CN" dirty="0"/>
              <a:t> largest globally. Most prominently, its green bond market grew from 0% in 2015 to a 39% in 2016. At that time, the country became the largest green bond market in just 1 year.</a:t>
            </a:r>
            <a:endParaRPr lang="en-GB" dirty="0"/>
          </a:p>
        </p:txBody>
      </p:sp>
      <p:sp>
        <p:nvSpPr>
          <p:cNvPr id="4" name="Slide Number Placeholder 3"/>
          <p:cNvSpPr>
            <a:spLocks noGrp="1"/>
          </p:cNvSpPr>
          <p:nvPr>
            <p:ph type="sldNum" sz="quarter" idx="5"/>
          </p:nvPr>
        </p:nvSpPr>
        <p:spPr/>
        <p:txBody>
          <a:bodyPr/>
          <a:lstStyle/>
          <a:p>
            <a:fld id="{C842C54A-EF21-443A-B833-63659C480A42}" type="slidenum">
              <a:rPr lang="en-GB" smtClean="0"/>
              <a:t>3</a:t>
            </a:fld>
            <a:endParaRPr lang="en-GB"/>
          </a:p>
        </p:txBody>
      </p:sp>
    </p:spTree>
    <p:extLst>
      <p:ext uri="{BB962C8B-B14F-4D97-AF65-F5344CB8AC3E}">
        <p14:creationId xmlns:p14="http://schemas.microsoft.com/office/powerpoint/2010/main" val="357685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Dimensionality reduction was conducted for </a:t>
            </a:r>
            <a:r>
              <a:rPr lang="en-US" dirty="0" err="1"/>
              <a:t>BERTopic</a:t>
            </a:r>
            <a:r>
              <a:rPr lang="en-US" dirty="0"/>
              <a:t> and Top2Vec. The transformed embeddings resulted in high dimensionality which results in clustering difficulties. As such, dimensions of the embeddings were reduced using UMAP. UMAP’s graph layout algorithm involves optimizing a low dimension graph representation from a high dimension representation. Using a fuzzy simplicial complex, UMAP ensures the balance between the local and global structure of the data. A custom </a:t>
            </a:r>
            <a:r>
              <a:rPr lang="en-US" dirty="0" err="1"/>
              <a:t>umap</a:t>
            </a:r>
            <a:r>
              <a:rPr lang="en-US" dirty="0"/>
              <a:t> model was formed through parameter tuning. N-</a:t>
            </a:r>
            <a:r>
              <a:rPr lang="en-US" dirty="0" err="1"/>
              <a:t>neighbours</a:t>
            </a:r>
            <a:r>
              <a:rPr lang="en-US" dirty="0"/>
              <a:t> was set as 30, a value higher than the default 15. This was altered because larger values indicated higher focus on global structure. </a:t>
            </a:r>
            <a:r>
              <a:rPr lang="en-US" dirty="0" err="1"/>
              <a:t>N_components</a:t>
            </a:r>
            <a:r>
              <a:rPr lang="en-US" dirty="0"/>
              <a:t> was set as 5, higher than the default of 2. As this dataset is rather small, more dimensions should be preserved to ensure more optimal clustering. </a:t>
            </a:r>
            <a:r>
              <a:rPr lang="en-US" dirty="0" err="1"/>
              <a:t>Min_dist</a:t>
            </a:r>
            <a:r>
              <a:rPr lang="en-US" dirty="0"/>
              <a:t> was set as 0.20, a value higher than a default of 0.1. This ensures looser packing of points to preserve the broader topological structure of the embeddings.</a:t>
            </a:r>
          </a:p>
        </p:txBody>
      </p:sp>
      <p:sp>
        <p:nvSpPr>
          <p:cNvPr id="4" name="Slide Number Placeholder 3"/>
          <p:cNvSpPr>
            <a:spLocks noGrp="1"/>
          </p:cNvSpPr>
          <p:nvPr>
            <p:ph type="sldNum" sz="quarter" idx="5"/>
          </p:nvPr>
        </p:nvSpPr>
        <p:spPr/>
        <p:txBody>
          <a:bodyPr/>
          <a:lstStyle/>
          <a:p>
            <a:fld id="{C842C54A-EF21-443A-B833-63659C480A42}" type="slidenum">
              <a:rPr lang="en-GB" smtClean="0"/>
              <a:t>12</a:t>
            </a:fld>
            <a:endParaRPr lang="en-GB"/>
          </a:p>
        </p:txBody>
      </p:sp>
    </p:spTree>
    <p:extLst>
      <p:ext uri="{BB962C8B-B14F-4D97-AF65-F5344CB8AC3E}">
        <p14:creationId xmlns:p14="http://schemas.microsoft.com/office/powerpoint/2010/main" val="1904834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Thirdly, Clustering is performed on both models. Clustering models form groups of similar embeddings, allowing for topic extraction. HDBSCAN was used due to its ability to work well with noise and irregularly shaped clusters. It calculates densities of all embeddings and forms a hierarchical structure to determine clusters larger than the minimum cluster size. Parameter tuning was also applied to this model, where the minimum cluster size was set to 30 instead of the default of 5. This value decreases the number of clusters formed, allowing for more meaningful cluster formation.</a:t>
            </a:r>
          </a:p>
        </p:txBody>
      </p:sp>
      <p:sp>
        <p:nvSpPr>
          <p:cNvPr id="4" name="Slide Number Placeholder 3"/>
          <p:cNvSpPr>
            <a:spLocks noGrp="1"/>
          </p:cNvSpPr>
          <p:nvPr>
            <p:ph type="sldNum" sz="quarter" idx="5"/>
          </p:nvPr>
        </p:nvSpPr>
        <p:spPr/>
        <p:txBody>
          <a:bodyPr/>
          <a:lstStyle/>
          <a:p>
            <a:fld id="{C842C54A-EF21-443A-B833-63659C480A42}" type="slidenum">
              <a:rPr lang="en-GB" smtClean="0"/>
              <a:t>13</a:t>
            </a:fld>
            <a:endParaRPr lang="en-GB"/>
          </a:p>
        </p:txBody>
      </p:sp>
    </p:spTree>
    <p:extLst>
      <p:ext uri="{BB962C8B-B14F-4D97-AF65-F5344CB8AC3E}">
        <p14:creationId xmlns:p14="http://schemas.microsoft.com/office/powerpoint/2010/main" val="112798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Thirdly, vectorization was performed on the </a:t>
            </a:r>
            <a:r>
              <a:rPr lang="en-US" dirty="0" err="1"/>
              <a:t>BERTopic</a:t>
            </a:r>
            <a:r>
              <a:rPr lang="en-US" dirty="0"/>
              <a:t> model and tokenization was performed for the Top2Vec model. I will explain </a:t>
            </a:r>
            <a:r>
              <a:rPr lang="en-US" dirty="0" err="1"/>
              <a:t>BERTopic’s</a:t>
            </a:r>
            <a:r>
              <a:rPr lang="en-US" dirty="0"/>
              <a:t> model first.  </a:t>
            </a:r>
          </a:p>
          <a:p>
            <a:r>
              <a:rPr lang="en-US" dirty="0" err="1"/>
              <a:t>BERTopic’s</a:t>
            </a:r>
            <a:r>
              <a:rPr lang="en-US" dirty="0"/>
              <a:t> arguments require a numerical vector to be passed into its vectorization argument. As such, I used </a:t>
            </a:r>
            <a:r>
              <a:rPr lang="en-US" dirty="0" err="1"/>
              <a:t>sklearn’s</a:t>
            </a:r>
            <a:r>
              <a:rPr lang="en-US" dirty="0"/>
              <a:t> count vectorizer. For the </a:t>
            </a:r>
            <a:r>
              <a:rPr lang="en-US" dirty="0" err="1"/>
              <a:t>stopword</a:t>
            </a:r>
            <a:r>
              <a:rPr lang="en-US" dirty="0"/>
              <a:t> parameter, I used a custom </a:t>
            </a:r>
            <a:r>
              <a:rPr lang="en-US" dirty="0" err="1"/>
              <a:t>stopword</a:t>
            </a:r>
            <a:r>
              <a:rPr lang="en-US" dirty="0"/>
              <a:t> list that consisted of combining </a:t>
            </a:r>
            <a:r>
              <a:rPr lang="en-US" dirty="0" err="1"/>
              <a:t>stopwordiso’s</a:t>
            </a:r>
            <a:r>
              <a:rPr lang="en-US" dirty="0"/>
              <a:t> original Chinese </a:t>
            </a:r>
            <a:r>
              <a:rPr lang="en-US" dirty="0" err="1"/>
              <a:t>stopword</a:t>
            </a:r>
            <a:r>
              <a:rPr lang="en-US" dirty="0"/>
              <a:t> list with addition of varying keyword combinations from the search queries. For the tokenizer parameter, I created a custom tokenizer as </a:t>
            </a:r>
            <a:r>
              <a:rPr lang="en-US" dirty="0" err="1"/>
              <a:t>sklearn’s</a:t>
            </a:r>
            <a:r>
              <a:rPr lang="en-US" dirty="0"/>
              <a:t> tokenizer does not work effectively on multilingual models. I used </a:t>
            </a:r>
            <a:r>
              <a:rPr lang="en-US" dirty="0" err="1"/>
              <a:t>jieba</a:t>
            </a:r>
            <a:r>
              <a:rPr lang="en-US" dirty="0"/>
              <a:t>, a word segmentation library specific to Chinese textual data for the tokenization process. </a:t>
            </a:r>
          </a:p>
          <a:p>
            <a:endParaRPr lang="en-US" dirty="0"/>
          </a:p>
          <a:p>
            <a:r>
              <a:rPr lang="en-US" dirty="0"/>
              <a:t>On the other hand, Top2Vec uses a tokenization algorithm. This is because the model’s arguments require a list of list that contains tokens to be passed into the tokenizer argument. Similar to the tokenizer used in </a:t>
            </a:r>
            <a:r>
              <a:rPr lang="en-US" dirty="0" err="1"/>
              <a:t>BERTopic</a:t>
            </a:r>
            <a:r>
              <a:rPr lang="en-US" dirty="0"/>
              <a:t>, the </a:t>
            </a:r>
            <a:r>
              <a:rPr lang="en-US" dirty="0" err="1"/>
              <a:t>jieba</a:t>
            </a:r>
            <a:r>
              <a:rPr lang="en-US" dirty="0"/>
              <a:t> library was used to segment the Chinese titles and slight modifications were done to remove the </a:t>
            </a:r>
            <a:r>
              <a:rPr lang="en-US" dirty="0" err="1"/>
              <a:t>stopwords</a:t>
            </a:r>
            <a:r>
              <a:rPr lang="en-US" dirty="0"/>
              <a:t> as earlier mentioned. Vectorization is done by the model, where topic vectors are calculated by centroids of dense clusters.</a:t>
            </a:r>
          </a:p>
        </p:txBody>
      </p:sp>
      <p:sp>
        <p:nvSpPr>
          <p:cNvPr id="4" name="Slide Number Placeholder 3"/>
          <p:cNvSpPr>
            <a:spLocks noGrp="1"/>
          </p:cNvSpPr>
          <p:nvPr>
            <p:ph type="sldNum" sz="quarter" idx="5"/>
          </p:nvPr>
        </p:nvSpPr>
        <p:spPr/>
        <p:txBody>
          <a:bodyPr/>
          <a:lstStyle/>
          <a:p>
            <a:fld id="{C842C54A-EF21-443A-B833-63659C480A42}" type="slidenum">
              <a:rPr lang="en-GB" smtClean="0"/>
              <a:t>14</a:t>
            </a:fld>
            <a:endParaRPr lang="en-GB"/>
          </a:p>
        </p:txBody>
      </p:sp>
    </p:spTree>
    <p:extLst>
      <p:ext uri="{BB962C8B-B14F-4D97-AF65-F5344CB8AC3E}">
        <p14:creationId xmlns:p14="http://schemas.microsoft.com/office/powerpoint/2010/main" val="4049875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a:t>
            </a:r>
            <a:r>
              <a:rPr lang="en-US" dirty="0" err="1"/>
              <a:t>BERTopic</a:t>
            </a:r>
            <a:r>
              <a:rPr lang="en-US" dirty="0"/>
              <a:t> and Top2Vec uses different topic extraction methods. </a:t>
            </a:r>
            <a:r>
              <a:rPr lang="en-US" dirty="0" err="1"/>
              <a:t>BERTopic</a:t>
            </a:r>
            <a:r>
              <a:rPr lang="en-US" dirty="0"/>
              <a:t> calculates the tokens weights based on a modified term frequency inverse document frequency. Instead of calculating on the document level, c-TF-IDF calculates the frequency on a cluster level. It treats each cluster as a single document instead of a set of documents, which means that </a:t>
            </a:r>
            <a:r>
              <a:rPr lang="en-US" dirty="0" err="1"/>
              <a:t>tf</a:t>
            </a:r>
            <a:r>
              <a:rPr lang="en-US" dirty="0"/>
              <a:t> is calculated based on the frequency of each word in each cluster, and </a:t>
            </a:r>
            <a:r>
              <a:rPr lang="en-US" dirty="0" err="1"/>
              <a:t>idf</a:t>
            </a:r>
            <a:r>
              <a:rPr lang="en-US" dirty="0"/>
              <a:t> is the logarithm of the average number of words per cluster over the frequency of a word across all classes. Addition of plus one is to force the values to be positive. Parameter tuning was conducted on the c-TF-IDF model, where I set reduce frequent words to true. This results in the removal of words that are not indicated as </a:t>
            </a:r>
            <a:r>
              <a:rPr lang="en-US" dirty="0" err="1"/>
              <a:t>stopwords</a:t>
            </a:r>
            <a:r>
              <a:rPr lang="en-US" dirty="0"/>
              <a:t> but appear in every topic. Top2Vec extracts its topics by finding the n-closest word vector to the topic vectors. This step is done by the model and no parameter tuning is available as the parameters to extract the top 50 closest words are hard-coded in the model documentation.</a:t>
            </a:r>
          </a:p>
          <a:p>
            <a:endParaRPr lang="en-US" dirty="0"/>
          </a:p>
          <a:p>
            <a:r>
              <a:rPr lang="en-US" dirty="0"/>
              <a:t>Afterwards, the literature titles are fitted in both models and ran.</a:t>
            </a:r>
          </a:p>
        </p:txBody>
      </p:sp>
      <p:sp>
        <p:nvSpPr>
          <p:cNvPr id="4" name="Slide Number Placeholder 3"/>
          <p:cNvSpPr>
            <a:spLocks noGrp="1"/>
          </p:cNvSpPr>
          <p:nvPr>
            <p:ph type="sldNum" sz="quarter" idx="5"/>
          </p:nvPr>
        </p:nvSpPr>
        <p:spPr/>
        <p:txBody>
          <a:bodyPr/>
          <a:lstStyle/>
          <a:p>
            <a:fld id="{C842C54A-EF21-443A-B833-63659C480A42}" type="slidenum">
              <a:rPr lang="en-GB" smtClean="0"/>
              <a:t>15</a:t>
            </a:fld>
            <a:endParaRPr lang="en-GB"/>
          </a:p>
        </p:txBody>
      </p:sp>
    </p:spTree>
    <p:extLst>
      <p:ext uri="{BB962C8B-B14F-4D97-AF65-F5344CB8AC3E}">
        <p14:creationId xmlns:p14="http://schemas.microsoft.com/office/powerpoint/2010/main" val="2551215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elaborate on the results. Kindly take note that all results shown are English translations of Chinese text that are passed through a translation model from the </a:t>
            </a:r>
            <a:r>
              <a:rPr lang="en-US" dirty="0" err="1"/>
              <a:t>huggingface</a:t>
            </a:r>
            <a:r>
              <a:rPr lang="en-US" dirty="0"/>
              <a:t> model hub. Although its translations are fairly accurate to the best of my understanding, some meanings may be lost in translation. Please refer to the original paper for the Chinese outputs whenever necessary. </a:t>
            </a:r>
          </a:p>
          <a:p>
            <a:endParaRPr lang="en-US" dirty="0"/>
          </a:p>
          <a:p>
            <a:r>
              <a:rPr lang="en-US" dirty="0"/>
              <a:t>Firstly, I will answer research question 1. The earliest 5 studies were published in the 1990s, with the earliest in 1991. This indicates that research into green finance had started even before the green finance gained traction across the world. Except for 1991, most articles published focused mainly on a sustainable economy and societal development. It can be interpreted that this was due to the signing of the United Nations Framework Convention on Climate Change in 1992, which China was a part of.</a:t>
            </a:r>
          </a:p>
        </p:txBody>
      </p:sp>
      <p:sp>
        <p:nvSpPr>
          <p:cNvPr id="4" name="Slide Number Placeholder 3"/>
          <p:cNvSpPr>
            <a:spLocks noGrp="1"/>
          </p:cNvSpPr>
          <p:nvPr>
            <p:ph type="sldNum" sz="quarter" idx="5"/>
          </p:nvPr>
        </p:nvSpPr>
        <p:spPr/>
        <p:txBody>
          <a:bodyPr/>
          <a:lstStyle/>
          <a:p>
            <a:fld id="{C842C54A-EF21-443A-B833-63659C480A42}" type="slidenum">
              <a:rPr lang="en-GB" smtClean="0"/>
              <a:t>16</a:t>
            </a:fld>
            <a:endParaRPr lang="en-GB"/>
          </a:p>
        </p:txBody>
      </p:sp>
    </p:spTree>
    <p:extLst>
      <p:ext uri="{BB962C8B-B14F-4D97-AF65-F5344CB8AC3E}">
        <p14:creationId xmlns:p14="http://schemas.microsoft.com/office/powerpoint/2010/main" val="954292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also be observed that publication trends show a steady increase that peaks in 2016.</a:t>
            </a:r>
          </a:p>
        </p:txBody>
      </p:sp>
      <p:sp>
        <p:nvSpPr>
          <p:cNvPr id="4" name="Slide Number Placeholder 3"/>
          <p:cNvSpPr>
            <a:spLocks noGrp="1"/>
          </p:cNvSpPr>
          <p:nvPr>
            <p:ph type="sldNum" sz="quarter" idx="5"/>
          </p:nvPr>
        </p:nvSpPr>
        <p:spPr/>
        <p:txBody>
          <a:bodyPr/>
          <a:lstStyle/>
          <a:p>
            <a:fld id="{C842C54A-EF21-443A-B833-63659C480A42}" type="slidenum">
              <a:rPr lang="en-GB" smtClean="0"/>
              <a:t>17</a:t>
            </a:fld>
            <a:endParaRPr lang="en-GB"/>
          </a:p>
        </p:txBody>
      </p:sp>
    </p:spTree>
    <p:extLst>
      <p:ext uri="{BB962C8B-B14F-4D97-AF65-F5344CB8AC3E}">
        <p14:creationId xmlns:p14="http://schemas.microsoft.com/office/powerpoint/2010/main" val="1854685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more about the literature gathered, we also need to understand the influential authors in the field. The highest number of published articles by one author is 100, where the top influential author is an editorial department. The most influential single author is Ma Jun, with 60 published articles to date.</a:t>
            </a:r>
          </a:p>
        </p:txBody>
      </p:sp>
      <p:sp>
        <p:nvSpPr>
          <p:cNvPr id="4" name="Slide Number Placeholder 3"/>
          <p:cNvSpPr>
            <a:spLocks noGrp="1"/>
          </p:cNvSpPr>
          <p:nvPr>
            <p:ph type="sldNum" sz="quarter" idx="5"/>
          </p:nvPr>
        </p:nvSpPr>
        <p:spPr/>
        <p:txBody>
          <a:bodyPr/>
          <a:lstStyle/>
          <a:p>
            <a:fld id="{C842C54A-EF21-443A-B833-63659C480A42}" type="slidenum">
              <a:rPr lang="en-GB" smtClean="0"/>
              <a:t>18</a:t>
            </a:fld>
            <a:endParaRPr lang="en-GB"/>
          </a:p>
        </p:txBody>
      </p:sp>
    </p:spTree>
    <p:extLst>
      <p:ext uri="{BB962C8B-B14F-4D97-AF65-F5344CB8AC3E}">
        <p14:creationId xmlns:p14="http://schemas.microsoft.com/office/powerpoint/2010/main" val="2555532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look into the second research question. For clarification, the translated topics show multiple repetitions in topics. Just a note that their corresponding Chinese topics were of different tokens with similar meanings. </a:t>
            </a:r>
          </a:p>
          <a:p>
            <a:endParaRPr lang="en-US" dirty="0"/>
          </a:p>
          <a:p>
            <a:r>
              <a:rPr lang="en-US" dirty="0"/>
              <a:t>I will first cover the </a:t>
            </a:r>
            <a:r>
              <a:rPr lang="en-US" dirty="0" err="1"/>
              <a:t>BERTopic</a:t>
            </a:r>
            <a:r>
              <a:rPr lang="en-US" dirty="0"/>
              <a:t> results. The topic model generated 86 valid topics. It is interesting to note that there is a large focus shown on innovation and improvements. Highlighting of innovation and improvements were not shown to be of great importance in global and Chinese literary journals. However, this insight is prominent in China’s policy documents. It should also be noted that water conservation, manufacturing and forestry were topics of interest. This is similar to findings of global literature with an emphasis on climate change.</a:t>
            </a:r>
          </a:p>
        </p:txBody>
      </p:sp>
      <p:sp>
        <p:nvSpPr>
          <p:cNvPr id="4" name="Slide Number Placeholder 3"/>
          <p:cNvSpPr>
            <a:spLocks noGrp="1"/>
          </p:cNvSpPr>
          <p:nvPr>
            <p:ph type="sldNum" sz="quarter" idx="5"/>
          </p:nvPr>
        </p:nvSpPr>
        <p:spPr/>
        <p:txBody>
          <a:bodyPr/>
          <a:lstStyle/>
          <a:p>
            <a:fld id="{C842C54A-EF21-443A-B833-63659C480A42}" type="slidenum">
              <a:rPr lang="en-GB" smtClean="0"/>
              <a:t>19</a:t>
            </a:fld>
            <a:endParaRPr lang="en-GB"/>
          </a:p>
        </p:txBody>
      </p:sp>
    </p:spTree>
    <p:extLst>
      <p:ext uri="{BB962C8B-B14F-4D97-AF65-F5344CB8AC3E}">
        <p14:creationId xmlns:p14="http://schemas.microsoft.com/office/powerpoint/2010/main" val="1502609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BERTopic</a:t>
            </a:r>
            <a:r>
              <a:rPr lang="en-US" dirty="0"/>
              <a:t> model distribution was rather well conducted, with high topic diversity of 0.89. Similarly, this can be observed from the </a:t>
            </a:r>
            <a:r>
              <a:rPr lang="en-US" dirty="0" err="1"/>
              <a:t>intertopic</a:t>
            </a:r>
            <a:r>
              <a:rPr lang="en-US" dirty="0"/>
              <a:t> distribution map, where clusters are rather distinguished. The similarity matrix shows that some topics were rather similar, but it is still acceptable, with the matrix showing a pale blue shade. This is rather good compared to the many other iterations that resulted in the entire matrix colored dark blue.</a:t>
            </a:r>
          </a:p>
        </p:txBody>
      </p:sp>
      <p:sp>
        <p:nvSpPr>
          <p:cNvPr id="4" name="Slide Number Placeholder 3"/>
          <p:cNvSpPr>
            <a:spLocks noGrp="1"/>
          </p:cNvSpPr>
          <p:nvPr>
            <p:ph type="sldNum" sz="quarter" idx="5"/>
          </p:nvPr>
        </p:nvSpPr>
        <p:spPr/>
        <p:txBody>
          <a:bodyPr/>
          <a:lstStyle/>
          <a:p>
            <a:fld id="{C842C54A-EF21-443A-B833-63659C480A42}" type="slidenum">
              <a:rPr lang="en-GB" smtClean="0"/>
              <a:t>20</a:t>
            </a:fld>
            <a:endParaRPr lang="en-GB"/>
          </a:p>
        </p:txBody>
      </p:sp>
    </p:spTree>
    <p:extLst>
      <p:ext uri="{BB962C8B-B14F-4D97-AF65-F5344CB8AC3E}">
        <p14:creationId xmlns:p14="http://schemas.microsoft.com/office/powerpoint/2010/main" val="3758705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cover the Top2Vec model. It is observed that there are multiple overlapping topics such as China districts and China provinces, eco-agriculture and eco-environment. With a low topic diversity score of 0.21, the topics generated are rather similar. As such, the model’s results are not very good and can be briefly looked over.</a:t>
            </a:r>
          </a:p>
          <a:p>
            <a:endParaRPr lang="en-US" dirty="0"/>
          </a:p>
        </p:txBody>
      </p:sp>
      <p:sp>
        <p:nvSpPr>
          <p:cNvPr id="4" name="Slide Number Placeholder 3"/>
          <p:cNvSpPr>
            <a:spLocks noGrp="1"/>
          </p:cNvSpPr>
          <p:nvPr>
            <p:ph type="sldNum" sz="quarter" idx="5"/>
          </p:nvPr>
        </p:nvSpPr>
        <p:spPr/>
        <p:txBody>
          <a:bodyPr/>
          <a:lstStyle/>
          <a:p>
            <a:fld id="{C842C54A-EF21-443A-B833-63659C480A42}" type="slidenum">
              <a:rPr lang="en-GB" smtClean="0"/>
              <a:t>21</a:t>
            </a:fld>
            <a:endParaRPr lang="en-GB"/>
          </a:p>
        </p:txBody>
      </p:sp>
    </p:spTree>
    <p:extLst>
      <p:ext uri="{BB962C8B-B14F-4D97-AF65-F5344CB8AC3E}">
        <p14:creationId xmlns:p14="http://schemas.microsoft.com/office/powerpoint/2010/main" val="1883113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why is it important to understand China’s trends? As mentioned earlier, China plays a large role in contributing towards climate change. As such, its developments are therefore crucial to prevent the worsening of climate change. Additionally, China’s rapid growth is also something to learn from. The </a:t>
            </a:r>
            <a:r>
              <a:rPr lang="en-GB" altLang="zh-CN" dirty="0"/>
              <a:t>European Union and United States began developing its green bond market since 2007. However, in just 1 year, China became the largest market in the world. This indicates that there are many aspects to be learnt from the nation’s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Upon further research, there are multiple research gaps that need to be addressed. Firstly, it was observed that most bibliometric analysis on China’s green finance market only consisted of those found in English databases, namely the Web of Science and Scopus databases. Even if bibliometric analysis were carried out on Chinese literature from Chinese databases, the authors used English search terms and English translations of the extracted journal titles. Firstly, in a Chinese database, most titles are written in Chinese and do not have translations. Therefore, searching in English renders the search incomprehensive. Secondly, translated journal titles indicate that there is likely to be a lost of meaning during translation. Therefore, these research gaps should be resolved.</a:t>
            </a:r>
          </a:p>
          <a:p>
            <a:endParaRPr lang="en-GB" dirty="0"/>
          </a:p>
        </p:txBody>
      </p:sp>
      <p:sp>
        <p:nvSpPr>
          <p:cNvPr id="4" name="Slide Number Placeholder 3"/>
          <p:cNvSpPr>
            <a:spLocks noGrp="1"/>
          </p:cNvSpPr>
          <p:nvPr>
            <p:ph type="sldNum" sz="quarter" idx="5"/>
          </p:nvPr>
        </p:nvSpPr>
        <p:spPr/>
        <p:txBody>
          <a:bodyPr/>
          <a:lstStyle/>
          <a:p>
            <a:fld id="{C842C54A-EF21-443A-B833-63659C480A42}" type="slidenum">
              <a:rPr lang="en-GB" smtClean="0"/>
              <a:t>4</a:t>
            </a:fld>
            <a:endParaRPr lang="en-GB"/>
          </a:p>
        </p:txBody>
      </p:sp>
    </p:spTree>
    <p:extLst>
      <p:ext uri="{BB962C8B-B14F-4D97-AF65-F5344CB8AC3E}">
        <p14:creationId xmlns:p14="http://schemas.microsoft.com/office/powerpoint/2010/main" val="188219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will answer research question 3. The study seeks to understand trending topics in the last 3 years. I will first cover the </a:t>
            </a:r>
            <a:r>
              <a:rPr lang="en-US" dirty="0" err="1"/>
              <a:t>BERTopic</a:t>
            </a:r>
            <a:r>
              <a:rPr lang="en-US" dirty="0"/>
              <a:t> modeling output. It can be seen that innovation and improvements remain the most popular topic. This possibly hints that innovation is a topic that will remain for long. It is also interesting to note that new areas of interest are arising, namely human resource and construction. These topics were not in the top10 topics when the entire dataset is taken into account. Therefore, it indicates that it is a rather nascent trending topic.</a:t>
            </a:r>
          </a:p>
          <a:p>
            <a:endParaRPr lang="en-US" dirty="0"/>
          </a:p>
          <a:p>
            <a:r>
              <a:rPr lang="en-US" dirty="0"/>
              <a:t>Coherence: 0.376</a:t>
            </a:r>
          </a:p>
          <a:p>
            <a:r>
              <a:rPr lang="en-US" dirty="0"/>
              <a:t>Top div: 0.877</a:t>
            </a:r>
          </a:p>
          <a:p>
            <a:endParaRPr lang="en-US" dirty="0"/>
          </a:p>
        </p:txBody>
      </p:sp>
      <p:sp>
        <p:nvSpPr>
          <p:cNvPr id="4" name="Slide Number Placeholder 3"/>
          <p:cNvSpPr>
            <a:spLocks noGrp="1"/>
          </p:cNvSpPr>
          <p:nvPr>
            <p:ph type="sldNum" sz="quarter" idx="5"/>
          </p:nvPr>
        </p:nvSpPr>
        <p:spPr/>
        <p:txBody>
          <a:bodyPr/>
          <a:lstStyle/>
          <a:p>
            <a:fld id="{C842C54A-EF21-443A-B833-63659C480A42}" type="slidenum">
              <a:rPr lang="en-GB" smtClean="0"/>
              <a:t>22</a:t>
            </a:fld>
            <a:endParaRPr lang="en-GB"/>
          </a:p>
        </p:txBody>
      </p:sp>
    </p:spTree>
    <p:extLst>
      <p:ext uri="{BB962C8B-B14F-4D97-AF65-F5344CB8AC3E}">
        <p14:creationId xmlns:p14="http://schemas.microsoft.com/office/powerpoint/2010/main" val="340338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topic distribution performs rather well too. From the </a:t>
            </a:r>
            <a:r>
              <a:rPr lang="en-US" dirty="0" err="1"/>
              <a:t>intertopic</a:t>
            </a:r>
            <a:r>
              <a:rPr lang="en-US" dirty="0"/>
              <a:t> distance map, some clusters are spaced far apart, while others are close by. This indicates that there is enough topic diversity, where the topic diversity metrics is 0.877. The similarity matrix is also rather acceptable, with few topics shaded dark blue. These observations meant that the topics are rather well distributed.</a:t>
            </a:r>
          </a:p>
        </p:txBody>
      </p:sp>
      <p:sp>
        <p:nvSpPr>
          <p:cNvPr id="4" name="Slide Number Placeholder 3"/>
          <p:cNvSpPr>
            <a:spLocks noGrp="1"/>
          </p:cNvSpPr>
          <p:nvPr>
            <p:ph type="sldNum" sz="quarter" idx="5"/>
          </p:nvPr>
        </p:nvSpPr>
        <p:spPr/>
        <p:txBody>
          <a:bodyPr/>
          <a:lstStyle/>
          <a:p>
            <a:fld id="{C842C54A-EF21-443A-B833-63659C480A42}" type="slidenum">
              <a:rPr lang="en-GB" smtClean="0"/>
              <a:t>23</a:t>
            </a:fld>
            <a:endParaRPr lang="en-GB"/>
          </a:p>
        </p:txBody>
      </p:sp>
    </p:spTree>
    <p:extLst>
      <p:ext uri="{BB962C8B-B14F-4D97-AF65-F5344CB8AC3E}">
        <p14:creationId xmlns:p14="http://schemas.microsoft.com/office/powerpoint/2010/main" val="704005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now cover the Top2Vec results. The model generated 26 topics and shows that strategy, policy and rural developments are prioritized. This is roughly similar to the findings obtained from the </a:t>
            </a:r>
            <a:r>
              <a:rPr lang="en-US" dirty="0" err="1"/>
              <a:t>bertopic</a:t>
            </a:r>
            <a:r>
              <a:rPr lang="en-US" dirty="0"/>
              <a:t> model. However, the topic diversity is only 0.3 for this set of topics. </a:t>
            </a:r>
          </a:p>
        </p:txBody>
      </p:sp>
      <p:sp>
        <p:nvSpPr>
          <p:cNvPr id="4" name="Slide Number Placeholder 3"/>
          <p:cNvSpPr>
            <a:spLocks noGrp="1"/>
          </p:cNvSpPr>
          <p:nvPr>
            <p:ph type="sldNum" sz="quarter" idx="5"/>
          </p:nvPr>
        </p:nvSpPr>
        <p:spPr/>
        <p:txBody>
          <a:bodyPr/>
          <a:lstStyle/>
          <a:p>
            <a:fld id="{C842C54A-EF21-443A-B833-63659C480A42}" type="slidenum">
              <a:rPr lang="en-GB" smtClean="0"/>
              <a:t>24</a:t>
            </a:fld>
            <a:endParaRPr lang="en-GB"/>
          </a:p>
        </p:txBody>
      </p:sp>
    </p:spTree>
    <p:extLst>
      <p:ext uri="{BB962C8B-B14F-4D97-AF65-F5344CB8AC3E}">
        <p14:creationId xmlns:p14="http://schemas.microsoft.com/office/powerpoint/2010/main" val="1495416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recommendations are as follows : (From slide)</a:t>
            </a:r>
          </a:p>
        </p:txBody>
      </p:sp>
      <p:sp>
        <p:nvSpPr>
          <p:cNvPr id="4" name="Slide Number Placeholder 3"/>
          <p:cNvSpPr>
            <a:spLocks noGrp="1"/>
          </p:cNvSpPr>
          <p:nvPr>
            <p:ph type="sldNum" sz="quarter" idx="5"/>
          </p:nvPr>
        </p:nvSpPr>
        <p:spPr/>
        <p:txBody>
          <a:bodyPr/>
          <a:lstStyle/>
          <a:p>
            <a:fld id="{C842C54A-EF21-443A-B833-63659C480A42}" type="slidenum">
              <a:rPr lang="en-GB" smtClean="0"/>
              <a:t>25</a:t>
            </a:fld>
            <a:endParaRPr lang="en-GB"/>
          </a:p>
        </p:txBody>
      </p:sp>
    </p:spTree>
    <p:extLst>
      <p:ext uri="{BB962C8B-B14F-4D97-AF65-F5344CB8AC3E}">
        <p14:creationId xmlns:p14="http://schemas.microsoft.com/office/powerpoint/2010/main" val="425377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study attempts to resolve the research gaps as mentioned. The aim is to conduct a bibliometric analysis on Chinese green finance literature obtained from Chinese databases using machine learning. CNKI was chosen as it is the largest literary database in China. Due to the large number of queried journals expected, text mining will be conducted on the retrieved dataset. Guiding queries are as follows. RQ1 measures the recency of research in China. RQ2 seeks to understand the overall trends from all years of Chinese green finance literature and RQ3 identifies the trending topics in the past 3 years of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C842C54A-EF21-443A-B833-63659C480A42}" type="slidenum">
              <a:rPr lang="en-GB" smtClean="0"/>
              <a:t>5</a:t>
            </a:fld>
            <a:endParaRPr lang="en-GB"/>
          </a:p>
        </p:txBody>
      </p:sp>
    </p:spTree>
    <p:extLst>
      <p:ext uri="{BB962C8B-B14F-4D97-AF65-F5344CB8AC3E}">
        <p14:creationId xmlns:p14="http://schemas.microsoft.com/office/powerpoint/2010/main" val="2755519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has noted rather different focus areas globally and in China. Zhang et al. and Maria et al. have identified that global research areas are mainly towards the ecological and environmental impact direction. Li et al. has also identified that global research veers towards market performance and investment. However, the main topic of research remains the impact towards the environment. On the other hand, both Li et al. and Feng et al. have identified that China looks towards a more monetary aspect of green markets. These results will later be compared with those obtained from this study.</a:t>
            </a:r>
            <a:endParaRPr lang="en-GB" dirty="0"/>
          </a:p>
        </p:txBody>
      </p:sp>
      <p:sp>
        <p:nvSpPr>
          <p:cNvPr id="4" name="Slide Number Placeholder 3"/>
          <p:cNvSpPr>
            <a:spLocks noGrp="1"/>
          </p:cNvSpPr>
          <p:nvPr>
            <p:ph type="sldNum" sz="quarter" idx="5"/>
          </p:nvPr>
        </p:nvSpPr>
        <p:spPr/>
        <p:txBody>
          <a:bodyPr/>
          <a:lstStyle/>
          <a:p>
            <a:fld id="{C842C54A-EF21-443A-B833-63659C480A42}" type="slidenum">
              <a:rPr lang="en-GB" smtClean="0"/>
              <a:t>6</a:t>
            </a:fld>
            <a:endParaRPr lang="en-GB"/>
          </a:p>
        </p:txBody>
      </p:sp>
    </p:spTree>
    <p:extLst>
      <p:ext uri="{BB962C8B-B14F-4D97-AF65-F5344CB8AC3E}">
        <p14:creationId xmlns:p14="http://schemas.microsoft.com/office/powerpoint/2010/main" val="3919954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main steps were involved in obtaining and preparing the dataset for pre-processing and modeling. These include collection of the data, collation and data cleaning.</a:t>
            </a:r>
            <a:endParaRPr lang="en-GB" dirty="0"/>
          </a:p>
        </p:txBody>
      </p:sp>
      <p:sp>
        <p:nvSpPr>
          <p:cNvPr id="4" name="Slide Number Placeholder 3"/>
          <p:cNvSpPr>
            <a:spLocks noGrp="1"/>
          </p:cNvSpPr>
          <p:nvPr>
            <p:ph type="sldNum" sz="quarter" idx="5"/>
          </p:nvPr>
        </p:nvSpPr>
        <p:spPr/>
        <p:txBody>
          <a:bodyPr/>
          <a:lstStyle/>
          <a:p>
            <a:fld id="{C842C54A-EF21-443A-B833-63659C480A42}" type="slidenum">
              <a:rPr lang="en-GB" smtClean="0"/>
              <a:t>7</a:t>
            </a:fld>
            <a:endParaRPr lang="en-GB"/>
          </a:p>
        </p:txBody>
      </p:sp>
    </p:spTree>
    <p:extLst>
      <p:ext uri="{BB962C8B-B14F-4D97-AF65-F5344CB8AC3E}">
        <p14:creationId xmlns:p14="http://schemas.microsoft.com/office/powerpoint/2010/main" val="12045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Citation data was gathered for all relevant journals using 2 queries, </a:t>
            </a:r>
            <a:r>
              <a:rPr lang="en-US" dirty="0" err="1"/>
              <a:t>ke</a:t>
            </a:r>
            <a:r>
              <a:rPr lang="en-US" dirty="0"/>
              <a:t> chi xu </a:t>
            </a:r>
            <a:r>
              <a:rPr lang="en-US" dirty="0" err="1"/>
              <a:t>jing</a:t>
            </a:r>
            <a:r>
              <a:rPr lang="en-US" dirty="0"/>
              <a:t> ji, which stands for sustainable finance and ‘lv se </a:t>
            </a:r>
            <a:r>
              <a:rPr lang="en-US" dirty="0" err="1"/>
              <a:t>jing</a:t>
            </a:r>
            <a:r>
              <a:rPr lang="en-US" dirty="0"/>
              <a:t> </a:t>
            </a:r>
            <a:r>
              <a:rPr lang="en-US" dirty="0" err="1"/>
              <a:t>rong</a:t>
            </a:r>
            <a:r>
              <a:rPr lang="en-US" dirty="0"/>
              <a:t>’, which stands for green finance in Chinese. Both search terms were entered in Simplified Chinese. A total of 27 thousand 958 records were obtained from all search results. All records were collated into 4 excel files.</a:t>
            </a:r>
            <a:endParaRPr lang="en-GB" dirty="0"/>
          </a:p>
        </p:txBody>
      </p:sp>
      <p:sp>
        <p:nvSpPr>
          <p:cNvPr id="4" name="Slide Number Placeholder 3"/>
          <p:cNvSpPr>
            <a:spLocks noGrp="1"/>
          </p:cNvSpPr>
          <p:nvPr>
            <p:ph type="sldNum" sz="quarter" idx="5"/>
          </p:nvPr>
        </p:nvSpPr>
        <p:spPr/>
        <p:txBody>
          <a:bodyPr/>
          <a:lstStyle/>
          <a:p>
            <a:fld id="{C842C54A-EF21-443A-B833-63659C480A42}" type="slidenum">
              <a:rPr lang="en-GB" smtClean="0"/>
              <a:t>8</a:t>
            </a:fld>
            <a:endParaRPr lang="en-GB"/>
          </a:p>
        </p:txBody>
      </p:sp>
    </p:spTree>
    <p:extLst>
      <p:ext uri="{BB962C8B-B14F-4D97-AF65-F5344CB8AC3E}">
        <p14:creationId xmlns:p14="http://schemas.microsoft.com/office/powerpoint/2010/main" val="365756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excel files were read into a new </a:t>
            </a:r>
            <a:r>
              <a:rPr lang="en-US" dirty="0" err="1"/>
              <a:t>Jupyter</a:t>
            </a:r>
            <a:r>
              <a:rPr lang="en-US" dirty="0"/>
              <a:t> Notebook where Python codes were ran. The Pandas library was used to read the files and concatenate the resulting </a:t>
            </a:r>
            <a:r>
              <a:rPr lang="en-US" dirty="0" err="1"/>
              <a:t>dataframes</a:t>
            </a:r>
            <a:r>
              <a:rPr lang="en-US" dirty="0"/>
              <a:t>. As both search queries were rather similar, there is a high possibility that duplicate records will be queried. Removing these duplicates resulted in 19 thousand 673 rows remaining.</a:t>
            </a:r>
            <a:r>
              <a:rPr lang="en-GB" dirty="0"/>
              <a:t> Afterwards, the data was split to separate the citations into different categories, where 2 outlier records were delt with separately. Rows with neither author nor year were dropped, and the Year column was converted to numeric form.</a:t>
            </a:r>
            <a:endParaRPr lang="en-US" dirty="0"/>
          </a:p>
        </p:txBody>
      </p:sp>
      <p:sp>
        <p:nvSpPr>
          <p:cNvPr id="4" name="Slide Number Placeholder 3"/>
          <p:cNvSpPr>
            <a:spLocks noGrp="1"/>
          </p:cNvSpPr>
          <p:nvPr>
            <p:ph type="sldNum" sz="quarter" idx="5"/>
          </p:nvPr>
        </p:nvSpPr>
        <p:spPr/>
        <p:txBody>
          <a:bodyPr/>
          <a:lstStyle/>
          <a:p>
            <a:fld id="{C842C54A-EF21-443A-B833-63659C480A42}" type="slidenum">
              <a:rPr lang="en-GB" smtClean="0"/>
              <a:t>9</a:t>
            </a:fld>
            <a:endParaRPr lang="en-GB"/>
          </a:p>
        </p:txBody>
      </p:sp>
    </p:spTree>
    <p:extLst>
      <p:ext uri="{BB962C8B-B14F-4D97-AF65-F5344CB8AC3E}">
        <p14:creationId xmlns:p14="http://schemas.microsoft.com/office/powerpoint/2010/main" val="330312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topic modelling models were used to preprocess and model the data. Both involved embedding, dimensionality reduction, clustering, vectorization or tokenization and topic extraction.</a:t>
            </a:r>
          </a:p>
        </p:txBody>
      </p:sp>
      <p:sp>
        <p:nvSpPr>
          <p:cNvPr id="4" name="Slide Number Placeholder 3"/>
          <p:cNvSpPr>
            <a:spLocks noGrp="1"/>
          </p:cNvSpPr>
          <p:nvPr>
            <p:ph type="sldNum" sz="quarter" idx="5"/>
          </p:nvPr>
        </p:nvSpPr>
        <p:spPr/>
        <p:txBody>
          <a:bodyPr/>
          <a:lstStyle/>
          <a:p>
            <a:fld id="{C842C54A-EF21-443A-B833-63659C480A42}" type="slidenum">
              <a:rPr lang="en-GB" smtClean="0"/>
              <a:t>10</a:t>
            </a:fld>
            <a:endParaRPr lang="en-GB"/>
          </a:p>
        </p:txBody>
      </p:sp>
    </p:spTree>
    <p:extLst>
      <p:ext uri="{BB962C8B-B14F-4D97-AF65-F5344CB8AC3E}">
        <p14:creationId xmlns:p14="http://schemas.microsoft.com/office/powerpoint/2010/main" val="2797412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Embedding was done for both </a:t>
            </a:r>
            <a:r>
              <a:rPr lang="en-US" dirty="0" err="1"/>
              <a:t>Bertopic</a:t>
            </a:r>
            <a:r>
              <a:rPr lang="en-US" dirty="0"/>
              <a:t> and Top2Vec models. As the input is documents of textual data, transforming these texts into numerical representations are useful in determining the similarity and dissimilarity of the documents. SBERT pre-trained sentence transformers were used. These sentence transformers make use of BERT’s transformer network to produce contextualized word embeddings and use a mean pooling layer to get a fixed dimensional output vector. (768 vector size) The model used was the </a:t>
            </a:r>
            <a:r>
              <a:rPr lang="en-US" sz="1200" dirty="0"/>
              <a:t>“</a:t>
            </a:r>
            <a:r>
              <a:rPr lang="en-GB" sz="1200" b="0" i="0" dirty="0">
                <a:solidFill>
                  <a:srgbClr val="212529"/>
                </a:solidFill>
                <a:effectLst/>
                <a:latin typeface="-apple-system"/>
              </a:rPr>
              <a:t>paraphrase-multilingual-MiniLM-L12-v2</a:t>
            </a:r>
            <a:r>
              <a:rPr lang="en-US" sz="1200" b="0" i="0" dirty="0">
                <a:solidFill>
                  <a:srgbClr val="212529"/>
                </a:solidFill>
                <a:effectLst/>
                <a:latin typeface="-apple-system"/>
              </a:rPr>
              <a:t>”, which had been trained on datasets of over 50 languages. This makes the model suitable for usage in this study.</a:t>
            </a:r>
            <a:endParaRPr lang="en-US" dirty="0"/>
          </a:p>
        </p:txBody>
      </p:sp>
      <p:sp>
        <p:nvSpPr>
          <p:cNvPr id="4" name="Slide Number Placeholder 3"/>
          <p:cNvSpPr>
            <a:spLocks noGrp="1"/>
          </p:cNvSpPr>
          <p:nvPr>
            <p:ph type="sldNum" sz="quarter" idx="5"/>
          </p:nvPr>
        </p:nvSpPr>
        <p:spPr/>
        <p:txBody>
          <a:bodyPr/>
          <a:lstStyle/>
          <a:p>
            <a:fld id="{C842C54A-EF21-443A-B833-63659C480A42}" type="slidenum">
              <a:rPr lang="en-GB" smtClean="0"/>
              <a:t>11</a:t>
            </a:fld>
            <a:endParaRPr lang="en-GB"/>
          </a:p>
        </p:txBody>
      </p:sp>
    </p:spTree>
    <p:extLst>
      <p:ext uri="{BB962C8B-B14F-4D97-AF65-F5344CB8AC3E}">
        <p14:creationId xmlns:p14="http://schemas.microsoft.com/office/powerpoint/2010/main" val="18427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C42D-0E13-7EBF-03E7-9C34843F6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598BE4-C26E-5552-80E3-2FAA2EB36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46A61ED-49CE-0EF2-6F7B-B901CC770876}"/>
              </a:ext>
            </a:extLst>
          </p:cNvPr>
          <p:cNvSpPr>
            <a:spLocks noGrp="1"/>
          </p:cNvSpPr>
          <p:nvPr>
            <p:ph type="dt" sz="half" idx="10"/>
          </p:nvPr>
        </p:nvSpPr>
        <p:spPr/>
        <p:txBody>
          <a:bodyPr/>
          <a:lstStyle/>
          <a:p>
            <a:r>
              <a:rPr lang="en-US"/>
              <a:t>ANL488 Oral Presentation</a:t>
            </a:r>
            <a:endParaRPr lang="en-GB"/>
          </a:p>
        </p:txBody>
      </p:sp>
      <p:sp>
        <p:nvSpPr>
          <p:cNvPr id="5" name="Footer Placeholder 4">
            <a:extLst>
              <a:ext uri="{FF2B5EF4-FFF2-40B4-BE49-F238E27FC236}">
                <a16:creationId xmlns:a16="http://schemas.microsoft.com/office/drawing/2014/main" id="{82BC4CF1-79CD-AC1B-C7BA-AD6DEA2DDE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5B40C1-7E77-9F62-38AB-09DB1A72A1E6}"/>
              </a:ext>
            </a:extLst>
          </p:cNvPr>
          <p:cNvSpPr>
            <a:spLocks noGrp="1"/>
          </p:cNvSpPr>
          <p:nvPr>
            <p:ph type="sldNum" sz="quarter" idx="12"/>
          </p:nvPr>
        </p:nvSpPr>
        <p:spPr/>
        <p:txBody>
          <a:bodyPr/>
          <a:lstStyle/>
          <a:p>
            <a:fld id="{39D7E691-71D1-4B36-BB0D-EB00076865E9}" type="slidenum">
              <a:rPr lang="en-GB" smtClean="0"/>
              <a:t>‹#›</a:t>
            </a:fld>
            <a:endParaRPr lang="en-GB"/>
          </a:p>
        </p:txBody>
      </p:sp>
    </p:spTree>
    <p:extLst>
      <p:ext uri="{BB962C8B-B14F-4D97-AF65-F5344CB8AC3E}">
        <p14:creationId xmlns:p14="http://schemas.microsoft.com/office/powerpoint/2010/main" val="42851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B0C5-4BFF-9641-7A87-037F645F3C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964344-A30E-58F7-FD23-8F6EEB8C32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065384-EA8E-55FA-8E24-A5E462B9AA6F}"/>
              </a:ext>
            </a:extLst>
          </p:cNvPr>
          <p:cNvSpPr>
            <a:spLocks noGrp="1"/>
          </p:cNvSpPr>
          <p:nvPr>
            <p:ph type="dt" sz="half" idx="10"/>
          </p:nvPr>
        </p:nvSpPr>
        <p:spPr/>
        <p:txBody>
          <a:bodyPr/>
          <a:lstStyle/>
          <a:p>
            <a:r>
              <a:rPr lang="en-US"/>
              <a:t>ANL488 Oral Presentation</a:t>
            </a:r>
            <a:endParaRPr lang="en-GB"/>
          </a:p>
        </p:txBody>
      </p:sp>
      <p:sp>
        <p:nvSpPr>
          <p:cNvPr id="5" name="Footer Placeholder 4">
            <a:extLst>
              <a:ext uri="{FF2B5EF4-FFF2-40B4-BE49-F238E27FC236}">
                <a16:creationId xmlns:a16="http://schemas.microsoft.com/office/drawing/2014/main" id="{784A3C13-F5C3-937D-EE42-7EDA399675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6489C7-8F29-A671-7D1A-43170B99E381}"/>
              </a:ext>
            </a:extLst>
          </p:cNvPr>
          <p:cNvSpPr>
            <a:spLocks noGrp="1"/>
          </p:cNvSpPr>
          <p:nvPr>
            <p:ph type="sldNum" sz="quarter" idx="12"/>
          </p:nvPr>
        </p:nvSpPr>
        <p:spPr/>
        <p:txBody>
          <a:bodyPr/>
          <a:lstStyle/>
          <a:p>
            <a:fld id="{39D7E691-71D1-4B36-BB0D-EB00076865E9}" type="slidenum">
              <a:rPr lang="en-GB" smtClean="0"/>
              <a:t>‹#›</a:t>
            </a:fld>
            <a:endParaRPr lang="en-GB"/>
          </a:p>
        </p:txBody>
      </p:sp>
    </p:spTree>
    <p:extLst>
      <p:ext uri="{BB962C8B-B14F-4D97-AF65-F5344CB8AC3E}">
        <p14:creationId xmlns:p14="http://schemas.microsoft.com/office/powerpoint/2010/main" val="167583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8DBB2-0481-D28A-342E-6464A133FB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2DD415C-622C-B3B9-AABF-345BA11EC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0BF0F4-7116-6830-5D0A-44BF8C580DC8}"/>
              </a:ext>
            </a:extLst>
          </p:cNvPr>
          <p:cNvSpPr>
            <a:spLocks noGrp="1"/>
          </p:cNvSpPr>
          <p:nvPr>
            <p:ph type="dt" sz="half" idx="10"/>
          </p:nvPr>
        </p:nvSpPr>
        <p:spPr/>
        <p:txBody>
          <a:bodyPr/>
          <a:lstStyle/>
          <a:p>
            <a:r>
              <a:rPr lang="en-US"/>
              <a:t>ANL488 Oral Presentation</a:t>
            </a:r>
            <a:endParaRPr lang="en-GB"/>
          </a:p>
        </p:txBody>
      </p:sp>
      <p:sp>
        <p:nvSpPr>
          <p:cNvPr id="5" name="Footer Placeholder 4">
            <a:extLst>
              <a:ext uri="{FF2B5EF4-FFF2-40B4-BE49-F238E27FC236}">
                <a16:creationId xmlns:a16="http://schemas.microsoft.com/office/drawing/2014/main" id="{03CCED77-73E9-3D78-B32F-F069B6AB66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7B4739-B0BF-1966-C939-5E9716807785}"/>
              </a:ext>
            </a:extLst>
          </p:cNvPr>
          <p:cNvSpPr>
            <a:spLocks noGrp="1"/>
          </p:cNvSpPr>
          <p:nvPr>
            <p:ph type="sldNum" sz="quarter" idx="12"/>
          </p:nvPr>
        </p:nvSpPr>
        <p:spPr/>
        <p:txBody>
          <a:bodyPr/>
          <a:lstStyle/>
          <a:p>
            <a:fld id="{39D7E691-71D1-4B36-BB0D-EB00076865E9}" type="slidenum">
              <a:rPr lang="en-GB" smtClean="0"/>
              <a:t>‹#›</a:t>
            </a:fld>
            <a:endParaRPr lang="en-GB"/>
          </a:p>
        </p:txBody>
      </p:sp>
    </p:spTree>
    <p:extLst>
      <p:ext uri="{BB962C8B-B14F-4D97-AF65-F5344CB8AC3E}">
        <p14:creationId xmlns:p14="http://schemas.microsoft.com/office/powerpoint/2010/main" val="381238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7792-DADF-BEAF-E56A-71BBB6B78B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DCCEA8-62A2-080D-FFE5-2510B2061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7">
            <a:extLst>
              <a:ext uri="{FF2B5EF4-FFF2-40B4-BE49-F238E27FC236}">
                <a16:creationId xmlns:a16="http://schemas.microsoft.com/office/drawing/2014/main" id="{406CF5D2-B4DC-0A87-CAF3-8C40FB392A75}"/>
              </a:ext>
            </a:extLst>
          </p:cNvPr>
          <p:cNvSpPr>
            <a:spLocks noGrp="1"/>
          </p:cNvSpPr>
          <p:nvPr>
            <p:ph type="dt" sz="half" idx="10"/>
          </p:nvPr>
        </p:nvSpPr>
        <p:spPr>
          <a:xfrm>
            <a:off x="0" y="6356350"/>
            <a:ext cx="2743200" cy="365125"/>
          </a:xfrm>
        </p:spPr>
        <p:txBody>
          <a:bodyPr/>
          <a:lstStyle/>
          <a:p>
            <a:r>
              <a:rPr lang="en-US"/>
              <a:t>ANL488 Oral Presentation</a:t>
            </a:r>
            <a:endParaRPr lang="en-GB"/>
          </a:p>
        </p:txBody>
      </p:sp>
      <p:sp>
        <p:nvSpPr>
          <p:cNvPr id="9" name="Footer Placeholder 8">
            <a:extLst>
              <a:ext uri="{FF2B5EF4-FFF2-40B4-BE49-F238E27FC236}">
                <a16:creationId xmlns:a16="http://schemas.microsoft.com/office/drawing/2014/main" id="{70F300BB-1DAC-3355-2760-1E9FEEFA81F8}"/>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BDA0D214-AEB7-DABD-CDAF-BED15D6C24EE}"/>
              </a:ext>
            </a:extLst>
          </p:cNvPr>
          <p:cNvSpPr>
            <a:spLocks noGrp="1"/>
          </p:cNvSpPr>
          <p:nvPr>
            <p:ph type="sldNum" sz="quarter" idx="12"/>
          </p:nvPr>
        </p:nvSpPr>
        <p:spPr/>
        <p:txBody>
          <a:bodyPr/>
          <a:lstStyle/>
          <a:p>
            <a:r>
              <a:rPr lang="en-GB"/>
              <a:t>Slide </a:t>
            </a:r>
            <a:fld id="{39D7E691-71D1-4B36-BB0D-EB00076865E9}" type="slidenum">
              <a:rPr lang="en-GB" smtClean="0"/>
              <a:pPr/>
              <a:t>‹#›</a:t>
            </a:fld>
            <a:r>
              <a:rPr lang="en-GB"/>
              <a:t> of 25</a:t>
            </a:r>
            <a:endParaRPr lang="en-GB" dirty="0"/>
          </a:p>
        </p:txBody>
      </p:sp>
    </p:spTree>
    <p:extLst>
      <p:ext uri="{BB962C8B-B14F-4D97-AF65-F5344CB8AC3E}">
        <p14:creationId xmlns:p14="http://schemas.microsoft.com/office/powerpoint/2010/main" val="388726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2B61-04E0-DF94-2636-4EEFB02FBE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CAA9D5-3B8B-30DD-18F1-2EAE6CFD8A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FD5B3-B7BE-2C2E-06D8-30E04D5735E9}"/>
              </a:ext>
            </a:extLst>
          </p:cNvPr>
          <p:cNvSpPr>
            <a:spLocks noGrp="1"/>
          </p:cNvSpPr>
          <p:nvPr>
            <p:ph type="dt" sz="half" idx="10"/>
          </p:nvPr>
        </p:nvSpPr>
        <p:spPr/>
        <p:txBody>
          <a:bodyPr/>
          <a:lstStyle/>
          <a:p>
            <a:r>
              <a:rPr lang="en-US"/>
              <a:t>ANL488 Oral Presentation</a:t>
            </a:r>
            <a:endParaRPr lang="en-GB"/>
          </a:p>
        </p:txBody>
      </p:sp>
      <p:sp>
        <p:nvSpPr>
          <p:cNvPr id="5" name="Footer Placeholder 4">
            <a:extLst>
              <a:ext uri="{FF2B5EF4-FFF2-40B4-BE49-F238E27FC236}">
                <a16:creationId xmlns:a16="http://schemas.microsoft.com/office/drawing/2014/main" id="{89D9DE81-4EA7-0984-18B8-7CDD0C243C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7EE01C-A5D9-D534-7624-CEAB81FFE6EF}"/>
              </a:ext>
            </a:extLst>
          </p:cNvPr>
          <p:cNvSpPr>
            <a:spLocks noGrp="1"/>
          </p:cNvSpPr>
          <p:nvPr>
            <p:ph type="sldNum" sz="quarter" idx="12"/>
          </p:nvPr>
        </p:nvSpPr>
        <p:spPr/>
        <p:txBody>
          <a:bodyPr/>
          <a:lstStyle/>
          <a:p>
            <a:fld id="{39D7E691-71D1-4B36-BB0D-EB00076865E9}" type="slidenum">
              <a:rPr lang="en-GB" smtClean="0"/>
              <a:t>‹#›</a:t>
            </a:fld>
            <a:endParaRPr lang="en-GB"/>
          </a:p>
        </p:txBody>
      </p:sp>
    </p:spTree>
    <p:extLst>
      <p:ext uri="{BB962C8B-B14F-4D97-AF65-F5344CB8AC3E}">
        <p14:creationId xmlns:p14="http://schemas.microsoft.com/office/powerpoint/2010/main" val="2486832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720B-8DA0-D3AA-7160-74C2FEAEE0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3D61AB-0557-7484-FD11-AF20C33C8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DBB3E23-9C2E-1D99-AD36-1FB59C703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92FD0D-0443-EC00-4463-1E65DFAC995D}"/>
              </a:ext>
            </a:extLst>
          </p:cNvPr>
          <p:cNvSpPr>
            <a:spLocks noGrp="1"/>
          </p:cNvSpPr>
          <p:nvPr>
            <p:ph type="dt" sz="half" idx="10"/>
          </p:nvPr>
        </p:nvSpPr>
        <p:spPr/>
        <p:txBody>
          <a:bodyPr/>
          <a:lstStyle/>
          <a:p>
            <a:r>
              <a:rPr lang="en-US"/>
              <a:t>ANL488 Oral Presentation</a:t>
            </a:r>
            <a:endParaRPr lang="en-GB"/>
          </a:p>
        </p:txBody>
      </p:sp>
      <p:sp>
        <p:nvSpPr>
          <p:cNvPr id="6" name="Footer Placeholder 5">
            <a:extLst>
              <a:ext uri="{FF2B5EF4-FFF2-40B4-BE49-F238E27FC236}">
                <a16:creationId xmlns:a16="http://schemas.microsoft.com/office/drawing/2014/main" id="{A34C0B58-BF83-219F-F5FC-600C3B2288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B6C61A-9E47-83A2-B42A-3EF2A95B7B7F}"/>
              </a:ext>
            </a:extLst>
          </p:cNvPr>
          <p:cNvSpPr>
            <a:spLocks noGrp="1"/>
          </p:cNvSpPr>
          <p:nvPr>
            <p:ph type="sldNum" sz="quarter" idx="12"/>
          </p:nvPr>
        </p:nvSpPr>
        <p:spPr/>
        <p:txBody>
          <a:bodyPr/>
          <a:lstStyle/>
          <a:p>
            <a:fld id="{39D7E691-71D1-4B36-BB0D-EB00076865E9}" type="slidenum">
              <a:rPr lang="en-GB" smtClean="0"/>
              <a:t>‹#›</a:t>
            </a:fld>
            <a:endParaRPr lang="en-GB"/>
          </a:p>
        </p:txBody>
      </p:sp>
    </p:spTree>
    <p:extLst>
      <p:ext uri="{BB962C8B-B14F-4D97-AF65-F5344CB8AC3E}">
        <p14:creationId xmlns:p14="http://schemas.microsoft.com/office/powerpoint/2010/main" val="91300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D806-FC48-AAE5-3DBF-8B38342E12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4560F5-AAF1-AB24-2984-9E82B710B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EC6930-F7E6-D354-8894-E0C017DF2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C27330F-EDF6-EC05-4E4C-328C7B87C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F4DB8A-9BAD-8EE4-B323-47967A5C68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6337127-12BB-FFD6-F4F6-C70505273FE8}"/>
              </a:ext>
            </a:extLst>
          </p:cNvPr>
          <p:cNvSpPr>
            <a:spLocks noGrp="1"/>
          </p:cNvSpPr>
          <p:nvPr>
            <p:ph type="dt" sz="half" idx="10"/>
          </p:nvPr>
        </p:nvSpPr>
        <p:spPr/>
        <p:txBody>
          <a:bodyPr/>
          <a:lstStyle/>
          <a:p>
            <a:r>
              <a:rPr lang="en-US"/>
              <a:t>ANL488 Oral Presentation</a:t>
            </a:r>
            <a:endParaRPr lang="en-GB"/>
          </a:p>
        </p:txBody>
      </p:sp>
      <p:sp>
        <p:nvSpPr>
          <p:cNvPr id="8" name="Footer Placeholder 7">
            <a:extLst>
              <a:ext uri="{FF2B5EF4-FFF2-40B4-BE49-F238E27FC236}">
                <a16:creationId xmlns:a16="http://schemas.microsoft.com/office/drawing/2014/main" id="{7270D033-905D-A783-A59E-513D4E1BCB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9ADF33B-AA3B-1690-D46C-CFEC107F8594}"/>
              </a:ext>
            </a:extLst>
          </p:cNvPr>
          <p:cNvSpPr>
            <a:spLocks noGrp="1"/>
          </p:cNvSpPr>
          <p:nvPr>
            <p:ph type="sldNum" sz="quarter" idx="12"/>
          </p:nvPr>
        </p:nvSpPr>
        <p:spPr/>
        <p:txBody>
          <a:bodyPr/>
          <a:lstStyle/>
          <a:p>
            <a:fld id="{39D7E691-71D1-4B36-BB0D-EB00076865E9}" type="slidenum">
              <a:rPr lang="en-GB" smtClean="0"/>
              <a:t>‹#›</a:t>
            </a:fld>
            <a:endParaRPr lang="en-GB"/>
          </a:p>
        </p:txBody>
      </p:sp>
    </p:spTree>
    <p:extLst>
      <p:ext uri="{BB962C8B-B14F-4D97-AF65-F5344CB8AC3E}">
        <p14:creationId xmlns:p14="http://schemas.microsoft.com/office/powerpoint/2010/main" val="397536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4F47-3D09-A41B-771A-D2E66EB358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4AADD2-AFB9-4401-143D-70F3DCBB08B3}"/>
              </a:ext>
            </a:extLst>
          </p:cNvPr>
          <p:cNvSpPr>
            <a:spLocks noGrp="1"/>
          </p:cNvSpPr>
          <p:nvPr>
            <p:ph type="dt" sz="half" idx="10"/>
          </p:nvPr>
        </p:nvSpPr>
        <p:spPr/>
        <p:txBody>
          <a:bodyPr/>
          <a:lstStyle/>
          <a:p>
            <a:r>
              <a:rPr lang="en-US"/>
              <a:t>ANL488 Oral Presentation</a:t>
            </a:r>
            <a:endParaRPr lang="en-GB"/>
          </a:p>
        </p:txBody>
      </p:sp>
      <p:sp>
        <p:nvSpPr>
          <p:cNvPr id="4" name="Footer Placeholder 3">
            <a:extLst>
              <a:ext uri="{FF2B5EF4-FFF2-40B4-BE49-F238E27FC236}">
                <a16:creationId xmlns:a16="http://schemas.microsoft.com/office/drawing/2014/main" id="{7895EB29-BE4E-0D7C-3E85-A65B8B1D32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923EF6-1EE5-3710-7B7D-AD60670360B6}"/>
              </a:ext>
            </a:extLst>
          </p:cNvPr>
          <p:cNvSpPr>
            <a:spLocks noGrp="1"/>
          </p:cNvSpPr>
          <p:nvPr>
            <p:ph type="sldNum" sz="quarter" idx="12"/>
          </p:nvPr>
        </p:nvSpPr>
        <p:spPr/>
        <p:txBody>
          <a:bodyPr/>
          <a:lstStyle/>
          <a:p>
            <a:fld id="{39D7E691-71D1-4B36-BB0D-EB00076865E9}" type="slidenum">
              <a:rPr lang="en-GB" smtClean="0"/>
              <a:t>‹#›</a:t>
            </a:fld>
            <a:endParaRPr lang="en-GB"/>
          </a:p>
        </p:txBody>
      </p:sp>
    </p:spTree>
    <p:extLst>
      <p:ext uri="{BB962C8B-B14F-4D97-AF65-F5344CB8AC3E}">
        <p14:creationId xmlns:p14="http://schemas.microsoft.com/office/powerpoint/2010/main" val="74832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55C97-22AD-1AF4-76CB-DE9717F04831}"/>
              </a:ext>
            </a:extLst>
          </p:cNvPr>
          <p:cNvSpPr>
            <a:spLocks noGrp="1"/>
          </p:cNvSpPr>
          <p:nvPr>
            <p:ph type="dt" sz="half" idx="10"/>
          </p:nvPr>
        </p:nvSpPr>
        <p:spPr/>
        <p:txBody>
          <a:bodyPr/>
          <a:lstStyle/>
          <a:p>
            <a:r>
              <a:rPr lang="en-US"/>
              <a:t>ANL488 Oral Presentation</a:t>
            </a:r>
            <a:endParaRPr lang="en-GB"/>
          </a:p>
        </p:txBody>
      </p:sp>
      <p:sp>
        <p:nvSpPr>
          <p:cNvPr id="3" name="Footer Placeholder 2">
            <a:extLst>
              <a:ext uri="{FF2B5EF4-FFF2-40B4-BE49-F238E27FC236}">
                <a16:creationId xmlns:a16="http://schemas.microsoft.com/office/drawing/2014/main" id="{B161F46D-592A-DE61-CC48-1E39ABF1B6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6E0E2E-63DA-4F49-5AC0-688D094D25AA}"/>
              </a:ext>
            </a:extLst>
          </p:cNvPr>
          <p:cNvSpPr>
            <a:spLocks noGrp="1"/>
          </p:cNvSpPr>
          <p:nvPr>
            <p:ph type="sldNum" sz="quarter" idx="12"/>
          </p:nvPr>
        </p:nvSpPr>
        <p:spPr/>
        <p:txBody>
          <a:bodyPr/>
          <a:lstStyle/>
          <a:p>
            <a:fld id="{39D7E691-71D1-4B36-BB0D-EB00076865E9}" type="slidenum">
              <a:rPr lang="en-GB" smtClean="0"/>
              <a:t>‹#›</a:t>
            </a:fld>
            <a:endParaRPr lang="en-GB"/>
          </a:p>
        </p:txBody>
      </p:sp>
    </p:spTree>
    <p:extLst>
      <p:ext uri="{BB962C8B-B14F-4D97-AF65-F5344CB8AC3E}">
        <p14:creationId xmlns:p14="http://schemas.microsoft.com/office/powerpoint/2010/main" val="367171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C6FF-6C4D-6F5B-0628-30020BCA7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66FE47E-B017-EAB3-0092-F7BCCBD36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79FE14-59DF-DCA7-B75D-068C46525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850F8-48E4-1760-6149-C0A6135298A5}"/>
              </a:ext>
            </a:extLst>
          </p:cNvPr>
          <p:cNvSpPr>
            <a:spLocks noGrp="1"/>
          </p:cNvSpPr>
          <p:nvPr>
            <p:ph type="dt" sz="half" idx="10"/>
          </p:nvPr>
        </p:nvSpPr>
        <p:spPr/>
        <p:txBody>
          <a:bodyPr/>
          <a:lstStyle/>
          <a:p>
            <a:r>
              <a:rPr lang="en-US"/>
              <a:t>ANL488 Oral Presentation</a:t>
            </a:r>
            <a:endParaRPr lang="en-GB"/>
          </a:p>
        </p:txBody>
      </p:sp>
      <p:sp>
        <p:nvSpPr>
          <p:cNvPr id="6" name="Footer Placeholder 5">
            <a:extLst>
              <a:ext uri="{FF2B5EF4-FFF2-40B4-BE49-F238E27FC236}">
                <a16:creationId xmlns:a16="http://schemas.microsoft.com/office/drawing/2014/main" id="{5BDC50DE-6BB7-4401-58F4-DFCEA802E0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39120E-52C1-7D18-055E-88F45E718676}"/>
              </a:ext>
            </a:extLst>
          </p:cNvPr>
          <p:cNvSpPr>
            <a:spLocks noGrp="1"/>
          </p:cNvSpPr>
          <p:nvPr>
            <p:ph type="sldNum" sz="quarter" idx="12"/>
          </p:nvPr>
        </p:nvSpPr>
        <p:spPr/>
        <p:txBody>
          <a:bodyPr/>
          <a:lstStyle/>
          <a:p>
            <a:fld id="{39D7E691-71D1-4B36-BB0D-EB00076865E9}" type="slidenum">
              <a:rPr lang="en-GB" smtClean="0"/>
              <a:t>‹#›</a:t>
            </a:fld>
            <a:endParaRPr lang="en-GB"/>
          </a:p>
        </p:txBody>
      </p:sp>
    </p:spTree>
    <p:extLst>
      <p:ext uri="{BB962C8B-B14F-4D97-AF65-F5344CB8AC3E}">
        <p14:creationId xmlns:p14="http://schemas.microsoft.com/office/powerpoint/2010/main" val="315360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0D3D-45CE-2219-699B-3522C966E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E04237-8C55-CB9A-F1FB-B0FD68B6F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9877BE4-92BE-F572-3F5E-176FDE9BD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3E0E1-0DAD-40D4-6189-993BE629D2BB}"/>
              </a:ext>
            </a:extLst>
          </p:cNvPr>
          <p:cNvSpPr>
            <a:spLocks noGrp="1"/>
          </p:cNvSpPr>
          <p:nvPr>
            <p:ph type="dt" sz="half" idx="10"/>
          </p:nvPr>
        </p:nvSpPr>
        <p:spPr/>
        <p:txBody>
          <a:bodyPr/>
          <a:lstStyle/>
          <a:p>
            <a:r>
              <a:rPr lang="en-US"/>
              <a:t>ANL488 Oral Presentation</a:t>
            </a:r>
            <a:endParaRPr lang="en-GB"/>
          </a:p>
        </p:txBody>
      </p:sp>
      <p:sp>
        <p:nvSpPr>
          <p:cNvPr id="6" name="Footer Placeholder 5">
            <a:extLst>
              <a:ext uri="{FF2B5EF4-FFF2-40B4-BE49-F238E27FC236}">
                <a16:creationId xmlns:a16="http://schemas.microsoft.com/office/drawing/2014/main" id="{1F8A9D06-FBCA-04F9-EBF8-6F22664E11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7F4B13-0745-B9CF-A444-BEF7F5BC8A53}"/>
              </a:ext>
            </a:extLst>
          </p:cNvPr>
          <p:cNvSpPr>
            <a:spLocks noGrp="1"/>
          </p:cNvSpPr>
          <p:nvPr>
            <p:ph type="sldNum" sz="quarter" idx="12"/>
          </p:nvPr>
        </p:nvSpPr>
        <p:spPr/>
        <p:txBody>
          <a:bodyPr/>
          <a:lstStyle/>
          <a:p>
            <a:fld id="{39D7E691-71D1-4B36-BB0D-EB00076865E9}" type="slidenum">
              <a:rPr lang="en-GB" smtClean="0"/>
              <a:t>‹#›</a:t>
            </a:fld>
            <a:endParaRPr lang="en-GB"/>
          </a:p>
        </p:txBody>
      </p:sp>
    </p:spTree>
    <p:extLst>
      <p:ext uri="{BB962C8B-B14F-4D97-AF65-F5344CB8AC3E}">
        <p14:creationId xmlns:p14="http://schemas.microsoft.com/office/powerpoint/2010/main" val="67011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912C76-42A4-30E0-DB71-256C2A1C9F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CD7615-69BC-4723-E4CC-83E0FE446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A4C1D8-05A4-F4CF-E1EF-C0BD428375C5}"/>
              </a:ext>
            </a:extLst>
          </p:cNvPr>
          <p:cNvSpPr>
            <a:spLocks noGrp="1"/>
          </p:cNvSpPr>
          <p:nvPr>
            <p:ph type="dt" sz="half" idx="2"/>
          </p:nvPr>
        </p:nvSpPr>
        <p:spPr>
          <a:xfrm>
            <a:off x="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ANL488 Oral Presentation</a:t>
            </a:r>
            <a:endParaRPr lang="en-GB"/>
          </a:p>
        </p:txBody>
      </p:sp>
      <p:sp>
        <p:nvSpPr>
          <p:cNvPr id="5" name="Footer Placeholder 4">
            <a:extLst>
              <a:ext uri="{FF2B5EF4-FFF2-40B4-BE49-F238E27FC236}">
                <a16:creationId xmlns:a16="http://schemas.microsoft.com/office/drawing/2014/main" id="{2D90CE5B-D8E1-5570-F9B5-90717ECA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3E20BA-C588-BBF8-7992-CCF9AA64318D}"/>
              </a:ext>
            </a:extLst>
          </p:cNvPr>
          <p:cNvSpPr>
            <a:spLocks noGrp="1"/>
          </p:cNvSpPr>
          <p:nvPr>
            <p:ph type="sldNum" sz="quarter" idx="4"/>
          </p:nvPr>
        </p:nvSpPr>
        <p:spPr>
          <a:xfrm>
            <a:off x="944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Slide </a:t>
            </a:r>
            <a:fld id="{39D7E691-71D1-4B36-BB0D-EB00076865E9}" type="slidenum">
              <a:rPr lang="en-GB" smtClean="0"/>
              <a:pPr/>
              <a:t>‹#›</a:t>
            </a:fld>
            <a:r>
              <a:rPr lang="en-GB" dirty="0"/>
              <a:t> of 25</a:t>
            </a:r>
          </a:p>
        </p:txBody>
      </p:sp>
    </p:spTree>
    <p:extLst>
      <p:ext uri="{BB962C8B-B14F-4D97-AF65-F5344CB8AC3E}">
        <p14:creationId xmlns:p14="http://schemas.microsoft.com/office/powerpoint/2010/main" val="3400440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microsoft.com/office/2007/relationships/hdphoto" Target="../media/hdphoto2.wdp"/><Relationship Id="rId9" Type="http://schemas.openxmlformats.org/officeDocument/2006/relationships/image" Target="../media/image12.png"/><Relationship Id="rId1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png"/><Relationship Id="rId7" Type="http://schemas.openxmlformats.org/officeDocument/2006/relationships/diagramQuickStyle" Target="../diagrams/quickStyl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microsoft.com/office/2007/relationships/hdphoto" Target="../media/hdphoto2.wdp"/><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3.png"/><Relationship Id="rId7" Type="http://schemas.openxmlformats.org/officeDocument/2006/relationships/diagramQuickStyle" Target="../diagrams/quickStyle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microsoft.com/office/2007/relationships/hdphoto" Target="../media/hdphoto2.wdp"/><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9FAF6B-893F-DF30-3AE3-53C9B2F24F6C}"/>
              </a:ext>
            </a:extLst>
          </p:cNvPr>
          <p:cNvSpPr>
            <a:spLocks noGrp="1"/>
          </p:cNvSpPr>
          <p:nvPr>
            <p:ph type="ctrTitle"/>
          </p:nvPr>
        </p:nvSpPr>
        <p:spPr>
          <a:xfrm>
            <a:off x="823442" y="921715"/>
            <a:ext cx="5163022" cy="2635993"/>
          </a:xfrm>
        </p:spPr>
        <p:txBody>
          <a:bodyPr anchor="b">
            <a:normAutofit/>
          </a:bodyPr>
          <a:lstStyle/>
          <a:p>
            <a:pPr algn="l"/>
            <a:r>
              <a:rPr lang="en-SG" sz="4400" dirty="0"/>
              <a:t>China’s green finance insights from Chinese Literature: A text mining approach</a:t>
            </a:r>
            <a:endParaRPr lang="en-GB" sz="4400" dirty="0"/>
          </a:p>
        </p:txBody>
      </p:sp>
      <p:sp>
        <p:nvSpPr>
          <p:cNvPr id="36" name="Rectangle 3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B4EE2045-A26D-2A33-375A-842BFAE6E81C}"/>
              </a:ext>
            </a:extLst>
          </p:cNvPr>
          <p:cNvSpPr>
            <a:spLocks noGrp="1"/>
          </p:cNvSpPr>
          <p:nvPr>
            <p:ph type="subTitle" idx="1"/>
          </p:nvPr>
        </p:nvSpPr>
        <p:spPr>
          <a:xfrm>
            <a:off x="823442" y="4541262"/>
            <a:ext cx="4662957" cy="1970373"/>
          </a:xfrm>
        </p:spPr>
        <p:txBody>
          <a:bodyPr anchor="t">
            <a:normAutofit/>
          </a:bodyPr>
          <a:lstStyle/>
          <a:p>
            <a:pPr algn="l"/>
            <a:r>
              <a:rPr lang="en-SG" dirty="0">
                <a:solidFill>
                  <a:srgbClr val="FFFFFF"/>
                </a:solidFill>
              </a:rPr>
              <a:t>Student Name: Lim Wen Qi</a:t>
            </a:r>
          </a:p>
          <a:p>
            <a:pPr algn="l"/>
            <a:r>
              <a:rPr lang="en-SG" dirty="0">
                <a:solidFill>
                  <a:srgbClr val="FFFFFF"/>
                </a:solidFill>
              </a:rPr>
              <a:t>Student PI: E2081571</a:t>
            </a:r>
          </a:p>
          <a:p>
            <a:pPr algn="l"/>
            <a:endParaRPr lang="en-GB" dirty="0">
              <a:solidFill>
                <a:srgbClr val="FFFFFF"/>
              </a:solidFill>
            </a:endParaRPr>
          </a:p>
          <a:p>
            <a:pPr algn="l"/>
            <a:r>
              <a:rPr lang="en-GB" dirty="0">
                <a:solidFill>
                  <a:srgbClr val="FFFFFF"/>
                </a:solidFill>
              </a:rPr>
              <a:t>Supervisor: </a:t>
            </a:r>
            <a:r>
              <a:rPr lang="en-GB" dirty="0" err="1">
                <a:solidFill>
                  <a:srgbClr val="FFFFFF"/>
                </a:solidFill>
              </a:rPr>
              <a:t>Dr.</a:t>
            </a:r>
            <a:r>
              <a:rPr lang="en-GB" dirty="0">
                <a:solidFill>
                  <a:srgbClr val="FFFFFF"/>
                </a:solidFill>
              </a:rPr>
              <a:t> </a:t>
            </a:r>
            <a:r>
              <a:rPr lang="en-GB" dirty="0" err="1">
                <a:solidFill>
                  <a:srgbClr val="FFFFFF"/>
                </a:solidFill>
              </a:rPr>
              <a:t>Munish</a:t>
            </a:r>
            <a:r>
              <a:rPr lang="en-GB" dirty="0">
                <a:solidFill>
                  <a:srgbClr val="FFFFFF"/>
                </a:solidFill>
              </a:rPr>
              <a:t> Kumar</a:t>
            </a:r>
          </a:p>
        </p:txBody>
      </p:sp>
      <p:pic>
        <p:nvPicPr>
          <p:cNvPr id="5" name="Picture 4" descr="3D Hologram from iPad">
            <a:extLst>
              <a:ext uri="{FF2B5EF4-FFF2-40B4-BE49-F238E27FC236}">
                <a16:creationId xmlns:a16="http://schemas.microsoft.com/office/drawing/2014/main" id="{CBF08E85-92C9-A283-8801-F580CDCC32BA}"/>
              </a:ext>
            </a:extLst>
          </p:cNvPr>
          <p:cNvPicPr>
            <a:picLocks noChangeAspect="1"/>
          </p:cNvPicPr>
          <p:nvPr/>
        </p:nvPicPr>
        <p:blipFill rotWithShape="1">
          <a:blip r:embed="rId2">
            <a:extLst>
              <a:ext uri="{28A0092B-C50C-407E-A947-70E740481C1C}">
                <a14:useLocalDpi xmlns:a14="http://schemas.microsoft.com/office/drawing/2010/main" val="0"/>
              </a:ext>
            </a:extLst>
          </a:blip>
          <a:srcRect t="4867" r="23298" b="4224"/>
          <a:stretch/>
        </p:blipFill>
        <p:spPr>
          <a:xfrm>
            <a:off x="6573907" y="1197671"/>
            <a:ext cx="5163022" cy="4084658"/>
          </a:xfrm>
          <a:prstGeom prst="rect">
            <a:avLst/>
          </a:prstGeom>
        </p:spPr>
      </p:pic>
      <p:sp>
        <p:nvSpPr>
          <p:cNvPr id="42" name="Rectangle 4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with text on it">
            <a:extLst>
              <a:ext uri="{FF2B5EF4-FFF2-40B4-BE49-F238E27FC236}">
                <a16:creationId xmlns:a16="http://schemas.microsoft.com/office/drawing/2014/main" id="{319141F5-B826-4FB9-B577-DFBA8D5A63F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35013" y1="35748" x2="35013" y2="35748"/>
                        <a14:foregroundMark x1="40470" y1="37767" x2="40470" y2="37767"/>
                        <a14:foregroundMark x1="40722" y1="37767" x2="40890" y2="39786"/>
                        <a14:foregroundMark x1="29387" y1="35392" x2="31654" y2="35273"/>
                        <a14:foregroundMark x1="47271" y1="35273" x2="47439" y2="35273"/>
                        <a14:foregroundMark x1="47439" y1="39311" x2="47775" y2="39549"/>
                        <a14:foregroundMark x1="47187" y1="44062" x2="47523" y2="43349"/>
                        <a14:foregroundMark x1="28296" y1="38361" x2="28296" y2="40380"/>
                        <a14:foregroundMark x1="52393" y1="39786" x2="53401" y2="40855"/>
                        <a14:foregroundMark x1="65323" y1="40855" x2="67338" y2="41568"/>
                        <a14:foregroundMark x1="26952" y1="57957" x2="27036" y2="58314"/>
                        <a14:foregroundMark x1="27372" y1="58670" x2="28128" y2="59145"/>
                        <a14:foregroundMark x1="28296" y1="59501" x2="28380" y2="59976"/>
                        <a14:foregroundMark x1="28044" y1="60333" x2="27708" y2="60451"/>
                        <a14:foregroundMark x1="27624" y1="60333" x2="27120" y2="60333"/>
                        <a14:foregroundMark x1="27036" y1="60214" x2="27036" y2="60214"/>
                        <a14:foregroundMark x1="27036" y1="60095" x2="27036" y2="60095"/>
                        <a14:foregroundMark x1="29387" y1="57957" x2="29387" y2="58789"/>
                        <a14:foregroundMark x1="30563" y1="57957" x2="30647" y2="58907"/>
                        <a14:foregroundMark x1="33753" y1="57720" x2="33333" y2="58789"/>
                        <a14:foregroundMark x1="36860" y1="58314" x2="36545" y2="58907"/>
                        <a14:foregroundMark x1="39248" y1="58730" x2="39295" y2="59264"/>
                        <a14:foregroundMark x1="41562" y1="58432" x2="41562" y2="58907"/>
                        <a14:foregroundMark x1="44773" y1="59145" x2="44836" y2="59501"/>
                        <a14:foregroundMark x1="44668" y1="58551" x2="44773" y2="59145"/>
                        <a14:foregroundMark x1="47523" y1="58551" x2="47523" y2="59145"/>
                        <a14:foregroundMark x1="50882" y1="58076" x2="50882" y2="58789"/>
                        <a14:foregroundMark x1="53652" y1="58314" x2="53736" y2="58907"/>
                        <a14:foregroundMark x1="56675" y1="58076" x2="56675" y2="58670"/>
                        <a14:foregroundMark x1="57683" y1="58076" x2="57683" y2="58076"/>
                        <a14:foregroundMark x1="60537" y1="58314" x2="60537" y2="58314"/>
                        <a14:foregroundMark x1="62972" y1="58551" x2="62972" y2="58551"/>
                        <a14:foregroundMark x1="65827" y1="58670" x2="65827" y2="58670"/>
                        <a14:foregroundMark x1="67842" y1="58789" x2="67842" y2="58789"/>
                        <a14:foregroundMark x1="69773" y1="57838" x2="69773" y2="57838"/>
                        <a14:foregroundMark x1="71788" y1="58551" x2="71788" y2="58551"/>
                        <a14:foregroundMark x1="65827" y1="64489" x2="65827" y2="64489"/>
                        <a14:foregroundMark x1="63476" y1="64964" x2="63476" y2="64964"/>
                        <a14:foregroundMark x1="60957" y1="64252" x2="60957" y2="64252"/>
                        <a14:foregroundMark x1="57935" y1="64489" x2="57935" y2="64489"/>
                        <a14:foregroundMark x1="55332" y1="64252" x2="55332" y2="64252"/>
                        <a14:foregroundMark x1="54156" y1="64608" x2="54156" y2="64608"/>
                        <a14:foregroundMark x1="51385" y1="64846" x2="51385" y2="64846"/>
                        <a14:foregroundMark x1="49118" y1="64252" x2="49118" y2="64252"/>
                        <a14:foregroundMark x1="45928" y1="64846" x2="45928" y2="64846"/>
                        <a14:foregroundMark x1="44249" y1="64727" x2="44249" y2="64727"/>
                        <a14:foregroundMark x1="41730" y1="64489" x2="41730" y2="64489"/>
                        <a14:foregroundMark x1="38875" y1="64846" x2="38875" y2="64846"/>
                        <a14:foregroundMark x1="37951" y1="64846" x2="37951" y2="64846"/>
                        <a14:foregroundMark x1="33753" y1="64727" x2="33753" y2="64727"/>
                        <a14:foregroundMark x1="30647" y1="64964" x2="30647" y2="64964"/>
                        <a14:foregroundMark x1="28967" y1="64489" x2="28967" y2="64489"/>
                        <a14:foregroundMark x1="54324" y1="65914" x2="54324" y2="65914"/>
                        <a14:foregroundMark x1="66331" y1="64727" x2="66331" y2="64727"/>
                        <a14:foregroundMark x1="70361" y1="57482" x2="70361" y2="57482"/>
                        <a14:foregroundMark x1="53736" y1="59976" x2="53736" y2="59976"/>
                        <a14:backgroundMark x1="39798" y1="58076" x2="39882" y2="58314"/>
                        <a14:backgroundMark x1="37196" y1="58789" x2="37196" y2="58907"/>
                        <a14:backgroundMark x1="42653" y1="59145" x2="42653" y2="59145"/>
                        <a14:backgroundMark x1="45508" y1="58432" x2="45508" y2="58432"/>
                        <a14:backgroundMark x1="63728" y1="58314" x2="63728" y2="58314"/>
                        <a14:backgroundMark x1="43829" y1="64964" x2="43829" y2="64964"/>
                        <a14:backgroundMark x1="37112" y1="64964" x2="37112" y2="64964"/>
                        <a14:backgroundMark x1="27960" y1="65083" x2="27960" y2="65083"/>
                        <a14:backgroundMark x1="54072" y1="59026" x2="54072" y2="59026"/>
                      </a14:backgroundRemoval>
                    </a14:imgEffect>
                  </a14:imgLayer>
                </a14:imgProps>
              </a:ext>
              <a:ext uri="{28A0092B-C50C-407E-A947-70E740481C1C}">
                <a14:useLocalDpi xmlns:a14="http://schemas.microsoft.com/office/drawing/2010/main" val="0"/>
              </a:ext>
            </a:extLst>
          </a:blip>
          <a:srcRect l="20831" t="26589" r="22392" b="21417"/>
          <a:stretch/>
        </p:blipFill>
        <p:spPr>
          <a:xfrm>
            <a:off x="10637134" y="0"/>
            <a:ext cx="1423686" cy="921715"/>
          </a:xfrm>
          <a:prstGeom prst="rect">
            <a:avLst/>
          </a:prstGeom>
        </p:spPr>
      </p:pic>
    </p:spTree>
    <p:extLst>
      <p:ext uri="{BB962C8B-B14F-4D97-AF65-F5344CB8AC3E}">
        <p14:creationId xmlns:p14="http://schemas.microsoft.com/office/powerpoint/2010/main" val="1101364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Data Preprocessing &amp; Modelling Pipeline</a:t>
            </a:r>
            <a:endParaRPr lang="en-GB" sz="4000" dirty="0">
              <a:solidFill>
                <a:srgbClr val="FFFFFF"/>
              </a:solidFill>
            </a:endParaRPr>
          </a:p>
        </p:txBody>
      </p:sp>
      <p:pic>
        <p:nvPicPr>
          <p:cNvPr id="35" name="Picture 34">
            <a:extLst>
              <a:ext uri="{FF2B5EF4-FFF2-40B4-BE49-F238E27FC236}">
                <a16:creationId xmlns:a16="http://schemas.microsoft.com/office/drawing/2014/main" id="{89F03F3E-BFDE-50F1-5C84-7CE3454B43E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9" name="Content Placeholder 3">
            <a:extLst>
              <a:ext uri="{FF2B5EF4-FFF2-40B4-BE49-F238E27FC236}">
                <a16:creationId xmlns:a16="http://schemas.microsoft.com/office/drawing/2014/main" id="{56892136-EABE-D781-F223-226587D21F2E}"/>
              </a:ext>
            </a:extLst>
          </p:cNvPr>
          <p:cNvSpPr>
            <a:spLocks noGrp="1"/>
          </p:cNvSpPr>
          <p:nvPr>
            <p:ph idx="1"/>
          </p:nvPr>
        </p:nvSpPr>
        <p:spPr>
          <a:xfrm>
            <a:off x="838200" y="1825625"/>
            <a:ext cx="10515600" cy="4351338"/>
          </a:xfrm>
        </p:spPr>
        <p:txBody>
          <a:bodyPr/>
          <a:lstStyle/>
          <a:p>
            <a:r>
              <a:rPr lang="en-SG" dirty="0"/>
              <a:t>2 topic modelling models were used: </a:t>
            </a:r>
            <a:r>
              <a:rPr lang="en-SG" dirty="0" err="1"/>
              <a:t>BERTopic</a:t>
            </a:r>
            <a:r>
              <a:rPr lang="en-SG" dirty="0"/>
              <a:t> and Top2Vec</a:t>
            </a:r>
          </a:p>
          <a:p>
            <a:r>
              <a:rPr lang="en-SG" dirty="0"/>
              <a:t>Both have similar pipelines:</a:t>
            </a:r>
          </a:p>
        </p:txBody>
      </p:sp>
      <p:pic>
        <p:nvPicPr>
          <p:cNvPr id="10" name="Graphic 9" descr="Binary with solid fill">
            <a:extLst>
              <a:ext uri="{FF2B5EF4-FFF2-40B4-BE49-F238E27FC236}">
                <a16:creationId xmlns:a16="http://schemas.microsoft.com/office/drawing/2014/main" id="{C3E24364-3F73-151F-DB3B-5692A7DBC5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762027" y="4291654"/>
            <a:ext cx="766945" cy="766945"/>
          </a:xfrm>
          <a:prstGeom prst="rect">
            <a:avLst/>
          </a:prstGeom>
        </p:spPr>
      </p:pic>
      <p:sp>
        <p:nvSpPr>
          <p:cNvPr id="11" name="TextBox 10">
            <a:extLst>
              <a:ext uri="{FF2B5EF4-FFF2-40B4-BE49-F238E27FC236}">
                <a16:creationId xmlns:a16="http://schemas.microsoft.com/office/drawing/2014/main" id="{C5E2FA29-BC9D-F849-4AC0-4EFF5BAE279B}"/>
              </a:ext>
            </a:extLst>
          </p:cNvPr>
          <p:cNvSpPr txBox="1"/>
          <p:nvPr/>
        </p:nvSpPr>
        <p:spPr>
          <a:xfrm>
            <a:off x="1199214" y="3816086"/>
            <a:ext cx="1956018" cy="338554"/>
          </a:xfrm>
          <a:prstGeom prst="rect">
            <a:avLst/>
          </a:prstGeom>
          <a:noFill/>
        </p:spPr>
        <p:txBody>
          <a:bodyPr wrap="square" rtlCol="0">
            <a:spAutoFit/>
          </a:bodyPr>
          <a:lstStyle/>
          <a:p>
            <a:pPr algn="ctr"/>
            <a:r>
              <a:rPr lang="en-SG" sz="1600" dirty="0"/>
              <a:t>Embedding</a:t>
            </a:r>
            <a:endParaRPr lang="en-GB" sz="1600" dirty="0"/>
          </a:p>
        </p:txBody>
      </p:sp>
      <p:sp>
        <p:nvSpPr>
          <p:cNvPr id="12" name="TextBox 11">
            <a:extLst>
              <a:ext uri="{FF2B5EF4-FFF2-40B4-BE49-F238E27FC236}">
                <a16:creationId xmlns:a16="http://schemas.microsoft.com/office/drawing/2014/main" id="{878EAE35-A5C5-0D13-C861-AA408DA35DA1}"/>
              </a:ext>
            </a:extLst>
          </p:cNvPr>
          <p:cNvSpPr txBox="1"/>
          <p:nvPr/>
        </p:nvSpPr>
        <p:spPr>
          <a:xfrm>
            <a:off x="2033106" y="3482624"/>
            <a:ext cx="313134" cy="338554"/>
          </a:xfrm>
          <a:prstGeom prst="rect">
            <a:avLst/>
          </a:prstGeom>
          <a:noFill/>
        </p:spPr>
        <p:txBody>
          <a:bodyPr wrap="square" rtlCol="0">
            <a:spAutoFit/>
          </a:bodyPr>
          <a:lstStyle/>
          <a:p>
            <a:r>
              <a:rPr lang="en-SG" sz="1600" dirty="0"/>
              <a:t>1</a:t>
            </a:r>
            <a:endParaRPr lang="en-GB" sz="1600" dirty="0"/>
          </a:p>
        </p:txBody>
      </p:sp>
      <p:pic>
        <p:nvPicPr>
          <p:cNvPr id="13" name="Graphic 12" descr="Table">
            <a:extLst>
              <a:ext uri="{FF2B5EF4-FFF2-40B4-BE49-F238E27FC236}">
                <a16:creationId xmlns:a16="http://schemas.microsoft.com/office/drawing/2014/main" id="{DDEF1236-1458-F477-303C-AC50D8F11F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76253" y="4291654"/>
            <a:ext cx="766945" cy="766945"/>
          </a:xfrm>
          <a:prstGeom prst="rect">
            <a:avLst/>
          </a:prstGeom>
        </p:spPr>
      </p:pic>
      <p:cxnSp>
        <p:nvCxnSpPr>
          <p:cNvPr id="14" name="Straight Arrow Connector 13">
            <a:extLst>
              <a:ext uri="{FF2B5EF4-FFF2-40B4-BE49-F238E27FC236}">
                <a16:creationId xmlns:a16="http://schemas.microsoft.com/office/drawing/2014/main" id="{11C37736-3A62-F816-9B70-3A44439C7653}"/>
              </a:ext>
            </a:extLst>
          </p:cNvPr>
          <p:cNvCxnSpPr>
            <a:cxnSpLocks/>
          </p:cNvCxnSpPr>
          <p:nvPr/>
        </p:nvCxnSpPr>
        <p:spPr>
          <a:xfrm>
            <a:off x="2528972" y="4675127"/>
            <a:ext cx="134728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7AF76F42-CE74-86EC-CCBE-8A6DA29F9B7F}"/>
              </a:ext>
            </a:extLst>
          </p:cNvPr>
          <p:cNvSpPr txBox="1"/>
          <p:nvPr/>
        </p:nvSpPr>
        <p:spPr>
          <a:xfrm>
            <a:off x="3541145" y="3798317"/>
            <a:ext cx="1417855" cy="584775"/>
          </a:xfrm>
          <a:prstGeom prst="rect">
            <a:avLst/>
          </a:prstGeom>
          <a:noFill/>
        </p:spPr>
        <p:txBody>
          <a:bodyPr wrap="square" rtlCol="0">
            <a:spAutoFit/>
          </a:bodyPr>
          <a:lstStyle/>
          <a:p>
            <a:pPr algn="ctr"/>
            <a:r>
              <a:rPr lang="en-SG" sz="1600" dirty="0"/>
              <a:t>Dimensionality Reduction</a:t>
            </a:r>
            <a:endParaRPr lang="en-GB" sz="1600" dirty="0"/>
          </a:p>
        </p:txBody>
      </p:sp>
      <p:sp>
        <p:nvSpPr>
          <p:cNvPr id="16" name="TextBox 15">
            <a:extLst>
              <a:ext uri="{FF2B5EF4-FFF2-40B4-BE49-F238E27FC236}">
                <a16:creationId xmlns:a16="http://schemas.microsoft.com/office/drawing/2014/main" id="{19538BA1-10B5-A96F-6454-9AC20FCF3B5F}"/>
              </a:ext>
            </a:extLst>
          </p:cNvPr>
          <p:cNvSpPr txBox="1"/>
          <p:nvPr/>
        </p:nvSpPr>
        <p:spPr>
          <a:xfrm>
            <a:off x="4093505" y="3514505"/>
            <a:ext cx="313134" cy="338554"/>
          </a:xfrm>
          <a:prstGeom prst="rect">
            <a:avLst/>
          </a:prstGeom>
          <a:noFill/>
        </p:spPr>
        <p:txBody>
          <a:bodyPr wrap="square" rtlCol="0">
            <a:spAutoFit/>
          </a:bodyPr>
          <a:lstStyle/>
          <a:p>
            <a:r>
              <a:rPr lang="en-SG" sz="1600" dirty="0"/>
              <a:t>2</a:t>
            </a:r>
            <a:endParaRPr lang="en-GB" sz="1600" dirty="0"/>
          </a:p>
        </p:txBody>
      </p:sp>
      <p:cxnSp>
        <p:nvCxnSpPr>
          <p:cNvPr id="17" name="Straight Arrow Connector 16">
            <a:extLst>
              <a:ext uri="{FF2B5EF4-FFF2-40B4-BE49-F238E27FC236}">
                <a16:creationId xmlns:a16="http://schemas.microsoft.com/office/drawing/2014/main" id="{94202779-C2E3-65D9-D30F-2B149226DD10}"/>
              </a:ext>
            </a:extLst>
          </p:cNvPr>
          <p:cNvCxnSpPr>
            <a:cxnSpLocks/>
          </p:cNvCxnSpPr>
          <p:nvPr/>
        </p:nvCxnSpPr>
        <p:spPr>
          <a:xfrm flipV="1">
            <a:off x="4643198" y="4675126"/>
            <a:ext cx="1452802"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20" name="Graphic 19" descr="Network with solid fill">
            <a:extLst>
              <a:ext uri="{FF2B5EF4-FFF2-40B4-BE49-F238E27FC236}">
                <a16:creationId xmlns:a16="http://schemas.microsoft.com/office/drawing/2014/main" id="{CC9CEA59-7584-2F46-BDE0-6A65149117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131333" y="4291654"/>
            <a:ext cx="766945" cy="766945"/>
          </a:xfrm>
          <a:prstGeom prst="rect">
            <a:avLst/>
          </a:prstGeom>
        </p:spPr>
      </p:pic>
      <p:sp>
        <p:nvSpPr>
          <p:cNvPr id="21" name="TextBox 20">
            <a:extLst>
              <a:ext uri="{FF2B5EF4-FFF2-40B4-BE49-F238E27FC236}">
                <a16:creationId xmlns:a16="http://schemas.microsoft.com/office/drawing/2014/main" id="{37245BEE-E4DF-6465-81D5-B9C46FC750C8}"/>
              </a:ext>
            </a:extLst>
          </p:cNvPr>
          <p:cNvSpPr txBox="1"/>
          <p:nvPr/>
        </p:nvSpPr>
        <p:spPr>
          <a:xfrm>
            <a:off x="5858177" y="3837018"/>
            <a:ext cx="1417855" cy="338554"/>
          </a:xfrm>
          <a:prstGeom prst="rect">
            <a:avLst/>
          </a:prstGeom>
          <a:noFill/>
        </p:spPr>
        <p:txBody>
          <a:bodyPr wrap="square" rtlCol="0">
            <a:spAutoFit/>
          </a:bodyPr>
          <a:lstStyle/>
          <a:p>
            <a:pPr algn="ctr"/>
            <a:r>
              <a:rPr lang="en-SG" sz="1600" dirty="0"/>
              <a:t>Clustering</a:t>
            </a:r>
            <a:endParaRPr lang="en-GB" sz="1600" dirty="0"/>
          </a:p>
        </p:txBody>
      </p:sp>
      <p:sp>
        <p:nvSpPr>
          <p:cNvPr id="25" name="TextBox 24">
            <a:extLst>
              <a:ext uri="{FF2B5EF4-FFF2-40B4-BE49-F238E27FC236}">
                <a16:creationId xmlns:a16="http://schemas.microsoft.com/office/drawing/2014/main" id="{FB34A585-6B43-8C64-DD4B-2D0681ECB68C}"/>
              </a:ext>
            </a:extLst>
          </p:cNvPr>
          <p:cNvSpPr txBox="1"/>
          <p:nvPr/>
        </p:nvSpPr>
        <p:spPr>
          <a:xfrm>
            <a:off x="6358238" y="3514505"/>
            <a:ext cx="313134" cy="338554"/>
          </a:xfrm>
          <a:prstGeom prst="rect">
            <a:avLst/>
          </a:prstGeom>
          <a:noFill/>
        </p:spPr>
        <p:txBody>
          <a:bodyPr wrap="square" rtlCol="0">
            <a:spAutoFit/>
          </a:bodyPr>
          <a:lstStyle/>
          <a:p>
            <a:r>
              <a:rPr lang="en-SG" sz="1600" dirty="0"/>
              <a:t>3</a:t>
            </a:r>
            <a:endParaRPr lang="en-GB" sz="1600" dirty="0"/>
          </a:p>
        </p:txBody>
      </p:sp>
      <p:cxnSp>
        <p:nvCxnSpPr>
          <p:cNvPr id="27" name="Straight Arrow Connector 26">
            <a:extLst>
              <a:ext uri="{FF2B5EF4-FFF2-40B4-BE49-F238E27FC236}">
                <a16:creationId xmlns:a16="http://schemas.microsoft.com/office/drawing/2014/main" id="{AAB3B18B-338A-7863-C5BC-875E9545FC12}"/>
              </a:ext>
            </a:extLst>
          </p:cNvPr>
          <p:cNvCxnSpPr>
            <a:cxnSpLocks/>
            <a:stCxn id="20" idx="3"/>
            <a:endCxn id="31" idx="1"/>
          </p:cNvCxnSpPr>
          <p:nvPr/>
        </p:nvCxnSpPr>
        <p:spPr>
          <a:xfrm flipV="1">
            <a:off x="6898278" y="4673912"/>
            <a:ext cx="1383493" cy="12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31" name="Graphic 30" descr="Hierarchy with solid fill">
            <a:extLst>
              <a:ext uri="{FF2B5EF4-FFF2-40B4-BE49-F238E27FC236}">
                <a16:creationId xmlns:a16="http://schemas.microsoft.com/office/drawing/2014/main" id="{F68F9BBA-152C-D5BE-D0B0-03C04C94EB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281771" y="4290439"/>
            <a:ext cx="766945" cy="766945"/>
          </a:xfrm>
          <a:prstGeom prst="rect">
            <a:avLst/>
          </a:prstGeom>
        </p:spPr>
      </p:pic>
      <p:sp>
        <p:nvSpPr>
          <p:cNvPr id="32" name="TextBox 31">
            <a:extLst>
              <a:ext uri="{FF2B5EF4-FFF2-40B4-BE49-F238E27FC236}">
                <a16:creationId xmlns:a16="http://schemas.microsoft.com/office/drawing/2014/main" id="{AEC11200-6B29-8D50-5CDB-8481A5657E2B}"/>
              </a:ext>
            </a:extLst>
          </p:cNvPr>
          <p:cNvSpPr txBox="1"/>
          <p:nvPr/>
        </p:nvSpPr>
        <p:spPr>
          <a:xfrm>
            <a:off x="7974384" y="3800138"/>
            <a:ext cx="1417855" cy="584775"/>
          </a:xfrm>
          <a:prstGeom prst="rect">
            <a:avLst/>
          </a:prstGeom>
          <a:noFill/>
        </p:spPr>
        <p:txBody>
          <a:bodyPr wrap="square" rtlCol="0">
            <a:spAutoFit/>
          </a:bodyPr>
          <a:lstStyle/>
          <a:p>
            <a:pPr algn="ctr"/>
            <a:r>
              <a:rPr lang="en-SG" sz="1600" dirty="0"/>
              <a:t>Vectorization / Tokenization</a:t>
            </a:r>
            <a:endParaRPr lang="en-GB" sz="1600" dirty="0"/>
          </a:p>
        </p:txBody>
      </p:sp>
      <p:sp>
        <p:nvSpPr>
          <p:cNvPr id="33" name="TextBox 32">
            <a:extLst>
              <a:ext uri="{FF2B5EF4-FFF2-40B4-BE49-F238E27FC236}">
                <a16:creationId xmlns:a16="http://schemas.microsoft.com/office/drawing/2014/main" id="{B0DDD967-4861-15BC-B410-59CCE1E67E30}"/>
              </a:ext>
            </a:extLst>
          </p:cNvPr>
          <p:cNvSpPr txBox="1"/>
          <p:nvPr/>
        </p:nvSpPr>
        <p:spPr>
          <a:xfrm>
            <a:off x="8508676" y="3513290"/>
            <a:ext cx="313134" cy="338554"/>
          </a:xfrm>
          <a:prstGeom prst="rect">
            <a:avLst/>
          </a:prstGeom>
          <a:noFill/>
        </p:spPr>
        <p:txBody>
          <a:bodyPr wrap="square" rtlCol="0">
            <a:spAutoFit/>
          </a:bodyPr>
          <a:lstStyle/>
          <a:p>
            <a:r>
              <a:rPr lang="en-SG" sz="1600" dirty="0"/>
              <a:t>4</a:t>
            </a:r>
            <a:endParaRPr lang="en-GB" sz="1600" dirty="0"/>
          </a:p>
        </p:txBody>
      </p:sp>
      <p:pic>
        <p:nvPicPr>
          <p:cNvPr id="43" name="Graphic 42" descr="Packing Box Open with solid fill">
            <a:extLst>
              <a:ext uri="{FF2B5EF4-FFF2-40B4-BE49-F238E27FC236}">
                <a16:creationId xmlns:a16="http://schemas.microsoft.com/office/drawing/2014/main" id="{235D365A-C8F6-FFC9-60D9-72EDBB6CACD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0397978" y="4279196"/>
            <a:ext cx="766945" cy="766945"/>
          </a:xfrm>
          <a:prstGeom prst="rect">
            <a:avLst/>
          </a:prstGeom>
        </p:spPr>
      </p:pic>
      <p:sp>
        <p:nvSpPr>
          <p:cNvPr id="44" name="TextBox 43">
            <a:extLst>
              <a:ext uri="{FF2B5EF4-FFF2-40B4-BE49-F238E27FC236}">
                <a16:creationId xmlns:a16="http://schemas.microsoft.com/office/drawing/2014/main" id="{D024231B-99CF-2A37-3883-9755926BA541}"/>
              </a:ext>
            </a:extLst>
          </p:cNvPr>
          <p:cNvSpPr txBox="1"/>
          <p:nvPr/>
        </p:nvSpPr>
        <p:spPr>
          <a:xfrm>
            <a:off x="10021795" y="3820669"/>
            <a:ext cx="1519310" cy="338554"/>
          </a:xfrm>
          <a:prstGeom prst="rect">
            <a:avLst/>
          </a:prstGeom>
          <a:noFill/>
        </p:spPr>
        <p:txBody>
          <a:bodyPr wrap="square" rtlCol="0">
            <a:spAutoFit/>
          </a:bodyPr>
          <a:lstStyle/>
          <a:p>
            <a:pPr algn="ctr"/>
            <a:r>
              <a:rPr lang="en-SG" sz="1600" dirty="0"/>
              <a:t>Topic Extraction</a:t>
            </a:r>
            <a:endParaRPr lang="en-GB" sz="1600" dirty="0"/>
          </a:p>
        </p:txBody>
      </p:sp>
      <p:sp>
        <p:nvSpPr>
          <p:cNvPr id="45" name="TextBox 44">
            <a:extLst>
              <a:ext uri="{FF2B5EF4-FFF2-40B4-BE49-F238E27FC236}">
                <a16:creationId xmlns:a16="http://schemas.microsoft.com/office/drawing/2014/main" id="{561B586A-81D1-0416-9228-0E5D0ECFA1ED}"/>
              </a:ext>
            </a:extLst>
          </p:cNvPr>
          <p:cNvSpPr txBox="1"/>
          <p:nvPr/>
        </p:nvSpPr>
        <p:spPr>
          <a:xfrm>
            <a:off x="10624883" y="3502047"/>
            <a:ext cx="313134" cy="338554"/>
          </a:xfrm>
          <a:prstGeom prst="rect">
            <a:avLst/>
          </a:prstGeom>
          <a:noFill/>
        </p:spPr>
        <p:txBody>
          <a:bodyPr wrap="square" rtlCol="0">
            <a:spAutoFit/>
          </a:bodyPr>
          <a:lstStyle/>
          <a:p>
            <a:r>
              <a:rPr lang="en-SG" sz="1600" dirty="0"/>
              <a:t>5</a:t>
            </a:r>
            <a:endParaRPr lang="en-GB" sz="1600" dirty="0"/>
          </a:p>
        </p:txBody>
      </p:sp>
      <p:cxnSp>
        <p:nvCxnSpPr>
          <p:cNvPr id="46" name="Straight Arrow Connector 45">
            <a:extLst>
              <a:ext uri="{FF2B5EF4-FFF2-40B4-BE49-F238E27FC236}">
                <a16:creationId xmlns:a16="http://schemas.microsoft.com/office/drawing/2014/main" id="{7C8264C8-7170-C8CD-C21F-E13A47F3EAD2}"/>
              </a:ext>
            </a:extLst>
          </p:cNvPr>
          <p:cNvCxnSpPr>
            <a:cxnSpLocks/>
            <a:stCxn id="31" idx="3"/>
            <a:endCxn id="43" idx="1"/>
          </p:cNvCxnSpPr>
          <p:nvPr/>
        </p:nvCxnSpPr>
        <p:spPr>
          <a:xfrm flipV="1">
            <a:off x="9048716" y="4662669"/>
            <a:ext cx="1349262" cy="1124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1" name="Date Placeholder 50">
            <a:extLst>
              <a:ext uri="{FF2B5EF4-FFF2-40B4-BE49-F238E27FC236}">
                <a16:creationId xmlns:a16="http://schemas.microsoft.com/office/drawing/2014/main" id="{6EEE5492-AD4F-6EEC-6D55-FC65487F8874}"/>
              </a:ext>
            </a:extLst>
          </p:cNvPr>
          <p:cNvSpPr>
            <a:spLocks noGrp="1"/>
          </p:cNvSpPr>
          <p:nvPr>
            <p:ph type="dt" sz="half" idx="10"/>
          </p:nvPr>
        </p:nvSpPr>
        <p:spPr/>
        <p:txBody>
          <a:bodyPr/>
          <a:lstStyle/>
          <a:p>
            <a:r>
              <a:rPr lang="en-US"/>
              <a:t>ANL488 Oral Presentation</a:t>
            </a:r>
            <a:endParaRPr lang="en-GB"/>
          </a:p>
        </p:txBody>
      </p:sp>
      <p:sp>
        <p:nvSpPr>
          <p:cNvPr id="52" name="Slide Number Placeholder 51">
            <a:extLst>
              <a:ext uri="{FF2B5EF4-FFF2-40B4-BE49-F238E27FC236}">
                <a16:creationId xmlns:a16="http://schemas.microsoft.com/office/drawing/2014/main" id="{FBA6D544-DFCA-2C0A-BD1D-4CA6EF92F768}"/>
              </a:ext>
            </a:extLst>
          </p:cNvPr>
          <p:cNvSpPr>
            <a:spLocks noGrp="1"/>
          </p:cNvSpPr>
          <p:nvPr>
            <p:ph type="sldNum" sz="quarter" idx="12"/>
          </p:nvPr>
        </p:nvSpPr>
        <p:spPr/>
        <p:txBody>
          <a:bodyPr/>
          <a:lstStyle/>
          <a:p>
            <a:r>
              <a:rPr lang="en-GB"/>
              <a:t>Slide </a:t>
            </a:r>
            <a:fld id="{39D7E691-71D1-4B36-BB0D-EB00076865E9}" type="slidenum">
              <a:rPr lang="en-GB" smtClean="0"/>
              <a:pPr/>
              <a:t>10</a:t>
            </a:fld>
            <a:r>
              <a:rPr lang="en-GB"/>
              <a:t> of 25</a:t>
            </a:r>
            <a:endParaRPr lang="en-GB" dirty="0"/>
          </a:p>
        </p:txBody>
      </p:sp>
    </p:spTree>
    <p:extLst>
      <p:ext uri="{BB962C8B-B14F-4D97-AF65-F5344CB8AC3E}">
        <p14:creationId xmlns:p14="http://schemas.microsoft.com/office/powerpoint/2010/main" val="507266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Data Preprocessing &amp; Modelling Pipeline</a:t>
            </a:r>
            <a:endParaRPr lang="en-GB" sz="4000" dirty="0">
              <a:solidFill>
                <a:srgbClr val="FFFFFF"/>
              </a:solidFill>
            </a:endParaRPr>
          </a:p>
        </p:txBody>
      </p:sp>
      <p:pic>
        <p:nvPicPr>
          <p:cNvPr id="35" name="Picture 34">
            <a:extLst>
              <a:ext uri="{FF2B5EF4-FFF2-40B4-BE49-F238E27FC236}">
                <a16:creationId xmlns:a16="http://schemas.microsoft.com/office/drawing/2014/main" id="{89F03F3E-BFDE-50F1-5C84-7CE3454B43E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11" name="TextBox 10">
            <a:extLst>
              <a:ext uri="{FF2B5EF4-FFF2-40B4-BE49-F238E27FC236}">
                <a16:creationId xmlns:a16="http://schemas.microsoft.com/office/drawing/2014/main" id="{C5E2FA29-BC9D-F849-4AC0-4EFF5BAE279B}"/>
              </a:ext>
            </a:extLst>
          </p:cNvPr>
          <p:cNvSpPr txBox="1"/>
          <p:nvPr/>
        </p:nvSpPr>
        <p:spPr>
          <a:xfrm>
            <a:off x="1228092" y="1822138"/>
            <a:ext cx="1417856" cy="338554"/>
          </a:xfrm>
          <a:prstGeom prst="rect">
            <a:avLst/>
          </a:prstGeom>
          <a:noFill/>
          <a:ln w="76200">
            <a:solidFill>
              <a:schemeClr val="accent1"/>
            </a:solidFill>
          </a:ln>
        </p:spPr>
        <p:txBody>
          <a:bodyPr wrap="square" rtlCol="0">
            <a:spAutoFit/>
          </a:bodyPr>
          <a:lstStyle/>
          <a:p>
            <a:pPr algn="ctr"/>
            <a:r>
              <a:rPr lang="en-SG" sz="1600" dirty="0"/>
              <a:t>Embedding</a:t>
            </a:r>
            <a:endParaRPr lang="en-GB" sz="1600" dirty="0"/>
          </a:p>
        </p:txBody>
      </p:sp>
      <p:cxnSp>
        <p:nvCxnSpPr>
          <p:cNvPr id="14" name="Straight Arrow Connector 13">
            <a:extLst>
              <a:ext uri="{FF2B5EF4-FFF2-40B4-BE49-F238E27FC236}">
                <a16:creationId xmlns:a16="http://schemas.microsoft.com/office/drawing/2014/main" id="{11C37736-3A62-F816-9B70-3A44439C7653}"/>
              </a:ext>
            </a:extLst>
          </p:cNvPr>
          <p:cNvCxnSpPr>
            <a:cxnSpLocks/>
            <a:stCxn id="11" idx="3"/>
            <a:endCxn id="15" idx="1"/>
          </p:cNvCxnSpPr>
          <p:nvPr/>
        </p:nvCxnSpPr>
        <p:spPr>
          <a:xfrm>
            <a:off x="2645948" y="1991415"/>
            <a:ext cx="420638" cy="426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7AF76F42-CE74-86EC-CCBE-8A6DA29F9B7F}"/>
              </a:ext>
            </a:extLst>
          </p:cNvPr>
          <p:cNvSpPr txBox="1"/>
          <p:nvPr/>
        </p:nvSpPr>
        <p:spPr>
          <a:xfrm>
            <a:off x="3066586" y="1703295"/>
            <a:ext cx="1417855" cy="584775"/>
          </a:xfrm>
          <a:prstGeom prst="rect">
            <a:avLst/>
          </a:prstGeom>
          <a:noFill/>
        </p:spPr>
        <p:txBody>
          <a:bodyPr wrap="square" rtlCol="0">
            <a:spAutoFit/>
          </a:bodyPr>
          <a:lstStyle/>
          <a:p>
            <a:pPr algn="ctr"/>
            <a:r>
              <a:rPr lang="en-SG" sz="1600" dirty="0"/>
              <a:t>Dimensionality Reduction</a:t>
            </a:r>
            <a:endParaRPr lang="en-GB" sz="1600" dirty="0"/>
          </a:p>
        </p:txBody>
      </p:sp>
      <p:cxnSp>
        <p:nvCxnSpPr>
          <p:cNvPr id="17" name="Straight Arrow Connector 16">
            <a:extLst>
              <a:ext uri="{FF2B5EF4-FFF2-40B4-BE49-F238E27FC236}">
                <a16:creationId xmlns:a16="http://schemas.microsoft.com/office/drawing/2014/main" id="{94202779-C2E3-65D9-D30F-2B149226DD10}"/>
              </a:ext>
            </a:extLst>
          </p:cNvPr>
          <p:cNvCxnSpPr>
            <a:cxnSpLocks/>
            <a:stCxn id="15" idx="3"/>
            <a:endCxn id="21" idx="1"/>
          </p:cNvCxnSpPr>
          <p:nvPr/>
        </p:nvCxnSpPr>
        <p:spPr>
          <a:xfrm>
            <a:off x="4484441" y="1995683"/>
            <a:ext cx="899177" cy="196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id="{37245BEE-E4DF-6465-81D5-B9C46FC750C8}"/>
              </a:ext>
            </a:extLst>
          </p:cNvPr>
          <p:cNvSpPr txBox="1"/>
          <p:nvPr/>
        </p:nvSpPr>
        <p:spPr>
          <a:xfrm>
            <a:off x="5383618" y="1822138"/>
            <a:ext cx="1374825" cy="351012"/>
          </a:xfrm>
          <a:prstGeom prst="rect">
            <a:avLst/>
          </a:prstGeom>
          <a:noFill/>
        </p:spPr>
        <p:txBody>
          <a:bodyPr wrap="square" rtlCol="0">
            <a:spAutoFit/>
          </a:bodyPr>
          <a:lstStyle/>
          <a:p>
            <a:pPr algn="ctr"/>
            <a:r>
              <a:rPr lang="en-SG" sz="1600" dirty="0"/>
              <a:t>Clustering</a:t>
            </a:r>
            <a:endParaRPr lang="en-GB" sz="1600" dirty="0"/>
          </a:p>
        </p:txBody>
      </p:sp>
      <p:cxnSp>
        <p:nvCxnSpPr>
          <p:cNvPr id="27" name="Straight Arrow Connector 26">
            <a:extLst>
              <a:ext uri="{FF2B5EF4-FFF2-40B4-BE49-F238E27FC236}">
                <a16:creationId xmlns:a16="http://schemas.microsoft.com/office/drawing/2014/main" id="{AAB3B18B-338A-7863-C5BC-875E9545FC12}"/>
              </a:ext>
            </a:extLst>
          </p:cNvPr>
          <p:cNvCxnSpPr>
            <a:cxnSpLocks/>
            <a:stCxn id="21" idx="3"/>
            <a:endCxn id="32" idx="1"/>
          </p:cNvCxnSpPr>
          <p:nvPr/>
        </p:nvCxnSpPr>
        <p:spPr>
          <a:xfrm flipV="1">
            <a:off x="6758443" y="1997504"/>
            <a:ext cx="741382" cy="14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TextBox 31">
            <a:extLst>
              <a:ext uri="{FF2B5EF4-FFF2-40B4-BE49-F238E27FC236}">
                <a16:creationId xmlns:a16="http://schemas.microsoft.com/office/drawing/2014/main" id="{AEC11200-6B29-8D50-5CDB-8481A5657E2B}"/>
              </a:ext>
            </a:extLst>
          </p:cNvPr>
          <p:cNvSpPr txBox="1"/>
          <p:nvPr/>
        </p:nvSpPr>
        <p:spPr>
          <a:xfrm>
            <a:off x="7499825" y="1705116"/>
            <a:ext cx="1417855" cy="584775"/>
          </a:xfrm>
          <a:prstGeom prst="rect">
            <a:avLst/>
          </a:prstGeom>
          <a:noFill/>
        </p:spPr>
        <p:txBody>
          <a:bodyPr wrap="square" rtlCol="0">
            <a:spAutoFit/>
          </a:bodyPr>
          <a:lstStyle/>
          <a:p>
            <a:pPr algn="ctr"/>
            <a:r>
              <a:rPr lang="en-SG" sz="1600" dirty="0"/>
              <a:t>Vectorization / Tokenization</a:t>
            </a:r>
            <a:endParaRPr lang="en-GB" sz="1600" dirty="0"/>
          </a:p>
        </p:txBody>
      </p:sp>
      <p:cxnSp>
        <p:nvCxnSpPr>
          <p:cNvPr id="46" name="Straight Arrow Connector 45">
            <a:extLst>
              <a:ext uri="{FF2B5EF4-FFF2-40B4-BE49-F238E27FC236}">
                <a16:creationId xmlns:a16="http://schemas.microsoft.com/office/drawing/2014/main" id="{7C8264C8-7170-C8CD-C21F-E13A47F3EAD2}"/>
              </a:ext>
            </a:extLst>
          </p:cNvPr>
          <p:cNvCxnSpPr>
            <a:cxnSpLocks/>
            <a:stCxn id="32" idx="3"/>
            <a:endCxn id="85" idx="1"/>
          </p:cNvCxnSpPr>
          <p:nvPr/>
        </p:nvCxnSpPr>
        <p:spPr>
          <a:xfrm>
            <a:off x="8917680" y="1997504"/>
            <a:ext cx="732584" cy="193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aphicFrame>
        <p:nvGraphicFramePr>
          <p:cNvPr id="82" name="Table 82">
            <a:extLst>
              <a:ext uri="{FF2B5EF4-FFF2-40B4-BE49-F238E27FC236}">
                <a16:creationId xmlns:a16="http://schemas.microsoft.com/office/drawing/2014/main" id="{B6AC8AFE-2CA8-E2F0-49DE-2FE84754F3C7}"/>
              </a:ext>
            </a:extLst>
          </p:cNvPr>
          <p:cNvGraphicFramePr>
            <a:graphicFrameLocks noGrp="1"/>
          </p:cNvGraphicFramePr>
          <p:nvPr>
            <p:extLst>
              <p:ext uri="{D42A27DB-BD31-4B8C-83A1-F6EECF244321}">
                <p14:modId xmlns:p14="http://schemas.microsoft.com/office/powerpoint/2010/main" val="2257513087"/>
              </p:ext>
            </p:extLst>
          </p:nvPr>
        </p:nvGraphicFramePr>
        <p:xfrm>
          <a:off x="1937019" y="2446573"/>
          <a:ext cx="8237127" cy="3428615"/>
        </p:xfrm>
        <a:graphic>
          <a:graphicData uri="http://schemas.openxmlformats.org/drawingml/2006/table">
            <a:tbl>
              <a:tblPr firstRow="1" bandRow="1">
                <a:tableStyleId>{5C22544A-7EE6-4342-B048-85BDC9FD1C3A}</a:tableStyleId>
              </a:tblPr>
              <a:tblGrid>
                <a:gridCol w="8237127">
                  <a:extLst>
                    <a:ext uri="{9D8B030D-6E8A-4147-A177-3AD203B41FA5}">
                      <a16:colId xmlns:a16="http://schemas.microsoft.com/office/drawing/2014/main" val="2396300373"/>
                    </a:ext>
                  </a:extLst>
                </a:gridCol>
              </a:tblGrid>
              <a:tr h="539695">
                <a:tc>
                  <a:txBody>
                    <a:bodyPr/>
                    <a:lstStyle/>
                    <a:p>
                      <a:r>
                        <a:rPr lang="en-SG" sz="2400" dirty="0" err="1"/>
                        <a:t>BERTopic</a:t>
                      </a:r>
                      <a:r>
                        <a:rPr lang="en-SG" sz="2400" dirty="0"/>
                        <a:t> &amp; Top2Vec</a:t>
                      </a:r>
                      <a:endParaRPr lang="en-GB" sz="2400" dirty="0"/>
                    </a:p>
                  </a:txBody>
                  <a:tcPr/>
                </a:tc>
                <a:extLst>
                  <a:ext uri="{0D108BD9-81ED-4DB2-BD59-A6C34878D82A}">
                    <a16:rowId xmlns:a16="http://schemas.microsoft.com/office/drawing/2014/main" val="1580529985"/>
                  </a:ext>
                </a:extLst>
              </a:tr>
              <a:tr h="2888920">
                <a:tc>
                  <a:txBody>
                    <a:bodyPr/>
                    <a:lstStyle/>
                    <a:p>
                      <a:pPr marL="285750" indent="-285750">
                        <a:buFont typeface="Arial" panose="020B0604020202020204" pitchFamily="34" charset="0"/>
                        <a:buChar char="•"/>
                      </a:pPr>
                      <a:r>
                        <a:rPr lang="en-US" sz="2400" dirty="0"/>
                        <a:t>Embedding involves transforming text documents into numerical representations</a:t>
                      </a:r>
                    </a:p>
                    <a:p>
                      <a:pPr marL="285750" indent="-285750">
                        <a:buFont typeface="Arial" panose="020B0604020202020204" pitchFamily="34" charset="0"/>
                        <a:buChar char="•"/>
                      </a:pPr>
                      <a:r>
                        <a:rPr lang="en-US" sz="2400" dirty="0"/>
                        <a:t>SBERT pre-trained sentence transformers were used</a:t>
                      </a:r>
                    </a:p>
                    <a:p>
                      <a:pPr marL="742950" lvl="1" indent="-285750">
                        <a:buFont typeface="Arial" panose="020B0604020202020204" pitchFamily="34" charset="0"/>
                        <a:buChar char="•"/>
                      </a:pPr>
                      <a:r>
                        <a:rPr lang="en-US" sz="2400" dirty="0"/>
                        <a:t>Model: “</a:t>
                      </a:r>
                      <a:r>
                        <a:rPr lang="en-GB" sz="2400" b="0" i="0" dirty="0">
                          <a:solidFill>
                            <a:srgbClr val="212529"/>
                          </a:solidFill>
                          <a:effectLst/>
                          <a:latin typeface="-apple-system"/>
                        </a:rPr>
                        <a:t>paraphrase-multilingual-MiniLM-L12-v2</a:t>
                      </a:r>
                      <a:r>
                        <a:rPr lang="en-US" sz="2400" b="0" i="0" dirty="0">
                          <a:solidFill>
                            <a:srgbClr val="212529"/>
                          </a:solidFill>
                          <a:effectLst/>
                          <a:latin typeface="-apple-system"/>
                        </a:rPr>
                        <a:t>”</a:t>
                      </a:r>
                    </a:p>
                    <a:p>
                      <a:pPr marL="1200150" lvl="2" indent="-285750">
                        <a:buFont typeface="Arial" panose="020B0604020202020204" pitchFamily="34" charset="0"/>
                        <a:buChar char="•"/>
                      </a:pPr>
                      <a:r>
                        <a:rPr lang="en-US" sz="2400" dirty="0"/>
                        <a:t>Model was trained on 50+ languages</a:t>
                      </a:r>
                    </a:p>
                    <a:p>
                      <a:pPr marL="1200150" lvl="2" indent="-285750">
                        <a:buFont typeface="Arial" panose="020B0604020202020204" pitchFamily="34" charset="0"/>
                        <a:buChar char="•"/>
                      </a:pPr>
                      <a:endParaRPr lang="en-US" sz="2400" dirty="0"/>
                    </a:p>
                    <a:p>
                      <a:endParaRPr lang="en-GB" sz="2400" dirty="0"/>
                    </a:p>
                  </a:txBody>
                  <a:tcPr/>
                </a:tc>
                <a:extLst>
                  <a:ext uri="{0D108BD9-81ED-4DB2-BD59-A6C34878D82A}">
                    <a16:rowId xmlns:a16="http://schemas.microsoft.com/office/drawing/2014/main" val="2608433972"/>
                  </a:ext>
                </a:extLst>
              </a:tr>
            </a:tbl>
          </a:graphicData>
        </a:graphic>
      </p:graphicFrame>
      <p:sp>
        <p:nvSpPr>
          <p:cNvPr id="85" name="TextBox 84">
            <a:extLst>
              <a:ext uri="{FF2B5EF4-FFF2-40B4-BE49-F238E27FC236}">
                <a16:creationId xmlns:a16="http://schemas.microsoft.com/office/drawing/2014/main" id="{B19EBE46-6876-48A8-9F09-8B656AE23B80}"/>
              </a:ext>
            </a:extLst>
          </p:cNvPr>
          <p:cNvSpPr txBox="1"/>
          <p:nvPr/>
        </p:nvSpPr>
        <p:spPr>
          <a:xfrm>
            <a:off x="9650264" y="1830166"/>
            <a:ext cx="1519310" cy="338554"/>
          </a:xfrm>
          <a:prstGeom prst="rect">
            <a:avLst/>
          </a:prstGeom>
          <a:noFill/>
        </p:spPr>
        <p:txBody>
          <a:bodyPr wrap="square" rtlCol="0">
            <a:spAutoFit/>
          </a:bodyPr>
          <a:lstStyle/>
          <a:p>
            <a:pPr algn="ctr"/>
            <a:r>
              <a:rPr lang="en-SG" sz="1600" dirty="0"/>
              <a:t>Topic Extraction</a:t>
            </a:r>
            <a:endParaRPr lang="en-GB" sz="1600" dirty="0"/>
          </a:p>
        </p:txBody>
      </p:sp>
      <p:sp>
        <p:nvSpPr>
          <p:cNvPr id="89" name="Date Placeholder 88">
            <a:extLst>
              <a:ext uri="{FF2B5EF4-FFF2-40B4-BE49-F238E27FC236}">
                <a16:creationId xmlns:a16="http://schemas.microsoft.com/office/drawing/2014/main" id="{EBEFC513-4CD6-C511-BDB5-F650AE226ED0}"/>
              </a:ext>
            </a:extLst>
          </p:cNvPr>
          <p:cNvSpPr>
            <a:spLocks noGrp="1"/>
          </p:cNvSpPr>
          <p:nvPr>
            <p:ph type="dt" sz="half" idx="10"/>
          </p:nvPr>
        </p:nvSpPr>
        <p:spPr/>
        <p:txBody>
          <a:bodyPr/>
          <a:lstStyle/>
          <a:p>
            <a:r>
              <a:rPr lang="en-US"/>
              <a:t>ANL488 Oral Presentation</a:t>
            </a:r>
            <a:endParaRPr lang="en-GB"/>
          </a:p>
        </p:txBody>
      </p:sp>
      <p:sp>
        <p:nvSpPr>
          <p:cNvPr id="90" name="Slide Number Placeholder 89">
            <a:extLst>
              <a:ext uri="{FF2B5EF4-FFF2-40B4-BE49-F238E27FC236}">
                <a16:creationId xmlns:a16="http://schemas.microsoft.com/office/drawing/2014/main" id="{F7C5D65F-D3B8-9E1D-8831-C8F78D2DDBC2}"/>
              </a:ext>
            </a:extLst>
          </p:cNvPr>
          <p:cNvSpPr>
            <a:spLocks noGrp="1"/>
          </p:cNvSpPr>
          <p:nvPr>
            <p:ph type="sldNum" sz="quarter" idx="12"/>
          </p:nvPr>
        </p:nvSpPr>
        <p:spPr/>
        <p:txBody>
          <a:bodyPr/>
          <a:lstStyle/>
          <a:p>
            <a:r>
              <a:rPr lang="en-GB"/>
              <a:t>Slide </a:t>
            </a:r>
            <a:fld id="{39D7E691-71D1-4B36-BB0D-EB00076865E9}" type="slidenum">
              <a:rPr lang="en-GB" smtClean="0"/>
              <a:pPr/>
              <a:t>11</a:t>
            </a:fld>
            <a:r>
              <a:rPr lang="en-GB"/>
              <a:t> of 25</a:t>
            </a:r>
            <a:endParaRPr lang="en-GB" dirty="0"/>
          </a:p>
        </p:txBody>
      </p:sp>
    </p:spTree>
    <p:extLst>
      <p:ext uri="{BB962C8B-B14F-4D97-AF65-F5344CB8AC3E}">
        <p14:creationId xmlns:p14="http://schemas.microsoft.com/office/powerpoint/2010/main" val="3476573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Data Preprocessing &amp; Modelling Pipeline</a:t>
            </a:r>
            <a:endParaRPr lang="en-GB" sz="4000" dirty="0">
              <a:solidFill>
                <a:srgbClr val="FFFFFF"/>
              </a:solidFill>
            </a:endParaRPr>
          </a:p>
        </p:txBody>
      </p:sp>
      <p:pic>
        <p:nvPicPr>
          <p:cNvPr id="35" name="Picture 34">
            <a:extLst>
              <a:ext uri="{FF2B5EF4-FFF2-40B4-BE49-F238E27FC236}">
                <a16:creationId xmlns:a16="http://schemas.microsoft.com/office/drawing/2014/main" id="{89F03F3E-BFDE-50F1-5C84-7CE3454B43E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11" name="TextBox 10">
            <a:extLst>
              <a:ext uri="{FF2B5EF4-FFF2-40B4-BE49-F238E27FC236}">
                <a16:creationId xmlns:a16="http://schemas.microsoft.com/office/drawing/2014/main" id="{C5E2FA29-BC9D-F849-4AC0-4EFF5BAE279B}"/>
              </a:ext>
            </a:extLst>
          </p:cNvPr>
          <p:cNvSpPr txBox="1"/>
          <p:nvPr/>
        </p:nvSpPr>
        <p:spPr>
          <a:xfrm>
            <a:off x="1228092" y="1822138"/>
            <a:ext cx="1417856" cy="338554"/>
          </a:xfrm>
          <a:prstGeom prst="rect">
            <a:avLst/>
          </a:prstGeom>
          <a:noFill/>
          <a:ln w="76200">
            <a:noFill/>
          </a:ln>
        </p:spPr>
        <p:txBody>
          <a:bodyPr wrap="square" rtlCol="0">
            <a:spAutoFit/>
          </a:bodyPr>
          <a:lstStyle/>
          <a:p>
            <a:pPr algn="ctr"/>
            <a:r>
              <a:rPr lang="en-SG" sz="1600" dirty="0"/>
              <a:t>Embedding</a:t>
            </a:r>
            <a:endParaRPr lang="en-GB" sz="1600" dirty="0"/>
          </a:p>
        </p:txBody>
      </p:sp>
      <p:cxnSp>
        <p:nvCxnSpPr>
          <p:cNvPr id="14" name="Straight Arrow Connector 13">
            <a:extLst>
              <a:ext uri="{FF2B5EF4-FFF2-40B4-BE49-F238E27FC236}">
                <a16:creationId xmlns:a16="http://schemas.microsoft.com/office/drawing/2014/main" id="{11C37736-3A62-F816-9B70-3A44439C7653}"/>
              </a:ext>
            </a:extLst>
          </p:cNvPr>
          <p:cNvCxnSpPr>
            <a:cxnSpLocks/>
            <a:stCxn id="11" idx="3"/>
            <a:endCxn id="15" idx="1"/>
          </p:cNvCxnSpPr>
          <p:nvPr/>
        </p:nvCxnSpPr>
        <p:spPr>
          <a:xfrm>
            <a:off x="2645948" y="1991415"/>
            <a:ext cx="420638" cy="426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7AF76F42-CE74-86EC-CCBE-8A6DA29F9B7F}"/>
              </a:ext>
            </a:extLst>
          </p:cNvPr>
          <p:cNvSpPr txBox="1"/>
          <p:nvPr/>
        </p:nvSpPr>
        <p:spPr>
          <a:xfrm>
            <a:off x="3066586" y="1703295"/>
            <a:ext cx="1417855" cy="584775"/>
          </a:xfrm>
          <a:prstGeom prst="rect">
            <a:avLst/>
          </a:prstGeom>
          <a:noFill/>
          <a:ln w="76200">
            <a:solidFill>
              <a:schemeClr val="accent1"/>
            </a:solidFill>
          </a:ln>
        </p:spPr>
        <p:txBody>
          <a:bodyPr wrap="square" rtlCol="0">
            <a:spAutoFit/>
          </a:bodyPr>
          <a:lstStyle/>
          <a:p>
            <a:pPr algn="ctr"/>
            <a:r>
              <a:rPr lang="en-SG" sz="1600" dirty="0"/>
              <a:t>Dimensionality Reduction</a:t>
            </a:r>
            <a:endParaRPr lang="en-GB" sz="1600" dirty="0"/>
          </a:p>
        </p:txBody>
      </p:sp>
      <p:cxnSp>
        <p:nvCxnSpPr>
          <p:cNvPr id="17" name="Straight Arrow Connector 16">
            <a:extLst>
              <a:ext uri="{FF2B5EF4-FFF2-40B4-BE49-F238E27FC236}">
                <a16:creationId xmlns:a16="http://schemas.microsoft.com/office/drawing/2014/main" id="{94202779-C2E3-65D9-D30F-2B149226DD10}"/>
              </a:ext>
            </a:extLst>
          </p:cNvPr>
          <p:cNvCxnSpPr>
            <a:cxnSpLocks/>
            <a:stCxn id="15" idx="3"/>
            <a:endCxn id="21" idx="1"/>
          </p:cNvCxnSpPr>
          <p:nvPr/>
        </p:nvCxnSpPr>
        <p:spPr>
          <a:xfrm>
            <a:off x="4484441" y="1995683"/>
            <a:ext cx="899177" cy="196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id="{37245BEE-E4DF-6465-81D5-B9C46FC750C8}"/>
              </a:ext>
            </a:extLst>
          </p:cNvPr>
          <p:cNvSpPr txBox="1"/>
          <p:nvPr/>
        </p:nvSpPr>
        <p:spPr>
          <a:xfrm>
            <a:off x="5383618" y="1822138"/>
            <a:ext cx="1374825" cy="351012"/>
          </a:xfrm>
          <a:prstGeom prst="rect">
            <a:avLst/>
          </a:prstGeom>
          <a:noFill/>
        </p:spPr>
        <p:txBody>
          <a:bodyPr wrap="square" rtlCol="0">
            <a:spAutoFit/>
          </a:bodyPr>
          <a:lstStyle/>
          <a:p>
            <a:pPr algn="ctr"/>
            <a:r>
              <a:rPr lang="en-SG" sz="1600" dirty="0"/>
              <a:t>Clustering</a:t>
            </a:r>
            <a:endParaRPr lang="en-GB" sz="1600" dirty="0"/>
          </a:p>
        </p:txBody>
      </p:sp>
      <p:cxnSp>
        <p:nvCxnSpPr>
          <p:cNvPr id="27" name="Straight Arrow Connector 26">
            <a:extLst>
              <a:ext uri="{FF2B5EF4-FFF2-40B4-BE49-F238E27FC236}">
                <a16:creationId xmlns:a16="http://schemas.microsoft.com/office/drawing/2014/main" id="{AAB3B18B-338A-7863-C5BC-875E9545FC12}"/>
              </a:ext>
            </a:extLst>
          </p:cNvPr>
          <p:cNvCxnSpPr>
            <a:cxnSpLocks/>
            <a:stCxn id="21" idx="3"/>
            <a:endCxn id="32" idx="1"/>
          </p:cNvCxnSpPr>
          <p:nvPr/>
        </p:nvCxnSpPr>
        <p:spPr>
          <a:xfrm flipV="1">
            <a:off x="6758443" y="1997504"/>
            <a:ext cx="741382" cy="14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TextBox 31">
            <a:extLst>
              <a:ext uri="{FF2B5EF4-FFF2-40B4-BE49-F238E27FC236}">
                <a16:creationId xmlns:a16="http://schemas.microsoft.com/office/drawing/2014/main" id="{AEC11200-6B29-8D50-5CDB-8481A5657E2B}"/>
              </a:ext>
            </a:extLst>
          </p:cNvPr>
          <p:cNvSpPr txBox="1"/>
          <p:nvPr/>
        </p:nvSpPr>
        <p:spPr>
          <a:xfrm>
            <a:off x="7499825" y="1705116"/>
            <a:ext cx="1417855" cy="584775"/>
          </a:xfrm>
          <a:prstGeom prst="rect">
            <a:avLst/>
          </a:prstGeom>
          <a:noFill/>
        </p:spPr>
        <p:txBody>
          <a:bodyPr wrap="square" rtlCol="0">
            <a:spAutoFit/>
          </a:bodyPr>
          <a:lstStyle/>
          <a:p>
            <a:pPr algn="ctr"/>
            <a:r>
              <a:rPr lang="en-SG" sz="1600" dirty="0"/>
              <a:t>Vectorization / Tokenization</a:t>
            </a:r>
            <a:endParaRPr lang="en-GB" sz="1600" dirty="0"/>
          </a:p>
        </p:txBody>
      </p:sp>
      <p:graphicFrame>
        <p:nvGraphicFramePr>
          <p:cNvPr id="82" name="Table 82">
            <a:extLst>
              <a:ext uri="{FF2B5EF4-FFF2-40B4-BE49-F238E27FC236}">
                <a16:creationId xmlns:a16="http://schemas.microsoft.com/office/drawing/2014/main" id="{B6AC8AFE-2CA8-E2F0-49DE-2FE84754F3C7}"/>
              </a:ext>
            </a:extLst>
          </p:cNvPr>
          <p:cNvGraphicFramePr>
            <a:graphicFrameLocks noGrp="1"/>
          </p:cNvGraphicFramePr>
          <p:nvPr>
            <p:extLst>
              <p:ext uri="{D42A27DB-BD31-4B8C-83A1-F6EECF244321}">
                <p14:modId xmlns:p14="http://schemas.microsoft.com/office/powerpoint/2010/main" val="3847368085"/>
              </p:ext>
            </p:extLst>
          </p:nvPr>
        </p:nvGraphicFramePr>
        <p:xfrm>
          <a:off x="1937019" y="2446573"/>
          <a:ext cx="8237127" cy="3922975"/>
        </p:xfrm>
        <a:graphic>
          <a:graphicData uri="http://schemas.openxmlformats.org/drawingml/2006/table">
            <a:tbl>
              <a:tblPr firstRow="1" bandRow="1">
                <a:tableStyleId>{5C22544A-7EE6-4342-B048-85BDC9FD1C3A}</a:tableStyleId>
              </a:tblPr>
              <a:tblGrid>
                <a:gridCol w="8237127">
                  <a:extLst>
                    <a:ext uri="{9D8B030D-6E8A-4147-A177-3AD203B41FA5}">
                      <a16:colId xmlns:a16="http://schemas.microsoft.com/office/drawing/2014/main" val="2396300373"/>
                    </a:ext>
                  </a:extLst>
                </a:gridCol>
              </a:tblGrid>
              <a:tr h="539695">
                <a:tc>
                  <a:txBody>
                    <a:bodyPr/>
                    <a:lstStyle/>
                    <a:p>
                      <a:r>
                        <a:rPr lang="en-SG" sz="2400" dirty="0" err="1"/>
                        <a:t>BERTopic</a:t>
                      </a:r>
                      <a:r>
                        <a:rPr lang="en-SG" sz="2400" dirty="0"/>
                        <a:t> &amp; Top2Vec</a:t>
                      </a:r>
                      <a:endParaRPr lang="en-GB" sz="2400" dirty="0"/>
                    </a:p>
                  </a:txBody>
                  <a:tcPr/>
                </a:tc>
                <a:extLst>
                  <a:ext uri="{0D108BD9-81ED-4DB2-BD59-A6C34878D82A}">
                    <a16:rowId xmlns:a16="http://schemas.microsoft.com/office/drawing/2014/main" val="1580529985"/>
                  </a:ext>
                </a:extLst>
              </a:tr>
              <a:tr h="2888920">
                <a:tc>
                  <a:txBody>
                    <a:bodyPr/>
                    <a:lstStyle/>
                    <a:p>
                      <a:pPr marL="285750" indent="-285750">
                        <a:buFont typeface="Arial" panose="020B0604020202020204" pitchFamily="34" charset="0"/>
                        <a:buChar char="•"/>
                      </a:pPr>
                      <a:r>
                        <a:rPr lang="en-US" sz="2400" dirty="0"/>
                        <a:t>Dimensionality reduction crucial to improve clustering</a:t>
                      </a:r>
                    </a:p>
                    <a:p>
                      <a:pPr marL="285750" indent="-285750">
                        <a:buFont typeface="Arial" panose="020B0604020202020204" pitchFamily="34" charset="0"/>
                        <a:buChar char="•"/>
                      </a:pPr>
                      <a:r>
                        <a:rPr lang="en-US" sz="2400" dirty="0"/>
                        <a:t>Reduces the dimensions of input embeddings </a:t>
                      </a:r>
                    </a:p>
                    <a:p>
                      <a:pPr marL="285750" indent="-285750">
                        <a:buFont typeface="Arial" panose="020B0604020202020204" pitchFamily="34" charset="0"/>
                        <a:buChar char="•"/>
                      </a:pPr>
                      <a:r>
                        <a:rPr lang="en-US" sz="2400" dirty="0"/>
                        <a:t>UMAP was used</a:t>
                      </a:r>
                    </a:p>
                    <a:p>
                      <a:pPr marL="742950" lvl="1" indent="-285750">
                        <a:buFont typeface="Arial" panose="020B0604020202020204" pitchFamily="34" charset="0"/>
                        <a:buChar char="•"/>
                      </a:pPr>
                      <a:r>
                        <a:rPr lang="en-US" sz="2400" dirty="0"/>
                        <a:t>UMAP uses graph layout algorithms to arrange data from a high to low-dimensional space</a:t>
                      </a:r>
                    </a:p>
                    <a:p>
                      <a:pPr marL="742950" lvl="1" indent="-285750">
                        <a:buFont typeface="Arial" panose="020B0604020202020204" pitchFamily="34" charset="0"/>
                        <a:buChar char="•"/>
                      </a:pPr>
                      <a:r>
                        <a:rPr lang="en-US" sz="2400" dirty="0"/>
                        <a:t>Parameter tuning:</a:t>
                      </a:r>
                    </a:p>
                    <a:p>
                      <a:pPr marL="1200150" lvl="2" indent="-285750">
                        <a:buFont typeface="Arial" panose="020B0604020202020204" pitchFamily="34" charset="0"/>
                        <a:buChar char="•"/>
                      </a:pPr>
                      <a:r>
                        <a:rPr lang="en-US" sz="2400" dirty="0" err="1"/>
                        <a:t>N_neighbours</a:t>
                      </a:r>
                      <a:r>
                        <a:rPr lang="en-US" sz="2400" dirty="0"/>
                        <a:t> = 30</a:t>
                      </a:r>
                    </a:p>
                    <a:p>
                      <a:pPr marL="1200150" lvl="2" indent="-285750">
                        <a:buFont typeface="Arial" panose="020B0604020202020204" pitchFamily="34" charset="0"/>
                        <a:buChar char="•"/>
                      </a:pPr>
                      <a:r>
                        <a:rPr lang="en-US" sz="2400" dirty="0"/>
                        <a:t>N-components = 5</a:t>
                      </a:r>
                      <a:endParaRPr lang="en-GB" sz="2400" dirty="0"/>
                    </a:p>
                    <a:p>
                      <a:pPr marL="1200150" lvl="2" indent="-285750">
                        <a:buFont typeface="Arial" panose="020B0604020202020204" pitchFamily="34" charset="0"/>
                        <a:buChar char="•"/>
                      </a:pPr>
                      <a:r>
                        <a:rPr lang="en-GB" sz="2400" dirty="0" err="1"/>
                        <a:t>Min_dist</a:t>
                      </a:r>
                      <a:r>
                        <a:rPr lang="en-GB" sz="2400" dirty="0"/>
                        <a:t> = 0.20</a:t>
                      </a:r>
                      <a:endParaRPr lang="en-US" sz="2400" dirty="0"/>
                    </a:p>
                  </a:txBody>
                  <a:tcPr/>
                </a:tc>
                <a:extLst>
                  <a:ext uri="{0D108BD9-81ED-4DB2-BD59-A6C34878D82A}">
                    <a16:rowId xmlns:a16="http://schemas.microsoft.com/office/drawing/2014/main" val="2608433972"/>
                  </a:ext>
                </a:extLst>
              </a:tr>
            </a:tbl>
          </a:graphicData>
        </a:graphic>
      </p:graphicFrame>
      <p:cxnSp>
        <p:nvCxnSpPr>
          <p:cNvPr id="7" name="Straight Arrow Connector 6">
            <a:extLst>
              <a:ext uri="{FF2B5EF4-FFF2-40B4-BE49-F238E27FC236}">
                <a16:creationId xmlns:a16="http://schemas.microsoft.com/office/drawing/2014/main" id="{C27AE276-BECF-A4E8-128E-247D32BBC9F6}"/>
              </a:ext>
            </a:extLst>
          </p:cNvPr>
          <p:cNvCxnSpPr>
            <a:cxnSpLocks/>
            <a:stCxn id="32" idx="3"/>
            <a:endCxn id="8" idx="1"/>
          </p:cNvCxnSpPr>
          <p:nvPr/>
        </p:nvCxnSpPr>
        <p:spPr>
          <a:xfrm>
            <a:off x="8917680" y="1997504"/>
            <a:ext cx="732584" cy="193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A8336FF0-CA72-B782-AEB8-D08082C9A627}"/>
              </a:ext>
            </a:extLst>
          </p:cNvPr>
          <p:cNvSpPr txBox="1"/>
          <p:nvPr/>
        </p:nvSpPr>
        <p:spPr>
          <a:xfrm>
            <a:off x="9650264" y="1830166"/>
            <a:ext cx="1519310" cy="338554"/>
          </a:xfrm>
          <a:prstGeom prst="rect">
            <a:avLst/>
          </a:prstGeom>
          <a:noFill/>
        </p:spPr>
        <p:txBody>
          <a:bodyPr wrap="square" rtlCol="0">
            <a:spAutoFit/>
          </a:bodyPr>
          <a:lstStyle/>
          <a:p>
            <a:pPr algn="ctr"/>
            <a:r>
              <a:rPr lang="en-SG" sz="1600" dirty="0"/>
              <a:t>Topic Extraction</a:t>
            </a:r>
            <a:endParaRPr lang="en-GB" sz="1600" dirty="0"/>
          </a:p>
        </p:txBody>
      </p:sp>
      <p:sp>
        <p:nvSpPr>
          <p:cNvPr id="13" name="Date Placeholder 12">
            <a:extLst>
              <a:ext uri="{FF2B5EF4-FFF2-40B4-BE49-F238E27FC236}">
                <a16:creationId xmlns:a16="http://schemas.microsoft.com/office/drawing/2014/main" id="{EDB8E7BC-A064-912F-8E16-AC2686781D0F}"/>
              </a:ext>
            </a:extLst>
          </p:cNvPr>
          <p:cNvSpPr>
            <a:spLocks noGrp="1"/>
          </p:cNvSpPr>
          <p:nvPr>
            <p:ph type="dt" sz="half" idx="10"/>
          </p:nvPr>
        </p:nvSpPr>
        <p:spPr/>
        <p:txBody>
          <a:bodyPr/>
          <a:lstStyle/>
          <a:p>
            <a:r>
              <a:rPr lang="en-US"/>
              <a:t>ANL488 Oral Presentation</a:t>
            </a:r>
            <a:endParaRPr lang="en-GB"/>
          </a:p>
        </p:txBody>
      </p:sp>
      <p:sp>
        <p:nvSpPr>
          <p:cNvPr id="16" name="Slide Number Placeholder 15">
            <a:extLst>
              <a:ext uri="{FF2B5EF4-FFF2-40B4-BE49-F238E27FC236}">
                <a16:creationId xmlns:a16="http://schemas.microsoft.com/office/drawing/2014/main" id="{8DCE8DED-26CD-97AB-2AE7-AEE17BB13DBB}"/>
              </a:ext>
            </a:extLst>
          </p:cNvPr>
          <p:cNvSpPr>
            <a:spLocks noGrp="1"/>
          </p:cNvSpPr>
          <p:nvPr>
            <p:ph type="sldNum" sz="quarter" idx="12"/>
          </p:nvPr>
        </p:nvSpPr>
        <p:spPr/>
        <p:txBody>
          <a:bodyPr/>
          <a:lstStyle/>
          <a:p>
            <a:r>
              <a:rPr lang="en-GB"/>
              <a:t>Slide </a:t>
            </a:r>
            <a:fld id="{39D7E691-71D1-4B36-BB0D-EB00076865E9}" type="slidenum">
              <a:rPr lang="en-GB" smtClean="0"/>
              <a:pPr/>
              <a:t>12</a:t>
            </a:fld>
            <a:r>
              <a:rPr lang="en-GB"/>
              <a:t> of 25</a:t>
            </a:r>
            <a:endParaRPr lang="en-GB" dirty="0"/>
          </a:p>
        </p:txBody>
      </p:sp>
    </p:spTree>
    <p:extLst>
      <p:ext uri="{BB962C8B-B14F-4D97-AF65-F5344CB8AC3E}">
        <p14:creationId xmlns:p14="http://schemas.microsoft.com/office/powerpoint/2010/main" val="34274777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Data Preprocessing &amp; Modelling Pipeline</a:t>
            </a:r>
            <a:endParaRPr lang="en-GB" sz="4000" dirty="0">
              <a:solidFill>
                <a:srgbClr val="FFFFFF"/>
              </a:solidFill>
            </a:endParaRPr>
          </a:p>
        </p:txBody>
      </p:sp>
      <p:pic>
        <p:nvPicPr>
          <p:cNvPr id="35" name="Picture 34">
            <a:extLst>
              <a:ext uri="{FF2B5EF4-FFF2-40B4-BE49-F238E27FC236}">
                <a16:creationId xmlns:a16="http://schemas.microsoft.com/office/drawing/2014/main" id="{89F03F3E-BFDE-50F1-5C84-7CE3454B43E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11" name="TextBox 10">
            <a:extLst>
              <a:ext uri="{FF2B5EF4-FFF2-40B4-BE49-F238E27FC236}">
                <a16:creationId xmlns:a16="http://schemas.microsoft.com/office/drawing/2014/main" id="{C5E2FA29-BC9D-F849-4AC0-4EFF5BAE279B}"/>
              </a:ext>
            </a:extLst>
          </p:cNvPr>
          <p:cNvSpPr txBox="1"/>
          <p:nvPr/>
        </p:nvSpPr>
        <p:spPr>
          <a:xfrm>
            <a:off x="1228092" y="1822138"/>
            <a:ext cx="1417856" cy="338554"/>
          </a:xfrm>
          <a:prstGeom prst="rect">
            <a:avLst/>
          </a:prstGeom>
          <a:noFill/>
          <a:ln w="76200">
            <a:noFill/>
          </a:ln>
        </p:spPr>
        <p:txBody>
          <a:bodyPr wrap="square" rtlCol="0">
            <a:spAutoFit/>
          </a:bodyPr>
          <a:lstStyle/>
          <a:p>
            <a:pPr algn="ctr"/>
            <a:r>
              <a:rPr lang="en-SG" sz="1600" dirty="0"/>
              <a:t>Embedding</a:t>
            </a:r>
            <a:endParaRPr lang="en-GB" sz="1600" dirty="0"/>
          </a:p>
        </p:txBody>
      </p:sp>
      <p:cxnSp>
        <p:nvCxnSpPr>
          <p:cNvPr id="14" name="Straight Arrow Connector 13">
            <a:extLst>
              <a:ext uri="{FF2B5EF4-FFF2-40B4-BE49-F238E27FC236}">
                <a16:creationId xmlns:a16="http://schemas.microsoft.com/office/drawing/2014/main" id="{11C37736-3A62-F816-9B70-3A44439C7653}"/>
              </a:ext>
            </a:extLst>
          </p:cNvPr>
          <p:cNvCxnSpPr>
            <a:cxnSpLocks/>
            <a:stCxn id="11" idx="3"/>
            <a:endCxn id="15" idx="1"/>
          </p:cNvCxnSpPr>
          <p:nvPr/>
        </p:nvCxnSpPr>
        <p:spPr>
          <a:xfrm>
            <a:off x="2645948" y="1991415"/>
            <a:ext cx="420638" cy="426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7AF76F42-CE74-86EC-CCBE-8A6DA29F9B7F}"/>
              </a:ext>
            </a:extLst>
          </p:cNvPr>
          <p:cNvSpPr txBox="1"/>
          <p:nvPr/>
        </p:nvSpPr>
        <p:spPr>
          <a:xfrm>
            <a:off x="3066586" y="1703295"/>
            <a:ext cx="1417855" cy="584775"/>
          </a:xfrm>
          <a:prstGeom prst="rect">
            <a:avLst/>
          </a:prstGeom>
          <a:noFill/>
          <a:ln w="76200">
            <a:noFill/>
          </a:ln>
        </p:spPr>
        <p:txBody>
          <a:bodyPr wrap="square" rtlCol="0">
            <a:spAutoFit/>
          </a:bodyPr>
          <a:lstStyle/>
          <a:p>
            <a:pPr algn="ctr"/>
            <a:r>
              <a:rPr lang="en-SG" sz="1600" dirty="0"/>
              <a:t>Dimensionality Reduction</a:t>
            </a:r>
            <a:endParaRPr lang="en-GB" sz="1600" dirty="0"/>
          </a:p>
        </p:txBody>
      </p:sp>
      <p:cxnSp>
        <p:nvCxnSpPr>
          <p:cNvPr id="17" name="Straight Arrow Connector 16">
            <a:extLst>
              <a:ext uri="{FF2B5EF4-FFF2-40B4-BE49-F238E27FC236}">
                <a16:creationId xmlns:a16="http://schemas.microsoft.com/office/drawing/2014/main" id="{94202779-C2E3-65D9-D30F-2B149226DD10}"/>
              </a:ext>
            </a:extLst>
          </p:cNvPr>
          <p:cNvCxnSpPr>
            <a:cxnSpLocks/>
            <a:stCxn id="15" idx="3"/>
            <a:endCxn id="21" idx="1"/>
          </p:cNvCxnSpPr>
          <p:nvPr/>
        </p:nvCxnSpPr>
        <p:spPr>
          <a:xfrm>
            <a:off x="4484441" y="1995683"/>
            <a:ext cx="899177" cy="196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id="{37245BEE-E4DF-6465-81D5-B9C46FC750C8}"/>
              </a:ext>
            </a:extLst>
          </p:cNvPr>
          <p:cNvSpPr txBox="1"/>
          <p:nvPr/>
        </p:nvSpPr>
        <p:spPr>
          <a:xfrm>
            <a:off x="5383618" y="1822138"/>
            <a:ext cx="1374825" cy="351012"/>
          </a:xfrm>
          <a:prstGeom prst="rect">
            <a:avLst/>
          </a:prstGeom>
          <a:noFill/>
          <a:ln w="76200">
            <a:solidFill>
              <a:schemeClr val="accent1"/>
            </a:solidFill>
          </a:ln>
        </p:spPr>
        <p:txBody>
          <a:bodyPr wrap="square" rtlCol="0">
            <a:spAutoFit/>
          </a:bodyPr>
          <a:lstStyle/>
          <a:p>
            <a:pPr algn="ctr"/>
            <a:r>
              <a:rPr lang="en-SG" sz="1600" dirty="0"/>
              <a:t>Clustering</a:t>
            </a:r>
            <a:endParaRPr lang="en-GB" sz="1600" dirty="0"/>
          </a:p>
        </p:txBody>
      </p:sp>
      <p:cxnSp>
        <p:nvCxnSpPr>
          <p:cNvPr id="27" name="Straight Arrow Connector 26">
            <a:extLst>
              <a:ext uri="{FF2B5EF4-FFF2-40B4-BE49-F238E27FC236}">
                <a16:creationId xmlns:a16="http://schemas.microsoft.com/office/drawing/2014/main" id="{AAB3B18B-338A-7863-C5BC-875E9545FC12}"/>
              </a:ext>
            </a:extLst>
          </p:cNvPr>
          <p:cNvCxnSpPr>
            <a:cxnSpLocks/>
            <a:stCxn id="21" idx="3"/>
            <a:endCxn id="32" idx="1"/>
          </p:cNvCxnSpPr>
          <p:nvPr/>
        </p:nvCxnSpPr>
        <p:spPr>
          <a:xfrm flipV="1">
            <a:off x="6758443" y="1997504"/>
            <a:ext cx="741382" cy="14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TextBox 31">
            <a:extLst>
              <a:ext uri="{FF2B5EF4-FFF2-40B4-BE49-F238E27FC236}">
                <a16:creationId xmlns:a16="http://schemas.microsoft.com/office/drawing/2014/main" id="{AEC11200-6B29-8D50-5CDB-8481A5657E2B}"/>
              </a:ext>
            </a:extLst>
          </p:cNvPr>
          <p:cNvSpPr txBox="1"/>
          <p:nvPr/>
        </p:nvSpPr>
        <p:spPr>
          <a:xfrm>
            <a:off x="7499825" y="1705116"/>
            <a:ext cx="1417855" cy="584775"/>
          </a:xfrm>
          <a:prstGeom prst="rect">
            <a:avLst/>
          </a:prstGeom>
          <a:noFill/>
        </p:spPr>
        <p:txBody>
          <a:bodyPr wrap="square" rtlCol="0">
            <a:spAutoFit/>
          </a:bodyPr>
          <a:lstStyle/>
          <a:p>
            <a:pPr algn="ctr"/>
            <a:r>
              <a:rPr lang="en-SG" sz="1600" dirty="0"/>
              <a:t>Vectorization / Tokenization</a:t>
            </a:r>
            <a:endParaRPr lang="en-GB" sz="1600" dirty="0"/>
          </a:p>
        </p:txBody>
      </p:sp>
      <p:graphicFrame>
        <p:nvGraphicFramePr>
          <p:cNvPr id="82" name="Table 82">
            <a:extLst>
              <a:ext uri="{FF2B5EF4-FFF2-40B4-BE49-F238E27FC236}">
                <a16:creationId xmlns:a16="http://schemas.microsoft.com/office/drawing/2014/main" id="{B6AC8AFE-2CA8-E2F0-49DE-2FE84754F3C7}"/>
              </a:ext>
            </a:extLst>
          </p:cNvPr>
          <p:cNvGraphicFramePr>
            <a:graphicFrameLocks noGrp="1"/>
          </p:cNvGraphicFramePr>
          <p:nvPr>
            <p:extLst>
              <p:ext uri="{D42A27DB-BD31-4B8C-83A1-F6EECF244321}">
                <p14:modId xmlns:p14="http://schemas.microsoft.com/office/powerpoint/2010/main" val="818784052"/>
              </p:ext>
            </p:extLst>
          </p:nvPr>
        </p:nvGraphicFramePr>
        <p:xfrm>
          <a:off x="1937019" y="2446573"/>
          <a:ext cx="8271851" cy="3557215"/>
        </p:xfrm>
        <a:graphic>
          <a:graphicData uri="http://schemas.openxmlformats.org/drawingml/2006/table">
            <a:tbl>
              <a:tblPr firstRow="1" bandRow="1">
                <a:tableStyleId>{5C22544A-7EE6-4342-B048-85BDC9FD1C3A}</a:tableStyleId>
              </a:tblPr>
              <a:tblGrid>
                <a:gridCol w="8271851">
                  <a:extLst>
                    <a:ext uri="{9D8B030D-6E8A-4147-A177-3AD203B41FA5}">
                      <a16:colId xmlns:a16="http://schemas.microsoft.com/office/drawing/2014/main" val="2396300373"/>
                    </a:ext>
                  </a:extLst>
                </a:gridCol>
              </a:tblGrid>
              <a:tr h="539695">
                <a:tc>
                  <a:txBody>
                    <a:bodyPr/>
                    <a:lstStyle/>
                    <a:p>
                      <a:r>
                        <a:rPr lang="en-SG" sz="2400" dirty="0" err="1"/>
                        <a:t>BERTopic</a:t>
                      </a:r>
                      <a:r>
                        <a:rPr lang="en-SG" sz="2400" dirty="0"/>
                        <a:t> &amp; Top2Vec</a:t>
                      </a:r>
                      <a:endParaRPr lang="en-GB" sz="2400" dirty="0"/>
                    </a:p>
                  </a:txBody>
                  <a:tcPr/>
                </a:tc>
                <a:extLst>
                  <a:ext uri="{0D108BD9-81ED-4DB2-BD59-A6C34878D82A}">
                    <a16:rowId xmlns:a16="http://schemas.microsoft.com/office/drawing/2014/main" val="1580529985"/>
                  </a:ext>
                </a:extLst>
              </a:tr>
              <a:tr h="2888920">
                <a:tc>
                  <a:txBody>
                    <a:bodyPr/>
                    <a:lstStyle/>
                    <a:p>
                      <a:pPr marL="285750" indent="-285750">
                        <a:buFont typeface="Arial" panose="020B0604020202020204" pitchFamily="34" charset="0"/>
                        <a:buChar char="•"/>
                      </a:pPr>
                      <a:r>
                        <a:rPr lang="en-US" sz="2400" dirty="0"/>
                        <a:t>Clustering embeddings into similar groups </a:t>
                      </a:r>
                      <a:r>
                        <a:rPr lang="en-US" sz="2400" dirty="0">
                          <a:sym typeface="Wingdings" panose="05000000000000000000" pitchFamily="2" charset="2"/>
                        </a:rPr>
                        <a:t> extract</a:t>
                      </a:r>
                      <a:r>
                        <a:rPr lang="en-US" sz="2400" dirty="0"/>
                        <a:t> topics</a:t>
                      </a:r>
                    </a:p>
                    <a:p>
                      <a:pPr marL="285750" indent="-285750">
                        <a:buFont typeface="Arial" panose="020B0604020202020204" pitchFamily="34" charset="0"/>
                        <a:buChar char="•"/>
                      </a:pPr>
                      <a:r>
                        <a:rPr lang="en-US" sz="2400" dirty="0"/>
                        <a:t>HDBSCAN was used</a:t>
                      </a:r>
                    </a:p>
                    <a:p>
                      <a:pPr marL="742950" lvl="1" indent="-285750">
                        <a:buFont typeface="Arial" panose="020B0604020202020204" pitchFamily="34" charset="0"/>
                        <a:buChar char="•"/>
                      </a:pPr>
                      <a:r>
                        <a:rPr lang="en-US" sz="2400" dirty="0"/>
                        <a:t>HDBSCAN works well with noise and irregular shaped clusters</a:t>
                      </a:r>
                    </a:p>
                    <a:p>
                      <a:pPr marL="742950" lvl="1" indent="-285750">
                        <a:buFont typeface="Arial" panose="020B0604020202020204" pitchFamily="34" charset="0"/>
                        <a:buChar char="•"/>
                      </a:pPr>
                      <a:r>
                        <a:rPr lang="en-US" sz="2400" dirty="0"/>
                        <a:t>It calculates embedding densities, constructs a hierarchy and clusters based on minimum cluster size</a:t>
                      </a:r>
                    </a:p>
                    <a:p>
                      <a:pPr marL="742950" lvl="1" indent="-285750">
                        <a:buFont typeface="Arial" panose="020B0604020202020204" pitchFamily="34" charset="0"/>
                        <a:buChar char="•"/>
                      </a:pPr>
                      <a:r>
                        <a:rPr lang="en-US" sz="2400" dirty="0"/>
                        <a:t>Parameter tuning:</a:t>
                      </a:r>
                    </a:p>
                    <a:p>
                      <a:pPr marL="1200150" lvl="2" indent="-285750">
                        <a:buFont typeface="Arial" panose="020B0604020202020204" pitchFamily="34" charset="0"/>
                        <a:buChar char="•"/>
                      </a:pPr>
                      <a:r>
                        <a:rPr lang="en-US" sz="2400" dirty="0" err="1"/>
                        <a:t>Min_cluster_size</a:t>
                      </a:r>
                      <a:r>
                        <a:rPr lang="en-US" sz="2400" dirty="0"/>
                        <a:t> = 30</a:t>
                      </a:r>
                    </a:p>
                  </a:txBody>
                  <a:tcPr/>
                </a:tc>
                <a:extLst>
                  <a:ext uri="{0D108BD9-81ED-4DB2-BD59-A6C34878D82A}">
                    <a16:rowId xmlns:a16="http://schemas.microsoft.com/office/drawing/2014/main" val="2608433972"/>
                  </a:ext>
                </a:extLst>
              </a:tr>
            </a:tbl>
          </a:graphicData>
        </a:graphic>
      </p:graphicFrame>
      <p:cxnSp>
        <p:nvCxnSpPr>
          <p:cNvPr id="3" name="Straight Arrow Connector 2">
            <a:extLst>
              <a:ext uri="{FF2B5EF4-FFF2-40B4-BE49-F238E27FC236}">
                <a16:creationId xmlns:a16="http://schemas.microsoft.com/office/drawing/2014/main" id="{62DF2B00-130A-FB3C-8C55-FE526628AA49}"/>
              </a:ext>
            </a:extLst>
          </p:cNvPr>
          <p:cNvCxnSpPr>
            <a:cxnSpLocks/>
            <a:stCxn id="32" idx="3"/>
            <a:endCxn id="4" idx="1"/>
          </p:cNvCxnSpPr>
          <p:nvPr/>
        </p:nvCxnSpPr>
        <p:spPr>
          <a:xfrm>
            <a:off x="8917680" y="1997504"/>
            <a:ext cx="732584" cy="193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 name="TextBox 3">
            <a:extLst>
              <a:ext uri="{FF2B5EF4-FFF2-40B4-BE49-F238E27FC236}">
                <a16:creationId xmlns:a16="http://schemas.microsoft.com/office/drawing/2014/main" id="{9601F041-3253-A80F-04DB-1A820C094DED}"/>
              </a:ext>
            </a:extLst>
          </p:cNvPr>
          <p:cNvSpPr txBox="1"/>
          <p:nvPr/>
        </p:nvSpPr>
        <p:spPr>
          <a:xfrm>
            <a:off x="9650264" y="1830166"/>
            <a:ext cx="1519310" cy="338554"/>
          </a:xfrm>
          <a:prstGeom prst="rect">
            <a:avLst/>
          </a:prstGeom>
          <a:noFill/>
        </p:spPr>
        <p:txBody>
          <a:bodyPr wrap="square" rtlCol="0">
            <a:spAutoFit/>
          </a:bodyPr>
          <a:lstStyle/>
          <a:p>
            <a:pPr algn="ctr"/>
            <a:r>
              <a:rPr lang="en-SG" sz="1600" dirty="0"/>
              <a:t>Topic Extraction</a:t>
            </a:r>
            <a:endParaRPr lang="en-GB" sz="1600" dirty="0"/>
          </a:p>
        </p:txBody>
      </p:sp>
      <p:sp>
        <p:nvSpPr>
          <p:cNvPr id="9" name="Date Placeholder 8">
            <a:extLst>
              <a:ext uri="{FF2B5EF4-FFF2-40B4-BE49-F238E27FC236}">
                <a16:creationId xmlns:a16="http://schemas.microsoft.com/office/drawing/2014/main" id="{ECD6D4E1-D009-6F3B-797B-C8007983CF91}"/>
              </a:ext>
            </a:extLst>
          </p:cNvPr>
          <p:cNvSpPr>
            <a:spLocks noGrp="1"/>
          </p:cNvSpPr>
          <p:nvPr>
            <p:ph type="dt" sz="half" idx="10"/>
          </p:nvPr>
        </p:nvSpPr>
        <p:spPr/>
        <p:txBody>
          <a:bodyPr/>
          <a:lstStyle/>
          <a:p>
            <a:r>
              <a:rPr lang="en-US"/>
              <a:t>ANL488 Oral Presentation</a:t>
            </a:r>
            <a:endParaRPr lang="en-GB"/>
          </a:p>
        </p:txBody>
      </p:sp>
      <p:sp>
        <p:nvSpPr>
          <p:cNvPr id="10" name="Slide Number Placeholder 9">
            <a:extLst>
              <a:ext uri="{FF2B5EF4-FFF2-40B4-BE49-F238E27FC236}">
                <a16:creationId xmlns:a16="http://schemas.microsoft.com/office/drawing/2014/main" id="{B6FD1D56-9FEF-CF2C-79F1-1A4A49144DE0}"/>
              </a:ext>
            </a:extLst>
          </p:cNvPr>
          <p:cNvSpPr>
            <a:spLocks noGrp="1"/>
          </p:cNvSpPr>
          <p:nvPr>
            <p:ph type="sldNum" sz="quarter" idx="12"/>
          </p:nvPr>
        </p:nvSpPr>
        <p:spPr/>
        <p:txBody>
          <a:bodyPr/>
          <a:lstStyle/>
          <a:p>
            <a:r>
              <a:rPr lang="en-GB"/>
              <a:t>Slide </a:t>
            </a:r>
            <a:fld id="{39D7E691-71D1-4B36-BB0D-EB00076865E9}" type="slidenum">
              <a:rPr lang="en-GB" smtClean="0"/>
              <a:pPr/>
              <a:t>13</a:t>
            </a:fld>
            <a:r>
              <a:rPr lang="en-GB"/>
              <a:t> of 25</a:t>
            </a:r>
            <a:endParaRPr lang="en-GB" dirty="0"/>
          </a:p>
        </p:txBody>
      </p:sp>
    </p:spTree>
    <p:extLst>
      <p:ext uri="{BB962C8B-B14F-4D97-AF65-F5344CB8AC3E}">
        <p14:creationId xmlns:p14="http://schemas.microsoft.com/office/powerpoint/2010/main" val="17161592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Data Preprocessing &amp; Modelling Pipeline</a:t>
            </a:r>
            <a:endParaRPr lang="en-GB" sz="4000" dirty="0">
              <a:solidFill>
                <a:srgbClr val="FFFFFF"/>
              </a:solidFill>
            </a:endParaRPr>
          </a:p>
        </p:txBody>
      </p:sp>
      <p:pic>
        <p:nvPicPr>
          <p:cNvPr id="35" name="Picture 34">
            <a:extLst>
              <a:ext uri="{FF2B5EF4-FFF2-40B4-BE49-F238E27FC236}">
                <a16:creationId xmlns:a16="http://schemas.microsoft.com/office/drawing/2014/main" id="{89F03F3E-BFDE-50F1-5C84-7CE3454B43E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11" name="TextBox 10">
            <a:extLst>
              <a:ext uri="{FF2B5EF4-FFF2-40B4-BE49-F238E27FC236}">
                <a16:creationId xmlns:a16="http://schemas.microsoft.com/office/drawing/2014/main" id="{C5E2FA29-BC9D-F849-4AC0-4EFF5BAE279B}"/>
              </a:ext>
            </a:extLst>
          </p:cNvPr>
          <p:cNvSpPr txBox="1"/>
          <p:nvPr/>
        </p:nvSpPr>
        <p:spPr>
          <a:xfrm>
            <a:off x="1228092" y="1822138"/>
            <a:ext cx="1417856" cy="338554"/>
          </a:xfrm>
          <a:prstGeom prst="rect">
            <a:avLst/>
          </a:prstGeom>
          <a:noFill/>
          <a:ln w="76200">
            <a:noFill/>
          </a:ln>
        </p:spPr>
        <p:txBody>
          <a:bodyPr wrap="square" rtlCol="0">
            <a:spAutoFit/>
          </a:bodyPr>
          <a:lstStyle/>
          <a:p>
            <a:pPr algn="ctr"/>
            <a:r>
              <a:rPr lang="en-SG" sz="1600" dirty="0"/>
              <a:t>Embedding</a:t>
            </a:r>
            <a:endParaRPr lang="en-GB" sz="1600" dirty="0"/>
          </a:p>
        </p:txBody>
      </p:sp>
      <p:cxnSp>
        <p:nvCxnSpPr>
          <p:cNvPr id="14" name="Straight Arrow Connector 13">
            <a:extLst>
              <a:ext uri="{FF2B5EF4-FFF2-40B4-BE49-F238E27FC236}">
                <a16:creationId xmlns:a16="http://schemas.microsoft.com/office/drawing/2014/main" id="{11C37736-3A62-F816-9B70-3A44439C7653}"/>
              </a:ext>
            </a:extLst>
          </p:cNvPr>
          <p:cNvCxnSpPr>
            <a:cxnSpLocks/>
            <a:stCxn id="11" idx="3"/>
            <a:endCxn id="15" idx="1"/>
          </p:cNvCxnSpPr>
          <p:nvPr/>
        </p:nvCxnSpPr>
        <p:spPr>
          <a:xfrm>
            <a:off x="2645948" y="1991415"/>
            <a:ext cx="420638" cy="426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7AF76F42-CE74-86EC-CCBE-8A6DA29F9B7F}"/>
              </a:ext>
            </a:extLst>
          </p:cNvPr>
          <p:cNvSpPr txBox="1"/>
          <p:nvPr/>
        </p:nvSpPr>
        <p:spPr>
          <a:xfrm>
            <a:off x="3066586" y="1703295"/>
            <a:ext cx="1417855" cy="584775"/>
          </a:xfrm>
          <a:prstGeom prst="rect">
            <a:avLst/>
          </a:prstGeom>
          <a:noFill/>
          <a:ln w="76200">
            <a:noFill/>
          </a:ln>
        </p:spPr>
        <p:txBody>
          <a:bodyPr wrap="square" rtlCol="0">
            <a:spAutoFit/>
          </a:bodyPr>
          <a:lstStyle/>
          <a:p>
            <a:pPr algn="ctr"/>
            <a:r>
              <a:rPr lang="en-SG" sz="1600" dirty="0"/>
              <a:t>Dimensionality Reduction</a:t>
            </a:r>
            <a:endParaRPr lang="en-GB" sz="1600" dirty="0"/>
          </a:p>
        </p:txBody>
      </p:sp>
      <p:cxnSp>
        <p:nvCxnSpPr>
          <p:cNvPr id="17" name="Straight Arrow Connector 16">
            <a:extLst>
              <a:ext uri="{FF2B5EF4-FFF2-40B4-BE49-F238E27FC236}">
                <a16:creationId xmlns:a16="http://schemas.microsoft.com/office/drawing/2014/main" id="{94202779-C2E3-65D9-D30F-2B149226DD10}"/>
              </a:ext>
            </a:extLst>
          </p:cNvPr>
          <p:cNvCxnSpPr>
            <a:cxnSpLocks/>
            <a:stCxn id="15" idx="3"/>
            <a:endCxn id="21" idx="1"/>
          </p:cNvCxnSpPr>
          <p:nvPr/>
        </p:nvCxnSpPr>
        <p:spPr>
          <a:xfrm>
            <a:off x="4484441" y="1995683"/>
            <a:ext cx="899177" cy="196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id="{37245BEE-E4DF-6465-81D5-B9C46FC750C8}"/>
              </a:ext>
            </a:extLst>
          </p:cNvPr>
          <p:cNvSpPr txBox="1"/>
          <p:nvPr/>
        </p:nvSpPr>
        <p:spPr>
          <a:xfrm>
            <a:off x="5383618" y="1822138"/>
            <a:ext cx="1374825" cy="351012"/>
          </a:xfrm>
          <a:prstGeom prst="rect">
            <a:avLst/>
          </a:prstGeom>
          <a:noFill/>
          <a:ln w="76200">
            <a:noFill/>
          </a:ln>
        </p:spPr>
        <p:txBody>
          <a:bodyPr wrap="square" rtlCol="0">
            <a:spAutoFit/>
          </a:bodyPr>
          <a:lstStyle/>
          <a:p>
            <a:pPr algn="ctr"/>
            <a:r>
              <a:rPr lang="en-SG" sz="1600" dirty="0"/>
              <a:t>Clustering</a:t>
            </a:r>
            <a:endParaRPr lang="en-GB" sz="1600" dirty="0"/>
          </a:p>
        </p:txBody>
      </p:sp>
      <p:cxnSp>
        <p:nvCxnSpPr>
          <p:cNvPr id="27" name="Straight Arrow Connector 26">
            <a:extLst>
              <a:ext uri="{FF2B5EF4-FFF2-40B4-BE49-F238E27FC236}">
                <a16:creationId xmlns:a16="http://schemas.microsoft.com/office/drawing/2014/main" id="{AAB3B18B-338A-7863-C5BC-875E9545FC12}"/>
              </a:ext>
            </a:extLst>
          </p:cNvPr>
          <p:cNvCxnSpPr>
            <a:cxnSpLocks/>
            <a:stCxn id="21" idx="3"/>
            <a:endCxn id="32" idx="1"/>
          </p:cNvCxnSpPr>
          <p:nvPr/>
        </p:nvCxnSpPr>
        <p:spPr>
          <a:xfrm flipV="1">
            <a:off x="6758443" y="1997504"/>
            <a:ext cx="741382" cy="14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TextBox 31">
            <a:extLst>
              <a:ext uri="{FF2B5EF4-FFF2-40B4-BE49-F238E27FC236}">
                <a16:creationId xmlns:a16="http://schemas.microsoft.com/office/drawing/2014/main" id="{AEC11200-6B29-8D50-5CDB-8481A5657E2B}"/>
              </a:ext>
            </a:extLst>
          </p:cNvPr>
          <p:cNvSpPr txBox="1"/>
          <p:nvPr/>
        </p:nvSpPr>
        <p:spPr>
          <a:xfrm>
            <a:off x="7499825" y="1705116"/>
            <a:ext cx="1417855" cy="584775"/>
          </a:xfrm>
          <a:prstGeom prst="rect">
            <a:avLst/>
          </a:prstGeom>
          <a:noFill/>
          <a:ln w="76200">
            <a:solidFill>
              <a:schemeClr val="accent1"/>
            </a:solidFill>
          </a:ln>
        </p:spPr>
        <p:txBody>
          <a:bodyPr wrap="square" rtlCol="0">
            <a:spAutoFit/>
          </a:bodyPr>
          <a:lstStyle/>
          <a:p>
            <a:pPr algn="ctr"/>
            <a:r>
              <a:rPr lang="en-SG" sz="1600" dirty="0"/>
              <a:t>Vectorization / Tokenization</a:t>
            </a:r>
            <a:endParaRPr lang="en-GB" sz="1600" dirty="0"/>
          </a:p>
        </p:txBody>
      </p:sp>
      <p:graphicFrame>
        <p:nvGraphicFramePr>
          <p:cNvPr id="82" name="Table 82">
            <a:extLst>
              <a:ext uri="{FF2B5EF4-FFF2-40B4-BE49-F238E27FC236}">
                <a16:creationId xmlns:a16="http://schemas.microsoft.com/office/drawing/2014/main" id="{B6AC8AFE-2CA8-E2F0-49DE-2FE84754F3C7}"/>
              </a:ext>
            </a:extLst>
          </p:cNvPr>
          <p:cNvGraphicFramePr>
            <a:graphicFrameLocks noGrp="1"/>
          </p:cNvGraphicFramePr>
          <p:nvPr>
            <p:extLst>
              <p:ext uri="{D42A27DB-BD31-4B8C-83A1-F6EECF244321}">
                <p14:modId xmlns:p14="http://schemas.microsoft.com/office/powerpoint/2010/main" val="203179125"/>
              </p:ext>
            </p:extLst>
          </p:nvPr>
        </p:nvGraphicFramePr>
        <p:xfrm>
          <a:off x="1937019" y="2446573"/>
          <a:ext cx="8271852" cy="3557215"/>
        </p:xfrm>
        <a:graphic>
          <a:graphicData uri="http://schemas.openxmlformats.org/drawingml/2006/table">
            <a:tbl>
              <a:tblPr firstRow="1" bandRow="1">
                <a:tableStyleId>{5C22544A-7EE6-4342-B048-85BDC9FD1C3A}</a:tableStyleId>
              </a:tblPr>
              <a:tblGrid>
                <a:gridCol w="4135926">
                  <a:extLst>
                    <a:ext uri="{9D8B030D-6E8A-4147-A177-3AD203B41FA5}">
                      <a16:colId xmlns:a16="http://schemas.microsoft.com/office/drawing/2014/main" val="2396300373"/>
                    </a:ext>
                  </a:extLst>
                </a:gridCol>
                <a:gridCol w="4135926">
                  <a:extLst>
                    <a:ext uri="{9D8B030D-6E8A-4147-A177-3AD203B41FA5}">
                      <a16:colId xmlns:a16="http://schemas.microsoft.com/office/drawing/2014/main" val="2159344867"/>
                    </a:ext>
                  </a:extLst>
                </a:gridCol>
              </a:tblGrid>
              <a:tr h="539695">
                <a:tc>
                  <a:txBody>
                    <a:bodyPr/>
                    <a:lstStyle/>
                    <a:p>
                      <a:r>
                        <a:rPr lang="en-SG" sz="2400" dirty="0" err="1"/>
                        <a:t>BERTopic</a:t>
                      </a:r>
                      <a:endParaRPr lang="en-GB" sz="2400" dirty="0"/>
                    </a:p>
                  </a:txBody>
                  <a:tcPr/>
                </a:tc>
                <a:tc>
                  <a:txBody>
                    <a:bodyPr/>
                    <a:lstStyle/>
                    <a:p>
                      <a:r>
                        <a:rPr lang="en-SG" sz="2400" dirty="0"/>
                        <a:t>Top2Vec</a:t>
                      </a:r>
                      <a:endParaRPr lang="en-GB" sz="2400" dirty="0"/>
                    </a:p>
                  </a:txBody>
                  <a:tcPr/>
                </a:tc>
                <a:extLst>
                  <a:ext uri="{0D108BD9-81ED-4DB2-BD59-A6C34878D82A}">
                    <a16:rowId xmlns:a16="http://schemas.microsoft.com/office/drawing/2014/main" val="1580529985"/>
                  </a:ext>
                </a:extLst>
              </a:tr>
              <a:tr h="2888920">
                <a:tc>
                  <a:txBody>
                    <a:bodyPr/>
                    <a:lstStyle/>
                    <a:p>
                      <a:pPr marL="285750" indent="-285750">
                        <a:buFont typeface="Arial" panose="020B0604020202020204" pitchFamily="34" charset="0"/>
                        <a:buChar char="•"/>
                      </a:pPr>
                      <a:r>
                        <a:rPr lang="en-US" sz="2400" dirty="0"/>
                        <a:t>Uses vectorization algorithms</a:t>
                      </a:r>
                    </a:p>
                    <a:p>
                      <a:pPr marL="285750" indent="-285750">
                        <a:buFont typeface="Arial" panose="020B0604020202020204" pitchFamily="34" charset="0"/>
                        <a:buChar char="•"/>
                      </a:pPr>
                      <a:r>
                        <a:rPr lang="en-US" sz="2400" dirty="0" err="1"/>
                        <a:t>Sklearn</a:t>
                      </a:r>
                      <a:r>
                        <a:rPr lang="en-US" sz="2400" dirty="0"/>
                        <a:t> feature extraction library --- Count Vectorizer</a:t>
                      </a:r>
                    </a:p>
                    <a:p>
                      <a:pPr marL="742950" lvl="1" indent="-285750">
                        <a:buFont typeface="Arial" panose="020B0604020202020204" pitchFamily="34" charset="0"/>
                        <a:buChar char="•"/>
                      </a:pPr>
                      <a:r>
                        <a:rPr lang="en-US" sz="2400" dirty="0"/>
                        <a:t>Parameters</a:t>
                      </a:r>
                    </a:p>
                    <a:p>
                      <a:pPr marL="1200150" lvl="2" indent="-285750">
                        <a:buFont typeface="Arial" panose="020B0604020202020204" pitchFamily="34" charset="0"/>
                        <a:buChar char="•"/>
                      </a:pPr>
                      <a:r>
                        <a:rPr lang="en-US" sz="2400" dirty="0" err="1"/>
                        <a:t>Stopwords</a:t>
                      </a:r>
                      <a:r>
                        <a:rPr lang="en-US" sz="2400" dirty="0"/>
                        <a:t>: Custom </a:t>
                      </a:r>
                      <a:r>
                        <a:rPr lang="en-US" sz="2400" dirty="0" err="1"/>
                        <a:t>stopword</a:t>
                      </a:r>
                      <a:r>
                        <a:rPr lang="en-US" sz="2400" dirty="0"/>
                        <a:t> list</a:t>
                      </a:r>
                    </a:p>
                    <a:p>
                      <a:pPr marL="1200150" lvl="2" indent="-285750">
                        <a:buFont typeface="Arial" panose="020B0604020202020204" pitchFamily="34" charset="0"/>
                        <a:buChar char="•"/>
                      </a:pPr>
                      <a:r>
                        <a:rPr lang="en-US" sz="2400" dirty="0"/>
                        <a:t>Tokenizer: Custom tokenizer using </a:t>
                      </a:r>
                      <a:r>
                        <a:rPr lang="en-US" sz="2400" dirty="0" err="1"/>
                        <a:t>jieba</a:t>
                      </a:r>
                      <a:endParaRPr lang="en-US" sz="2400" dirty="0"/>
                    </a:p>
                  </a:txBody>
                  <a:tcPr/>
                </a:tc>
                <a:tc>
                  <a:txBody>
                    <a:bodyPr/>
                    <a:lstStyle/>
                    <a:p>
                      <a:pPr marL="285750" lvl="0" indent="-285750">
                        <a:buFont typeface="Arial" panose="020B0604020202020204" pitchFamily="34" charset="0"/>
                        <a:buChar char="•"/>
                      </a:pPr>
                      <a:r>
                        <a:rPr lang="en-US" sz="2400" dirty="0"/>
                        <a:t>Uses tokenization algorithms</a:t>
                      </a:r>
                    </a:p>
                    <a:p>
                      <a:pPr marL="285750" lvl="0" indent="-285750">
                        <a:buFont typeface="Arial" panose="020B0604020202020204" pitchFamily="34" charset="0"/>
                        <a:buChar char="•"/>
                      </a:pPr>
                      <a:r>
                        <a:rPr lang="en-US" sz="2400" dirty="0"/>
                        <a:t>Custom tokenizer function</a:t>
                      </a:r>
                    </a:p>
                    <a:p>
                      <a:pPr marL="742950" lvl="1" indent="-285750">
                        <a:buFont typeface="Arial" panose="020B0604020202020204" pitchFamily="34" charset="0"/>
                        <a:buChar char="•"/>
                      </a:pPr>
                      <a:r>
                        <a:rPr lang="en-US" sz="2400" dirty="0"/>
                        <a:t>Custom </a:t>
                      </a:r>
                      <a:r>
                        <a:rPr lang="en-US" sz="2400" dirty="0" err="1"/>
                        <a:t>jieba</a:t>
                      </a:r>
                      <a:r>
                        <a:rPr lang="en-US" sz="2400" dirty="0"/>
                        <a:t> tokenizer with modifications for removal of custom </a:t>
                      </a:r>
                      <a:r>
                        <a:rPr lang="en-US" sz="2400" dirty="0" err="1"/>
                        <a:t>stopword</a:t>
                      </a:r>
                      <a:r>
                        <a:rPr lang="en-US" sz="2400" dirty="0"/>
                        <a:t> list</a:t>
                      </a:r>
                    </a:p>
                    <a:p>
                      <a:pPr marL="285750" lvl="0" indent="-285750">
                        <a:buFont typeface="Arial" panose="020B0604020202020204" pitchFamily="34" charset="0"/>
                        <a:buChar char="•"/>
                      </a:pPr>
                      <a:r>
                        <a:rPr lang="en-US" sz="2400" dirty="0"/>
                        <a:t>Vectorization done by model</a:t>
                      </a:r>
                    </a:p>
                  </a:txBody>
                  <a:tcPr/>
                </a:tc>
                <a:extLst>
                  <a:ext uri="{0D108BD9-81ED-4DB2-BD59-A6C34878D82A}">
                    <a16:rowId xmlns:a16="http://schemas.microsoft.com/office/drawing/2014/main" val="2608433972"/>
                  </a:ext>
                </a:extLst>
              </a:tr>
            </a:tbl>
          </a:graphicData>
        </a:graphic>
      </p:graphicFrame>
      <p:cxnSp>
        <p:nvCxnSpPr>
          <p:cNvPr id="3" name="Straight Arrow Connector 2">
            <a:extLst>
              <a:ext uri="{FF2B5EF4-FFF2-40B4-BE49-F238E27FC236}">
                <a16:creationId xmlns:a16="http://schemas.microsoft.com/office/drawing/2014/main" id="{62DF2B00-130A-FB3C-8C55-FE526628AA49}"/>
              </a:ext>
            </a:extLst>
          </p:cNvPr>
          <p:cNvCxnSpPr>
            <a:cxnSpLocks/>
            <a:stCxn id="32" idx="3"/>
            <a:endCxn id="4" idx="1"/>
          </p:cNvCxnSpPr>
          <p:nvPr/>
        </p:nvCxnSpPr>
        <p:spPr>
          <a:xfrm>
            <a:off x="8917680" y="1997504"/>
            <a:ext cx="732584" cy="193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 name="TextBox 3">
            <a:extLst>
              <a:ext uri="{FF2B5EF4-FFF2-40B4-BE49-F238E27FC236}">
                <a16:creationId xmlns:a16="http://schemas.microsoft.com/office/drawing/2014/main" id="{9601F041-3253-A80F-04DB-1A820C094DED}"/>
              </a:ext>
            </a:extLst>
          </p:cNvPr>
          <p:cNvSpPr txBox="1"/>
          <p:nvPr/>
        </p:nvSpPr>
        <p:spPr>
          <a:xfrm>
            <a:off x="9650264" y="1830166"/>
            <a:ext cx="1519310" cy="338554"/>
          </a:xfrm>
          <a:prstGeom prst="rect">
            <a:avLst/>
          </a:prstGeom>
          <a:noFill/>
        </p:spPr>
        <p:txBody>
          <a:bodyPr wrap="square" rtlCol="0">
            <a:spAutoFit/>
          </a:bodyPr>
          <a:lstStyle/>
          <a:p>
            <a:pPr algn="ctr"/>
            <a:r>
              <a:rPr lang="en-SG" sz="1600" dirty="0"/>
              <a:t>Topic Extraction</a:t>
            </a:r>
            <a:endParaRPr lang="en-GB" sz="1600" dirty="0"/>
          </a:p>
        </p:txBody>
      </p:sp>
      <p:sp>
        <p:nvSpPr>
          <p:cNvPr id="8" name="Date Placeholder 7">
            <a:extLst>
              <a:ext uri="{FF2B5EF4-FFF2-40B4-BE49-F238E27FC236}">
                <a16:creationId xmlns:a16="http://schemas.microsoft.com/office/drawing/2014/main" id="{9F7F2473-4701-2BB9-B3B5-6096EE48DA62}"/>
              </a:ext>
            </a:extLst>
          </p:cNvPr>
          <p:cNvSpPr>
            <a:spLocks noGrp="1"/>
          </p:cNvSpPr>
          <p:nvPr>
            <p:ph type="dt" sz="half" idx="10"/>
          </p:nvPr>
        </p:nvSpPr>
        <p:spPr/>
        <p:txBody>
          <a:bodyPr/>
          <a:lstStyle/>
          <a:p>
            <a:r>
              <a:rPr lang="en-US"/>
              <a:t>ANL488 Oral Presentation</a:t>
            </a:r>
            <a:endParaRPr lang="en-GB"/>
          </a:p>
        </p:txBody>
      </p:sp>
      <p:sp>
        <p:nvSpPr>
          <p:cNvPr id="9" name="Slide Number Placeholder 8">
            <a:extLst>
              <a:ext uri="{FF2B5EF4-FFF2-40B4-BE49-F238E27FC236}">
                <a16:creationId xmlns:a16="http://schemas.microsoft.com/office/drawing/2014/main" id="{DE251AA0-4FC0-A30C-3DCD-7CB759581566}"/>
              </a:ext>
            </a:extLst>
          </p:cNvPr>
          <p:cNvSpPr>
            <a:spLocks noGrp="1"/>
          </p:cNvSpPr>
          <p:nvPr>
            <p:ph type="sldNum" sz="quarter" idx="12"/>
          </p:nvPr>
        </p:nvSpPr>
        <p:spPr/>
        <p:txBody>
          <a:bodyPr/>
          <a:lstStyle/>
          <a:p>
            <a:r>
              <a:rPr lang="en-GB"/>
              <a:t>Slide </a:t>
            </a:r>
            <a:fld id="{39D7E691-71D1-4B36-BB0D-EB00076865E9}" type="slidenum">
              <a:rPr lang="en-GB" smtClean="0"/>
              <a:pPr/>
              <a:t>14</a:t>
            </a:fld>
            <a:r>
              <a:rPr lang="en-GB"/>
              <a:t> of 25</a:t>
            </a:r>
            <a:endParaRPr lang="en-GB" dirty="0"/>
          </a:p>
        </p:txBody>
      </p:sp>
    </p:spTree>
    <p:extLst>
      <p:ext uri="{BB962C8B-B14F-4D97-AF65-F5344CB8AC3E}">
        <p14:creationId xmlns:p14="http://schemas.microsoft.com/office/powerpoint/2010/main" val="22929820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Data Preprocessing &amp; Modelling Pipeline</a:t>
            </a:r>
            <a:endParaRPr lang="en-GB" sz="4000" dirty="0">
              <a:solidFill>
                <a:srgbClr val="FFFFFF"/>
              </a:solidFill>
            </a:endParaRPr>
          </a:p>
        </p:txBody>
      </p:sp>
      <p:pic>
        <p:nvPicPr>
          <p:cNvPr id="35" name="Picture 34">
            <a:extLst>
              <a:ext uri="{FF2B5EF4-FFF2-40B4-BE49-F238E27FC236}">
                <a16:creationId xmlns:a16="http://schemas.microsoft.com/office/drawing/2014/main" id="{89F03F3E-BFDE-50F1-5C84-7CE3454B43E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11" name="TextBox 10">
            <a:extLst>
              <a:ext uri="{FF2B5EF4-FFF2-40B4-BE49-F238E27FC236}">
                <a16:creationId xmlns:a16="http://schemas.microsoft.com/office/drawing/2014/main" id="{C5E2FA29-BC9D-F849-4AC0-4EFF5BAE279B}"/>
              </a:ext>
            </a:extLst>
          </p:cNvPr>
          <p:cNvSpPr txBox="1"/>
          <p:nvPr/>
        </p:nvSpPr>
        <p:spPr>
          <a:xfrm>
            <a:off x="1228092" y="1822138"/>
            <a:ext cx="1417856" cy="338554"/>
          </a:xfrm>
          <a:prstGeom prst="rect">
            <a:avLst/>
          </a:prstGeom>
          <a:noFill/>
          <a:ln w="76200">
            <a:noFill/>
          </a:ln>
        </p:spPr>
        <p:txBody>
          <a:bodyPr wrap="square" rtlCol="0">
            <a:spAutoFit/>
          </a:bodyPr>
          <a:lstStyle/>
          <a:p>
            <a:pPr algn="ctr"/>
            <a:r>
              <a:rPr lang="en-SG" sz="1600" dirty="0"/>
              <a:t>Embedding</a:t>
            </a:r>
            <a:endParaRPr lang="en-GB" sz="1600" dirty="0"/>
          </a:p>
        </p:txBody>
      </p:sp>
      <p:cxnSp>
        <p:nvCxnSpPr>
          <p:cNvPr id="14" name="Straight Arrow Connector 13">
            <a:extLst>
              <a:ext uri="{FF2B5EF4-FFF2-40B4-BE49-F238E27FC236}">
                <a16:creationId xmlns:a16="http://schemas.microsoft.com/office/drawing/2014/main" id="{11C37736-3A62-F816-9B70-3A44439C7653}"/>
              </a:ext>
            </a:extLst>
          </p:cNvPr>
          <p:cNvCxnSpPr>
            <a:cxnSpLocks/>
            <a:stCxn id="11" idx="3"/>
            <a:endCxn id="15" idx="1"/>
          </p:cNvCxnSpPr>
          <p:nvPr/>
        </p:nvCxnSpPr>
        <p:spPr>
          <a:xfrm>
            <a:off x="2645948" y="1991415"/>
            <a:ext cx="420638" cy="426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7AF76F42-CE74-86EC-CCBE-8A6DA29F9B7F}"/>
              </a:ext>
            </a:extLst>
          </p:cNvPr>
          <p:cNvSpPr txBox="1"/>
          <p:nvPr/>
        </p:nvSpPr>
        <p:spPr>
          <a:xfrm>
            <a:off x="3066586" y="1703295"/>
            <a:ext cx="1417855" cy="584775"/>
          </a:xfrm>
          <a:prstGeom prst="rect">
            <a:avLst/>
          </a:prstGeom>
          <a:noFill/>
          <a:ln w="76200">
            <a:noFill/>
          </a:ln>
        </p:spPr>
        <p:txBody>
          <a:bodyPr wrap="square" rtlCol="0">
            <a:spAutoFit/>
          </a:bodyPr>
          <a:lstStyle/>
          <a:p>
            <a:pPr algn="ctr"/>
            <a:r>
              <a:rPr lang="en-SG" sz="1600" dirty="0"/>
              <a:t>Dimensionality Reduction</a:t>
            </a:r>
            <a:endParaRPr lang="en-GB" sz="1600" dirty="0"/>
          </a:p>
        </p:txBody>
      </p:sp>
      <p:cxnSp>
        <p:nvCxnSpPr>
          <p:cNvPr id="17" name="Straight Arrow Connector 16">
            <a:extLst>
              <a:ext uri="{FF2B5EF4-FFF2-40B4-BE49-F238E27FC236}">
                <a16:creationId xmlns:a16="http://schemas.microsoft.com/office/drawing/2014/main" id="{94202779-C2E3-65D9-D30F-2B149226DD10}"/>
              </a:ext>
            </a:extLst>
          </p:cNvPr>
          <p:cNvCxnSpPr>
            <a:cxnSpLocks/>
            <a:stCxn id="15" idx="3"/>
            <a:endCxn id="21" idx="1"/>
          </p:cNvCxnSpPr>
          <p:nvPr/>
        </p:nvCxnSpPr>
        <p:spPr>
          <a:xfrm>
            <a:off x="4484441" y="1995683"/>
            <a:ext cx="899177" cy="196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id="{37245BEE-E4DF-6465-81D5-B9C46FC750C8}"/>
              </a:ext>
            </a:extLst>
          </p:cNvPr>
          <p:cNvSpPr txBox="1"/>
          <p:nvPr/>
        </p:nvSpPr>
        <p:spPr>
          <a:xfrm>
            <a:off x="5383618" y="1822138"/>
            <a:ext cx="1374825" cy="351012"/>
          </a:xfrm>
          <a:prstGeom prst="rect">
            <a:avLst/>
          </a:prstGeom>
          <a:noFill/>
          <a:ln w="76200">
            <a:noFill/>
          </a:ln>
        </p:spPr>
        <p:txBody>
          <a:bodyPr wrap="square" rtlCol="0">
            <a:spAutoFit/>
          </a:bodyPr>
          <a:lstStyle/>
          <a:p>
            <a:pPr algn="ctr"/>
            <a:r>
              <a:rPr lang="en-SG" sz="1600" dirty="0"/>
              <a:t>Clustering</a:t>
            </a:r>
            <a:endParaRPr lang="en-GB" sz="1600" dirty="0"/>
          </a:p>
        </p:txBody>
      </p:sp>
      <p:cxnSp>
        <p:nvCxnSpPr>
          <p:cNvPr id="27" name="Straight Arrow Connector 26">
            <a:extLst>
              <a:ext uri="{FF2B5EF4-FFF2-40B4-BE49-F238E27FC236}">
                <a16:creationId xmlns:a16="http://schemas.microsoft.com/office/drawing/2014/main" id="{AAB3B18B-338A-7863-C5BC-875E9545FC12}"/>
              </a:ext>
            </a:extLst>
          </p:cNvPr>
          <p:cNvCxnSpPr>
            <a:cxnSpLocks/>
            <a:stCxn id="21" idx="3"/>
            <a:endCxn id="32" idx="1"/>
          </p:cNvCxnSpPr>
          <p:nvPr/>
        </p:nvCxnSpPr>
        <p:spPr>
          <a:xfrm flipV="1">
            <a:off x="6758443" y="1997504"/>
            <a:ext cx="741382" cy="14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TextBox 31">
            <a:extLst>
              <a:ext uri="{FF2B5EF4-FFF2-40B4-BE49-F238E27FC236}">
                <a16:creationId xmlns:a16="http://schemas.microsoft.com/office/drawing/2014/main" id="{AEC11200-6B29-8D50-5CDB-8481A5657E2B}"/>
              </a:ext>
            </a:extLst>
          </p:cNvPr>
          <p:cNvSpPr txBox="1"/>
          <p:nvPr/>
        </p:nvSpPr>
        <p:spPr>
          <a:xfrm>
            <a:off x="7499825" y="1705116"/>
            <a:ext cx="1417855" cy="584775"/>
          </a:xfrm>
          <a:prstGeom prst="rect">
            <a:avLst/>
          </a:prstGeom>
          <a:noFill/>
          <a:ln w="76200">
            <a:noFill/>
          </a:ln>
        </p:spPr>
        <p:txBody>
          <a:bodyPr wrap="square" rtlCol="0">
            <a:spAutoFit/>
          </a:bodyPr>
          <a:lstStyle/>
          <a:p>
            <a:pPr algn="ctr"/>
            <a:r>
              <a:rPr lang="en-SG" sz="1600" dirty="0"/>
              <a:t>Vectorization / Tokenization</a:t>
            </a:r>
            <a:endParaRPr lang="en-GB" sz="1600" dirty="0"/>
          </a:p>
        </p:txBody>
      </p:sp>
      <mc:AlternateContent xmlns:mc="http://schemas.openxmlformats.org/markup-compatibility/2006" xmlns:a14="http://schemas.microsoft.com/office/drawing/2010/main">
        <mc:Choice Requires="a14">
          <p:graphicFrame>
            <p:nvGraphicFramePr>
              <p:cNvPr id="82" name="Table 82">
                <a:extLst>
                  <a:ext uri="{FF2B5EF4-FFF2-40B4-BE49-F238E27FC236}">
                    <a16:creationId xmlns:a16="http://schemas.microsoft.com/office/drawing/2014/main" id="{B6AC8AFE-2CA8-E2F0-49DE-2FE84754F3C7}"/>
                  </a:ext>
                </a:extLst>
              </p:cNvPr>
              <p:cNvGraphicFramePr>
                <a:graphicFrameLocks noGrp="1"/>
              </p:cNvGraphicFramePr>
              <p:nvPr>
                <p:extLst>
                  <p:ext uri="{D42A27DB-BD31-4B8C-83A1-F6EECF244321}">
                    <p14:modId xmlns:p14="http://schemas.microsoft.com/office/powerpoint/2010/main" val="2683695045"/>
                  </p:ext>
                </p:extLst>
              </p:nvPr>
            </p:nvGraphicFramePr>
            <p:xfrm>
              <a:off x="1937019" y="2446573"/>
              <a:ext cx="8271852" cy="3773687"/>
            </p:xfrm>
            <a:graphic>
              <a:graphicData uri="http://schemas.openxmlformats.org/drawingml/2006/table">
                <a:tbl>
                  <a:tblPr firstRow="1" bandRow="1">
                    <a:tableStyleId>{5C22544A-7EE6-4342-B048-85BDC9FD1C3A}</a:tableStyleId>
                  </a:tblPr>
                  <a:tblGrid>
                    <a:gridCol w="4135926">
                      <a:extLst>
                        <a:ext uri="{9D8B030D-6E8A-4147-A177-3AD203B41FA5}">
                          <a16:colId xmlns:a16="http://schemas.microsoft.com/office/drawing/2014/main" val="2396300373"/>
                        </a:ext>
                      </a:extLst>
                    </a:gridCol>
                    <a:gridCol w="4135926">
                      <a:extLst>
                        <a:ext uri="{9D8B030D-6E8A-4147-A177-3AD203B41FA5}">
                          <a16:colId xmlns:a16="http://schemas.microsoft.com/office/drawing/2014/main" val="2159344867"/>
                        </a:ext>
                      </a:extLst>
                    </a:gridCol>
                  </a:tblGrid>
                  <a:tr h="539695">
                    <a:tc>
                      <a:txBody>
                        <a:bodyPr/>
                        <a:lstStyle/>
                        <a:p>
                          <a:r>
                            <a:rPr lang="en-SG" sz="2400" dirty="0" err="1"/>
                            <a:t>BERTopic</a:t>
                          </a:r>
                          <a:endParaRPr lang="en-GB" sz="2400" dirty="0"/>
                        </a:p>
                      </a:txBody>
                      <a:tcPr/>
                    </a:tc>
                    <a:tc>
                      <a:txBody>
                        <a:bodyPr/>
                        <a:lstStyle/>
                        <a:p>
                          <a:r>
                            <a:rPr lang="en-SG" sz="2400" dirty="0"/>
                            <a:t>Top2Vec</a:t>
                          </a:r>
                          <a:endParaRPr lang="en-GB" sz="2400" dirty="0"/>
                        </a:p>
                      </a:txBody>
                      <a:tcPr/>
                    </a:tc>
                    <a:extLst>
                      <a:ext uri="{0D108BD9-81ED-4DB2-BD59-A6C34878D82A}">
                        <a16:rowId xmlns:a16="http://schemas.microsoft.com/office/drawing/2014/main" val="1580529985"/>
                      </a:ext>
                    </a:extLst>
                  </a:tr>
                  <a:tr h="2888920">
                    <a:tc>
                      <a:txBody>
                        <a:bodyPr/>
                        <a:lstStyle/>
                        <a:p>
                          <a:pPr marL="285750" indent="-285750">
                            <a:buFont typeface="Arial" panose="020B0604020202020204" pitchFamily="34" charset="0"/>
                            <a:buChar char="•"/>
                          </a:pPr>
                          <a:r>
                            <a:rPr lang="en-US" sz="2400" dirty="0"/>
                            <a:t>Weighted tokens calculated using model’s novel c-TF-IDF</a:t>
                          </a:r>
                        </a:p>
                        <a:p>
                          <a:pPr marL="285750" indent="-285750">
                            <a:buFont typeface="Arial" panose="020B0604020202020204" pitchFamily="34" charset="0"/>
                            <a:buChar char="•"/>
                          </a:pPr>
                          <a14:m>
                            <m:oMath xmlns:m="http://schemas.openxmlformats.org/officeDocument/2006/math">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𝑊</m:t>
                                  </m:r>
                                </m:e>
                                <m:sub>
                                  <m:r>
                                    <a:rPr lang="en-SG" sz="2400" b="0" i="1" smtClean="0">
                                      <a:latin typeface="Cambria Math" panose="02040503050406030204" pitchFamily="18" charset="0"/>
                                    </a:rPr>
                                    <m:t>𝑥</m:t>
                                  </m:r>
                                  <m:r>
                                    <a:rPr lang="en-SG" sz="2400" b="0" i="1" smtClean="0">
                                      <a:latin typeface="Cambria Math" panose="02040503050406030204" pitchFamily="18" charset="0"/>
                                    </a:rPr>
                                    <m:t>,</m:t>
                                  </m:r>
                                  <m:r>
                                    <a:rPr lang="en-SG" sz="2400" b="0" i="1" smtClean="0">
                                      <a:latin typeface="Cambria Math" panose="02040503050406030204" pitchFamily="18" charset="0"/>
                                    </a:rPr>
                                    <m:t>𝑐</m:t>
                                  </m:r>
                                </m:sub>
                              </m:sSub>
                              <m:r>
                                <a:rPr lang="en-SG" sz="2400" b="0" i="1" smtClean="0">
                                  <a:latin typeface="Cambria Math" panose="02040503050406030204" pitchFamily="18" charset="0"/>
                                </a:rPr>
                                <m:t>=</m:t>
                              </m:r>
                              <m:d>
                                <m:dPr>
                                  <m:begChr m:val="|"/>
                                  <m:endChr m:val="|"/>
                                  <m:ctrlPr>
                                    <a:rPr lang="en-SG" sz="2400" b="0" i="1" smtClean="0">
                                      <a:latin typeface="Cambria Math" panose="02040503050406030204" pitchFamily="18" charset="0"/>
                                    </a:rPr>
                                  </m:ctrlPr>
                                </m:dPr>
                                <m:e>
                                  <m:d>
                                    <m:dPr>
                                      <m:begChr m:val="|"/>
                                      <m:endChr m:val="|"/>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𝑡𝑓</m:t>
                                          </m:r>
                                        </m:e>
                                        <m:sub>
                                          <m:r>
                                            <a:rPr lang="en-SG" sz="2400" b="0" i="1" smtClean="0">
                                              <a:latin typeface="Cambria Math" panose="02040503050406030204" pitchFamily="18" charset="0"/>
                                            </a:rPr>
                                            <m:t>𝑥</m:t>
                                          </m:r>
                                          <m:r>
                                            <a:rPr lang="en-SG" sz="2400" b="0" i="1" smtClean="0">
                                              <a:latin typeface="Cambria Math" panose="02040503050406030204" pitchFamily="18" charset="0"/>
                                            </a:rPr>
                                            <m:t>,</m:t>
                                          </m:r>
                                          <m:r>
                                            <a:rPr lang="en-SG" sz="2400" b="0" i="1" smtClean="0">
                                              <a:latin typeface="Cambria Math" panose="02040503050406030204" pitchFamily="18" charset="0"/>
                                            </a:rPr>
                                            <m:t>𝑐</m:t>
                                          </m:r>
                                        </m:sub>
                                      </m:sSub>
                                    </m:e>
                                  </m:d>
                                </m:e>
                              </m:d>
                              <m:r>
                                <a:rPr lang="en-SG" sz="2400" b="0" i="1" smtClean="0">
                                  <a:latin typeface="Cambria Math" panose="02040503050406030204" pitchFamily="18" charset="0"/>
                                </a:rPr>
                                <m:t>∗</m:t>
                              </m:r>
                              <m:r>
                                <m:rPr>
                                  <m:sty m:val="p"/>
                                </m:rPr>
                                <a:rPr lang="en-SG" sz="2400" b="0" i="0" smtClean="0">
                                  <a:latin typeface="Cambria Math" panose="02040503050406030204" pitchFamily="18" charset="0"/>
                                </a:rPr>
                                <m:t>log</m:t>
                              </m:r>
                              <m:r>
                                <a:rPr lang="en-SG" sz="2400" b="0" i="1" smtClean="0">
                                  <a:latin typeface="Cambria Math" panose="02040503050406030204" pitchFamily="18" charset="0"/>
                                </a:rPr>
                                <m:t>⁡(1+</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𝐴</m:t>
                                  </m:r>
                                </m:num>
                                <m:den>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𝑓</m:t>
                                      </m:r>
                                    </m:e>
                                    <m:sub>
                                      <m:r>
                                        <a:rPr lang="en-SG" sz="2400" b="0" i="1" smtClean="0">
                                          <a:latin typeface="Cambria Math" panose="02040503050406030204" pitchFamily="18" charset="0"/>
                                        </a:rPr>
                                        <m:t>𝑥</m:t>
                                      </m:r>
                                    </m:sub>
                                  </m:sSub>
                                </m:den>
                              </m:f>
                              <m:r>
                                <a:rPr lang="en-SG" sz="2400" b="0" i="1" smtClean="0">
                                  <a:latin typeface="Cambria Math" panose="02040503050406030204" pitchFamily="18" charset="0"/>
                                </a:rPr>
                                <m:t>)</m:t>
                              </m:r>
                            </m:oMath>
                          </a14:m>
                          <a:endParaRPr lang="en-US" sz="2400" dirty="0"/>
                        </a:p>
                        <a:p>
                          <a:pPr marL="285750" indent="-285750">
                            <a:buFont typeface="Arial" panose="020B0604020202020204" pitchFamily="34" charset="0"/>
                            <a:buChar char="•"/>
                          </a:pPr>
                          <a:r>
                            <a:rPr lang="en-US" sz="2400" dirty="0"/>
                            <a:t>Parameter tuning:</a:t>
                          </a:r>
                        </a:p>
                        <a:p>
                          <a:pPr marL="742950" lvl="1" indent="-285750">
                            <a:buFont typeface="Arial" panose="020B0604020202020204" pitchFamily="34" charset="0"/>
                            <a:buChar char="•"/>
                          </a:pPr>
                          <a:r>
                            <a:rPr lang="en-US" sz="2400" dirty="0" err="1"/>
                            <a:t>reduce_frequent_words</a:t>
                          </a:r>
                          <a:r>
                            <a:rPr lang="en-US" sz="2400" dirty="0"/>
                            <a:t> = True</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txBody>
                      <a:tcPr/>
                    </a:tc>
                    <a:tc>
                      <a:txBody>
                        <a:bodyPr/>
                        <a:lstStyle/>
                        <a:p>
                          <a:pPr marL="285750" lvl="0" indent="-285750">
                            <a:buFont typeface="Arial" panose="020B0604020202020204" pitchFamily="34" charset="0"/>
                            <a:buChar char="•"/>
                          </a:pPr>
                          <a:r>
                            <a:rPr lang="en-US" sz="2400" dirty="0"/>
                            <a:t>Topics are extracted by finding the n-closest word vectors to the topic vectors</a:t>
                          </a:r>
                        </a:p>
                        <a:p>
                          <a:pPr marL="285750" lvl="0" indent="-285750">
                            <a:buFont typeface="Arial" panose="020B0604020202020204" pitchFamily="34" charset="0"/>
                            <a:buChar char="•"/>
                          </a:pPr>
                          <a:endParaRPr lang="en-US" sz="2400" dirty="0"/>
                        </a:p>
                      </a:txBody>
                      <a:tcPr/>
                    </a:tc>
                    <a:extLst>
                      <a:ext uri="{0D108BD9-81ED-4DB2-BD59-A6C34878D82A}">
                        <a16:rowId xmlns:a16="http://schemas.microsoft.com/office/drawing/2014/main" val="2608433972"/>
                      </a:ext>
                    </a:extLst>
                  </a:tr>
                </a:tbl>
              </a:graphicData>
            </a:graphic>
          </p:graphicFrame>
        </mc:Choice>
        <mc:Fallback xmlns="">
          <p:graphicFrame>
            <p:nvGraphicFramePr>
              <p:cNvPr id="82" name="Table 82">
                <a:extLst>
                  <a:ext uri="{FF2B5EF4-FFF2-40B4-BE49-F238E27FC236}">
                    <a16:creationId xmlns:a16="http://schemas.microsoft.com/office/drawing/2014/main" id="{B6AC8AFE-2CA8-E2F0-49DE-2FE84754F3C7}"/>
                  </a:ext>
                </a:extLst>
              </p:cNvPr>
              <p:cNvGraphicFramePr>
                <a:graphicFrameLocks noGrp="1"/>
              </p:cNvGraphicFramePr>
              <p:nvPr>
                <p:extLst>
                  <p:ext uri="{D42A27DB-BD31-4B8C-83A1-F6EECF244321}">
                    <p14:modId xmlns:p14="http://schemas.microsoft.com/office/powerpoint/2010/main" val="2683695045"/>
                  </p:ext>
                </p:extLst>
              </p:nvPr>
            </p:nvGraphicFramePr>
            <p:xfrm>
              <a:off x="1937019" y="2446573"/>
              <a:ext cx="8271852" cy="3773687"/>
            </p:xfrm>
            <a:graphic>
              <a:graphicData uri="http://schemas.openxmlformats.org/drawingml/2006/table">
                <a:tbl>
                  <a:tblPr firstRow="1" bandRow="1">
                    <a:tableStyleId>{5C22544A-7EE6-4342-B048-85BDC9FD1C3A}</a:tableStyleId>
                  </a:tblPr>
                  <a:tblGrid>
                    <a:gridCol w="4135926">
                      <a:extLst>
                        <a:ext uri="{9D8B030D-6E8A-4147-A177-3AD203B41FA5}">
                          <a16:colId xmlns:a16="http://schemas.microsoft.com/office/drawing/2014/main" val="2396300373"/>
                        </a:ext>
                      </a:extLst>
                    </a:gridCol>
                    <a:gridCol w="4135926">
                      <a:extLst>
                        <a:ext uri="{9D8B030D-6E8A-4147-A177-3AD203B41FA5}">
                          <a16:colId xmlns:a16="http://schemas.microsoft.com/office/drawing/2014/main" val="2159344867"/>
                        </a:ext>
                      </a:extLst>
                    </a:gridCol>
                  </a:tblGrid>
                  <a:tr h="539695">
                    <a:tc>
                      <a:txBody>
                        <a:bodyPr/>
                        <a:lstStyle/>
                        <a:p>
                          <a:r>
                            <a:rPr lang="en-SG" sz="2400" dirty="0" err="1"/>
                            <a:t>BERTopic</a:t>
                          </a:r>
                          <a:endParaRPr lang="en-GB" sz="2400" dirty="0"/>
                        </a:p>
                      </a:txBody>
                      <a:tcPr/>
                    </a:tc>
                    <a:tc>
                      <a:txBody>
                        <a:bodyPr/>
                        <a:lstStyle/>
                        <a:p>
                          <a:r>
                            <a:rPr lang="en-SG" sz="2400" dirty="0"/>
                            <a:t>Top2Vec</a:t>
                          </a:r>
                          <a:endParaRPr lang="en-GB" sz="2400" dirty="0"/>
                        </a:p>
                      </a:txBody>
                      <a:tcPr/>
                    </a:tc>
                    <a:extLst>
                      <a:ext uri="{0D108BD9-81ED-4DB2-BD59-A6C34878D82A}">
                        <a16:rowId xmlns:a16="http://schemas.microsoft.com/office/drawing/2014/main" val="1580529985"/>
                      </a:ext>
                    </a:extLst>
                  </a:tr>
                  <a:tr h="3233992">
                    <a:tc>
                      <a:txBody>
                        <a:bodyPr/>
                        <a:lstStyle/>
                        <a:p>
                          <a:endParaRPr lang="en-US"/>
                        </a:p>
                      </a:txBody>
                      <a:tcPr>
                        <a:blipFill>
                          <a:blip r:embed="rId5"/>
                          <a:stretch>
                            <a:fillRect l="-147" t="-18267" r="-100589" b="-377"/>
                          </a:stretch>
                        </a:blipFill>
                      </a:tcPr>
                    </a:tc>
                    <a:tc>
                      <a:txBody>
                        <a:bodyPr/>
                        <a:lstStyle/>
                        <a:p>
                          <a:pPr marL="285750" lvl="0" indent="-285750">
                            <a:buFont typeface="Arial" panose="020B0604020202020204" pitchFamily="34" charset="0"/>
                            <a:buChar char="•"/>
                          </a:pPr>
                          <a:r>
                            <a:rPr lang="en-US" sz="2400" dirty="0"/>
                            <a:t>Topics are extracted by finding the n-closest word vectors to the topic vectors</a:t>
                          </a:r>
                        </a:p>
                        <a:p>
                          <a:pPr marL="285750" lvl="0" indent="-285750">
                            <a:buFont typeface="Arial" panose="020B0604020202020204" pitchFamily="34" charset="0"/>
                            <a:buChar char="•"/>
                          </a:pPr>
                          <a:endParaRPr lang="en-US" sz="2400" dirty="0"/>
                        </a:p>
                      </a:txBody>
                      <a:tcPr/>
                    </a:tc>
                    <a:extLst>
                      <a:ext uri="{0D108BD9-81ED-4DB2-BD59-A6C34878D82A}">
                        <a16:rowId xmlns:a16="http://schemas.microsoft.com/office/drawing/2014/main" val="2608433972"/>
                      </a:ext>
                    </a:extLst>
                  </a:tr>
                </a:tbl>
              </a:graphicData>
            </a:graphic>
          </p:graphicFrame>
        </mc:Fallback>
      </mc:AlternateContent>
      <p:cxnSp>
        <p:nvCxnSpPr>
          <p:cNvPr id="3" name="Straight Arrow Connector 2">
            <a:extLst>
              <a:ext uri="{FF2B5EF4-FFF2-40B4-BE49-F238E27FC236}">
                <a16:creationId xmlns:a16="http://schemas.microsoft.com/office/drawing/2014/main" id="{62DF2B00-130A-FB3C-8C55-FE526628AA49}"/>
              </a:ext>
            </a:extLst>
          </p:cNvPr>
          <p:cNvCxnSpPr>
            <a:cxnSpLocks/>
            <a:stCxn id="32" idx="3"/>
            <a:endCxn id="4" idx="1"/>
          </p:cNvCxnSpPr>
          <p:nvPr/>
        </p:nvCxnSpPr>
        <p:spPr>
          <a:xfrm>
            <a:off x="8917680" y="1997504"/>
            <a:ext cx="732584" cy="193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 name="TextBox 3">
            <a:extLst>
              <a:ext uri="{FF2B5EF4-FFF2-40B4-BE49-F238E27FC236}">
                <a16:creationId xmlns:a16="http://schemas.microsoft.com/office/drawing/2014/main" id="{9601F041-3253-A80F-04DB-1A820C094DED}"/>
              </a:ext>
            </a:extLst>
          </p:cNvPr>
          <p:cNvSpPr txBox="1"/>
          <p:nvPr/>
        </p:nvSpPr>
        <p:spPr>
          <a:xfrm>
            <a:off x="9650264" y="1830166"/>
            <a:ext cx="1519310" cy="338554"/>
          </a:xfrm>
          <a:prstGeom prst="rect">
            <a:avLst/>
          </a:prstGeom>
          <a:noFill/>
          <a:ln w="76200">
            <a:solidFill>
              <a:schemeClr val="accent1"/>
            </a:solidFill>
          </a:ln>
        </p:spPr>
        <p:txBody>
          <a:bodyPr wrap="square" rtlCol="0">
            <a:spAutoFit/>
          </a:bodyPr>
          <a:lstStyle/>
          <a:p>
            <a:pPr algn="ctr"/>
            <a:r>
              <a:rPr lang="en-SG" sz="1600" dirty="0"/>
              <a:t>Topic Extraction</a:t>
            </a:r>
            <a:endParaRPr lang="en-GB" sz="1600" dirty="0"/>
          </a:p>
        </p:txBody>
      </p:sp>
      <p:sp>
        <p:nvSpPr>
          <p:cNvPr id="8" name="Date Placeholder 7">
            <a:extLst>
              <a:ext uri="{FF2B5EF4-FFF2-40B4-BE49-F238E27FC236}">
                <a16:creationId xmlns:a16="http://schemas.microsoft.com/office/drawing/2014/main" id="{BB589B94-B83B-D064-08DB-172E50C958B9}"/>
              </a:ext>
            </a:extLst>
          </p:cNvPr>
          <p:cNvSpPr>
            <a:spLocks noGrp="1"/>
          </p:cNvSpPr>
          <p:nvPr>
            <p:ph type="dt" sz="half" idx="10"/>
          </p:nvPr>
        </p:nvSpPr>
        <p:spPr/>
        <p:txBody>
          <a:bodyPr/>
          <a:lstStyle/>
          <a:p>
            <a:r>
              <a:rPr lang="en-US"/>
              <a:t>ANL488 Oral Presentation</a:t>
            </a:r>
            <a:endParaRPr lang="en-GB"/>
          </a:p>
        </p:txBody>
      </p:sp>
      <p:sp>
        <p:nvSpPr>
          <p:cNvPr id="9" name="Slide Number Placeholder 8">
            <a:extLst>
              <a:ext uri="{FF2B5EF4-FFF2-40B4-BE49-F238E27FC236}">
                <a16:creationId xmlns:a16="http://schemas.microsoft.com/office/drawing/2014/main" id="{1EE0B9F7-EB0A-5D28-2692-39C2C626FAF2}"/>
              </a:ext>
            </a:extLst>
          </p:cNvPr>
          <p:cNvSpPr>
            <a:spLocks noGrp="1"/>
          </p:cNvSpPr>
          <p:nvPr>
            <p:ph type="sldNum" sz="quarter" idx="12"/>
          </p:nvPr>
        </p:nvSpPr>
        <p:spPr/>
        <p:txBody>
          <a:bodyPr/>
          <a:lstStyle/>
          <a:p>
            <a:r>
              <a:rPr lang="en-GB"/>
              <a:t>Slide </a:t>
            </a:r>
            <a:fld id="{39D7E691-71D1-4B36-BB0D-EB00076865E9}" type="slidenum">
              <a:rPr lang="en-GB" smtClean="0"/>
              <a:pPr/>
              <a:t>15</a:t>
            </a:fld>
            <a:r>
              <a:rPr lang="en-GB"/>
              <a:t> of 25</a:t>
            </a:r>
            <a:endParaRPr lang="en-GB" dirty="0"/>
          </a:p>
        </p:txBody>
      </p:sp>
    </p:spTree>
    <p:extLst>
      <p:ext uri="{BB962C8B-B14F-4D97-AF65-F5344CB8AC3E}">
        <p14:creationId xmlns:p14="http://schemas.microsoft.com/office/powerpoint/2010/main" val="11474105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8" y="348865"/>
            <a:ext cx="9578054" cy="877729"/>
          </a:xfrm>
        </p:spPr>
        <p:txBody>
          <a:bodyPr anchor="ctr">
            <a:normAutofit fontScale="90000"/>
          </a:bodyPr>
          <a:lstStyle/>
          <a:p>
            <a:r>
              <a:rPr lang="en-US" sz="4000" dirty="0">
                <a:solidFill>
                  <a:srgbClr val="FFFFFF"/>
                </a:solidFill>
              </a:rPr>
              <a:t>Results: How recently has research begun into green finance in China? (RQ1)</a:t>
            </a:r>
            <a:endParaRPr lang="en-GB" sz="4000" dirty="0">
              <a:solidFill>
                <a:srgbClr val="FFFFFF"/>
              </a:solidFill>
            </a:endParaRPr>
          </a:p>
        </p:txBody>
      </p:sp>
      <p:sp>
        <p:nvSpPr>
          <p:cNvPr id="5" name="Content Placeholder 4">
            <a:extLst>
              <a:ext uri="{FF2B5EF4-FFF2-40B4-BE49-F238E27FC236}">
                <a16:creationId xmlns:a16="http://schemas.microsoft.com/office/drawing/2014/main" id="{E76BA2D8-8909-405E-3902-4E98FBB90DFF}"/>
              </a:ext>
            </a:extLst>
          </p:cNvPr>
          <p:cNvSpPr>
            <a:spLocks noGrp="1"/>
          </p:cNvSpPr>
          <p:nvPr>
            <p:ph idx="1"/>
          </p:nvPr>
        </p:nvSpPr>
        <p:spPr>
          <a:xfrm>
            <a:off x="709520" y="1736725"/>
            <a:ext cx="10515600" cy="4351338"/>
          </a:xfrm>
        </p:spPr>
        <p:txBody>
          <a:bodyPr/>
          <a:lstStyle/>
          <a:p>
            <a:pPr marL="0" indent="0">
              <a:buNone/>
            </a:pPr>
            <a:r>
              <a:rPr lang="en-GB" dirty="0"/>
              <a:t>Earliest 5 studies on green finance:</a:t>
            </a:r>
          </a:p>
          <a:p>
            <a:endParaRPr lang="en-GB" dirty="0"/>
          </a:p>
        </p:txBody>
      </p:sp>
      <p:graphicFrame>
        <p:nvGraphicFramePr>
          <p:cNvPr id="6" name="Table 6">
            <a:extLst>
              <a:ext uri="{FF2B5EF4-FFF2-40B4-BE49-F238E27FC236}">
                <a16:creationId xmlns:a16="http://schemas.microsoft.com/office/drawing/2014/main" id="{6A2BD358-2FAA-05CE-38A5-8BE166CB8CB3}"/>
              </a:ext>
            </a:extLst>
          </p:cNvPr>
          <p:cNvGraphicFramePr>
            <a:graphicFrameLocks noGrp="1"/>
          </p:cNvGraphicFramePr>
          <p:nvPr>
            <p:extLst>
              <p:ext uri="{D42A27DB-BD31-4B8C-83A1-F6EECF244321}">
                <p14:modId xmlns:p14="http://schemas.microsoft.com/office/powerpoint/2010/main" val="4066165705"/>
              </p:ext>
            </p:extLst>
          </p:nvPr>
        </p:nvGraphicFramePr>
        <p:xfrm>
          <a:off x="776380" y="2294984"/>
          <a:ext cx="10798304" cy="3370838"/>
        </p:xfrm>
        <a:graphic>
          <a:graphicData uri="http://schemas.openxmlformats.org/drawingml/2006/table">
            <a:tbl>
              <a:tblPr firstRow="1" bandRow="1">
                <a:tableStyleId>{5C22544A-7EE6-4342-B048-85BDC9FD1C3A}</a:tableStyleId>
              </a:tblPr>
              <a:tblGrid>
                <a:gridCol w="1503221">
                  <a:extLst>
                    <a:ext uri="{9D8B030D-6E8A-4147-A177-3AD203B41FA5}">
                      <a16:colId xmlns:a16="http://schemas.microsoft.com/office/drawing/2014/main" val="2312558087"/>
                    </a:ext>
                  </a:extLst>
                </a:gridCol>
                <a:gridCol w="9295083">
                  <a:extLst>
                    <a:ext uri="{9D8B030D-6E8A-4147-A177-3AD203B41FA5}">
                      <a16:colId xmlns:a16="http://schemas.microsoft.com/office/drawing/2014/main" val="954117494"/>
                    </a:ext>
                  </a:extLst>
                </a:gridCol>
              </a:tblGrid>
              <a:tr h="497140">
                <a:tc>
                  <a:txBody>
                    <a:bodyPr/>
                    <a:lstStyle/>
                    <a:p>
                      <a:r>
                        <a:rPr lang="en-SG" dirty="0"/>
                        <a:t>Year</a:t>
                      </a:r>
                      <a:endParaRPr lang="en-GB" dirty="0"/>
                    </a:p>
                  </a:txBody>
                  <a:tcPr/>
                </a:tc>
                <a:tc>
                  <a:txBody>
                    <a:bodyPr/>
                    <a:lstStyle/>
                    <a:p>
                      <a:r>
                        <a:rPr lang="en-SG" dirty="0"/>
                        <a:t>Translated Title</a:t>
                      </a:r>
                      <a:endParaRPr lang="en-GB" dirty="0"/>
                    </a:p>
                  </a:txBody>
                  <a:tcPr/>
                </a:tc>
                <a:extLst>
                  <a:ext uri="{0D108BD9-81ED-4DB2-BD59-A6C34878D82A}">
                    <a16:rowId xmlns:a16="http://schemas.microsoft.com/office/drawing/2014/main" val="2241019343"/>
                  </a:ext>
                </a:extLst>
              </a:tr>
              <a:tr h="599258">
                <a:tc>
                  <a:txBody>
                    <a:bodyPr/>
                    <a:lstStyle/>
                    <a:p>
                      <a:r>
                        <a:rPr lang="en-SG" dirty="0"/>
                        <a:t>1991</a:t>
                      </a:r>
                      <a:endParaRPr lang="en-GB" dirty="0"/>
                    </a:p>
                  </a:txBody>
                  <a:tcPr/>
                </a:tc>
                <a:tc>
                  <a:txBody>
                    <a:bodyPr/>
                    <a:lstStyle/>
                    <a:p>
                      <a:r>
                        <a:rPr lang="en-US" dirty="0"/>
                        <a:t>New order of Society --- Two differing views</a:t>
                      </a:r>
                      <a:endParaRPr lang="en-GB" dirty="0"/>
                    </a:p>
                  </a:txBody>
                  <a:tcPr/>
                </a:tc>
                <a:extLst>
                  <a:ext uri="{0D108BD9-81ED-4DB2-BD59-A6C34878D82A}">
                    <a16:rowId xmlns:a16="http://schemas.microsoft.com/office/drawing/2014/main" val="2421294862"/>
                  </a:ext>
                </a:extLst>
              </a:tr>
              <a:tr h="497140">
                <a:tc>
                  <a:txBody>
                    <a:bodyPr/>
                    <a:lstStyle/>
                    <a:p>
                      <a:r>
                        <a:rPr lang="en-US" dirty="0"/>
                        <a:t>1993</a:t>
                      </a:r>
                      <a:endParaRPr lang="en-GB" dirty="0"/>
                    </a:p>
                  </a:txBody>
                  <a:tcPr/>
                </a:tc>
                <a:tc>
                  <a:txBody>
                    <a:bodyPr/>
                    <a:lstStyle/>
                    <a:p>
                      <a:r>
                        <a:rPr lang="en-US" dirty="0"/>
                        <a:t>Sustainable investing --- Challenges towards the economy</a:t>
                      </a:r>
                      <a:endParaRPr lang="en-GB" dirty="0"/>
                    </a:p>
                  </a:txBody>
                  <a:tcPr/>
                </a:tc>
                <a:extLst>
                  <a:ext uri="{0D108BD9-81ED-4DB2-BD59-A6C34878D82A}">
                    <a16:rowId xmlns:a16="http://schemas.microsoft.com/office/drawing/2014/main" val="1004893992"/>
                  </a:ext>
                </a:extLst>
              </a:tr>
              <a:tr h="497140">
                <a:tc>
                  <a:txBody>
                    <a:bodyPr/>
                    <a:lstStyle/>
                    <a:p>
                      <a:r>
                        <a:rPr lang="en-US" dirty="0"/>
                        <a:t>1994</a:t>
                      </a:r>
                      <a:endParaRPr lang="en-GB" dirty="0"/>
                    </a:p>
                  </a:txBody>
                  <a:tcPr/>
                </a:tc>
                <a:tc>
                  <a:txBody>
                    <a:bodyPr/>
                    <a:lstStyle/>
                    <a:p>
                      <a:r>
                        <a:rPr lang="en-US" dirty="0"/>
                        <a:t>Sustainable development strategies are an objective requirement of Jiangsu’s economic and societal development</a:t>
                      </a:r>
                      <a:endParaRPr lang="en-GB" dirty="0"/>
                    </a:p>
                  </a:txBody>
                  <a:tcPr/>
                </a:tc>
                <a:extLst>
                  <a:ext uri="{0D108BD9-81ED-4DB2-BD59-A6C34878D82A}">
                    <a16:rowId xmlns:a16="http://schemas.microsoft.com/office/drawing/2014/main" val="1775293951"/>
                  </a:ext>
                </a:extLst>
              </a:tr>
              <a:tr h="497140">
                <a:tc>
                  <a:txBody>
                    <a:bodyPr/>
                    <a:lstStyle/>
                    <a:p>
                      <a:r>
                        <a:rPr lang="en-US" dirty="0"/>
                        <a:t>1994</a:t>
                      </a:r>
                      <a:endParaRPr lang="en-GB" dirty="0"/>
                    </a:p>
                  </a:txBody>
                  <a:tcPr/>
                </a:tc>
                <a:tc>
                  <a:txBody>
                    <a:bodyPr/>
                    <a:lstStyle/>
                    <a:p>
                      <a:r>
                        <a:rPr lang="en-US" altLang="zh-CN" dirty="0"/>
                        <a:t>《China’s 21</a:t>
                      </a:r>
                      <a:r>
                        <a:rPr lang="en-US" altLang="zh-CN" baseline="30000" dirty="0"/>
                        <a:t>st</a:t>
                      </a:r>
                      <a:r>
                        <a:rPr lang="en-US" altLang="zh-CN" dirty="0"/>
                        <a:t> Century Agenda》 A preliminary study on Shanxi’s economic and social sustainable development strategy </a:t>
                      </a:r>
                      <a:endParaRPr lang="en-GB" dirty="0"/>
                    </a:p>
                  </a:txBody>
                  <a:tcPr/>
                </a:tc>
                <a:extLst>
                  <a:ext uri="{0D108BD9-81ED-4DB2-BD59-A6C34878D82A}">
                    <a16:rowId xmlns:a16="http://schemas.microsoft.com/office/drawing/2014/main" val="623776691"/>
                  </a:ext>
                </a:extLst>
              </a:tr>
              <a:tr h="497140">
                <a:tc>
                  <a:txBody>
                    <a:bodyPr/>
                    <a:lstStyle/>
                    <a:p>
                      <a:r>
                        <a:rPr lang="en-US" dirty="0"/>
                        <a:t>1994</a:t>
                      </a:r>
                      <a:endParaRPr lang="en-GB" dirty="0"/>
                    </a:p>
                  </a:txBody>
                  <a:tcPr/>
                </a:tc>
                <a:tc>
                  <a:txBody>
                    <a:bodyPr/>
                    <a:lstStyle/>
                    <a:p>
                      <a:r>
                        <a:rPr lang="en-US" dirty="0"/>
                        <a:t>The ecology industry and China’s sustainable economic development</a:t>
                      </a:r>
                      <a:endParaRPr lang="en-GB" dirty="0"/>
                    </a:p>
                  </a:txBody>
                  <a:tcPr/>
                </a:tc>
                <a:extLst>
                  <a:ext uri="{0D108BD9-81ED-4DB2-BD59-A6C34878D82A}">
                    <a16:rowId xmlns:a16="http://schemas.microsoft.com/office/drawing/2014/main" val="2997456299"/>
                  </a:ext>
                </a:extLst>
              </a:tr>
            </a:tbl>
          </a:graphicData>
        </a:graphic>
      </p:graphicFrame>
      <p:pic>
        <p:nvPicPr>
          <p:cNvPr id="8" name="Picture 7">
            <a:extLst>
              <a:ext uri="{FF2B5EF4-FFF2-40B4-BE49-F238E27FC236}">
                <a16:creationId xmlns:a16="http://schemas.microsoft.com/office/drawing/2014/main" id="{D0B97732-2D2E-E4A0-80D9-C53A60198399}"/>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11" name="Date Placeholder 10">
            <a:extLst>
              <a:ext uri="{FF2B5EF4-FFF2-40B4-BE49-F238E27FC236}">
                <a16:creationId xmlns:a16="http://schemas.microsoft.com/office/drawing/2014/main" id="{C46CB522-3613-54AF-2C6F-816AD6B23B26}"/>
              </a:ext>
            </a:extLst>
          </p:cNvPr>
          <p:cNvSpPr>
            <a:spLocks noGrp="1"/>
          </p:cNvSpPr>
          <p:nvPr>
            <p:ph type="dt" sz="half" idx="10"/>
          </p:nvPr>
        </p:nvSpPr>
        <p:spPr/>
        <p:txBody>
          <a:bodyPr/>
          <a:lstStyle/>
          <a:p>
            <a:r>
              <a:rPr lang="en-US"/>
              <a:t>ANL488 Oral Presentation</a:t>
            </a:r>
            <a:endParaRPr lang="en-GB"/>
          </a:p>
        </p:txBody>
      </p:sp>
      <p:sp>
        <p:nvSpPr>
          <p:cNvPr id="12" name="Slide Number Placeholder 11">
            <a:extLst>
              <a:ext uri="{FF2B5EF4-FFF2-40B4-BE49-F238E27FC236}">
                <a16:creationId xmlns:a16="http://schemas.microsoft.com/office/drawing/2014/main" id="{68FEA401-EC8C-EE1C-4950-150E182319A4}"/>
              </a:ext>
            </a:extLst>
          </p:cNvPr>
          <p:cNvSpPr>
            <a:spLocks noGrp="1"/>
          </p:cNvSpPr>
          <p:nvPr>
            <p:ph type="sldNum" sz="quarter" idx="12"/>
          </p:nvPr>
        </p:nvSpPr>
        <p:spPr/>
        <p:txBody>
          <a:bodyPr/>
          <a:lstStyle/>
          <a:p>
            <a:r>
              <a:rPr lang="en-GB"/>
              <a:t>Slide </a:t>
            </a:r>
            <a:fld id="{39D7E691-71D1-4B36-BB0D-EB00076865E9}" type="slidenum">
              <a:rPr lang="en-GB" smtClean="0"/>
              <a:pPr/>
              <a:t>16</a:t>
            </a:fld>
            <a:r>
              <a:rPr lang="en-GB"/>
              <a:t> of 25</a:t>
            </a:r>
            <a:endParaRPr lang="en-GB" dirty="0"/>
          </a:p>
        </p:txBody>
      </p:sp>
    </p:spTree>
    <p:extLst>
      <p:ext uri="{BB962C8B-B14F-4D97-AF65-F5344CB8AC3E}">
        <p14:creationId xmlns:p14="http://schemas.microsoft.com/office/powerpoint/2010/main" val="314484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8" y="348865"/>
            <a:ext cx="9554904" cy="877729"/>
          </a:xfrm>
        </p:spPr>
        <p:txBody>
          <a:bodyPr anchor="ctr">
            <a:normAutofit fontScale="90000"/>
          </a:bodyPr>
          <a:lstStyle/>
          <a:p>
            <a:r>
              <a:rPr lang="en-US" sz="4000" dirty="0">
                <a:solidFill>
                  <a:srgbClr val="FFFFFF"/>
                </a:solidFill>
              </a:rPr>
              <a:t>Results: How recently has research begun into green finance in China? (RQ1)</a:t>
            </a:r>
            <a:endParaRPr lang="en-GB" sz="4000" dirty="0">
              <a:solidFill>
                <a:srgbClr val="FFFFFF"/>
              </a:solidFill>
            </a:endParaRPr>
          </a:p>
        </p:txBody>
      </p:sp>
      <p:pic>
        <p:nvPicPr>
          <p:cNvPr id="8" name="Picture 7">
            <a:extLst>
              <a:ext uri="{FF2B5EF4-FFF2-40B4-BE49-F238E27FC236}">
                <a16:creationId xmlns:a16="http://schemas.microsoft.com/office/drawing/2014/main" id="{B325DB59-E9D1-4917-C51F-1E49D76CCFA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pic>
        <p:nvPicPr>
          <p:cNvPr id="10" name="Picture 9">
            <a:extLst>
              <a:ext uri="{FF2B5EF4-FFF2-40B4-BE49-F238E27FC236}">
                <a16:creationId xmlns:a16="http://schemas.microsoft.com/office/drawing/2014/main" id="{A1A9208D-7B46-DDAB-EA2F-E2D0CB312775}"/>
              </a:ext>
            </a:extLst>
          </p:cNvPr>
          <p:cNvPicPr>
            <a:picLocks noChangeAspect="1"/>
          </p:cNvPicPr>
          <p:nvPr/>
        </p:nvPicPr>
        <p:blipFill>
          <a:blip r:embed="rId5"/>
          <a:stretch>
            <a:fillRect/>
          </a:stretch>
        </p:blipFill>
        <p:spPr>
          <a:xfrm>
            <a:off x="1669995" y="1741872"/>
            <a:ext cx="8860777" cy="4735432"/>
          </a:xfrm>
          <a:prstGeom prst="rect">
            <a:avLst/>
          </a:prstGeom>
        </p:spPr>
      </p:pic>
      <p:sp>
        <p:nvSpPr>
          <p:cNvPr id="13" name="Date Placeholder 12">
            <a:extLst>
              <a:ext uri="{FF2B5EF4-FFF2-40B4-BE49-F238E27FC236}">
                <a16:creationId xmlns:a16="http://schemas.microsoft.com/office/drawing/2014/main" id="{300A8702-1277-5E14-8030-FDA6A72E9D1D}"/>
              </a:ext>
            </a:extLst>
          </p:cNvPr>
          <p:cNvSpPr>
            <a:spLocks noGrp="1"/>
          </p:cNvSpPr>
          <p:nvPr>
            <p:ph type="dt" sz="half" idx="10"/>
          </p:nvPr>
        </p:nvSpPr>
        <p:spPr/>
        <p:txBody>
          <a:bodyPr/>
          <a:lstStyle/>
          <a:p>
            <a:r>
              <a:rPr lang="en-US"/>
              <a:t>ANL488 Oral Presentation</a:t>
            </a:r>
            <a:endParaRPr lang="en-GB"/>
          </a:p>
        </p:txBody>
      </p:sp>
      <p:sp>
        <p:nvSpPr>
          <p:cNvPr id="14" name="Slide Number Placeholder 13">
            <a:extLst>
              <a:ext uri="{FF2B5EF4-FFF2-40B4-BE49-F238E27FC236}">
                <a16:creationId xmlns:a16="http://schemas.microsoft.com/office/drawing/2014/main" id="{1BA65722-5AFA-AF8A-C0AB-51461A3B2C63}"/>
              </a:ext>
            </a:extLst>
          </p:cNvPr>
          <p:cNvSpPr>
            <a:spLocks noGrp="1"/>
          </p:cNvSpPr>
          <p:nvPr>
            <p:ph type="sldNum" sz="quarter" idx="12"/>
          </p:nvPr>
        </p:nvSpPr>
        <p:spPr/>
        <p:txBody>
          <a:bodyPr/>
          <a:lstStyle/>
          <a:p>
            <a:r>
              <a:rPr lang="en-GB"/>
              <a:t>Slide </a:t>
            </a:r>
            <a:fld id="{39D7E691-71D1-4B36-BB0D-EB00076865E9}" type="slidenum">
              <a:rPr lang="en-GB" smtClean="0"/>
              <a:pPr/>
              <a:t>17</a:t>
            </a:fld>
            <a:r>
              <a:rPr lang="en-GB"/>
              <a:t> of 25</a:t>
            </a:r>
            <a:endParaRPr lang="en-GB" dirty="0"/>
          </a:p>
        </p:txBody>
      </p:sp>
    </p:spTree>
    <p:extLst>
      <p:ext uri="{BB962C8B-B14F-4D97-AF65-F5344CB8AC3E}">
        <p14:creationId xmlns:p14="http://schemas.microsoft.com/office/powerpoint/2010/main" val="42361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8" y="348865"/>
            <a:ext cx="9508606" cy="877729"/>
          </a:xfrm>
        </p:spPr>
        <p:txBody>
          <a:bodyPr anchor="ctr">
            <a:normAutofit fontScale="90000"/>
          </a:bodyPr>
          <a:lstStyle/>
          <a:p>
            <a:r>
              <a:rPr lang="en-US" sz="4000" dirty="0">
                <a:solidFill>
                  <a:srgbClr val="FFFFFF"/>
                </a:solidFill>
              </a:rPr>
              <a:t>Results: How recently has research begun into green finance in China? (RQ1)</a:t>
            </a:r>
            <a:endParaRPr lang="en-GB" sz="4000" dirty="0">
              <a:solidFill>
                <a:srgbClr val="FFFFFF"/>
              </a:solidFill>
            </a:endParaRPr>
          </a:p>
        </p:txBody>
      </p:sp>
      <p:sp>
        <p:nvSpPr>
          <p:cNvPr id="11" name="Content Placeholder 4">
            <a:extLst>
              <a:ext uri="{FF2B5EF4-FFF2-40B4-BE49-F238E27FC236}">
                <a16:creationId xmlns:a16="http://schemas.microsoft.com/office/drawing/2014/main" id="{C7AC572D-CCB3-3A70-6492-1E220D4D5901}"/>
              </a:ext>
            </a:extLst>
          </p:cNvPr>
          <p:cNvSpPr>
            <a:spLocks noGrp="1"/>
          </p:cNvSpPr>
          <p:nvPr>
            <p:ph idx="1"/>
          </p:nvPr>
        </p:nvSpPr>
        <p:spPr>
          <a:xfrm>
            <a:off x="177800" y="1800225"/>
            <a:ext cx="10515600" cy="4351338"/>
          </a:xfrm>
        </p:spPr>
        <p:txBody>
          <a:bodyPr/>
          <a:lstStyle/>
          <a:p>
            <a:pPr marL="0" indent="0">
              <a:buNone/>
            </a:pPr>
            <a:r>
              <a:rPr lang="en-US" dirty="0"/>
              <a:t>Top 10 most influential Authors</a:t>
            </a:r>
            <a:endParaRPr lang="en-GB" dirty="0"/>
          </a:p>
        </p:txBody>
      </p:sp>
      <p:pic>
        <p:nvPicPr>
          <p:cNvPr id="7" name="Picture 6">
            <a:extLst>
              <a:ext uri="{FF2B5EF4-FFF2-40B4-BE49-F238E27FC236}">
                <a16:creationId xmlns:a16="http://schemas.microsoft.com/office/drawing/2014/main" id="{309A1E24-C083-6100-C5CA-6CA4E3ED04BF}"/>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pic>
        <p:nvPicPr>
          <p:cNvPr id="12" name="Picture 11">
            <a:extLst>
              <a:ext uri="{FF2B5EF4-FFF2-40B4-BE49-F238E27FC236}">
                <a16:creationId xmlns:a16="http://schemas.microsoft.com/office/drawing/2014/main" id="{559C7691-B773-6524-F749-7C05F4523360}"/>
              </a:ext>
            </a:extLst>
          </p:cNvPr>
          <p:cNvPicPr>
            <a:picLocks noChangeAspect="1"/>
          </p:cNvPicPr>
          <p:nvPr/>
        </p:nvPicPr>
        <p:blipFill>
          <a:blip r:embed="rId5"/>
          <a:stretch>
            <a:fillRect/>
          </a:stretch>
        </p:blipFill>
        <p:spPr>
          <a:xfrm>
            <a:off x="551008" y="2597479"/>
            <a:ext cx="6969967" cy="3754178"/>
          </a:xfrm>
          <a:prstGeom prst="rect">
            <a:avLst/>
          </a:prstGeom>
        </p:spPr>
      </p:pic>
      <p:pic>
        <p:nvPicPr>
          <p:cNvPr id="14" name="Picture 13">
            <a:extLst>
              <a:ext uri="{FF2B5EF4-FFF2-40B4-BE49-F238E27FC236}">
                <a16:creationId xmlns:a16="http://schemas.microsoft.com/office/drawing/2014/main" id="{51A2A2EC-F808-C63F-0724-EB57388FD5BC}"/>
              </a:ext>
            </a:extLst>
          </p:cNvPr>
          <p:cNvPicPr>
            <a:picLocks noChangeAspect="1"/>
          </p:cNvPicPr>
          <p:nvPr/>
        </p:nvPicPr>
        <p:blipFill>
          <a:blip r:embed="rId6"/>
          <a:stretch>
            <a:fillRect/>
          </a:stretch>
        </p:blipFill>
        <p:spPr>
          <a:xfrm>
            <a:off x="7896755" y="2995171"/>
            <a:ext cx="4117445" cy="2240786"/>
          </a:xfrm>
          <a:prstGeom prst="rect">
            <a:avLst/>
          </a:prstGeom>
        </p:spPr>
      </p:pic>
      <p:sp>
        <p:nvSpPr>
          <p:cNvPr id="17" name="Date Placeholder 16">
            <a:extLst>
              <a:ext uri="{FF2B5EF4-FFF2-40B4-BE49-F238E27FC236}">
                <a16:creationId xmlns:a16="http://schemas.microsoft.com/office/drawing/2014/main" id="{C7960FE6-288F-D71F-7583-9E021CA3EA0A}"/>
              </a:ext>
            </a:extLst>
          </p:cNvPr>
          <p:cNvSpPr>
            <a:spLocks noGrp="1"/>
          </p:cNvSpPr>
          <p:nvPr>
            <p:ph type="dt" sz="half" idx="10"/>
          </p:nvPr>
        </p:nvSpPr>
        <p:spPr/>
        <p:txBody>
          <a:bodyPr/>
          <a:lstStyle/>
          <a:p>
            <a:r>
              <a:rPr lang="en-US"/>
              <a:t>ANL488 Oral Presentation</a:t>
            </a:r>
            <a:endParaRPr lang="en-GB"/>
          </a:p>
        </p:txBody>
      </p:sp>
      <p:sp>
        <p:nvSpPr>
          <p:cNvPr id="18" name="Slide Number Placeholder 17">
            <a:extLst>
              <a:ext uri="{FF2B5EF4-FFF2-40B4-BE49-F238E27FC236}">
                <a16:creationId xmlns:a16="http://schemas.microsoft.com/office/drawing/2014/main" id="{AB19FA9A-DDC3-8588-0CB0-B74E547B1507}"/>
              </a:ext>
            </a:extLst>
          </p:cNvPr>
          <p:cNvSpPr>
            <a:spLocks noGrp="1"/>
          </p:cNvSpPr>
          <p:nvPr>
            <p:ph type="sldNum" sz="quarter" idx="12"/>
          </p:nvPr>
        </p:nvSpPr>
        <p:spPr/>
        <p:txBody>
          <a:bodyPr/>
          <a:lstStyle/>
          <a:p>
            <a:r>
              <a:rPr lang="en-GB"/>
              <a:t>Slide </a:t>
            </a:r>
            <a:fld id="{39D7E691-71D1-4B36-BB0D-EB00076865E9}" type="slidenum">
              <a:rPr lang="en-GB" smtClean="0"/>
              <a:pPr/>
              <a:t>18</a:t>
            </a:fld>
            <a:r>
              <a:rPr lang="en-GB"/>
              <a:t> of 25</a:t>
            </a:r>
            <a:endParaRPr lang="en-GB" dirty="0"/>
          </a:p>
        </p:txBody>
      </p:sp>
    </p:spTree>
    <p:extLst>
      <p:ext uri="{BB962C8B-B14F-4D97-AF65-F5344CB8AC3E}">
        <p14:creationId xmlns:p14="http://schemas.microsoft.com/office/powerpoint/2010/main" val="2879825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8" y="348865"/>
            <a:ext cx="9554904" cy="877729"/>
          </a:xfrm>
        </p:spPr>
        <p:txBody>
          <a:bodyPr anchor="ctr">
            <a:normAutofit fontScale="90000"/>
          </a:bodyPr>
          <a:lstStyle/>
          <a:p>
            <a:r>
              <a:rPr lang="en-US" sz="4000" dirty="0">
                <a:solidFill>
                  <a:srgbClr val="FFFFFF"/>
                </a:solidFill>
              </a:rPr>
              <a:t>Results: What are the overall green finance insights gathered from Chinese literature? (RQ2)</a:t>
            </a:r>
            <a:endParaRPr lang="en-GB" sz="4000" dirty="0">
              <a:solidFill>
                <a:srgbClr val="FFFFFF"/>
              </a:solidFill>
            </a:endParaRPr>
          </a:p>
        </p:txBody>
      </p:sp>
      <p:sp>
        <p:nvSpPr>
          <p:cNvPr id="11" name="Content Placeholder 4">
            <a:extLst>
              <a:ext uri="{FF2B5EF4-FFF2-40B4-BE49-F238E27FC236}">
                <a16:creationId xmlns:a16="http://schemas.microsoft.com/office/drawing/2014/main" id="{C7AC572D-CCB3-3A70-6492-1E220D4D5901}"/>
              </a:ext>
            </a:extLst>
          </p:cNvPr>
          <p:cNvSpPr>
            <a:spLocks noGrp="1"/>
          </p:cNvSpPr>
          <p:nvPr>
            <p:ph idx="1"/>
          </p:nvPr>
        </p:nvSpPr>
        <p:spPr>
          <a:xfrm>
            <a:off x="177800" y="1800225"/>
            <a:ext cx="10515600" cy="4351338"/>
          </a:xfrm>
        </p:spPr>
        <p:txBody>
          <a:bodyPr/>
          <a:lstStyle/>
          <a:p>
            <a:pPr marL="0" indent="0">
              <a:buNone/>
            </a:pPr>
            <a:r>
              <a:rPr lang="en-US" dirty="0" err="1"/>
              <a:t>BERTopic</a:t>
            </a:r>
            <a:r>
              <a:rPr lang="en-US" dirty="0"/>
              <a:t> model</a:t>
            </a:r>
            <a:endParaRPr lang="en-GB" dirty="0"/>
          </a:p>
        </p:txBody>
      </p:sp>
      <p:graphicFrame>
        <p:nvGraphicFramePr>
          <p:cNvPr id="9" name="Table 11">
            <a:extLst>
              <a:ext uri="{FF2B5EF4-FFF2-40B4-BE49-F238E27FC236}">
                <a16:creationId xmlns:a16="http://schemas.microsoft.com/office/drawing/2014/main" id="{2E65A79A-7111-C703-BA1E-3568EF2EC7B9}"/>
              </a:ext>
            </a:extLst>
          </p:cNvPr>
          <p:cNvGraphicFramePr>
            <a:graphicFrameLocks noGrp="1"/>
          </p:cNvGraphicFramePr>
          <p:nvPr>
            <p:extLst>
              <p:ext uri="{D42A27DB-BD31-4B8C-83A1-F6EECF244321}">
                <p14:modId xmlns:p14="http://schemas.microsoft.com/office/powerpoint/2010/main" val="2532769079"/>
              </p:ext>
            </p:extLst>
          </p:nvPr>
        </p:nvGraphicFramePr>
        <p:xfrm>
          <a:off x="590308" y="2246699"/>
          <a:ext cx="11283638" cy="4089400"/>
        </p:xfrm>
        <a:graphic>
          <a:graphicData uri="http://schemas.openxmlformats.org/drawingml/2006/table">
            <a:tbl>
              <a:tblPr firstRow="1" bandRow="1">
                <a:tableStyleId>{5C22544A-7EE6-4342-B048-85BDC9FD1C3A}</a:tableStyleId>
              </a:tblPr>
              <a:tblGrid>
                <a:gridCol w="766013">
                  <a:extLst>
                    <a:ext uri="{9D8B030D-6E8A-4147-A177-3AD203B41FA5}">
                      <a16:colId xmlns:a16="http://schemas.microsoft.com/office/drawing/2014/main" val="1378617348"/>
                    </a:ext>
                  </a:extLst>
                </a:gridCol>
                <a:gridCol w="766013">
                  <a:extLst>
                    <a:ext uri="{9D8B030D-6E8A-4147-A177-3AD203B41FA5}">
                      <a16:colId xmlns:a16="http://schemas.microsoft.com/office/drawing/2014/main" val="864212051"/>
                    </a:ext>
                  </a:extLst>
                </a:gridCol>
                <a:gridCol w="6872538">
                  <a:extLst>
                    <a:ext uri="{9D8B030D-6E8A-4147-A177-3AD203B41FA5}">
                      <a16:colId xmlns:a16="http://schemas.microsoft.com/office/drawing/2014/main" val="4248177759"/>
                    </a:ext>
                  </a:extLst>
                </a:gridCol>
                <a:gridCol w="2879074">
                  <a:extLst>
                    <a:ext uri="{9D8B030D-6E8A-4147-A177-3AD203B41FA5}">
                      <a16:colId xmlns:a16="http://schemas.microsoft.com/office/drawing/2014/main" val="2196561637"/>
                    </a:ext>
                  </a:extLst>
                </a:gridCol>
              </a:tblGrid>
              <a:tr h="370840">
                <a:tc>
                  <a:txBody>
                    <a:bodyPr/>
                    <a:lstStyle/>
                    <a:p>
                      <a:r>
                        <a:rPr lang="en-US" sz="1600" dirty="0"/>
                        <a:t>Topics</a:t>
                      </a:r>
                      <a:endParaRPr lang="en-GB" sz="1600" dirty="0"/>
                    </a:p>
                  </a:txBody>
                  <a:tcPr/>
                </a:tc>
                <a:tc>
                  <a:txBody>
                    <a:bodyPr/>
                    <a:lstStyle/>
                    <a:p>
                      <a:r>
                        <a:rPr lang="en-SG" sz="1600" dirty="0"/>
                        <a:t>Count</a:t>
                      </a:r>
                      <a:endParaRPr lang="en-GB" sz="1600" dirty="0"/>
                    </a:p>
                  </a:txBody>
                  <a:tcPr/>
                </a:tc>
                <a:tc>
                  <a:txBody>
                    <a:bodyPr/>
                    <a:lstStyle/>
                    <a:p>
                      <a:r>
                        <a:rPr lang="en-SG" sz="1600" dirty="0"/>
                        <a:t>Top 10 tokens</a:t>
                      </a:r>
                      <a:endParaRPr lang="en-GB" sz="1600" dirty="0"/>
                    </a:p>
                  </a:txBody>
                  <a:tcPr/>
                </a:tc>
                <a:tc>
                  <a:txBody>
                    <a:bodyPr/>
                    <a:lstStyle/>
                    <a:p>
                      <a:r>
                        <a:rPr lang="en-US" sz="1600" dirty="0"/>
                        <a:t>Proposed Topic</a:t>
                      </a:r>
                      <a:endParaRPr lang="en-GB" sz="1600" dirty="0"/>
                    </a:p>
                  </a:txBody>
                  <a:tcPr/>
                </a:tc>
                <a:extLst>
                  <a:ext uri="{0D108BD9-81ED-4DB2-BD59-A6C34878D82A}">
                    <a16:rowId xmlns:a16="http://schemas.microsoft.com/office/drawing/2014/main" val="2238083650"/>
                  </a:ext>
                </a:extLst>
              </a:tr>
              <a:tr h="370840">
                <a:tc>
                  <a:txBody>
                    <a:bodyPr/>
                    <a:lstStyle/>
                    <a:p>
                      <a:r>
                        <a:rPr lang="en-US" sz="1600" dirty="0"/>
                        <a:t>0</a:t>
                      </a:r>
                      <a:endParaRPr lang="en-GB" sz="1600" dirty="0"/>
                    </a:p>
                  </a:txBody>
                  <a:tcPr/>
                </a:tc>
                <a:tc>
                  <a:txBody>
                    <a:bodyPr/>
                    <a:lstStyle/>
                    <a:p>
                      <a:r>
                        <a:rPr lang="en-SG" sz="1600" dirty="0"/>
                        <a:t>1855</a:t>
                      </a:r>
                      <a:endParaRPr lang="en-GB" sz="1600" dirty="0"/>
                    </a:p>
                  </a:txBody>
                  <a:tcPr/>
                </a:tc>
                <a:tc>
                  <a:txBody>
                    <a:bodyPr/>
                    <a:lstStyle/>
                    <a:p>
                      <a:r>
                        <a:rPr lang="en-US" sz="1600" dirty="0"/>
                        <a:t>`the test area', 'industrial structure', 'upgrading', 'financial system', 'quality', 'compatibility', 'technology', 'status and' empowerment'</a:t>
                      </a:r>
                      <a:endParaRPr lang="en-GB" sz="1600" dirty="0"/>
                    </a:p>
                  </a:txBody>
                  <a:tcPr/>
                </a:tc>
                <a:tc>
                  <a:txBody>
                    <a:bodyPr/>
                    <a:lstStyle/>
                    <a:p>
                      <a:r>
                        <a:rPr lang="en-US" altLang="zh-CN" sz="1600" dirty="0"/>
                        <a:t>Innovation and improvements</a:t>
                      </a:r>
                      <a:endParaRPr lang="en-GB" sz="1600" dirty="0"/>
                    </a:p>
                  </a:txBody>
                  <a:tcPr/>
                </a:tc>
                <a:extLst>
                  <a:ext uri="{0D108BD9-81ED-4DB2-BD59-A6C34878D82A}">
                    <a16:rowId xmlns:a16="http://schemas.microsoft.com/office/drawing/2014/main" val="3441784482"/>
                  </a:ext>
                </a:extLst>
              </a:tr>
              <a:tr h="370840">
                <a:tc>
                  <a:txBody>
                    <a:bodyPr/>
                    <a:lstStyle/>
                    <a:p>
                      <a:r>
                        <a:rPr lang="en-US" sz="1600" dirty="0"/>
                        <a:t>1</a:t>
                      </a:r>
                      <a:endParaRPr lang="en-GB" sz="1600" dirty="0"/>
                    </a:p>
                  </a:txBody>
                  <a:tcPr/>
                </a:tc>
                <a:tc>
                  <a:txBody>
                    <a:bodyPr/>
                    <a:lstStyle/>
                    <a:p>
                      <a:r>
                        <a:rPr lang="en-SG" sz="1600" dirty="0"/>
                        <a:t>846</a:t>
                      </a:r>
                      <a:endParaRPr lang="en-GB" sz="1600" dirty="0"/>
                    </a:p>
                  </a:txBody>
                  <a:tcPr/>
                </a:tc>
                <a:tc>
                  <a:txBody>
                    <a:bodyPr/>
                    <a:lstStyle/>
                    <a:p>
                      <a:r>
                        <a:rPr lang="en-US" sz="1600" dirty="0"/>
                        <a:t>'water resources', 'water resources', 'water basin', 'water and soil conservation', 'water', 'safe', 'water-saving', 'use', 'water-saving', 'economic and social'</a:t>
                      </a:r>
                      <a:endParaRPr lang="en-GB" sz="1600" dirty="0"/>
                    </a:p>
                  </a:txBody>
                  <a:tcPr/>
                </a:tc>
                <a:tc>
                  <a:txBody>
                    <a:bodyPr/>
                    <a:lstStyle/>
                    <a:p>
                      <a:r>
                        <a:rPr lang="en-SG" sz="1600" dirty="0"/>
                        <a:t>W</a:t>
                      </a:r>
                      <a:r>
                        <a:rPr lang="en-GB" sz="1600" dirty="0" err="1"/>
                        <a:t>ater</a:t>
                      </a:r>
                      <a:r>
                        <a:rPr lang="en-GB" sz="1600" dirty="0"/>
                        <a:t> conservation</a:t>
                      </a:r>
                    </a:p>
                  </a:txBody>
                  <a:tcPr/>
                </a:tc>
                <a:extLst>
                  <a:ext uri="{0D108BD9-81ED-4DB2-BD59-A6C34878D82A}">
                    <a16:rowId xmlns:a16="http://schemas.microsoft.com/office/drawing/2014/main" val="1332458623"/>
                  </a:ext>
                </a:extLst>
              </a:tr>
              <a:tr h="370840">
                <a:tc>
                  <a:txBody>
                    <a:bodyPr/>
                    <a:lstStyle/>
                    <a:p>
                      <a:r>
                        <a:rPr lang="en-US" sz="1600" dirty="0"/>
                        <a:t>2</a:t>
                      </a:r>
                      <a:endParaRPr lang="en-GB" sz="1600" dirty="0"/>
                    </a:p>
                  </a:txBody>
                  <a:tcPr/>
                </a:tc>
                <a:tc>
                  <a:txBody>
                    <a:bodyPr/>
                    <a:lstStyle/>
                    <a:p>
                      <a:r>
                        <a:rPr lang="en-SG" sz="1600" dirty="0"/>
                        <a:t>499</a:t>
                      </a:r>
                      <a:endParaRPr lang="en-GB" sz="1600" dirty="0"/>
                    </a:p>
                  </a:txBody>
                  <a:tcPr/>
                </a:tc>
                <a:tc>
                  <a:txBody>
                    <a:bodyPr/>
                    <a:lstStyle/>
                    <a:p>
                      <a:r>
                        <a:rPr lang="en-GB" sz="1600" dirty="0"/>
                        <a:t>'population',’ private’, ‘national economy',’assumption',’foundation',’foundation',’macroeconomic',’assumption',’assumption', ‘assured',’ full'</a:t>
                      </a:r>
                    </a:p>
                  </a:txBody>
                  <a:tcPr/>
                </a:tc>
                <a:tc>
                  <a:txBody>
                    <a:bodyPr/>
                    <a:lstStyle/>
                    <a:p>
                      <a:r>
                        <a:rPr lang="en-SG" sz="1600" dirty="0"/>
                        <a:t>Finance terminology</a:t>
                      </a:r>
                      <a:endParaRPr lang="en-GB" sz="1600" dirty="0"/>
                    </a:p>
                  </a:txBody>
                  <a:tcPr/>
                </a:tc>
                <a:extLst>
                  <a:ext uri="{0D108BD9-81ED-4DB2-BD59-A6C34878D82A}">
                    <a16:rowId xmlns:a16="http://schemas.microsoft.com/office/drawing/2014/main" val="2756866332"/>
                  </a:ext>
                </a:extLst>
              </a:tr>
              <a:tr h="436313">
                <a:tc>
                  <a:txBody>
                    <a:bodyPr/>
                    <a:lstStyle/>
                    <a:p>
                      <a:r>
                        <a:rPr lang="en-US" sz="1600" dirty="0"/>
                        <a:t>3</a:t>
                      </a:r>
                      <a:endParaRPr lang="en-GB" sz="1600" dirty="0"/>
                    </a:p>
                  </a:txBody>
                  <a:tcPr/>
                </a:tc>
                <a:tc>
                  <a:txBody>
                    <a:bodyPr/>
                    <a:lstStyle/>
                    <a:p>
                      <a:r>
                        <a:rPr lang="en-SG" sz="1600" dirty="0"/>
                        <a:t>488</a:t>
                      </a:r>
                      <a:endParaRPr lang="en-GB" sz="1600" dirty="0"/>
                    </a:p>
                  </a:txBody>
                  <a:tcPr/>
                </a:tc>
                <a:tc>
                  <a:txBody>
                    <a:bodyPr/>
                    <a:lstStyle/>
                    <a:p>
                      <a:r>
                        <a:rPr lang="en-GB" sz="1600" dirty="0"/>
                        <a:t>'construction', ‘concept', ‘travel’, ‘area’, 'manufacturing',' 'logistic',' '</a:t>
                      </a:r>
                      <a:r>
                        <a:rPr lang="en-GB" sz="1600" dirty="0" err="1"/>
                        <a:t>gdp</a:t>
                      </a:r>
                      <a:r>
                        <a:rPr lang="en-GB" sz="1600" dirty="0"/>
                        <a:t>',' 'barrier',' 'packaging', 'green'</a:t>
                      </a:r>
                    </a:p>
                  </a:txBody>
                  <a:tcPr/>
                </a:tc>
                <a:tc>
                  <a:txBody>
                    <a:bodyPr/>
                    <a:lstStyle/>
                    <a:p>
                      <a:r>
                        <a:rPr lang="en-SG" sz="1600" dirty="0"/>
                        <a:t>Manufacturing sector</a:t>
                      </a:r>
                      <a:endParaRPr lang="en-GB" sz="1600" dirty="0"/>
                    </a:p>
                  </a:txBody>
                  <a:tcPr/>
                </a:tc>
                <a:extLst>
                  <a:ext uri="{0D108BD9-81ED-4DB2-BD59-A6C34878D82A}">
                    <a16:rowId xmlns:a16="http://schemas.microsoft.com/office/drawing/2014/main" val="550916792"/>
                  </a:ext>
                </a:extLst>
              </a:tr>
              <a:tr h="447502">
                <a:tc>
                  <a:txBody>
                    <a:bodyPr/>
                    <a:lstStyle/>
                    <a:p>
                      <a:r>
                        <a:rPr lang="en-US" sz="1600" dirty="0"/>
                        <a:t>4</a:t>
                      </a:r>
                      <a:endParaRPr lang="en-GB" sz="1600" dirty="0"/>
                    </a:p>
                  </a:txBody>
                  <a:tcPr/>
                </a:tc>
                <a:tc>
                  <a:txBody>
                    <a:bodyPr/>
                    <a:lstStyle/>
                    <a:p>
                      <a:r>
                        <a:rPr lang="en-SG" sz="1600" dirty="0"/>
                        <a:t>377</a:t>
                      </a:r>
                      <a:endParaRPr lang="en-GB" sz="1600" dirty="0"/>
                    </a:p>
                  </a:txBody>
                  <a:tcPr/>
                </a:tc>
                <a:tc>
                  <a:txBody>
                    <a:bodyPr/>
                    <a:lstStyle/>
                    <a:p>
                      <a:r>
                        <a:rPr lang="en-GB" sz="1600" dirty="0"/>
                        <a:t>'forestry’, ‘under forest’, ’afforestation’, ’forestland’, ’forest resources’, ‘forest’, ‘natural forest', ‘forestland', ‘work'</a:t>
                      </a:r>
                    </a:p>
                  </a:txBody>
                  <a:tcPr/>
                </a:tc>
                <a:tc>
                  <a:txBody>
                    <a:bodyPr/>
                    <a:lstStyle/>
                    <a:p>
                      <a:r>
                        <a:rPr lang="en-GB" sz="1600" dirty="0"/>
                        <a:t>Forestry</a:t>
                      </a:r>
                    </a:p>
                  </a:txBody>
                  <a:tcPr/>
                </a:tc>
                <a:extLst>
                  <a:ext uri="{0D108BD9-81ED-4DB2-BD59-A6C34878D82A}">
                    <a16:rowId xmlns:a16="http://schemas.microsoft.com/office/drawing/2014/main" val="1978414571"/>
                  </a:ext>
                </a:extLst>
              </a:tr>
              <a:tr h="397730">
                <a:tc>
                  <a:txBody>
                    <a:bodyPr/>
                    <a:lstStyle/>
                    <a:p>
                      <a:r>
                        <a:rPr lang="en-US" sz="1600" dirty="0"/>
                        <a:t>5</a:t>
                      </a:r>
                      <a:endParaRPr lang="en-GB" sz="1600" dirty="0"/>
                    </a:p>
                  </a:txBody>
                  <a:tcPr/>
                </a:tc>
                <a:tc>
                  <a:txBody>
                    <a:bodyPr/>
                    <a:lstStyle/>
                    <a:p>
                      <a:r>
                        <a:rPr lang="en-SG" sz="1600" dirty="0"/>
                        <a:t>343</a:t>
                      </a:r>
                      <a:endParaRPr lang="en-GB" sz="1600" dirty="0"/>
                    </a:p>
                  </a:txBody>
                  <a:tcPr/>
                </a:tc>
                <a:tc>
                  <a:txBody>
                    <a:bodyPr/>
                    <a:lstStyle/>
                    <a:p>
                      <a:r>
                        <a:rPr lang="en-GB" sz="1600" kern="1200" dirty="0">
                          <a:solidFill>
                            <a:schemeClr val="dk1"/>
                          </a:solidFill>
                          <a:latin typeface="+mn-lt"/>
                          <a:ea typeface="+mn-ea"/>
                          <a:cs typeface="+mn-cs"/>
                        </a:rPr>
                        <a:t>`China', ‘financial system', ‘beautiful', 'China Business Bank',' 'Beijing', 'China Postal',' ‘discussion', ‘vision',’ lead'</a:t>
                      </a:r>
                    </a:p>
                  </a:txBody>
                  <a:tcPr/>
                </a:tc>
                <a:tc>
                  <a:txBody>
                    <a:bodyPr/>
                    <a:lstStyle/>
                    <a:p>
                      <a:r>
                        <a:rPr lang="en-GB" sz="1600" dirty="0"/>
                        <a:t>China’s foresight</a:t>
                      </a:r>
                    </a:p>
                  </a:txBody>
                  <a:tcPr/>
                </a:tc>
                <a:extLst>
                  <a:ext uri="{0D108BD9-81ED-4DB2-BD59-A6C34878D82A}">
                    <a16:rowId xmlns:a16="http://schemas.microsoft.com/office/drawing/2014/main" val="2908630256"/>
                  </a:ext>
                </a:extLst>
              </a:tr>
            </a:tbl>
          </a:graphicData>
        </a:graphic>
      </p:graphicFrame>
      <p:pic>
        <p:nvPicPr>
          <p:cNvPr id="6" name="Picture 5">
            <a:extLst>
              <a:ext uri="{FF2B5EF4-FFF2-40B4-BE49-F238E27FC236}">
                <a16:creationId xmlns:a16="http://schemas.microsoft.com/office/drawing/2014/main" id="{67F43D2B-1895-E6D0-06DC-0F9C6528ABC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13" name="Date Placeholder 12">
            <a:extLst>
              <a:ext uri="{FF2B5EF4-FFF2-40B4-BE49-F238E27FC236}">
                <a16:creationId xmlns:a16="http://schemas.microsoft.com/office/drawing/2014/main" id="{0860459E-34B8-B655-F6C4-E3BA1AB57D8D}"/>
              </a:ext>
            </a:extLst>
          </p:cNvPr>
          <p:cNvSpPr>
            <a:spLocks noGrp="1"/>
          </p:cNvSpPr>
          <p:nvPr>
            <p:ph type="dt" sz="half" idx="10"/>
          </p:nvPr>
        </p:nvSpPr>
        <p:spPr/>
        <p:txBody>
          <a:bodyPr/>
          <a:lstStyle/>
          <a:p>
            <a:r>
              <a:rPr lang="en-US"/>
              <a:t>ANL488 Oral Presentation</a:t>
            </a:r>
            <a:endParaRPr lang="en-GB"/>
          </a:p>
        </p:txBody>
      </p:sp>
      <p:sp>
        <p:nvSpPr>
          <p:cNvPr id="14" name="Slide Number Placeholder 13">
            <a:extLst>
              <a:ext uri="{FF2B5EF4-FFF2-40B4-BE49-F238E27FC236}">
                <a16:creationId xmlns:a16="http://schemas.microsoft.com/office/drawing/2014/main" id="{01C4E4C2-CF48-92A6-F842-C9EB3DC32A02}"/>
              </a:ext>
            </a:extLst>
          </p:cNvPr>
          <p:cNvSpPr>
            <a:spLocks noGrp="1"/>
          </p:cNvSpPr>
          <p:nvPr>
            <p:ph type="sldNum" sz="quarter" idx="12"/>
          </p:nvPr>
        </p:nvSpPr>
        <p:spPr/>
        <p:txBody>
          <a:bodyPr/>
          <a:lstStyle/>
          <a:p>
            <a:r>
              <a:rPr lang="en-GB"/>
              <a:t>Slide </a:t>
            </a:r>
            <a:fld id="{39D7E691-71D1-4B36-BB0D-EB00076865E9}" type="slidenum">
              <a:rPr lang="en-GB" smtClean="0"/>
              <a:pPr/>
              <a:t>19</a:t>
            </a:fld>
            <a:r>
              <a:rPr lang="en-GB"/>
              <a:t> of 25</a:t>
            </a:r>
            <a:endParaRPr lang="en-GB" dirty="0"/>
          </a:p>
        </p:txBody>
      </p:sp>
    </p:spTree>
    <p:extLst>
      <p:ext uri="{BB962C8B-B14F-4D97-AF65-F5344CB8AC3E}">
        <p14:creationId xmlns:p14="http://schemas.microsoft.com/office/powerpoint/2010/main" val="123751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Agenda</a:t>
            </a:r>
            <a:endParaRPr lang="en-GB" sz="4000" dirty="0">
              <a:solidFill>
                <a:srgbClr val="FFFFFF"/>
              </a:solidFill>
            </a:endParaRPr>
          </a:p>
        </p:txBody>
      </p:sp>
      <p:graphicFrame>
        <p:nvGraphicFramePr>
          <p:cNvPr id="18" name="Content Placeholder 2">
            <a:extLst>
              <a:ext uri="{FF2B5EF4-FFF2-40B4-BE49-F238E27FC236}">
                <a16:creationId xmlns:a16="http://schemas.microsoft.com/office/drawing/2014/main" id="{6A5ED4BB-9831-5BD0-C9D5-38DFFEB725E7}"/>
              </a:ext>
            </a:extLst>
          </p:cNvPr>
          <p:cNvGraphicFramePr>
            <a:graphicFrameLocks noGrp="1"/>
          </p:cNvGraphicFramePr>
          <p:nvPr>
            <p:ph idx="1"/>
            <p:extLst>
              <p:ext uri="{D42A27DB-BD31-4B8C-83A1-F6EECF244321}">
                <p14:modId xmlns:p14="http://schemas.microsoft.com/office/powerpoint/2010/main" val="1560466784"/>
              </p:ext>
            </p:extLst>
          </p:nvPr>
        </p:nvGraphicFramePr>
        <p:xfrm>
          <a:off x="172719" y="2011680"/>
          <a:ext cx="11934400" cy="4293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C5715B3-5828-DA8E-266A-72D913445C99}"/>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10" name="TextBox 9">
            <a:extLst>
              <a:ext uri="{FF2B5EF4-FFF2-40B4-BE49-F238E27FC236}">
                <a16:creationId xmlns:a16="http://schemas.microsoft.com/office/drawing/2014/main" id="{7B837262-0ACC-4D9E-CA89-58770332B7D9}"/>
              </a:ext>
            </a:extLst>
          </p:cNvPr>
          <p:cNvSpPr txBox="1"/>
          <p:nvPr/>
        </p:nvSpPr>
        <p:spPr>
          <a:xfrm>
            <a:off x="10502096" y="3951441"/>
            <a:ext cx="1689904" cy="323165"/>
          </a:xfrm>
          <a:prstGeom prst="rect">
            <a:avLst/>
          </a:prstGeom>
          <a:noFill/>
        </p:spPr>
        <p:txBody>
          <a:bodyPr wrap="square" rtlCol="0">
            <a:spAutoFit/>
          </a:bodyPr>
          <a:lstStyle/>
          <a:p>
            <a:r>
              <a:rPr lang="en-SG" sz="1500" dirty="0">
                <a:solidFill>
                  <a:schemeClr val="bg1"/>
                </a:solidFill>
              </a:rPr>
              <a:t>Recommendations</a:t>
            </a:r>
            <a:endParaRPr lang="en-GB" sz="1500" dirty="0">
              <a:solidFill>
                <a:schemeClr val="bg1"/>
              </a:solidFill>
            </a:endParaRPr>
          </a:p>
        </p:txBody>
      </p:sp>
      <p:sp>
        <p:nvSpPr>
          <p:cNvPr id="13" name="Date Placeholder 12">
            <a:extLst>
              <a:ext uri="{FF2B5EF4-FFF2-40B4-BE49-F238E27FC236}">
                <a16:creationId xmlns:a16="http://schemas.microsoft.com/office/drawing/2014/main" id="{30778097-5450-70CF-A424-0F20348D65CF}"/>
              </a:ext>
            </a:extLst>
          </p:cNvPr>
          <p:cNvSpPr>
            <a:spLocks noGrp="1"/>
          </p:cNvSpPr>
          <p:nvPr>
            <p:ph type="dt" sz="half" idx="10"/>
          </p:nvPr>
        </p:nvSpPr>
        <p:spPr/>
        <p:txBody>
          <a:bodyPr/>
          <a:lstStyle/>
          <a:p>
            <a:r>
              <a:rPr lang="en-US"/>
              <a:t>ANL488 Oral Presentation</a:t>
            </a:r>
            <a:endParaRPr lang="en-GB"/>
          </a:p>
        </p:txBody>
      </p:sp>
      <p:sp>
        <p:nvSpPr>
          <p:cNvPr id="14" name="Slide Number Placeholder 13">
            <a:extLst>
              <a:ext uri="{FF2B5EF4-FFF2-40B4-BE49-F238E27FC236}">
                <a16:creationId xmlns:a16="http://schemas.microsoft.com/office/drawing/2014/main" id="{FA3816C2-9686-35CF-74B8-AFE897BA1D23}"/>
              </a:ext>
            </a:extLst>
          </p:cNvPr>
          <p:cNvSpPr>
            <a:spLocks noGrp="1"/>
          </p:cNvSpPr>
          <p:nvPr>
            <p:ph type="sldNum" sz="quarter" idx="12"/>
          </p:nvPr>
        </p:nvSpPr>
        <p:spPr/>
        <p:txBody>
          <a:bodyPr/>
          <a:lstStyle/>
          <a:p>
            <a:r>
              <a:rPr lang="en-GB"/>
              <a:t>Slide </a:t>
            </a:r>
            <a:fld id="{39D7E691-71D1-4B36-BB0D-EB00076865E9}" type="slidenum">
              <a:rPr lang="en-GB" smtClean="0"/>
              <a:pPr/>
              <a:t>2</a:t>
            </a:fld>
            <a:r>
              <a:rPr lang="en-GB"/>
              <a:t> of 25</a:t>
            </a:r>
            <a:endParaRPr lang="en-GB" dirty="0"/>
          </a:p>
        </p:txBody>
      </p:sp>
    </p:spTree>
    <p:extLst>
      <p:ext uri="{BB962C8B-B14F-4D97-AF65-F5344CB8AC3E}">
        <p14:creationId xmlns:p14="http://schemas.microsoft.com/office/powerpoint/2010/main" val="1934592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8" y="348865"/>
            <a:ext cx="9554904" cy="877729"/>
          </a:xfrm>
        </p:spPr>
        <p:txBody>
          <a:bodyPr anchor="ctr">
            <a:normAutofit fontScale="90000"/>
          </a:bodyPr>
          <a:lstStyle/>
          <a:p>
            <a:r>
              <a:rPr lang="en-US" sz="4000" dirty="0">
                <a:solidFill>
                  <a:srgbClr val="FFFFFF"/>
                </a:solidFill>
              </a:rPr>
              <a:t>Results: What are the overall green finance insights gathered from Chinese literature? (RQ2)</a:t>
            </a:r>
            <a:endParaRPr lang="en-GB" sz="4000" dirty="0">
              <a:solidFill>
                <a:srgbClr val="FFFFFF"/>
              </a:solidFill>
            </a:endParaRPr>
          </a:p>
        </p:txBody>
      </p:sp>
      <p:sp>
        <p:nvSpPr>
          <p:cNvPr id="11" name="Content Placeholder 4">
            <a:extLst>
              <a:ext uri="{FF2B5EF4-FFF2-40B4-BE49-F238E27FC236}">
                <a16:creationId xmlns:a16="http://schemas.microsoft.com/office/drawing/2014/main" id="{C7AC572D-CCB3-3A70-6492-1E220D4D5901}"/>
              </a:ext>
            </a:extLst>
          </p:cNvPr>
          <p:cNvSpPr>
            <a:spLocks noGrp="1"/>
          </p:cNvSpPr>
          <p:nvPr>
            <p:ph idx="1"/>
          </p:nvPr>
        </p:nvSpPr>
        <p:spPr>
          <a:xfrm>
            <a:off x="177800" y="1800225"/>
            <a:ext cx="10515600" cy="4351338"/>
          </a:xfrm>
        </p:spPr>
        <p:txBody>
          <a:bodyPr/>
          <a:lstStyle/>
          <a:p>
            <a:pPr marL="0" indent="0">
              <a:buNone/>
            </a:pPr>
            <a:r>
              <a:rPr lang="en-US" dirty="0" err="1"/>
              <a:t>BERTopic</a:t>
            </a:r>
            <a:r>
              <a:rPr lang="en-US" dirty="0"/>
              <a:t> model</a:t>
            </a:r>
            <a:endParaRPr lang="en-GB" dirty="0"/>
          </a:p>
        </p:txBody>
      </p:sp>
      <p:pic>
        <p:nvPicPr>
          <p:cNvPr id="6" name="Picture 5">
            <a:extLst>
              <a:ext uri="{FF2B5EF4-FFF2-40B4-BE49-F238E27FC236}">
                <a16:creationId xmlns:a16="http://schemas.microsoft.com/office/drawing/2014/main" id="{67F43D2B-1895-E6D0-06DC-0F9C6528ABC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pic>
        <p:nvPicPr>
          <p:cNvPr id="3" name="Picture 2">
            <a:extLst>
              <a:ext uri="{FF2B5EF4-FFF2-40B4-BE49-F238E27FC236}">
                <a16:creationId xmlns:a16="http://schemas.microsoft.com/office/drawing/2014/main" id="{01F49D1A-F140-3EBF-17AC-408F218A5679}"/>
              </a:ext>
            </a:extLst>
          </p:cNvPr>
          <p:cNvPicPr>
            <a:picLocks noChangeAspect="1"/>
          </p:cNvPicPr>
          <p:nvPr/>
        </p:nvPicPr>
        <p:blipFill>
          <a:blip r:embed="rId5"/>
          <a:stretch>
            <a:fillRect/>
          </a:stretch>
        </p:blipFill>
        <p:spPr>
          <a:xfrm>
            <a:off x="2171451" y="2470659"/>
            <a:ext cx="3283119" cy="3937202"/>
          </a:xfrm>
          <a:prstGeom prst="rect">
            <a:avLst/>
          </a:prstGeom>
        </p:spPr>
      </p:pic>
      <p:pic>
        <p:nvPicPr>
          <p:cNvPr id="7" name="Picture 6">
            <a:extLst>
              <a:ext uri="{FF2B5EF4-FFF2-40B4-BE49-F238E27FC236}">
                <a16:creationId xmlns:a16="http://schemas.microsoft.com/office/drawing/2014/main" id="{8334D18E-7E9D-77AC-3BBA-603A24ECAD12}"/>
              </a:ext>
            </a:extLst>
          </p:cNvPr>
          <p:cNvPicPr>
            <a:picLocks noChangeAspect="1"/>
          </p:cNvPicPr>
          <p:nvPr/>
        </p:nvPicPr>
        <p:blipFill>
          <a:blip r:embed="rId6"/>
          <a:stretch>
            <a:fillRect/>
          </a:stretch>
        </p:blipFill>
        <p:spPr>
          <a:xfrm>
            <a:off x="6635117" y="2526863"/>
            <a:ext cx="4058284" cy="3824794"/>
          </a:xfrm>
          <a:prstGeom prst="rect">
            <a:avLst/>
          </a:prstGeom>
        </p:spPr>
      </p:pic>
      <p:sp>
        <p:nvSpPr>
          <p:cNvPr id="12" name="Date Placeholder 11">
            <a:extLst>
              <a:ext uri="{FF2B5EF4-FFF2-40B4-BE49-F238E27FC236}">
                <a16:creationId xmlns:a16="http://schemas.microsoft.com/office/drawing/2014/main" id="{3632AC1C-ECBA-8276-AF46-D093A69813E2}"/>
              </a:ext>
            </a:extLst>
          </p:cNvPr>
          <p:cNvSpPr>
            <a:spLocks noGrp="1"/>
          </p:cNvSpPr>
          <p:nvPr>
            <p:ph type="dt" sz="half" idx="10"/>
          </p:nvPr>
        </p:nvSpPr>
        <p:spPr/>
        <p:txBody>
          <a:bodyPr/>
          <a:lstStyle/>
          <a:p>
            <a:r>
              <a:rPr lang="en-US"/>
              <a:t>ANL488 Oral Presentation</a:t>
            </a:r>
            <a:endParaRPr lang="en-GB"/>
          </a:p>
        </p:txBody>
      </p:sp>
      <p:sp>
        <p:nvSpPr>
          <p:cNvPr id="13" name="Slide Number Placeholder 12">
            <a:extLst>
              <a:ext uri="{FF2B5EF4-FFF2-40B4-BE49-F238E27FC236}">
                <a16:creationId xmlns:a16="http://schemas.microsoft.com/office/drawing/2014/main" id="{C0215B98-334D-4079-5AF2-D82B2650D0FB}"/>
              </a:ext>
            </a:extLst>
          </p:cNvPr>
          <p:cNvSpPr>
            <a:spLocks noGrp="1"/>
          </p:cNvSpPr>
          <p:nvPr>
            <p:ph type="sldNum" sz="quarter" idx="12"/>
          </p:nvPr>
        </p:nvSpPr>
        <p:spPr/>
        <p:txBody>
          <a:bodyPr/>
          <a:lstStyle/>
          <a:p>
            <a:r>
              <a:rPr lang="en-GB"/>
              <a:t>Slide </a:t>
            </a:r>
            <a:fld id="{39D7E691-71D1-4B36-BB0D-EB00076865E9}" type="slidenum">
              <a:rPr lang="en-GB" smtClean="0"/>
              <a:pPr/>
              <a:t>20</a:t>
            </a:fld>
            <a:r>
              <a:rPr lang="en-GB"/>
              <a:t> of 25</a:t>
            </a:r>
            <a:endParaRPr lang="en-GB" dirty="0"/>
          </a:p>
        </p:txBody>
      </p:sp>
    </p:spTree>
    <p:extLst>
      <p:ext uri="{BB962C8B-B14F-4D97-AF65-F5344CB8AC3E}">
        <p14:creationId xmlns:p14="http://schemas.microsoft.com/office/powerpoint/2010/main" val="869928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9321803" cy="877729"/>
          </a:xfrm>
        </p:spPr>
        <p:txBody>
          <a:bodyPr anchor="ctr">
            <a:normAutofit fontScale="90000"/>
          </a:bodyPr>
          <a:lstStyle/>
          <a:p>
            <a:r>
              <a:rPr lang="en-US" sz="4000" dirty="0">
                <a:solidFill>
                  <a:srgbClr val="FFFFFF"/>
                </a:solidFill>
              </a:rPr>
              <a:t>Results: What are the overall green finance insights gathered from Chinese literature? (RQ2)</a:t>
            </a:r>
            <a:endParaRPr lang="en-GB" sz="4000" dirty="0">
              <a:solidFill>
                <a:srgbClr val="FFFFFF"/>
              </a:solidFill>
            </a:endParaRPr>
          </a:p>
        </p:txBody>
      </p:sp>
      <p:sp>
        <p:nvSpPr>
          <p:cNvPr id="11" name="Content Placeholder 4">
            <a:extLst>
              <a:ext uri="{FF2B5EF4-FFF2-40B4-BE49-F238E27FC236}">
                <a16:creationId xmlns:a16="http://schemas.microsoft.com/office/drawing/2014/main" id="{C7AC572D-CCB3-3A70-6492-1E220D4D5901}"/>
              </a:ext>
            </a:extLst>
          </p:cNvPr>
          <p:cNvSpPr>
            <a:spLocks noGrp="1"/>
          </p:cNvSpPr>
          <p:nvPr>
            <p:ph idx="1"/>
          </p:nvPr>
        </p:nvSpPr>
        <p:spPr>
          <a:xfrm>
            <a:off x="177800" y="1800225"/>
            <a:ext cx="10515600" cy="4351338"/>
          </a:xfrm>
        </p:spPr>
        <p:txBody>
          <a:bodyPr/>
          <a:lstStyle/>
          <a:p>
            <a:pPr marL="0" indent="0">
              <a:buNone/>
            </a:pPr>
            <a:r>
              <a:rPr lang="en-US" dirty="0"/>
              <a:t>Top2Vec model</a:t>
            </a:r>
          </a:p>
          <a:p>
            <a:pPr marL="0" indent="0">
              <a:buNone/>
            </a:pPr>
            <a:endParaRPr lang="en-GB" dirty="0"/>
          </a:p>
        </p:txBody>
      </p:sp>
      <p:pic>
        <p:nvPicPr>
          <p:cNvPr id="9" name="Picture 8">
            <a:extLst>
              <a:ext uri="{FF2B5EF4-FFF2-40B4-BE49-F238E27FC236}">
                <a16:creationId xmlns:a16="http://schemas.microsoft.com/office/drawing/2014/main" id="{4DA5F39D-A97D-EE47-89BC-82A513BB121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graphicFrame>
        <p:nvGraphicFramePr>
          <p:cNvPr id="10" name="Table 11">
            <a:extLst>
              <a:ext uri="{FF2B5EF4-FFF2-40B4-BE49-F238E27FC236}">
                <a16:creationId xmlns:a16="http://schemas.microsoft.com/office/drawing/2014/main" id="{44EEDDAE-4571-B0E4-C34F-703EBEE0824C}"/>
              </a:ext>
            </a:extLst>
          </p:cNvPr>
          <p:cNvGraphicFramePr>
            <a:graphicFrameLocks noGrp="1"/>
          </p:cNvGraphicFramePr>
          <p:nvPr>
            <p:extLst>
              <p:ext uri="{D42A27DB-BD31-4B8C-83A1-F6EECF244321}">
                <p14:modId xmlns:p14="http://schemas.microsoft.com/office/powerpoint/2010/main" val="180065825"/>
              </p:ext>
            </p:extLst>
          </p:nvPr>
        </p:nvGraphicFramePr>
        <p:xfrm>
          <a:off x="590308" y="2246699"/>
          <a:ext cx="11283638" cy="4089400"/>
        </p:xfrm>
        <a:graphic>
          <a:graphicData uri="http://schemas.openxmlformats.org/drawingml/2006/table">
            <a:tbl>
              <a:tblPr firstRow="1" bandRow="1">
                <a:tableStyleId>{5C22544A-7EE6-4342-B048-85BDC9FD1C3A}</a:tableStyleId>
              </a:tblPr>
              <a:tblGrid>
                <a:gridCol w="766013">
                  <a:extLst>
                    <a:ext uri="{9D8B030D-6E8A-4147-A177-3AD203B41FA5}">
                      <a16:colId xmlns:a16="http://schemas.microsoft.com/office/drawing/2014/main" val="1378617348"/>
                    </a:ext>
                  </a:extLst>
                </a:gridCol>
                <a:gridCol w="766013">
                  <a:extLst>
                    <a:ext uri="{9D8B030D-6E8A-4147-A177-3AD203B41FA5}">
                      <a16:colId xmlns:a16="http://schemas.microsoft.com/office/drawing/2014/main" val="864212051"/>
                    </a:ext>
                  </a:extLst>
                </a:gridCol>
                <a:gridCol w="7540650">
                  <a:extLst>
                    <a:ext uri="{9D8B030D-6E8A-4147-A177-3AD203B41FA5}">
                      <a16:colId xmlns:a16="http://schemas.microsoft.com/office/drawing/2014/main" val="4248177759"/>
                    </a:ext>
                  </a:extLst>
                </a:gridCol>
                <a:gridCol w="2210962">
                  <a:extLst>
                    <a:ext uri="{9D8B030D-6E8A-4147-A177-3AD203B41FA5}">
                      <a16:colId xmlns:a16="http://schemas.microsoft.com/office/drawing/2014/main" val="2196561637"/>
                    </a:ext>
                  </a:extLst>
                </a:gridCol>
              </a:tblGrid>
              <a:tr h="370840">
                <a:tc>
                  <a:txBody>
                    <a:bodyPr/>
                    <a:lstStyle/>
                    <a:p>
                      <a:r>
                        <a:rPr lang="en-US" sz="1600" dirty="0"/>
                        <a:t>Topics</a:t>
                      </a:r>
                      <a:endParaRPr lang="en-GB" sz="1600" dirty="0"/>
                    </a:p>
                  </a:txBody>
                  <a:tcPr/>
                </a:tc>
                <a:tc>
                  <a:txBody>
                    <a:bodyPr/>
                    <a:lstStyle/>
                    <a:p>
                      <a:r>
                        <a:rPr lang="en-SG" sz="1600" dirty="0"/>
                        <a:t>Count</a:t>
                      </a:r>
                      <a:endParaRPr lang="en-GB" sz="1600" dirty="0"/>
                    </a:p>
                  </a:txBody>
                  <a:tcPr/>
                </a:tc>
                <a:tc>
                  <a:txBody>
                    <a:bodyPr/>
                    <a:lstStyle/>
                    <a:p>
                      <a:r>
                        <a:rPr lang="en-SG" sz="1600" dirty="0"/>
                        <a:t>Top 10 tokens</a:t>
                      </a:r>
                      <a:endParaRPr lang="en-GB" sz="1600" dirty="0"/>
                    </a:p>
                  </a:txBody>
                  <a:tcPr/>
                </a:tc>
                <a:tc>
                  <a:txBody>
                    <a:bodyPr/>
                    <a:lstStyle/>
                    <a:p>
                      <a:r>
                        <a:rPr lang="en-US" sz="1600" dirty="0"/>
                        <a:t>Proposed Topic</a:t>
                      </a:r>
                      <a:endParaRPr lang="en-GB" sz="1600" dirty="0"/>
                    </a:p>
                  </a:txBody>
                  <a:tcPr/>
                </a:tc>
                <a:extLst>
                  <a:ext uri="{0D108BD9-81ED-4DB2-BD59-A6C34878D82A}">
                    <a16:rowId xmlns:a16="http://schemas.microsoft.com/office/drawing/2014/main" val="2238083650"/>
                  </a:ext>
                </a:extLst>
              </a:tr>
              <a:tr h="370840">
                <a:tc>
                  <a:txBody>
                    <a:bodyPr/>
                    <a:lstStyle/>
                    <a:p>
                      <a:r>
                        <a:rPr lang="en-US" sz="1600" dirty="0"/>
                        <a:t>0</a:t>
                      </a:r>
                      <a:endParaRPr lang="en-GB" sz="1600" dirty="0"/>
                    </a:p>
                  </a:txBody>
                  <a:tcPr/>
                </a:tc>
                <a:tc>
                  <a:txBody>
                    <a:bodyPr/>
                    <a:lstStyle/>
                    <a:p>
                      <a:r>
                        <a:rPr lang="en-SG" sz="1600" dirty="0"/>
                        <a:t>1045</a:t>
                      </a:r>
                      <a:endParaRPr lang="en-GB" sz="1600" dirty="0"/>
                    </a:p>
                  </a:txBody>
                  <a:tcPr/>
                </a:tc>
                <a:tc>
                  <a:txBody>
                    <a:bodyPr/>
                    <a:lstStyle/>
                    <a:p>
                      <a:r>
                        <a:rPr lang="en-SG" sz="1600" dirty="0"/>
                        <a:t>‘</a:t>
                      </a:r>
                      <a:r>
                        <a:rPr lang="en-GB" sz="1600" dirty="0"/>
                        <a:t>China', 'Beijing', 'Shanghai', '</a:t>
                      </a:r>
                      <a:r>
                        <a:rPr lang="en-GB" sz="1600" dirty="0" err="1"/>
                        <a:t>Changdong</a:t>
                      </a:r>
                      <a:r>
                        <a:rPr lang="en-GB" sz="1600" dirty="0"/>
                        <a:t>', 'Henan Province', 'National Economy',' 'Economic Belt',' 'Guangxi', 'Fukuchi',' 'Globalization'</a:t>
                      </a:r>
                    </a:p>
                  </a:txBody>
                  <a:tcPr/>
                </a:tc>
                <a:tc>
                  <a:txBody>
                    <a:bodyPr/>
                    <a:lstStyle/>
                    <a:p>
                      <a:r>
                        <a:rPr lang="en-SG" sz="1600" dirty="0"/>
                        <a:t>China districts</a:t>
                      </a:r>
                      <a:endParaRPr lang="en-GB" sz="1600" dirty="0"/>
                    </a:p>
                  </a:txBody>
                  <a:tcPr/>
                </a:tc>
                <a:extLst>
                  <a:ext uri="{0D108BD9-81ED-4DB2-BD59-A6C34878D82A}">
                    <a16:rowId xmlns:a16="http://schemas.microsoft.com/office/drawing/2014/main" val="3441784482"/>
                  </a:ext>
                </a:extLst>
              </a:tr>
              <a:tr h="370840">
                <a:tc>
                  <a:txBody>
                    <a:bodyPr/>
                    <a:lstStyle/>
                    <a:p>
                      <a:r>
                        <a:rPr lang="en-US" sz="1600" dirty="0"/>
                        <a:t>1</a:t>
                      </a:r>
                      <a:endParaRPr lang="en-GB" sz="1600" dirty="0"/>
                    </a:p>
                  </a:txBody>
                  <a:tcPr/>
                </a:tc>
                <a:tc>
                  <a:txBody>
                    <a:bodyPr/>
                    <a:lstStyle/>
                    <a:p>
                      <a:r>
                        <a:rPr lang="en-SG" sz="1600" dirty="0"/>
                        <a:t>1028</a:t>
                      </a:r>
                      <a:endParaRPr lang="en-GB" sz="1600" dirty="0"/>
                    </a:p>
                  </a:txBody>
                  <a:tcPr/>
                </a:tc>
                <a:tc>
                  <a:txBody>
                    <a:bodyPr/>
                    <a:lstStyle/>
                    <a:p>
                      <a:r>
                        <a:rPr lang="en-GB" sz="1600" dirty="0"/>
                        <a:t>`Banking Industry', 'Credit Policy', 'Banking Bank', 'Banking Bank', 'Financial Institutions', 'Financial Services', 'Credits', 'Financial System', 'Banking System', 'Banks'</a:t>
                      </a:r>
                    </a:p>
                  </a:txBody>
                  <a:tcPr/>
                </a:tc>
                <a:tc>
                  <a:txBody>
                    <a:bodyPr/>
                    <a:lstStyle/>
                    <a:p>
                      <a:r>
                        <a:rPr lang="en-SG" sz="1600" dirty="0"/>
                        <a:t>Banking systems</a:t>
                      </a:r>
                      <a:endParaRPr lang="en-GB" sz="1600" dirty="0"/>
                    </a:p>
                  </a:txBody>
                  <a:tcPr/>
                </a:tc>
                <a:extLst>
                  <a:ext uri="{0D108BD9-81ED-4DB2-BD59-A6C34878D82A}">
                    <a16:rowId xmlns:a16="http://schemas.microsoft.com/office/drawing/2014/main" val="1332458623"/>
                  </a:ext>
                </a:extLst>
              </a:tr>
              <a:tr h="370840">
                <a:tc>
                  <a:txBody>
                    <a:bodyPr/>
                    <a:lstStyle/>
                    <a:p>
                      <a:r>
                        <a:rPr lang="en-US" sz="1600" dirty="0"/>
                        <a:t>2</a:t>
                      </a:r>
                      <a:endParaRPr lang="en-GB" sz="1600" dirty="0"/>
                    </a:p>
                  </a:txBody>
                  <a:tcPr/>
                </a:tc>
                <a:tc>
                  <a:txBody>
                    <a:bodyPr/>
                    <a:lstStyle/>
                    <a:p>
                      <a:r>
                        <a:rPr lang="en-SG" sz="1600" dirty="0"/>
                        <a:t>831</a:t>
                      </a:r>
                      <a:endParaRPr lang="en-GB" sz="1600" dirty="0"/>
                    </a:p>
                  </a:txBody>
                  <a:tcPr/>
                </a:tc>
                <a:tc>
                  <a:txBody>
                    <a:bodyPr/>
                    <a:lstStyle/>
                    <a:p>
                      <a:r>
                        <a:rPr lang="en-GB" sz="1600" dirty="0"/>
                        <a:t>'Water resources', 'water resources', 'water basin', 'environmental protection', 'ecological environment', 'sustainable environment', 'resource management', 'eco-agriculture', 'vision of development'</a:t>
                      </a:r>
                    </a:p>
                  </a:txBody>
                  <a:tcPr/>
                </a:tc>
                <a:tc>
                  <a:txBody>
                    <a:bodyPr/>
                    <a:lstStyle/>
                    <a:p>
                      <a:r>
                        <a:rPr lang="en-SG" sz="1600" dirty="0"/>
                        <a:t>Water conservation</a:t>
                      </a:r>
                      <a:endParaRPr lang="en-GB" sz="1600" dirty="0"/>
                    </a:p>
                  </a:txBody>
                  <a:tcPr/>
                </a:tc>
                <a:extLst>
                  <a:ext uri="{0D108BD9-81ED-4DB2-BD59-A6C34878D82A}">
                    <a16:rowId xmlns:a16="http://schemas.microsoft.com/office/drawing/2014/main" val="2756866332"/>
                  </a:ext>
                </a:extLst>
              </a:tr>
              <a:tr h="436313">
                <a:tc>
                  <a:txBody>
                    <a:bodyPr/>
                    <a:lstStyle/>
                    <a:p>
                      <a:r>
                        <a:rPr lang="en-US" sz="1600" dirty="0"/>
                        <a:t>3</a:t>
                      </a:r>
                      <a:endParaRPr lang="en-GB" sz="1600" dirty="0"/>
                    </a:p>
                  </a:txBody>
                  <a:tcPr/>
                </a:tc>
                <a:tc>
                  <a:txBody>
                    <a:bodyPr/>
                    <a:lstStyle/>
                    <a:p>
                      <a:r>
                        <a:rPr lang="en-SG" sz="1600" dirty="0"/>
                        <a:t>830</a:t>
                      </a:r>
                      <a:endParaRPr lang="en-GB" sz="1600" dirty="0"/>
                    </a:p>
                  </a:txBody>
                  <a:tcPr/>
                </a:tc>
                <a:tc>
                  <a:txBody>
                    <a:bodyPr/>
                    <a:lstStyle/>
                    <a:p>
                      <a:r>
                        <a:rPr lang="en-GB" sz="1600" dirty="0"/>
                        <a:t>`Henan Province', '</a:t>
                      </a:r>
                      <a:r>
                        <a:rPr lang="en-GB" sz="1600" dirty="0" err="1"/>
                        <a:t>Cuangdong</a:t>
                      </a:r>
                      <a:r>
                        <a:rPr lang="en-GB" sz="1600" dirty="0"/>
                        <a:t>', '</a:t>
                      </a:r>
                      <a:r>
                        <a:rPr lang="en-GB" sz="1600" dirty="0" err="1"/>
                        <a:t>Congxi</a:t>
                      </a:r>
                      <a:r>
                        <a:rPr lang="en-GB" sz="1600" dirty="0"/>
                        <a:t>', 'Fukuchi',' '</a:t>
                      </a:r>
                      <a:r>
                        <a:rPr lang="en-GB" sz="1600" dirty="0" err="1"/>
                        <a:t>Gangxi</a:t>
                      </a:r>
                      <a:r>
                        <a:rPr lang="en-GB" sz="1600" dirty="0"/>
                        <a:t>',' "Zhejiang Province',' '</a:t>
                      </a:r>
                      <a:r>
                        <a:rPr lang="en-GB" sz="1600" dirty="0" err="1"/>
                        <a:t>Fukuji</a:t>
                      </a:r>
                      <a:r>
                        <a:rPr lang="en-GB" sz="1600" dirty="0"/>
                        <a:t> Province', 'Vision of Development',' 'Hong Kong Macau'</a:t>
                      </a:r>
                    </a:p>
                  </a:txBody>
                  <a:tcPr/>
                </a:tc>
                <a:tc>
                  <a:txBody>
                    <a:bodyPr/>
                    <a:lstStyle/>
                    <a:p>
                      <a:r>
                        <a:rPr lang="en-SG" sz="1600" dirty="0"/>
                        <a:t>China provinces</a:t>
                      </a:r>
                      <a:endParaRPr lang="en-GB" sz="1600" dirty="0"/>
                    </a:p>
                  </a:txBody>
                  <a:tcPr/>
                </a:tc>
                <a:extLst>
                  <a:ext uri="{0D108BD9-81ED-4DB2-BD59-A6C34878D82A}">
                    <a16:rowId xmlns:a16="http://schemas.microsoft.com/office/drawing/2014/main" val="550916792"/>
                  </a:ext>
                </a:extLst>
              </a:tr>
              <a:tr h="447502">
                <a:tc>
                  <a:txBody>
                    <a:bodyPr/>
                    <a:lstStyle/>
                    <a:p>
                      <a:r>
                        <a:rPr lang="en-US" sz="1600" dirty="0"/>
                        <a:t>4</a:t>
                      </a:r>
                      <a:endParaRPr lang="en-GB" sz="1600" dirty="0"/>
                    </a:p>
                  </a:txBody>
                  <a:tcPr/>
                </a:tc>
                <a:tc>
                  <a:txBody>
                    <a:bodyPr/>
                    <a:lstStyle/>
                    <a:p>
                      <a:r>
                        <a:rPr lang="en-SG" sz="1600" dirty="0"/>
                        <a:t>793</a:t>
                      </a:r>
                      <a:endParaRPr lang="en-GB" sz="1600" dirty="0"/>
                    </a:p>
                  </a:txBody>
                  <a:tcPr/>
                </a:tc>
                <a:tc>
                  <a:txBody>
                    <a:bodyPr/>
                    <a:lstStyle/>
                    <a:p>
                      <a:r>
                        <a:rPr lang="en-GB" sz="1600" dirty="0"/>
                        <a:t>'Eco-agriculture', 'Agriculture', 'Vision of Development', 'Rural', 'Sustained Growth', 'Eco-Environment', 'Rural', 'Sustainability', 'Eco-development'</a:t>
                      </a:r>
                    </a:p>
                  </a:txBody>
                  <a:tcPr/>
                </a:tc>
                <a:tc>
                  <a:txBody>
                    <a:bodyPr/>
                    <a:lstStyle/>
                    <a:p>
                      <a:r>
                        <a:rPr lang="en-GB" sz="1600" dirty="0"/>
                        <a:t>Eco-agriculture</a:t>
                      </a:r>
                    </a:p>
                  </a:txBody>
                  <a:tcPr/>
                </a:tc>
                <a:extLst>
                  <a:ext uri="{0D108BD9-81ED-4DB2-BD59-A6C34878D82A}">
                    <a16:rowId xmlns:a16="http://schemas.microsoft.com/office/drawing/2014/main" val="1978414571"/>
                  </a:ext>
                </a:extLst>
              </a:tr>
              <a:tr h="397730">
                <a:tc>
                  <a:txBody>
                    <a:bodyPr/>
                    <a:lstStyle/>
                    <a:p>
                      <a:r>
                        <a:rPr lang="en-US" sz="1600" dirty="0"/>
                        <a:t>5</a:t>
                      </a:r>
                      <a:endParaRPr lang="en-GB" sz="1600" dirty="0"/>
                    </a:p>
                  </a:txBody>
                  <a:tcPr/>
                </a:tc>
                <a:tc>
                  <a:txBody>
                    <a:bodyPr/>
                    <a:lstStyle/>
                    <a:p>
                      <a:r>
                        <a:rPr lang="en-SG" sz="1600" dirty="0"/>
                        <a:t>782</a:t>
                      </a:r>
                      <a:endParaRPr lang="en-GB" sz="1600" dirty="0"/>
                    </a:p>
                  </a:txBody>
                  <a:tcPr/>
                </a:tc>
                <a:tc>
                  <a:txBody>
                    <a:bodyPr/>
                    <a:lstStyle/>
                    <a:p>
                      <a:r>
                        <a:rPr lang="en-GB" sz="1600" dirty="0"/>
                        <a:t>'Eco-environment','eco-agriculture','eco-tourism','eco-environment','environmental protection',' sustainability’, 'environment’, 'forestry', 'vision of development'</a:t>
                      </a:r>
                      <a:endParaRPr lang="en-GB" sz="1600" kern="1200" dirty="0">
                        <a:solidFill>
                          <a:schemeClr val="dk1"/>
                        </a:solidFill>
                        <a:latin typeface="+mn-lt"/>
                        <a:ea typeface="+mn-ea"/>
                        <a:cs typeface="+mn-cs"/>
                      </a:endParaRPr>
                    </a:p>
                  </a:txBody>
                  <a:tcPr/>
                </a:tc>
                <a:tc>
                  <a:txBody>
                    <a:bodyPr/>
                    <a:lstStyle/>
                    <a:p>
                      <a:r>
                        <a:rPr lang="en-GB" sz="1600" dirty="0"/>
                        <a:t>Eco-environment</a:t>
                      </a:r>
                    </a:p>
                  </a:txBody>
                  <a:tcPr/>
                </a:tc>
                <a:extLst>
                  <a:ext uri="{0D108BD9-81ED-4DB2-BD59-A6C34878D82A}">
                    <a16:rowId xmlns:a16="http://schemas.microsoft.com/office/drawing/2014/main" val="2908630256"/>
                  </a:ext>
                </a:extLst>
              </a:tr>
            </a:tbl>
          </a:graphicData>
        </a:graphic>
      </p:graphicFrame>
      <p:sp>
        <p:nvSpPr>
          <p:cNvPr id="5" name="Date Placeholder 4">
            <a:extLst>
              <a:ext uri="{FF2B5EF4-FFF2-40B4-BE49-F238E27FC236}">
                <a16:creationId xmlns:a16="http://schemas.microsoft.com/office/drawing/2014/main" id="{BA2A63B7-AE90-9F2A-1DC6-E1EE2FD29806}"/>
              </a:ext>
            </a:extLst>
          </p:cNvPr>
          <p:cNvSpPr>
            <a:spLocks noGrp="1"/>
          </p:cNvSpPr>
          <p:nvPr>
            <p:ph type="dt" sz="half" idx="10"/>
          </p:nvPr>
        </p:nvSpPr>
        <p:spPr/>
        <p:txBody>
          <a:bodyPr/>
          <a:lstStyle/>
          <a:p>
            <a:r>
              <a:rPr lang="en-US"/>
              <a:t>ANL488 Oral Presentation</a:t>
            </a:r>
            <a:endParaRPr lang="en-GB"/>
          </a:p>
        </p:txBody>
      </p:sp>
      <p:sp>
        <p:nvSpPr>
          <p:cNvPr id="7" name="Slide Number Placeholder 6">
            <a:extLst>
              <a:ext uri="{FF2B5EF4-FFF2-40B4-BE49-F238E27FC236}">
                <a16:creationId xmlns:a16="http://schemas.microsoft.com/office/drawing/2014/main" id="{26DDE07F-3A78-0955-43D3-983BB23C4245}"/>
              </a:ext>
            </a:extLst>
          </p:cNvPr>
          <p:cNvSpPr>
            <a:spLocks noGrp="1"/>
          </p:cNvSpPr>
          <p:nvPr>
            <p:ph type="sldNum" sz="quarter" idx="12"/>
          </p:nvPr>
        </p:nvSpPr>
        <p:spPr/>
        <p:txBody>
          <a:bodyPr/>
          <a:lstStyle/>
          <a:p>
            <a:r>
              <a:rPr lang="en-GB"/>
              <a:t>Slide </a:t>
            </a:r>
            <a:fld id="{39D7E691-71D1-4B36-BB0D-EB00076865E9}" type="slidenum">
              <a:rPr lang="en-GB" smtClean="0"/>
              <a:pPr/>
              <a:t>21</a:t>
            </a:fld>
            <a:r>
              <a:rPr lang="en-GB"/>
              <a:t> of 25</a:t>
            </a:r>
            <a:endParaRPr lang="en-GB" dirty="0"/>
          </a:p>
        </p:txBody>
      </p:sp>
    </p:spTree>
    <p:extLst>
      <p:ext uri="{BB962C8B-B14F-4D97-AF65-F5344CB8AC3E}">
        <p14:creationId xmlns:p14="http://schemas.microsoft.com/office/powerpoint/2010/main" val="109863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9761841" cy="877729"/>
          </a:xfrm>
        </p:spPr>
        <p:txBody>
          <a:bodyPr anchor="ctr">
            <a:normAutofit fontScale="90000"/>
          </a:bodyPr>
          <a:lstStyle/>
          <a:p>
            <a:r>
              <a:rPr lang="en-US" sz="4000" dirty="0">
                <a:solidFill>
                  <a:srgbClr val="FFFFFF"/>
                </a:solidFill>
              </a:rPr>
              <a:t>Results: What are the trending topics in green finance from Chinese literature? (RQ3)</a:t>
            </a:r>
            <a:endParaRPr lang="en-GB" sz="4000" dirty="0">
              <a:solidFill>
                <a:srgbClr val="FFFFFF"/>
              </a:solidFill>
            </a:endParaRPr>
          </a:p>
        </p:txBody>
      </p:sp>
      <p:sp>
        <p:nvSpPr>
          <p:cNvPr id="11" name="Content Placeholder 4">
            <a:extLst>
              <a:ext uri="{FF2B5EF4-FFF2-40B4-BE49-F238E27FC236}">
                <a16:creationId xmlns:a16="http://schemas.microsoft.com/office/drawing/2014/main" id="{C7AC572D-CCB3-3A70-6492-1E220D4D5901}"/>
              </a:ext>
            </a:extLst>
          </p:cNvPr>
          <p:cNvSpPr>
            <a:spLocks noGrp="1"/>
          </p:cNvSpPr>
          <p:nvPr>
            <p:ph idx="1"/>
          </p:nvPr>
        </p:nvSpPr>
        <p:spPr>
          <a:xfrm>
            <a:off x="177800" y="1800225"/>
            <a:ext cx="10515600" cy="4351338"/>
          </a:xfrm>
        </p:spPr>
        <p:txBody>
          <a:bodyPr/>
          <a:lstStyle/>
          <a:p>
            <a:pPr marL="0" indent="0">
              <a:buNone/>
            </a:pPr>
            <a:r>
              <a:rPr lang="en-US" dirty="0" err="1"/>
              <a:t>BERTopic</a:t>
            </a:r>
            <a:r>
              <a:rPr lang="en-US" dirty="0"/>
              <a:t> model</a:t>
            </a:r>
          </a:p>
          <a:p>
            <a:pPr marL="0" indent="0">
              <a:buNone/>
            </a:pPr>
            <a:endParaRPr lang="en-GB" dirty="0"/>
          </a:p>
        </p:txBody>
      </p:sp>
      <p:pic>
        <p:nvPicPr>
          <p:cNvPr id="9" name="Picture 8">
            <a:extLst>
              <a:ext uri="{FF2B5EF4-FFF2-40B4-BE49-F238E27FC236}">
                <a16:creationId xmlns:a16="http://schemas.microsoft.com/office/drawing/2014/main" id="{4DA5F39D-A97D-EE47-89BC-82A513BB121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graphicFrame>
        <p:nvGraphicFramePr>
          <p:cNvPr id="10" name="Table 11">
            <a:extLst>
              <a:ext uri="{FF2B5EF4-FFF2-40B4-BE49-F238E27FC236}">
                <a16:creationId xmlns:a16="http://schemas.microsoft.com/office/drawing/2014/main" id="{44EEDDAE-4571-B0E4-C34F-703EBEE0824C}"/>
              </a:ext>
            </a:extLst>
          </p:cNvPr>
          <p:cNvGraphicFramePr>
            <a:graphicFrameLocks noGrp="1"/>
          </p:cNvGraphicFramePr>
          <p:nvPr>
            <p:extLst>
              <p:ext uri="{D42A27DB-BD31-4B8C-83A1-F6EECF244321}">
                <p14:modId xmlns:p14="http://schemas.microsoft.com/office/powerpoint/2010/main" val="113238250"/>
              </p:ext>
            </p:extLst>
          </p:nvPr>
        </p:nvGraphicFramePr>
        <p:xfrm>
          <a:off x="590308" y="2246699"/>
          <a:ext cx="11283638" cy="3845560"/>
        </p:xfrm>
        <a:graphic>
          <a:graphicData uri="http://schemas.openxmlformats.org/drawingml/2006/table">
            <a:tbl>
              <a:tblPr firstRow="1" bandRow="1">
                <a:tableStyleId>{5C22544A-7EE6-4342-B048-85BDC9FD1C3A}</a:tableStyleId>
              </a:tblPr>
              <a:tblGrid>
                <a:gridCol w="766013">
                  <a:extLst>
                    <a:ext uri="{9D8B030D-6E8A-4147-A177-3AD203B41FA5}">
                      <a16:colId xmlns:a16="http://schemas.microsoft.com/office/drawing/2014/main" val="1378617348"/>
                    </a:ext>
                  </a:extLst>
                </a:gridCol>
                <a:gridCol w="766013">
                  <a:extLst>
                    <a:ext uri="{9D8B030D-6E8A-4147-A177-3AD203B41FA5}">
                      <a16:colId xmlns:a16="http://schemas.microsoft.com/office/drawing/2014/main" val="864212051"/>
                    </a:ext>
                  </a:extLst>
                </a:gridCol>
                <a:gridCol w="6872538">
                  <a:extLst>
                    <a:ext uri="{9D8B030D-6E8A-4147-A177-3AD203B41FA5}">
                      <a16:colId xmlns:a16="http://schemas.microsoft.com/office/drawing/2014/main" val="4248177759"/>
                    </a:ext>
                  </a:extLst>
                </a:gridCol>
                <a:gridCol w="2879074">
                  <a:extLst>
                    <a:ext uri="{9D8B030D-6E8A-4147-A177-3AD203B41FA5}">
                      <a16:colId xmlns:a16="http://schemas.microsoft.com/office/drawing/2014/main" val="2196561637"/>
                    </a:ext>
                  </a:extLst>
                </a:gridCol>
              </a:tblGrid>
              <a:tr h="370840">
                <a:tc>
                  <a:txBody>
                    <a:bodyPr/>
                    <a:lstStyle/>
                    <a:p>
                      <a:r>
                        <a:rPr lang="en-US" sz="1600" dirty="0"/>
                        <a:t>Topics</a:t>
                      </a:r>
                      <a:endParaRPr lang="en-GB" sz="1600" dirty="0"/>
                    </a:p>
                  </a:txBody>
                  <a:tcPr/>
                </a:tc>
                <a:tc>
                  <a:txBody>
                    <a:bodyPr/>
                    <a:lstStyle/>
                    <a:p>
                      <a:r>
                        <a:rPr lang="en-SG" sz="1600" dirty="0"/>
                        <a:t>Count</a:t>
                      </a:r>
                      <a:endParaRPr lang="en-GB" sz="1600" dirty="0"/>
                    </a:p>
                  </a:txBody>
                  <a:tcPr/>
                </a:tc>
                <a:tc>
                  <a:txBody>
                    <a:bodyPr/>
                    <a:lstStyle/>
                    <a:p>
                      <a:r>
                        <a:rPr lang="en-SG" sz="1600" dirty="0"/>
                        <a:t>Top 10 tokens</a:t>
                      </a:r>
                      <a:endParaRPr lang="en-GB" sz="1600" dirty="0"/>
                    </a:p>
                  </a:txBody>
                  <a:tcPr/>
                </a:tc>
                <a:tc>
                  <a:txBody>
                    <a:bodyPr/>
                    <a:lstStyle/>
                    <a:p>
                      <a:r>
                        <a:rPr lang="en-US" sz="1600" dirty="0"/>
                        <a:t>Proposed Topic</a:t>
                      </a:r>
                      <a:endParaRPr lang="en-GB" sz="1600" dirty="0"/>
                    </a:p>
                  </a:txBody>
                  <a:tcPr/>
                </a:tc>
                <a:extLst>
                  <a:ext uri="{0D108BD9-81ED-4DB2-BD59-A6C34878D82A}">
                    <a16:rowId xmlns:a16="http://schemas.microsoft.com/office/drawing/2014/main" val="2238083650"/>
                  </a:ext>
                </a:extLst>
              </a:tr>
              <a:tr h="370840">
                <a:tc>
                  <a:txBody>
                    <a:bodyPr/>
                    <a:lstStyle/>
                    <a:p>
                      <a:r>
                        <a:rPr lang="en-US" sz="1600" dirty="0"/>
                        <a:t>0</a:t>
                      </a:r>
                      <a:endParaRPr lang="en-GB" sz="1600" dirty="0"/>
                    </a:p>
                  </a:txBody>
                  <a:tcPr/>
                </a:tc>
                <a:tc>
                  <a:txBody>
                    <a:bodyPr/>
                    <a:lstStyle/>
                    <a:p>
                      <a:r>
                        <a:rPr lang="en-SG" sz="1600" dirty="0"/>
                        <a:t>766</a:t>
                      </a:r>
                      <a:endParaRPr lang="en-GB" sz="1600" dirty="0"/>
                    </a:p>
                  </a:txBody>
                  <a:tcPr/>
                </a:tc>
                <a:tc>
                  <a:txBody>
                    <a:bodyPr/>
                    <a:lstStyle/>
                    <a:p>
                      <a:r>
                        <a:rPr lang="en-GB" sz="1600" dirty="0"/>
                        <a:t>'Industrial structure', 'upgrading', 'test area', 'reform', 'coupling', 'technology innovation', 'quality', 'region', 'degree', 'standard'</a:t>
                      </a:r>
                    </a:p>
                  </a:txBody>
                  <a:tcPr/>
                </a:tc>
                <a:tc>
                  <a:txBody>
                    <a:bodyPr/>
                    <a:lstStyle/>
                    <a:p>
                      <a:r>
                        <a:rPr lang="en-SG" sz="1600" dirty="0"/>
                        <a:t>Innovation and improvements</a:t>
                      </a:r>
                      <a:endParaRPr lang="en-GB" sz="1600" dirty="0"/>
                    </a:p>
                  </a:txBody>
                  <a:tcPr/>
                </a:tc>
                <a:extLst>
                  <a:ext uri="{0D108BD9-81ED-4DB2-BD59-A6C34878D82A}">
                    <a16:rowId xmlns:a16="http://schemas.microsoft.com/office/drawing/2014/main" val="3441784482"/>
                  </a:ext>
                </a:extLst>
              </a:tr>
              <a:tr h="370840">
                <a:tc>
                  <a:txBody>
                    <a:bodyPr/>
                    <a:lstStyle/>
                    <a:p>
                      <a:r>
                        <a:rPr lang="en-US" sz="1600" dirty="0"/>
                        <a:t>1</a:t>
                      </a:r>
                      <a:endParaRPr lang="en-GB" sz="1600" dirty="0"/>
                    </a:p>
                  </a:txBody>
                  <a:tcPr/>
                </a:tc>
                <a:tc>
                  <a:txBody>
                    <a:bodyPr/>
                    <a:lstStyle/>
                    <a:p>
                      <a:r>
                        <a:rPr lang="en-SG" sz="1600" dirty="0"/>
                        <a:t>524</a:t>
                      </a:r>
                      <a:endParaRPr lang="en-GB" sz="1600" dirty="0"/>
                    </a:p>
                  </a:txBody>
                  <a:tcPr/>
                </a:tc>
                <a:tc>
                  <a:txBody>
                    <a:bodyPr/>
                    <a:lstStyle/>
                    <a:p>
                      <a:r>
                        <a:rPr lang="en-GB" sz="1600" dirty="0"/>
                        <a:t>`entity', 'structure', 'head of board', 'new', 'finance centre', 'open', 'visit', 'branch', 'modern', 'finance'</a:t>
                      </a:r>
                    </a:p>
                  </a:txBody>
                  <a:tcPr/>
                </a:tc>
                <a:tc>
                  <a:txBody>
                    <a:bodyPr/>
                    <a:lstStyle/>
                    <a:p>
                      <a:r>
                        <a:rPr lang="en-SG" sz="1600" dirty="0"/>
                        <a:t>Financial bodies</a:t>
                      </a:r>
                      <a:endParaRPr lang="en-GB" sz="1600" dirty="0"/>
                    </a:p>
                  </a:txBody>
                  <a:tcPr/>
                </a:tc>
                <a:extLst>
                  <a:ext uri="{0D108BD9-81ED-4DB2-BD59-A6C34878D82A}">
                    <a16:rowId xmlns:a16="http://schemas.microsoft.com/office/drawing/2014/main" val="1332458623"/>
                  </a:ext>
                </a:extLst>
              </a:tr>
              <a:tr h="370840">
                <a:tc>
                  <a:txBody>
                    <a:bodyPr/>
                    <a:lstStyle/>
                    <a:p>
                      <a:r>
                        <a:rPr lang="en-US" sz="1600" dirty="0"/>
                        <a:t>2</a:t>
                      </a:r>
                      <a:endParaRPr lang="en-GB" sz="1600" dirty="0"/>
                    </a:p>
                  </a:txBody>
                  <a:tcPr/>
                </a:tc>
                <a:tc>
                  <a:txBody>
                    <a:bodyPr/>
                    <a:lstStyle/>
                    <a:p>
                      <a:r>
                        <a:rPr lang="en-SG" sz="1600" dirty="0"/>
                        <a:t>493</a:t>
                      </a:r>
                      <a:endParaRPr lang="en-GB" sz="1600" dirty="0"/>
                    </a:p>
                  </a:txBody>
                  <a:tcPr/>
                </a:tc>
                <a:tc>
                  <a:txBody>
                    <a:bodyPr/>
                    <a:lstStyle/>
                    <a:p>
                      <a:r>
                        <a:rPr lang="en-GB" sz="1600" dirty="0"/>
                        <a:t>'carbon', ‘carbon peak', ‘carbon', ‘</a:t>
                      </a:r>
                      <a:r>
                        <a:rPr lang="en-GB" sz="1600" dirty="0" err="1"/>
                        <a:t>bicarbon</a:t>
                      </a:r>
                      <a:r>
                        <a:rPr lang="en-GB" sz="1600" dirty="0"/>
                        <a:t>', ‘emission', ‘right',’ lower carbon', ‘target', ‘high carbon',’ opportunity'</a:t>
                      </a:r>
                    </a:p>
                  </a:txBody>
                  <a:tcPr/>
                </a:tc>
                <a:tc>
                  <a:txBody>
                    <a:bodyPr/>
                    <a:lstStyle/>
                    <a:p>
                      <a:r>
                        <a:rPr lang="en-SG" sz="1600" dirty="0"/>
                        <a:t>Carbon Emissions</a:t>
                      </a:r>
                      <a:endParaRPr lang="en-GB" sz="1600" dirty="0"/>
                    </a:p>
                  </a:txBody>
                  <a:tcPr/>
                </a:tc>
                <a:extLst>
                  <a:ext uri="{0D108BD9-81ED-4DB2-BD59-A6C34878D82A}">
                    <a16:rowId xmlns:a16="http://schemas.microsoft.com/office/drawing/2014/main" val="2756866332"/>
                  </a:ext>
                </a:extLst>
              </a:tr>
              <a:tr h="436313">
                <a:tc>
                  <a:txBody>
                    <a:bodyPr/>
                    <a:lstStyle/>
                    <a:p>
                      <a:r>
                        <a:rPr lang="en-US" sz="1600" dirty="0"/>
                        <a:t>3</a:t>
                      </a:r>
                      <a:endParaRPr lang="en-GB" sz="1600" dirty="0"/>
                    </a:p>
                  </a:txBody>
                  <a:tcPr/>
                </a:tc>
                <a:tc>
                  <a:txBody>
                    <a:bodyPr/>
                    <a:lstStyle/>
                    <a:p>
                      <a:r>
                        <a:rPr lang="en-SG" sz="1600" dirty="0"/>
                        <a:t>173</a:t>
                      </a:r>
                      <a:endParaRPr lang="en-GB" sz="1600" dirty="0"/>
                    </a:p>
                  </a:txBody>
                  <a:tcPr/>
                </a:tc>
                <a:tc>
                  <a:txBody>
                    <a:bodyPr/>
                    <a:lstStyle/>
                    <a:p>
                      <a:r>
                        <a:rPr lang="en-GB" sz="1600" dirty="0"/>
                        <a:t>'Human capacity', 'resource management', 'sustainability', 'continuing growth', 'distribution', 'human resources', 'cycle', 'growth', 'geographical', 'continuing'</a:t>
                      </a:r>
                    </a:p>
                  </a:txBody>
                  <a:tcPr/>
                </a:tc>
                <a:tc>
                  <a:txBody>
                    <a:bodyPr/>
                    <a:lstStyle/>
                    <a:p>
                      <a:r>
                        <a:rPr lang="en-SG" sz="1600" dirty="0"/>
                        <a:t>Human resources</a:t>
                      </a:r>
                      <a:endParaRPr lang="en-GB" sz="1600" dirty="0"/>
                    </a:p>
                  </a:txBody>
                  <a:tcPr/>
                </a:tc>
                <a:extLst>
                  <a:ext uri="{0D108BD9-81ED-4DB2-BD59-A6C34878D82A}">
                    <a16:rowId xmlns:a16="http://schemas.microsoft.com/office/drawing/2014/main" val="550916792"/>
                  </a:ext>
                </a:extLst>
              </a:tr>
              <a:tr h="447502">
                <a:tc>
                  <a:txBody>
                    <a:bodyPr/>
                    <a:lstStyle/>
                    <a:p>
                      <a:r>
                        <a:rPr lang="en-US" sz="1600" dirty="0"/>
                        <a:t>4</a:t>
                      </a:r>
                      <a:endParaRPr lang="en-GB" sz="1600" dirty="0"/>
                    </a:p>
                  </a:txBody>
                  <a:tcPr/>
                </a:tc>
                <a:tc>
                  <a:txBody>
                    <a:bodyPr/>
                    <a:lstStyle/>
                    <a:p>
                      <a:r>
                        <a:rPr lang="en-SG" sz="1600" dirty="0"/>
                        <a:t>164</a:t>
                      </a:r>
                      <a:endParaRPr lang="en-GB" sz="1600" dirty="0"/>
                    </a:p>
                  </a:txBody>
                  <a:tcPr/>
                </a:tc>
                <a:tc>
                  <a:txBody>
                    <a:bodyPr/>
                    <a:lstStyle/>
                    <a:p>
                      <a:r>
                        <a:rPr lang="en-GB" sz="1600" dirty="0"/>
                        <a:t>'Renewed', 'Rural', 'Agriculture', 'Rural',' Push', 'Rural', 'Agriculture', 'Income',' Reality', 'Return to Poverty'</a:t>
                      </a:r>
                    </a:p>
                  </a:txBody>
                  <a:tcPr/>
                </a:tc>
                <a:tc>
                  <a:txBody>
                    <a:bodyPr/>
                    <a:lstStyle/>
                    <a:p>
                      <a:r>
                        <a:rPr lang="en-SG" sz="1600" dirty="0"/>
                        <a:t>Agriculture</a:t>
                      </a:r>
                      <a:endParaRPr lang="en-GB" sz="1600" dirty="0"/>
                    </a:p>
                  </a:txBody>
                  <a:tcPr/>
                </a:tc>
                <a:extLst>
                  <a:ext uri="{0D108BD9-81ED-4DB2-BD59-A6C34878D82A}">
                    <a16:rowId xmlns:a16="http://schemas.microsoft.com/office/drawing/2014/main" val="1978414571"/>
                  </a:ext>
                </a:extLst>
              </a:tr>
              <a:tr h="397730">
                <a:tc>
                  <a:txBody>
                    <a:bodyPr/>
                    <a:lstStyle/>
                    <a:p>
                      <a:r>
                        <a:rPr lang="en-US" sz="1600" dirty="0"/>
                        <a:t>5</a:t>
                      </a:r>
                      <a:endParaRPr lang="en-GB" sz="1600" dirty="0"/>
                    </a:p>
                  </a:txBody>
                  <a:tcPr/>
                </a:tc>
                <a:tc>
                  <a:txBody>
                    <a:bodyPr/>
                    <a:lstStyle/>
                    <a:p>
                      <a:r>
                        <a:rPr lang="en-SG" sz="1600" dirty="0"/>
                        <a:t>146</a:t>
                      </a:r>
                      <a:endParaRPr lang="en-GB" sz="1600" dirty="0"/>
                    </a:p>
                  </a:txBody>
                  <a:tcPr/>
                </a:tc>
                <a:tc>
                  <a:txBody>
                    <a:bodyPr/>
                    <a:lstStyle/>
                    <a:p>
                      <a:r>
                        <a:rPr lang="en-GB" sz="1600" kern="1200" dirty="0">
                          <a:solidFill>
                            <a:schemeClr val="dk1"/>
                          </a:solidFill>
                          <a:latin typeface="+mn-lt"/>
                          <a:ea typeface="+mn-ea"/>
                          <a:cs typeface="+mn-cs"/>
                        </a:rPr>
                        <a:t>'Construction', 'Concept', 'Construction', 'Lease', 'Priority', 'New Opportunities',' Model Areas', 'Sector', 'Procuration',' 'Trade'</a:t>
                      </a:r>
                    </a:p>
                  </a:txBody>
                  <a:tcPr/>
                </a:tc>
                <a:tc>
                  <a:txBody>
                    <a:bodyPr/>
                    <a:lstStyle/>
                    <a:p>
                      <a:r>
                        <a:rPr lang="en-SG" sz="1600" dirty="0"/>
                        <a:t>Construction</a:t>
                      </a:r>
                      <a:endParaRPr lang="en-GB" sz="1600" dirty="0"/>
                    </a:p>
                  </a:txBody>
                  <a:tcPr/>
                </a:tc>
                <a:extLst>
                  <a:ext uri="{0D108BD9-81ED-4DB2-BD59-A6C34878D82A}">
                    <a16:rowId xmlns:a16="http://schemas.microsoft.com/office/drawing/2014/main" val="2908630256"/>
                  </a:ext>
                </a:extLst>
              </a:tr>
            </a:tbl>
          </a:graphicData>
        </a:graphic>
      </p:graphicFrame>
      <p:sp>
        <p:nvSpPr>
          <p:cNvPr id="14" name="Date Placeholder 13">
            <a:extLst>
              <a:ext uri="{FF2B5EF4-FFF2-40B4-BE49-F238E27FC236}">
                <a16:creationId xmlns:a16="http://schemas.microsoft.com/office/drawing/2014/main" id="{98F19CBF-1DDF-1C24-6658-3A4914A0BF87}"/>
              </a:ext>
            </a:extLst>
          </p:cNvPr>
          <p:cNvSpPr>
            <a:spLocks noGrp="1"/>
          </p:cNvSpPr>
          <p:nvPr>
            <p:ph type="dt" sz="half" idx="10"/>
          </p:nvPr>
        </p:nvSpPr>
        <p:spPr/>
        <p:txBody>
          <a:bodyPr/>
          <a:lstStyle/>
          <a:p>
            <a:r>
              <a:rPr lang="en-US"/>
              <a:t>ANL488 Oral Presentation</a:t>
            </a:r>
            <a:endParaRPr lang="en-GB"/>
          </a:p>
        </p:txBody>
      </p:sp>
      <p:sp>
        <p:nvSpPr>
          <p:cNvPr id="15" name="Slide Number Placeholder 14">
            <a:extLst>
              <a:ext uri="{FF2B5EF4-FFF2-40B4-BE49-F238E27FC236}">
                <a16:creationId xmlns:a16="http://schemas.microsoft.com/office/drawing/2014/main" id="{683871D1-76BD-517A-CECB-1D50F870D3B6}"/>
              </a:ext>
            </a:extLst>
          </p:cNvPr>
          <p:cNvSpPr>
            <a:spLocks noGrp="1"/>
          </p:cNvSpPr>
          <p:nvPr>
            <p:ph type="sldNum" sz="quarter" idx="12"/>
          </p:nvPr>
        </p:nvSpPr>
        <p:spPr/>
        <p:txBody>
          <a:bodyPr/>
          <a:lstStyle/>
          <a:p>
            <a:r>
              <a:rPr lang="en-GB"/>
              <a:t>Slide </a:t>
            </a:r>
            <a:fld id="{39D7E691-71D1-4B36-BB0D-EB00076865E9}" type="slidenum">
              <a:rPr lang="en-GB" smtClean="0"/>
              <a:pPr/>
              <a:t>22</a:t>
            </a:fld>
            <a:r>
              <a:rPr lang="en-GB"/>
              <a:t> of 25</a:t>
            </a:r>
            <a:endParaRPr lang="en-GB" dirty="0"/>
          </a:p>
        </p:txBody>
      </p:sp>
    </p:spTree>
    <p:extLst>
      <p:ext uri="{BB962C8B-B14F-4D97-AF65-F5344CB8AC3E}">
        <p14:creationId xmlns:p14="http://schemas.microsoft.com/office/powerpoint/2010/main" val="412797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9761841" cy="877729"/>
          </a:xfrm>
        </p:spPr>
        <p:txBody>
          <a:bodyPr anchor="ctr">
            <a:normAutofit fontScale="90000"/>
          </a:bodyPr>
          <a:lstStyle/>
          <a:p>
            <a:r>
              <a:rPr lang="en-US" sz="4000" dirty="0">
                <a:solidFill>
                  <a:srgbClr val="FFFFFF"/>
                </a:solidFill>
              </a:rPr>
              <a:t>Results: What are the trending topics in green finance from Chinese literature? (RQ3)</a:t>
            </a:r>
            <a:endParaRPr lang="en-GB" sz="4000" dirty="0">
              <a:solidFill>
                <a:srgbClr val="FFFFFF"/>
              </a:solidFill>
            </a:endParaRPr>
          </a:p>
        </p:txBody>
      </p:sp>
      <p:sp>
        <p:nvSpPr>
          <p:cNvPr id="11" name="Content Placeholder 4">
            <a:extLst>
              <a:ext uri="{FF2B5EF4-FFF2-40B4-BE49-F238E27FC236}">
                <a16:creationId xmlns:a16="http://schemas.microsoft.com/office/drawing/2014/main" id="{C7AC572D-CCB3-3A70-6492-1E220D4D5901}"/>
              </a:ext>
            </a:extLst>
          </p:cNvPr>
          <p:cNvSpPr>
            <a:spLocks noGrp="1"/>
          </p:cNvSpPr>
          <p:nvPr>
            <p:ph idx="1"/>
          </p:nvPr>
        </p:nvSpPr>
        <p:spPr>
          <a:xfrm>
            <a:off x="177800" y="1800225"/>
            <a:ext cx="10515600" cy="4351338"/>
          </a:xfrm>
        </p:spPr>
        <p:txBody>
          <a:bodyPr/>
          <a:lstStyle/>
          <a:p>
            <a:pPr marL="0" indent="0">
              <a:buNone/>
            </a:pPr>
            <a:r>
              <a:rPr lang="en-US"/>
              <a:t>BERTopic model</a:t>
            </a:r>
          </a:p>
          <a:p>
            <a:pPr marL="0" indent="0">
              <a:buNone/>
            </a:pPr>
            <a:endParaRPr lang="en-GB" dirty="0"/>
          </a:p>
        </p:txBody>
      </p:sp>
      <p:pic>
        <p:nvPicPr>
          <p:cNvPr id="8" name="Picture 7" descr="A black background with white text&#10;&#10;Description automatically generated">
            <a:extLst>
              <a:ext uri="{FF2B5EF4-FFF2-40B4-BE49-F238E27FC236}">
                <a16:creationId xmlns:a16="http://schemas.microsoft.com/office/drawing/2014/main" id="{FFCBC434-CE58-6B2D-416A-B9988F92BBB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AE48637F-A7CE-E40B-81A6-744F467435E7}"/>
              </a:ext>
            </a:extLst>
          </p:cNvPr>
          <p:cNvPicPr>
            <a:picLocks noChangeAspect="1"/>
          </p:cNvPicPr>
          <p:nvPr/>
        </p:nvPicPr>
        <p:blipFill>
          <a:blip r:embed="rId5"/>
          <a:stretch>
            <a:fillRect/>
          </a:stretch>
        </p:blipFill>
        <p:spPr>
          <a:xfrm>
            <a:off x="1885555" y="2308057"/>
            <a:ext cx="3454578" cy="3943553"/>
          </a:xfrm>
          <a:prstGeom prst="rect">
            <a:avLst/>
          </a:prstGeom>
        </p:spPr>
      </p:pic>
      <p:pic>
        <p:nvPicPr>
          <p:cNvPr id="16" name="Picture 15" descr="A screenshot of a computer generated image&#10;&#10;Description automatically generated">
            <a:extLst>
              <a:ext uri="{FF2B5EF4-FFF2-40B4-BE49-F238E27FC236}">
                <a16:creationId xmlns:a16="http://schemas.microsoft.com/office/drawing/2014/main" id="{0A6E91F3-0214-F8B5-A179-3005A995CBC7}"/>
              </a:ext>
            </a:extLst>
          </p:cNvPr>
          <p:cNvPicPr>
            <a:picLocks noChangeAspect="1"/>
          </p:cNvPicPr>
          <p:nvPr/>
        </p:nvPicPr>
        <p:blipFill>
          <a:blip r:embed="rId6"/>
          <a:stretch>
            <a:fillRect/>
          </a:stretch>
        </p:blipFill>
        <p:spPr>
          <a:xfrm>
            <a:off x="7047888" y="2187146"/>
            <a:ext cx="4441663" cy="4256337"/>
          </a:xfrm>
          <a:prstGeom prst="rect">
            <a:avLst/>
          </a:prstGeom>
        </p:spPr>
      </p:pic>
      <p:sp>
        <p:nvSpPr>
          <p:cNvPr id="20" name="Date Placeholder 19">
            <a:extLst>
              <a:ext uri="{FF2B5EF4-FFF2-40B4-BE49-F238E27FC236}">
                <a16:creationId xmlns:a16="http://schemas.microsoft.com/office/drawing/2014/main" id="{044863AD-EC85-AE24-05B7-7E5551BF57EB}"/>
              </a:ext>
            </a:extLst>
          </p:cNvPr>
          <p:cNvSpPr>
            <a:spLocks noGrp="1"/>
          </p:cNvSpPr>
          <p:nvPr>
            <p:ph type="dt" sz="half" idx="10"/>
          </p:nvPr>
        </p:nvSpPr>
        <p:spPr/>
        <p:txBody>
          <a:bodyPr/>
          <a:lstStyle/>
          <a:p>
            <a:r>
              <a:rPr lang="en-US"/>
              <a:t>ANL488 Oral Presentation</a:t>
            </a:r>
            <a:endParaRPr lang="en-GB"/>
          </a:p>
        </p:txBody>
      </p:sp>
      <p:sp>
        <p:nvSpPr>
          <p:cNvPr id="21" name="Slide Number Placeholder 20">
            <a:extLst>
              <a:ext uri="{FF2B5EF4-FFF2-40B4-BE49-F238E27FC236}">
                <a16:creationId xmlns:a16="http://schemas.microsoft.com/office/drawing/2014/main" id="{04F519F6-DA5D-131D-BD1A-A850FB2102BD}"/>
              </a:ext>
            </a:extLst>
          </p:cNvPr>
          <p:cNvSpPr>
            <a:spLocks noGrp="1"/>
          </p:cNvSpPr>
          <p:nvPr>
            <p:ph type="sldNum" sz="quarter" idx="12"/>
          </p:nvPr>
        </p:nvSpPr>
        <p:spPr/>
        <p:txBody>
          <a:bodyPr/>
          <a:lstStyle/>
          <a:p>
            <a:r>
              <a:rPr lang="en-GB"/>
              <a:t>Slide </a:t>
            </a:r>
            <a:fld id="{39D7E691-71D1-4B36-BB0D-EB00076865E9}" type="slidenum">
              <a:rPr lang="en-GB" smtClean="0"/>
              <a:pPr/>
              <a:t>23</a:t>
            </a:fld>
            <a:r>
              <a:rPr lang="en-GB"/>
              <a:t> of 25</a:t>
            </a:r>
            <a:endParaRPr lang="en-GB" dirty="0"/>
          </a:p>
        </p:txBody>
      </p:sp>
    </p:spTree>
    <p:extLst>
      <p:ext uri="{BB962C8B-B14F-4D97-AF65-F5344CB8AC3E}">
        <p14:creationId xmlns:p14="http://schemas.microsoft.com/office/powerpoint/2010/main" val="609090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8" y="348865"/>
            <a:ext cx="9554904" cy="877729"/>
          </a:xfrm>
        </p:spPr>
        <p:txBody>
          <a:bodyPr anchor="ctr">
            <a:normAutofit fontScale="90000"/>
          </a:bodyPr>
          <a:lstStyle/>
          <a:p>
            <a:r>
              <a:rPr lang="en-US" sz="4000" dirty="0">
                <a:solidFill>
                  <a:srgbClr val="FFFFFF"/>
                </a:solidFill>
              </a:rPr>
              <a:t>Results: What are the trending topics in green finance from Chinese literature? (RQ3)</a:t>
            </a:r>
            <a:endParaRPr lang="en-GB" sz="4000" dirty="0">
              <a:solidFill>
                <a:srgbClr val="FFFFFF"/>
              </a:solidFill>
            </a:endParaRPr>
          </a:p>
        </p:txBody>
      </p:sp>
      <p:sp>
        <p:nvSpPr>
          <p:cNvPr id="11" name="Content Placeholder 4">
            <a:extLst>
              <a:ext uri="{FF2B5EF4-FFF2-40B4-BE49-F238E27FC236}">
                <a16:creationId xmlns:a16="http://schemas.microsoft.com/office/drawing/2014/main" id="{C7AC572D-CCB3-3A70-6492-1E220D4D5901}"/>
              </a:ext>
            </a:extLst>
          </p:cNvPr>
          <p:cNvSpPr>
            <a:spLocks noGrp="1"/>
          </p:cNvSpPr>
          <p:nvPr>
            <p:ph idx="1"/>
          </p:nvPr>
        </p:nvSpPr>
        <p:spPr>
          <a:xfrm>
            <a:off x="177800" y="1800225"/>
            <a:ext cx="10515600" cy="4351338"/>
          </a:xfrm>
        </p:spPr>
        <p:txBody>
          <a:bodyPr/>
          <a:lstStyle/>
          <a:p>
            <a:pPr marL="0" indent="0">
              <a:buNone/>
            </a:pPr>
            <a:r>
              <a:rPr lang="en-US" dirty="0"/>
              <a:t>Top2Vec model</a:t>
            </a:r>
            <a:endParaRPr lang="en-GB" dirty="0"/>
          </a:p>
        </p:txBody>
      </p:sp>
      <p:graphicFrame>
        <p:nvGraphicFramePr>
          <p:cNvPr id="9" name="Table 11">
            <a:extLst>
              <a:ext uri="{FF2B5EF4-FFF2-40B4-BE49-F238E27FC236}">
                <a16:creationId xmlns:a16="http://schemas.microsoft.com/office/drawing/2014/main" id="{2E65A79A-7111-C703-BA1E-3568EF2EC7B9}"/>
              </a:ext>
            </a:extLst>
          </p:cNvPr>
          <p:cNvGraphicFramePr>
            <a:graphicFrameLocks noGrp="1"/>
          </p:cNvGraphicFramePr>
          <p:nvPr>
            <p:extLst>
              <p:ext uri="{D42A27DB-BD31-4B8C-83A1-F6EECF244321}">
                <p14:modId xmlns:p14="http://schemas.microsoft.com/office/powerpoint/2010/main" val="4178574063"/>
              </p:ext>
            </p:extLst>
          </p:nvPr>
        </p:nvGraphicFramePr>
        <p:xfrm>
          <a:off x="590308" y="2246699"/>
          <a:ext cx="11283638" cy="4089400"/>
        </p:xfrm>
        <a:graphic>
          <a:graphicData uri="http://schemas.openxmlformats.org/drawingml/2006/table">
            <a:tbl>
              <a:tblPr firstRow="1" bandRow="1">
                <a:tableStyleId>{5C22544A-7EE6-4342-B048-85BDC9FD1C3A}</a:tableStyleId>
              </a:tblPr>
              <a:tblGrid>
                <a:gridCol w="766013">
                  <a:extLst>
                    <a:ext uri="{9D8B030D-6E8A-4147-A177-3AD203B41FA5}">
                      <a16:colId xmlns:a16="http://schemas.microsoft.com/office/drawing/2014/main" val="1378617348"/>
                    </a:ext>
                  </a:extLst>
                </a:gridCol>
                <a:gridCol w="766013">
                  <a:extLst>
                    <a:ext uri="{9D8B030D-6E8A-4147-A177-3AD203B41FA5}">
                      <a16:colId xmlns:a16="http://schemas.microsoft.com/office/drawing/2014/main" val="864212051"/>
                    </a:ext>
                  </a:extLst>
                </a:gridCol>
                <a:gridCol w="6872538">
                  <a:extLst>
                    <a:ext uri="{9D8B030D-6E8A-4147-A177-3AD203B41FA5}">
                      <a16:colId xmlns:a16="http://schemas.microsoft.com/office/drawing/2014/main" val="4248177759"/>
                    </a:ext>
                  </a:extLst>
                </a:gridCol>
                <a:gridCol w="2879074">
                  <a:extLst>
                    <a:ext uri="{9D8B030D-6E8A-4147-A177-3AD203B41FA5}">
                      <a16:colId xmlns:a16="http://schemas.microsoft.com/office/drawing/2014/main" val="2196561637"/>
                    </a:ext>
                  </a:extLst>
                </a:gridCol>
              </a:tblGrid>
              <a:tr h="370840">
                <a:tc>
                  <a:txBody>
                    <a:bodyPr/>
                    <a:lstStyle/>
                    <a:p>
                      <a:r>
                        <a:rPr lang="en-US" sz="1600" dirty="0"/>
                        <a:t>Topics</a:t>
                      </a:r>
                      <a:endParaRPr lang="en-GB" sz="1600" dirty="0"/>
                    </a:p>
                  </a:txBody>
                  <a:tcPr/>
                </a:tc>
                <a:tc>
                  <a:txBody>
                    <a:bodyPr/>
                    <a:lstStyle/>
                    <a:p>
                      <a:r>
                        <a:rPr lang="en-SG" sz="1600" dirty="0"/>
                        <a:t>Count</a:t>
                      </a:r>
                      <a:endParaRPr lang="en-GB" sz="1600" dirty="0"/>
                    </a:p>
                  </a:txBody>
                  <a:tcPr/>
                </a:tc>
                <a:tc>
                  <a:txBody>
                    <a:bodyPr/>
                    <a:lstStyle/>
                    <a:p>
                      <a:r>
                        <a:rPr lang="en-SG" sz="1600" dirty="0"/>
                        <a:t>Top 10 tokens</a:t>
                      </a:r>
                      <a:endParaRPr lang="en-GB" sz="1600" dirty="0"/>
                    </a:p>
                  </a:txBody>
                  <a:tcPr/>
                </a:tc>
                <a:tc>
                  <a:txBody>
                    <a:bodyPr/>
                    <a:lstStyle/>
                    <a:p>
                      <a:r>
                        <a:rPr lang="en-US" sz="1600" dirty="0"/>
                        <a:t>Proposed Topic</a:t>
                      </a:r>
                      <a:endParaRPr lang="en-GB" sz="1600" dirty="0"/>
                    </a:p>
                  </a:txBody>
                  <a:tcPr/>
                </a:tc>
                <a:extLst>
                  <a:ext uri="{0D108BD9-81ED-4DB2-BD59-A6C34878D82A}">
                    <a16:rowId xmlns:a16="http://schemas.microsoft.com/office/drawing/2014/main" val="2238083650"/>
                  </a:ext>
                </a:extLst>
              </a:tr>
              <a:tr h="370840">
                <a:tc>
                  <a:txBody>
                    <a:bodyPr/>
                    <a:lstStyle/>
                    <a:p>
                      <a:r>
                        <a:rPr lang="en-US" sz="1600" dirty="0"/>
                        <a:t>0</a:t>
                      </a:r>
                      <a:endParaRPr lang="en-GB" sz="1600" dirty="0"/>
                    </a:p>
                  </a:txBody>
                  <a:tcPr/>
                </a:tc>
                <a:tc>
                  <a:txBody>
                    <a:bodyPr/>
                    <a:lstStyle/>
                    <a:p>
                      <a:r>
                        <a:rPr lang="en-SG" sz="1600" dirty="0"/>
                        <a:t>539</a:t>
                      </a:r>
                      <a:endParaRPr lang="en-GB" sz="1600" dirty="0"/>
                    </a:p>
                  </a:txBody>
                  <a:tcPr/>
                </a:tc>
                <a:tc>
                  <a:txBody>
                    <a:bodyPr/>
                    <a:lstStyle/>
                    <a:p>
                      <a:r>
                        <a:rPr lang="en-US" sz="1600" dirty="0"/>
                        <a:t>'Development', 'Status and', 'Our Strategy', 'Status', 'Innovation', 'promotion', 'policies', 'policies', 'industry'</a:t>
                      </a:r>
                      <a:endParaRPr lang="en-GB" sz="1600" dirty="0"/>
                    </a:p>
                  </a:txBody>
                  <a:tcPr/>
                </a:tc>
                <a:tc>
                  <a:txBody>
                    <a:bodyPr/>
                    <a:lstStyle/>
                    <a:p>
                      <a:r>
                        <a:rPr lang="en-SG" sz="1600" dirty="0"/>
                        <a:t>Strategy and policy</a:t>
                      </a:r>
                      <a:endParaRPr lang="en-GB" sz="1600" dirty="0"/>
                    </a:p>
                  </a:txBody>
                  <a:tcPr/>
                </a:tc>
                <a:extLst>
                  <a:ext uri="{0D108BD9-81ED-4DB2-BD59-A6C34878D82A}">
                    <a16:rowId xmlns:a16="http://schemas.microsoft.com/office/drawing/2014/main" val="3441784482"/>
                  </a:ext>
                </a:extLst>
              </a:tr>
              <a:tr h="370840">
                <a:tc>
                  <a:txBody>
                    <a:bodyPr/>
                    <a:lstStyle/>
                    <a:p>
                      <a:r>
                        <a:rPr lang="en-US" sz="1600" dirty="0"/>
                        <a:t>1</a:t>
                      </a:r>
                      <a:endParaRPr lang="en-GB" sz="1600" dirty="0"/>
                    </a:p>
                  </a:txBody>
                  <a:tcPr/>
                </a:tc>
                <a:tc>
                  <a:txBody>
                    <a:bodyPr/>
                    <a:lstStyle/>
                    <a:p>
                      <a:r>
                        <a:rPr lang="en-SG" sz="1600" dirty="0"/>
                        <a:t>525</a:t>
                      </a:r>
                      <a:endParaRPr lang="en-GB" sz="1600" dirty="0"/>
                    </a:p>
                  </a:txBody>
                  <a:tcPr/>
                </a:tc>
                <a:tc>
                  <a:txBody>
                    <a:bodyPr/>
                    <a:lstStyle/>
                    <a:p>
                      <a:r>
                        <a:rPr lang="en-GB" sz="1600" dirty="0"/>
                        <a:t>'Technology Innovation', 'Innovation', 'Industry', 'Industry', 'Industry', 'Industry', 'Technology', 'Technology', 'Development', 'Strategy'</a:t>
                      </a:r>
                    </a:p>
                  </a:txBody>
                  <a:tcPr/>
                </a:tc>
                <a:tc>
                  <a:txBody>
                    <a:bodyPr/>
                    <a:lstStyle/>
                    <a:p>
                      <a:r>
                        <a:rPr lang="en-SG" sz="1600" dirty="0"/>
                        <a:t>Technological innovation</a:t>
                      </a:r>
                      <a:endParaRPr lang="en-GB" sz="1600" dirty="0"/>
                    </a:p>
                  </a:txBody>
                  <a:tcPr/>
                </a:tc>
                <a:extLst>
                  <a:ext uri="{0D108BD9-81ED-4DB2-BD59-A6C34878D82A}">
                    <a16:rowId xmlns:a16="http://schemas.microsoft.com/office/drawing/2014/main" val="1332458623"/>
                  </a:ext>
                </a:extLst>
              </a:tr>
              <a:tr h="370840">
                <a:tc>
                  <a:txBody>
                    <a:bodyPr/>
                    <a:lstStyle/>
                    <a:p>
                      <a:r>
                        <a:rPr lang="en-US" sz="1600" dirty="0"/>
                        <a:t>2</a:t>
                      </a:r>
                      <a:endParaRPr lang="en-GB" sz="1600" dirty="0"/>
                    </a:p>
                  </a:txBody>
                  <a:tcPr/>
                </a:tc>
                <a:tc>
                  <a:txBody>
                    <a:bodyPr/>
                    <a:lstStyle/>
                    <a:p>
                      <a:r>
                        <a:rPr lang="en-SG" sz="1600" dirty="0"/>
                        <a:t>461</a:t>
                      </a:r>
                      <a:endParaRPr lang="en-GB" sz="1600" dirty="0"/>
                    </a:p>
                  </a:txBody>
                  <a:tcPr/>
                </a:tc>
                <a:tc>
                  <a:txBody>
                    <a:bodyPr/>
                    <a:lstStyle/>
                    <a:p>
                      <a:r>
                        <a:rPr lang="en-GB" sz="1600" dirty="0"/>
                        <a:t>'Bank Industry', 'Bank </a:t>
                      </a:r>
                      <a:r>
                        <a:rPr lang="en-GB" sz="1600" dirty="0" err="1"/>
                        <a:t>Bank</a:t>
                      </a:r>
                      <a:r>
                        <a:rPr lang="en-GB" sz="1600" dirty="0"/>
                        <a:t>', 'Financial Institutions', 'Financial System', 'Credit', 'Bank', 'Investment Financing', 'Financial Services', 'Financing',' Enterprises'</a:t>
                      </a:r>
                    </a:p>
                  </a:txBody>
                  <a:tcPr/>
                </a:tc>
                <a:tc>
                  <a:txBody>
                    <a:bodyPr/>
                    <a:lstStyle/>
                    <a:p>
                      <a:r>
                        <a:rPr lang="en-SG" sz="1600" dirty="0"/>
                        <a:t>Financial Systems</a:t>
                      </a:r>
                      <a:endParaRPr lang="en-GB" sz="1600" dirty="0"/>
                    </a:p>
                  </a:txBody>
                  <a:tcPr/>
                </a:tc>
                <a:extLst>
                  <a:ext uri="{0D108BD9-81ED-4DB2-BD59-A6C34878D82A}">
                    <a16:rowId xmlns:a16="http://schemas.microsoft.com/office/drawing/2014/main" val="2756866332"/>
                  </a:ext>
                </a:extLst>
              </a:tr>
              <a:tr h="436313">
                <a:tc>
                  <a:txBody>
                    <a:bodyPr/>
                    <a:lstStyle/>
                    <a:p>
                      <a:r>
                        <a:rPr lang="en-US" sz="1600" dirty="0"/>
                        <a:t>3</a:t>
                      </a:r>
                      <a:endParaRPr lang="en-GB" sz="1600" dirty="0"/>
                    </a:p>
                  </a:txBody>
                  <a:tcPr/>
                </a:tc>
                <a:tc>
                  <a:txBody>
                    <a:bodyPr/>
                    <a:lstStyle/>
                    <a:p>
                      <a:r>
                        <a:rPr lang="en-SG" sz="1600" dirty="0"/>
                        <a:t>316</a:t>
                      </a:r>
                      <a:endParaRPr lang="en-GB" sz="1600" dirty="0"/>
                    </a:p>
                  </a:txBody>
                  <a:tcPr/>
                </a:tc>
                <a:tc>
                  <a:txBody>
                    <a:bodyPr/>
                    <a:lstStyle/>
                    <a:p>
                      <a:r>
                        <a:rPr lang="en-GB" sz="1600" dirty="0"/>
                        <a:t>'Rural','Rural','Development','Region','Agriculture','Eco-agriculture','Innovation','Promotion','Hong Kong’, 'Strategy'</a:t>
                      </a:r>
                    </a:p>
                  </a:txBody>
                  <a:tcPr/>
                </a:tc>
                <a:tc>
                  <a:txBody>
                    <a:bodyPr/>
                    <a:lstStyle/>
                    <a:p>
                      <a:r>
                        <a:rPr lang="en-SG" sz="1600" dirty="0"/>
                        <a:t>Development in rural areas</a:t>
                      </a:r>
                      <a:endParaRPr lang="en-GB" sz="1600" dirty="0"/>
                    </a:p>
                  </a:txBody>
                  <a:tcPr/>
                </a:tc>
                <a:extLst>
                  <a:ext uri="{0D108BD9-81ED-4DB2-BD59-A6C34878D82A}">
                    <a16:rowId xmlns:a16="http://schemas.microsoft.com/office/drawing/2014/main" val="550916792"/>
                  </a:ext>
                </a:extLst>
              </a:tr>
              <a:tr h="447502">
                <a:tc>
                  <a:txBody>
                    <a:bodyPr/>
                    <a:lstStyle/>
                    <a:p>
                      <a:r>
                        <a:rPr lang="en-US" sz="1600" dirty="0"/>
                        <a:t>4</a:t>
                      </a:r>
                      <a:endParaRPr lang="en-GB" sz="1600" dirty="0"/>
                    </a:p>
                  </a:txBody>
                  <a:tcPr/>
                </a:tc>
                <a:tc>
                  <a:txBody>
                    <a:bodyPr/>
                    <a:lstStyle/>
                    <a:p>
                      <a:r>
                        <a:rPr lang="en-SG" sz="1600" dirty="0"/>
                        <a:t>266</a:t>
                      </a:r>
                      <a:endParaRPr lang="en-GB" sz="1600" dirty="0"/>
                    </a:p>
                  </a:txBody>
                  <a:tcPr/>
                </a:tc>
                <a:tc>
                  <a:txBody>
                    <a:bodyPr/>
                    <a:lstStyle/>
                    <a:p>
                      <a:r>
                        <a:rPr lang="en-US" sz="1600" dirty="0"/>
                        <a:t>"Hong Kong Au", "China", "Industrial Structure", "Development", "District", "Industry", "Innovation", "Technology", "Innovation", "Investment", "Technology" and "Enterprise"</a:t>
                      </a:r>
                      <a:endParaRPr lang="en-GB" sz="1600" dirty="0"/>
                    </a:p>
                  </a:txBody>
                  <a:tcPr/>
                </a:tc>
                <a:tc>
                  <a:txBody>
                    <a:bodyPr/>
                    <a:lstStyle/>
                    <a:p>
                      <a:r>
                        <a:rPr lang="en-SG" sz="1600" dirty="0"/>
                        <a:t>China’s innovations</a:t>
                      </a:r>
                      <a:endParaRPr lang="en-GB" sz="1600" dirty="0"/>
                    </a:p>
                  </a:txBody>
                  <a:tcPr/>
                </a:tc>
                <a:extLst>
                  <a:ext uri="{0D108BD9-81ED-4DB2-BD59-A6C34878D82A}">
                    <a16:rowId xmlns:a16="http://schemas.microsoft.com/office/drawing/2014/main" val="1978414571"/>
                  </a:ext>
                </a:extLst>
              </a:tr>
              <a:tr h="397730">
                <a:tc>
                  <a:txBody>
                    <a:bodyPr/>
                    <a:lstStyle/>
                    <a:p>
                      <a:r>
                        <a:rPr lang="en-US" sz="1600" dirty="0"/>
                        <a:t>5</a:t>
                      </a:r>
                      <a:endParaRPr lang="en-GB" sz="1600" dirty="0"/>
                    </a:p>
                  </a:txBody>
                  <a:tcPr/>
                </a:tc>
                <a:tc>
                  <a:txBody>
                    <a:bodyPr/>
                    <a:lstStyle/>
                    <a:p>
                      <a:r>
                        <a:rPr lang="en-SG" sz="1600" dirty="0"/>
                        <a:t>252</a:t>
                      </a:r>
                      <a:endParaRPr lang="en-GB" sz="1600" dirty="0"/>
                    </a:p>
                  </a:txBody>
                  <a:tcPr/>
                </a:tc>
                <a:tc>
                  <a:txBody>
                    <a:bodyPr/>
                    <a:lstStyle/>
                    <a:p>
                      <a:r>
                        <a:rPr lang="en-GB" sz="1600" dirty="0"/>
                        <a:t>'Eco-agriculture','Agriculture','Rural','Eco-Rural','Development',' Growth', 'Industry Structure',' Forestry',' Industry'</a:t>
                      </a:r>
                      <a:endParaRPr lang="en-GB" sz="1600" kern="1200" dirty="0">
                        <a:solidFill>
                          <a:schemeClr val="dk1"/>
                        </a:solidFill>
                        <a:latin typeface="+mn-lt"/>
                        <a:ea typeface="+mn-ea"/>
                        <a:cs typeface="+mn-cs"/>
                      </a:endParaRPr>
                    </a:p>
                  </a:txBody>
                  <a:tcPr/>
                </a:tc>
                <a:tc>
                  <a:txBody>
                    <a:bodyPr/>
                    <a:lstStyle/>
                    <a:p>
                      <a:r>
                        <a:rPr lang="en-SG" sz="1600" dirty="0"/>
                        <a:t>Agricultural</a:t>
                      </a:r>
                      <a:endParaRPr lang="en-GB" sz="1600" dirty="0"/>
                    </a:p>
                  </a:txBody>
                  <a:tcPr/>
                </a:tc>
                <a:extLst>
                  <a:ext uri="{0D108BD9-81ED-4DB2-BD59-A6C34878D82A}">
                    <a16:rowId xmlns:a16="http://schemas.microsoft.com/office/drawing/2014/main" val="2908630256"/>
                  </a:ext>
                </a:extLst>
              </a:tr>
            </a:tbl>
          </a:graphicData>
        </a:graphic>
      </p:graphicFrame>
      <p:pic>
        <p:nvPicPr>
          <p:cNvPr id="6" name="Picture 5">
            <a:extLst>
              <a:ext uri="{FF2B5EF4-FFF2-40B4-BE49-F238E27FC236}">
                <a16:creationId xmlns:a16="http://schemas.microsoft.com/office/drawing/2014/main" id="{67F43D2B-1895-E6D0-06DC-0F9C6528ABC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8" name="Date Placeholder 7">
            <a:extLst>
              <a:ext uri="{FF2B5EF4-FFF2-40B4-BE49-F238E27FC236}">
                <a16:creationId xmlns:a16="http://schemas.microsoft.com/office/drawing/2014/main" id="{694070B0-EB2C-D99D-0576-EA46C52AFEBF}"/>
              </a:ext>
            </a:extLst>
          </p:cNvPr>
          <p:cNvSpPr>
            <a:spLocks noGrp="1"/>
          </p:cNvSpPr>
          <p:nvPr>
            <p:ph type="dt" sz="half" idx="10"/>
          </p:nvPr>
        </p:nvSpPr>
        <p:spPr/>
        <p:txBody>
          <a:bodyPr/>
          <a:lstStyle/>
          <a:p>
            <a:r>
              <a:rPr lang="en-US"/>
              <a:t>ANL488 Oral Presentation</a:t>
            </a:r>
            <a:endParaRPr lang="en-GB"/>
          </a:p>
        </p:txBody>
      </p:sp>
      <p:sp>
        <p:nvSpPr>
          <p:cNvPr id="10" name="Slide Number Placeholder 9">
            <a:extLst>
              <a:ext uri="{FF2B5EF4-FFF2-40B4-BE49-F238E27FC236}">
                <a16:creationId xmlns:a16="http://schemas.microsoft.com/office/drawing/2014/main" id="{FEDF4BB2-9D5A-B527-CF04-4B11EA332054}"/>
              </a:ext>
            </a:extLst>
          </p:cNvPr>
          <p:cNvSpPr>
            <a:spLocks noGrp="1"/>
          </p:cNvSpPr>
          <p:nvPr>
            <p:ph type="sldNum" sz="quarter" idx="12"/>
          </p:nvPr>
        </p:nvSpPr>
        <p:spPr/>
        <p:txBody>
          <a:bodyPr/>
          <a:lstStyle/>
          <a:p>
            <a:r>
              <a:rPr lang="en-GB"/>
              <a:t>Slide </a:t>
            </a:r>
            <a:fld id="{39D7E691-71D1-4B36-BB0D-EB00076865E9}" type="slidenum">
              <a:rPr lang="en-GB" smtClean="0"/>
              <a:pPr/>
              <a:t>24</a:t>
            </a:fld>
            <a:r>
              <a:rPr lang="en-GB"/>
              <a:t> of 25</a:t>
            </a:r>
            <a:endParaRPr lang="en-GB" dirty="0"/>
          </a:p>
        </p:txBody>
      </p:sp>
    </p:spTree>
    <p:extLst>
      <p:ext uri="{BB962C8B-B14F-4D97-AF65-F5344CB8AC3E}">
        <p14:creationId xmlns:p14="http://schemas.microsoft.com/office/powerpoint/2010/main" val="3405593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Recommendations</a:t>
            </a:r>
            <a:endParaRPr lang="en-GB" sz="4000" dirty="0">
              <a:solidFill>
                <a:srgbClr val="FFFFFF"/>
              </a:solidFill>
            </a:endParaRPr>
          </a:p>
        </p:txBody>
      </p:sp>
      <p:sp>
        <p:nvSpPr>
          <p:cNvPr id="11" name="Content Placeholder 4">
            <a:extLst>
              <a:ext uri="{FF2B5EF4-FFF2-40B4-BE49-F238E27FC236}">
                <a16:creationId xmlns:a16="http://schemas.microsoft.com/office/drawing/2014/main" id="{C7AC572D-CCB3-3A70-6492-1E220D4D5901}"/>
              </a:ext>
            </a:extLst>
          </p:cNvPr>
          <p:cNvSpPr>
            <a:spLocks noGrp="1"/>
          </p:cNvSpPr>
          <p:nvPr>
            <p:ph idx="1"/>
          </p:nvPr>
        </p:nvSpPr>
        <p:spPr>
          <a:xfrm>
            <a:off x="177800" y="1800225"/>
            <a:ext cx="10515600" cy="4351338"/>
          </a:xfrm>
        </p:spPr>
        <p:txBody>
          <a:bodyPr/>
          <a:lstStyle/>
          <a:p>
            <a:r>
              <a:rPr lang="en-GB" dirty="0"/>
              <a:t>Future research can be done on trending topics identified:</a:t>
            </a:r>
          </a:p>
          <a:p>
            <a:pPr lvl="1"/>
            <a:r>
              <a:rPr lang="en-US" altLang="zh-CN" sz="2400" dirty="0"/>
              <a:t>Human resources</a:t>
            </a:r>
          </a:p>
          <a:p>
            <a:pPr lvl="1"/>
            <a:r>
              <a:rPr lang="en-US" altLang="zh-CN" sz="2400" dirty="0"/>
              <a:t>Greener Construction</a:t>
            </a:r>
            <a:endParaRPr lang="en-GB" sz="2400" dirty="0"/>
          </a:p>
          <a:p>
            <a:pPr lvl="1"/>
            <a:r>
              <a:rPr lang="en-US" sz="2400" dirty="0"/>
              <a:t>Development in low-income rural areas</a:t>
            </a:r>
            <a:endParaRPr lang="en-GB" sz="2400" dirty="0"/>
          </a:p>
          <a:p>
            <a:pPr lvl="1"/>
            <a:r>
              <a:rPr lang="en-US" altLang="zh-CN" sz="2400" dirty="0"/>
              <a:t>Bank Types</a:t>
            </a:r>
            <a:endParaRPr lang="en-GB" sz="2400" dirty="0"/>
          </a:p>
          <a:p>
            <a:pPr lvl="1"/>
            <a:r>
              <a:rPr lang="en-GB" sz="2400" dirty="0"/>
              <a:t>Commerce</a:t>
            </a:r>
          </a:p>
          <a:p>
            <a:endParaRPr lang="en-GB" dirty="0"/>
          </a:p>
          <a:p>
            <a:pPr lvl="1"/>
            <a:endParaRPr lang="en-GB" dirty="0"/>
          </a:p>
        </p:txBody>
      </p:sp>
      <p:pic>
        <p:nvPicPr>
          <p:cNvPr id="6" name="Picture 5">
            <a:extLst>
              <a:ext uri="{FF2B5EF4-FFF2-40B4-BE49-F238E27FC236}">
                <a16:creationId xmlns:a16="http://schemas.microsoft.com/office/drawing/2014/main" id="{44233D5E-6F7D-14FA-3502-C9EFE79EED9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9" name="Date Placeholder 8">
            <a:extLst>
              <a:ext uri="{FF2B5EF4-FFF2-40B4-BE49-F238E27FC236}">
                <a16:creationId xmlns:a16="http://schemas.microsoft.com/office/drawing/2014/main" id="{E101AEC4-E021-D6DD-F0B6-FF3F3713FC36}"/>
              </a:ext>
            </a:extLst>
          </p:cNvPr>
          <p:cNvSpPr>
            <a:spLocks noGrp="1"/>
          </p:cNvSpPr>
          <p:nvPr>
            <p:ph type="dt" sz="half" idx="10"/>
          </p:nvPr>
        </p:nvSpPr>
        <p:spPr/>
        <p:txBody>
          <a:bodyPr/>
          <a:lstStyle/>
          <a:p>
            <a:r>
              <a:rPr lang="en-US"/>
              <a:t>ANL488 Oral Presentation</a:t>
            </a:r>
            <a:endParaRPr lang="en-GB"/>
          </a:p>
        </p:txBody>
      </p:sp>
      <p:sp>
        <p:nvSpPr>
          <p:cNvPr id="10" name="Slide Number Placeholder 9">
            <a:extLst>
              <a:ext uri="{FF2B5EF4-FFF2-40B4-BE49-F238E27FC236}">
                <a16:creationId xmlns:a16="http://schemas.microsoft.com/office/drawing/2014/main" id="{F83ABDD4-7941-A19E-CF95-E3549BF933CE}"/>
              </a:ext>
            </a:extLst>
          </p:cNvPr>
          <p:cNvSpPr>
            <a:spLocks noGrp="1"/>
          </p:cNvSpPr>
          <p:nvPr>
            <p:ph type="sldNum" sz="quarter" idx="12"/>
          </p:nvPr>
        </p:nvSpPr>
        <p:spPr/>
        <p:txBody>
          <a:bodyPr/>
          <a:lstStyle/>
          <a:p>
            <a:r>
              <a:rPr lang="en-GB"/>
              <a:t>Slide </a:t>
            </a:r>
            <a:fld id="{39D7E691-71D1-4B36-BB0D-EB00076865E9}" type="slidenum">
              <a:rPr lang="en-GB" smtClean="0"/>
              <a:pPr/>
              <a:t>25</a:t>
            </a:fld>
            <a:r>
              <a:rPr lang="en-GB"/>
              <a:t> of 25</a:t>
            </a:r>
            <a:endParaRPr lang="en-GB" dirty="0"/>
          </a:p>
        </p:txBody>
      </p:sp>
    </p:spTree>
    <p:extLst>
      <p:ext uri="{BB962C8B-B14F-4D97-AF65-F5344CB8AC3E}">
        <p14:creationId xmlns:p14="http://schemas.microsoft.com/office/powerpoint/2010/main" val="258497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Introduction</a:t>
            </a:r>
            <a:endParaRPr lang="en-GB" sz="4000" dirty="0">
              <a:solidFill>
                <a:srgbClr val="FFFFFF"/>
              </a:solidFill>
            </a:endParaRPr>
          </a:p>
        </p:txBody>
      </p:sp>
      <p:graphicFrame>
        <p:nvGraphicFramePr>
          <p:cNvPr id="5" name="Content Placeholder 2">
            <a:extLst>
              <a:ext uri="{FF2B5EF4-FFF2-40B4-BE49-F238E27FC236}">
                <a16:creationId xmlns:a16="http://schemas.microsoft.com/office/drawing/2014/main" id="{78CD1030-8620-BD84-8528-BC0A988539AB}"/>
              </a:ext>
            </a:extLst>
          </p:cNvPr>
          <p:cNvGraphicFramePr>
            <a:graphicFrameLocks noGrp="1"/>
          </p:cNvGraphicFramePr>
          <p:nvPr>
            <p:ph idx="1"/>
            <p:extLst>
              <p:ext uri="{D42A27DB-BD31-4B8C-83A1-F6EECF244321}">
                <p14:modId xmlns:p14="http://schemas.microsoft.com/office/powerpoint/2010/main" val="1315768322"/>
              </p:ext>
            </p:extLst>
          </p:nvPr>
        </p:nvGraphicFramePr>
        <p:xfrm>
          <a:off x="632085" y="2107735"/>
          <a:ext cx="10927829" cy="42179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D46AAD3B-A74B-4AC0-2BDF-4D5452E9566A}"/>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10" name="Date Placeholder 9">
            <a:extLst>
              <a:ext uri="{FF2B5EF4-FFF2-40B4-BE49-F238E27FC236}">
                <a16:creationId xmlns:a16="http://schemas.microsoft.com/office/drawing/2014/main" id="{EA92621B-838A-16AE-3738-C7E783EFADE6}"/>
              </a:ext>
            </a:extLst>
          </p:cNvPr>
          <p:cNvSpPr>
            <a:spLocks noGrp="1"/>
          </p:cNvSpPr>
          <p:nvPr>
            <p:ph type="dt" sz="half" idx="10"/>
          </p:nvPr>
        </p:nvSpPr>
        <p:spPr/>
        <p:txBody>
          <a:bodyPr/>
          <a:lstStyle/>
          <a:p>
            <a:r>
              <a:rPr lang="en-US"/>
              <a:t>ANL488 Oral Presentation</a:t>
            </a:r>
            <a:endParaRPr lang="en-GB"/>
          </a:p>
        </p:txBody>
      </p:sp>
      <p:sp>
        <p:nvSpPr>
          <p:cNvPr id="11" name="Slide Number Placeholder 10">
            <a:extLst>
              <a:ext uri="{FF2B5EF4-FFF2-40B4-BE49-F238E27FC236}">
                <a16:creationId xmlns:a16="http://schemas.microsoft.com/office/drawing/2014/main" id="{B6ED9783-3F59-C5FD-3024-51F9C0F8E20D}"/>
              </a:ext>
            </a:extLst>
          </p:cNvPr>
          <p:cNvSpPr>
            <a:spLocks noGrp="1"/>
          </p:cNvSpPr>
          <p:nvPr>
            <p:ph type="sldNum" sz="quarter" idx="12"/>
          </p:nvPr>
        </p:nvSpPr>
        <p:spPr/>
        <p:txBody>
          <a:bodyPr/>
          <a:lstStyle/>
          <a:p>
            <a:r>
              <a:rPr lang="en-GB"/>
              <a:t>Slide </a:t>
            </a:r>
            <a:fld id="{39D7E691-71D1-4B36-BB0D-EB00076865E9}" type="slidenum">
              <a:rPr lang="en-GB" smtClean="0"/>
              <a:pPr/>
              <a:t>3</a:t>
            </a:fld>
            <a:r>
              <a:rPr lang="en-GB"/>
              <a:t> of 25</a:t>
            </a:r>
            <a:endParaRPr lang="en-GB" dirty="0"/>
          </a:p>
        </p:txBody>
      </p:sp>
    </p:spTree>
    <p:extLst>
      <p:ext uri="{BB962C8B-B14F-4D97-AF65-F5344CB8AC3E}">
        <p14:creationId xmlns:p14="http://schemas.microsoft.com/office/powerpoint/2010/main" val="140827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Motivations &amp; Research Gaps</a:t>
            </a:r>
            <a:endParaRPr lang="en-GB" sz="4000" dirty="0">
              <a:solidFill>
                <a:srgbClr val="FFFFFF"/>
              </a:solidFill>
            </a:endParaRPr>
          </a:p>
        </p:txBody>
      </p:sp>
      <p:graphicFrame>
        <p:nvGraphicFramePr>
          <p:cNvPr id="30" name="Content Placeholder 3">
            <a:extLst>
              <a:ext uri="{FF2B5EF4-FFF2-40B4-BE49-F238E27FC236}">
                <a16:creationId xmlns:a16="http://schemas.microsoft.com/office/drawing/2014/main" id="{6E87661D-5574-7E32-62E5-97E2953A9371}"/>
              </a:ext>
            </a:extLst>
          </p:cNvPr>
          <p:cNvGraphicFramePr>
            <a:graphicFrameLocks noGrp="1"/>
          </p:cNvGraphicFramePr>
          <p:nvPr>
            <p:ph idx="1"/>
            <p:extLst>
              <p:ext uri="{D42A27DB-BD31-4B8C-83A1-F6EECF244321}">
                <p14:modId xmlns:p14="http://schemas.microsoft.com/office/powerpoint/2010/main" val="7194663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26E637BF-8C6E-767E-F6EE-64E25E1F4C11}"/>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9" name="Date Placeholder 8">
            <a:extLst>
              <a:ext uri="{FF2B5EF4-FFF2-40B4-BE49-F238E27FC236}">
                <a16:creationId xmlns:a16="http://schemas.microsoft.com/office/drawing/2014/main" id="{F1B07B22-0E0D-F57C-4EC2-298124616289}"/>
              </a:ext>
            </a:extLst>
          </p:cNvPr>
          <p:cNvSpPr>
            <a:spLocks noGrp="1"/>
          </p:cNvSpPr>
          <p:nvPr>
            <p:ph type="dt" sz="half" idx="10"/>
          </p:nvPr>
        </p:nvSpPr>
        <p:spPr/>
        <p:txBody>
          <a:bodyPr/>
          <a:lstStyle/>
          <a:p>
            <a:r>
              <a:rPr lang="en-US"/>
              <a:t>ANL488 Oral Presentation</a:t>
            </a:r>
            <a:endParaRPr lang="en-GB"/>
          </a:p>
        </p:txBody>
      </p:sp>
      <p:sp>
        <p:nvSpPr>
          <p:cNvPr id="10" name="Slide Number Placeholder 9">
            <a:extLst>
              <a:ext uri="{FF2B5EF4-FFF2-40B4-BE49-F238E27FC236}">
                <a16:creationId xmlns:a16="http://schemas.microsoft.com/office/drawing/2014/main" id="{4CDF45E4-276F-3706-9191-D5878CABDE34}"/>
              </a:ext>
            </a:extLst>
          </p:cNvPr>
          <p:cNvSpPr>
            <a:spLocks noGrp="1"/>
          </p:cNvSpPr>
          <p:nvPr>
            <p:ph type="sldNum" sz="quarter" idx="12"/>
          </p:nvPr>
        </p:nvSpPr>
        <p:spPr/>
        <p:txBody>
          <a:bodyPr/>
          <a:lstStyle/>
          <a:p>
            <a:r>
              <a:rPr lang="en-GB"/>
              <a:t>Slide </a:t>
            </a:r>
            <a:fld id="{39D7E691-71D1-4B36-BB0D-EB00076865E9}" type="slidenum">
              <a:rPr lang="en-GB" smtClean="0"/>
              <a:pPr/>
              <a:t>4</a:t>
            </a:fld>
            <a:r>
              <a:rPr lang="en-GB"/>
              <a:t> of 25</a:t>
            </a:r>
            <a:endParaRPr lang="en-GB" dirty="0"/>
          </a:p>
        </p:txBody>
      </p:sp>
    </p:spTree>
    <p:extLst>
      <p:ext uri="{BB962C8B-B14F-4D97-AF65-F5344CB8AC3E}">
        <p14:creationId xmlns:p14="http://schemas.microsoft.com/office/powerpoint/2010/main" val="118669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Objectives</a:t>
            </a:r>
            <a:endParaRPr lang="en-GB" sz="4000" dirty="0">
              <a:solidFill>
                <a:srgbClr val="FFFFFF"/>
              </a:solidFill>
            </a:endParaRPr>
          </a:p>
        </p:txBody>
      </p:sp>
      <p:pic>
        <p:nvPicPr>
          <p:cNvPr id="6" name="Picture 5">
            <a:extLst>
              <a:ext uri="{FF2B5EF4-FFF2-40B4-BE49-F238E27FC236}">
                <a16:creationId xmlns:a16="http://schemas.microsoft.com/office/drawing/2014/main" id="{26E637BF-8C6E-767E-F6EE-64E25E1F4C1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graphicFrame>
        <p:nvGraphicFramePr>
          <p:cNvPr id="11" name="Content Placeholder 3">
            <a:extLst>
              <a:ext uri="{FF2B5EF4-FFF2-40B4-BE49-F238E27FC236}">
                <a16:creationId xmlns:a16="http://schemas.microsoft.com/office/drawing/2014/main" id="{81C5E3CD-B913-F3D6-EE89-574F50ECC4BC}"/>
              </a:ext>
            </a:extLst>
          </p:cNvPr>
          <p:cNvGraphicFramePr>
            <a:graphicFrameLocks/>
          </p:cNvGraphicFramePr>
          <p:nvPr>
            <p:extLst>
              <p:ext uri="{D42A27DB-BD31-4B8C-83A1-F6EECF244321}">
                <p14:modId xmlns:p14="http://schemas.microsoft.com/office/powerpoint/2010/main" val="3549458374"/>
              </p:ext>
            </p:extLst>
          </p:nvPr>
        </p:nvGraphicFramePr>
        <p:xfrm>
          <a:off x="632085" y="2117003"/>
          <a:ext cx="10927829" cy="36894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Date Placeholder 13">
            <a:extLst>
              <a:ext uri="{FF2B5EF4-FFF2-40B4-BE49-F238E27FC236}">
                <a16:creationId xmlns:a16="http://schemas.microsoft.com/office/drawing/2014/main" id="{7A371EA4-4B1E-9455-052E-BE9A6E706FFB}"/>
              </a:ext>
            </a:extLst>
          </p:cNvPr>
          <p:cNvSpPr>
            <a:spLocks noGrp="1"/>
          </p:cNvSpPr>
          <p:nvPr>
            <p:ph type="dt" sz="half" idx="10"/>
          </p:nvPr>
        </p:nvSpPr>
        <p:spPr/>
        <p:txBody>
          <a:bodyPr/>
          <a:lstStyle/>
          <a:p>
            <a:r>
              <a:rPr lang="en-US"/>
              <a:t>ANL488 Oral Presentation</a:t>
            </a:r>
            <a:endParaRPr lang="en-GB"/>
          </a:p>
        </p:txBody>
      </p:sp>
      <p:sp>
        <p:nvSpPr>
          <p:cNvPr id="15" name="Slide Number Placeholder 14">
            <a:extLst>
              <a:ext uri="{FF2B5EF4-FFF2-40B4-BE49-F238E27FC236}">
                <a16:creationId xmlns:a16="http://schemas.microsoft.com/office/drawing/2014/main" id="{6E115D12-A3F7-C728-3B65-631D340A80BA}"/>
              </a:ext>
            </a:extLst>
          </p:cNvPr>
          <p:cNvSpPr>
            <a:spLocks noGrp="1"/>
          </p:cNvSpPr>
          <p:nvPr>
            <p:ph type="sldNum" sz="quarter" idx="12"/>
          </p:nvPr>
        </p:nvSpPr>
        <p:spPr/>
        <p:txBody>
          <a:bodyPr/>
          <a:lstStyle/>
          <a:p>
            <a:r>
              <a:rPr lang="en-GB"/>
              <a:t>Slide </a:t>
            </a:r>
            <a:fld id="{39D7E691-71D1-4B36-BB0D-EB00076865E9}" type="slidenum">
              <a:rPr lang="en-GB" smtClean="0"/>
              <a:pPr/>
              <a:t>5</a:t>
            </a:fld>
            <a:r>
              <a:rPr lang="en-GB"/>
              <a:t> of 25</a:t>
            </a:r>
            <a:endParaRPr lang="en-GB" dirty="0"/>
          </a:p>
        </p:txBody>
      </p:sp>
    </p:spTree>
    <p:extLst>
      <p:ext uri="{BB962C8B-B14F-4D97-AF65-F5344CB8AC3E}">
        <p14:creationId xmlns:p14="http://schemas.microsoft.com/office/powerpoint/2010/main" val="119883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Literature Review</a:t>
            </a:r>
            <a:endParaRPr lang="en-GB" sz="4000" dirty="0">
              <a:solidFill>
                <a:srgbClr val="FFFFFF"/>
              </a:solidFill>
            </a:endParaRPr>
          </a:p>
        </p:txBody>
      </p:sp>
      <p:pic>
        <p:nvPicPr>
          <p:cNvPr id="6" name="Picture 5">
            <a:extLst>
              <a:ext uri="{FF2B5EF4-FFF2-40B4-BE49-F238E27FC236}">
                <a16:creationId xmlns:a16="http://schemas.microsoft.com/office/drawing/2014/main" id="{26E637BF-8C6E-767E-F6EE-64E25E1F4C1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graphicFrame>
        <p:nvGraphicFramePr>
          <p:cNvPr id="3" name="Content Placeholder 3">
            <a:extLst>
              <a:ext uri="{FF2B5EF4-FFF2-40B4-BE49-F238E27FC236}">
                <a16:creationId xmlns:a16="http://schemas.microsoft.com/office/drawing/2014/main" id="{B1C7F738-D85D-B616-1298-E4A62A0FCB81}"/>
              </a:ext>
            </a:extLst>
          </p:cNvPr>
          <p:cNvGraphicFramePr>
            <a:graphicFrameLocks noGrp="1"/>
          </p:cNvGraphicFramePr>
          <p:nvPr>
            <p:ph idx="1"/>
            <p:extLst>
              <p:ext uri="{D42A27DB-BD31-4B8C-83A1-F6EECF244321}">
                <p14:modId xmlns:p14="http://schemas.microsoft.com/office/powerpoint/2010/main" val="1572205678"/>
              </p:ext>
            </p:extLst>
          </p:nvPr>
        </p:nvGraphicFramePr>
        <p:xfrm>
          <a:off x="632085" y="2117003"/>
          <a:ext cx="10927829" cy="36894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Date Placeholder 8">
            <a:extLst>
              <a:ext uri="{FF2B5EF4-FFF2-40B4-BE49-F238E27FC236}">
                <a16:creationId xmlns:a16="http://schemas.microsoft.com/office/drawing/2014/main" id="{F87EE4E4-E4F4-7325-FB3C-BD78BE912C38}"/>
              </a:ext>
            </a:extLst>
          </p:cNvPr>
          <p:cNvSpPr>
            <a:spLocks noGrp="1"/>
          </p:cNvSpPr>
          <p:nvPr>
            <p:ph type="dt" sz="half" idx="10"/>
          </p:nvPr>
        </p:nvSpPr>
        <p:spPr/>
        <p:txBody>
          <a:bodyPr/>
          <a:lstStyle/>
          <a:p>
            <a:r>
              <a:rPr lang="en-US"/>
              <a:t>ANL488 Oral Presentation</a:t>
            </a:r>
            <a:endParaRPr lang="en-GB"/>
          </a:p>
        </p:txBody>
      </p:sp>
      <p:sp>
        <p:nvSpPr>
          <p:cNvPr id="10" name="Slide Number Placeholder 9">
            <a:extLst>
              <a:ext uri="{FF2B5EF4-FFF2-40B4-BE49-F238E27FC236}">
                <a16:creationId xmlns:a16="http://schemas.microsoft.com/office/drawing/2014/main" id="{B1D00791-8CD9-C7E1-FBED-FC7F56E99E97}"/>
              </a:ext>
            </a:extLst>
          </p:cNvPr>
          <p:cNvSpPr>
            <a:spLocks noGrp="1"/>
          </p:cNvSpPr>
          <p:nvPr>
            <p:ph type="sldNum" sz="quarter" idx="12"/>
          </p:nvPr>
        </p:nvSpPr>
        <p:spPr/>
        <p:txBody>
          <a:bodyPr/>
          <a:lstStyle/>
          <a:p>
            <a:r>
              <a:rPr lang="en-GB"/>
              <a:t>Slide </a:t>
            </a:r>
            <a:fld id="{39D7E691-71D1-4B36-BB0D-EB00076865E9}" type="slidenum">
              <a:rPr lang="en-GB" smtClean="0"/>
              <a:pPr/>
              <a:t>6</a:t>
            </a:fld>
            <a:r>
              <a:rPr lang="en-GB"/>
              <a:t> of 25</a:t>
            </a:r>
            <a:endParaRPr lang="en-GB" dirty="0"/>
          </a:p>
        </p:txBody>
      </p:sp>
    </p:spTree>
    <p:extLst>
      <p:ext uri="{BB962C8B-B14F-4D97-AF65-F5344CB8AC3E}">
        <p14:creationId xmlns:p14="http://schemas.microsoft.com/office/powerpoint/2010/main" val="226426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Data Preparation</a:t>
            </a:r>
            <a:endParaRPr lang="en-GB" sz="4000" dirty="0">
              <a:solidFill>
                <a:srgbClr val="FFFFFF"/>
              </a:solidFill>
            </a:endParaRPr>
          </a:p>
        </p:txBody>
      </p:sp>
      <p:pic>
        <p:nvPicPr>
          <p:cNvPr id="3" name="Graphic 2" descr="Database with solid fill">
            <a:extLst>
              <a:ext uri="{FF2B5EF4-FFF2-40B4-BE49-F238E27FC236}">
                <a16:creationId xmlns:a16="http://schemas.microsoft.com/office/drawing/2014/main" id="{95DB284A-BB9D-6CC5-E815-FB9B373B49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26769" y="2709929"/>
            <a:ext cx="766945" cy="766945"/>
          </a:xfrm>
          <a:prstGeom prst="rect">
            <a:avLst/>
          </a:prstGeom>
        </p:spPr>
      </p:pic>
      <p:sp>
        <p:nvSpPr>
          <p:cNvPr id="6" name="TextBox 5">
            <a:extLst>
              <a:ext uri="{FF2B5EF4-FFF2-40B4-BE49-F238E27FC236}">
                <a16:creationId xmlns:a16="http://schemas.microsoft.com/office/drawing/2014/main" id="{911B1770-B0C1-E31A-0125-4218ACED36D8}"/>
              </a:ext>
            </a:extLst>
          </p:cNvPr>
          <p:cNvSpPr txBox="1"/>
          <p:nvPr/>
        </p:nvSpPr>
        <p:spPr>
          <a:xfrm>
            <a:off x="3061252" y="2357813"/>
            <a:ext cx="1571643" cy="338554"/>
          </a:xfrm>
          <a:prstGeom prst="rect">
            <a:avLst/>
          </a:prstGeom>
          <a:noFill/>
        </p:spPr>
        <p:txBody>
          <a:bodyPr wrap="square" rtlCol="0">
            <a:spAutoFit/>
          </a:bodyPr>
          <a:lstStyle/>
          <a:p>
            <a:pPr algn="ctr"/>
            <a:r>
              <a:rPr lang="en-SG" sz="1600" dirty="0"/>
              <a:t>Data Collection</a:t>
            </a:r>
            <a:endParaRPr lang="en-GB" sz="1600" dirty="0"/>
          </a:p>
        </p:txBody>
      </p:sp>
      <p:sp>
        <p:nvSpPr>
          <p:cNvPr id="7" name="TextBox 6">
            <a:extLst>
              <a:ext uri="{FF2B5EF4-FFF2-40B4-BE49-F238E27FC236}">
                <a16:creationId xmlns:a16="http://schemas.microsoft.com/office/drawing/2014/main" id="{BE3BC8DA-935D-A637-F8CE-EDC3EA887F07}"/>
              </a:ext>
            </a:extLst>
          </p:cNvPr>
          <p:cNvSpPr txBox="1"/>
          <p:nvPr/>
        </p:nvSpPr>
        <p:spPr>
          <a:xfrm>
            <a:off x="3716015" y="1985641"/>
            <a:ext cx="313134" cy="338554"/>
          </a:xfrm>
          <a:prstGeom prst="rect">
            <a:avLst/>
          </a:prstGeom>
          <a:noFill/>
        </p:spPr>
        <p:txBody>
          <a:bodyPr wrap="square" rtlCol="0">
            <a:spAutoFit/>
          </a:bodyPr>
          <a:lstStyle/>
          <a:p>
            <a:r>
              <a:rPr lang="en-SG" sz="1600" dirty="0"/>
              <a:t>1</a:t>
            </a:r>
            <a:endParaRPr lang="en-GB" sz="1600" dirty="0"/>
          </a:p>
        </p:txBody>
      </p:sp>
      <p:cxnSp>
        <p:nvCxnSpPr>
          <p:cNvPr id="8" name="Straight Arrow Connector 7">
            <a:extLst>
              <a:ext uri="{FF2B5EF4-FFF2-40B4-BE49-F238E27FC236}">
                <a16:creationId xmlns:a16="http://schemas.microsoft.com/office/drawing/2014/main" id="{C23E1BA1-1B35-F13A-DFDE-D21DC46E8CBC}"/>
              </a:ext>
            </a:extLst>
          </p:cNvPr>
          <p:cNvCxnSpPr>
            <a:cxnSpLocks/>
            <a:stCxn id="3" idx="3"/>
            <a:endCxn id="12" idx="1"/>
          </p:cNvCxnSpPr>
          <p:nvPr/>
        </p:nvCxnSpPr>
        <p:spPr>
          <a:xfrm>
            <a:off x="4293714" y="3093402"/>
            <a:ext cx="1565751" cy="100683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9" name="Graphic 8" descr="Database with solid fill">
            <a:extLst>
              <a:ext uri="{FF2B5EF4-FFF2-40B4-BE49-F238E27FC236}">
                <a16:creationId xmlns:a16="http://schemas.microsoft.com/office/drawing/2014/main" id="{C3CF8EC8-F7E1-2199-7063-9464EF1132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13875" y="4332485"/>
            <a:ext cx="766945" cy="766945"/>
          </a:xfrm>
          <a:prstGeom prst="rect">
            <a:avLst/>
          </a:prstGeom>
        </p:spPr>
      </p:pic>
      <p:pic>
        <p:nvPicPr>
          <p:cNvPr id="10" name="Graphic 9" descr="Database with solid fill">
            <a:extLst>
              <a:ext uri="{FF2B5EF4-FFF2-40B4-BE49-F238E27FC236}">
                <a16:creationId xmlns:a16="http://schemas.microsoft.com/office/drawing/2014/main" id="{3202A653-6BAC-3D2A-B595-27EE9249D8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26768" y="3490436"/>
            <a:ext cx="766945" cy="766945"/>
          </a:xfrm>
          <a:prstGeom prst="rect">
            <a:avLst/>
          </a:prstGeom>
        </p:spPr>
      </p:pic>
      <p:pic>
        <p:nvPicPr>
          <p:cNvPr id="11" name="Graphic 10" descr="Database with solid fill">
            <a:extLst>
              <a:ext uri="{FF2B5EF4-FFF2-40B4-BE49-F238E27FC236}">
                <a16:creationId xmlns:a16="http://schemas.microsoft.com/office/drawing/2014/main" id="{BE4AFD13-0512-BFB5-B05C-3C09397A0F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26769" y="5174534"/>
            <a:ext cx="766945" cy="766945"/>
          </a:xfrm>
          <a:prstGeom prst="rect">
            <a:avLst/>
          </a:prstGeom>
        </p:spPr>
      </p:pic>
      <p:pic>
        <p:nvPicPr>
          <p:cNvPr id="12" name="Graphic 11" descr="Database with solid fill">
            <a:extLst>
              <a:ext uri="{FF2B5EF4-FFF2-40B4-BE49-F238E27FC236}">
                <a16:creationId xmlns:a16="http://schemas.microsoft.com/office/drawing/2014/main" id="{6ACA6C6C-E36D-60E6-A3B5-AFAA4C65E1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59465" y="3716767"/>
            <a:ext cx="766945" cy="766945"/>
          </a:xfrm>
          <a:prstGeom prst="rect">
            <a:avLst/>
          </a:prstGeom>
        </p:spPr>
      </p:pic>
      <p:cxnSp>
        <p:nvCxnSpPr>
          <p:cNvPr id="13" name="Straight Arrow Connector 12">
            <a:extLst>
              <a:ext uri="{FF2B5EF4-FFF2-40B4-BE49-F238E27FC236}">
                <a16:creationId xmlns:a16="http://schemas.microsoft.com/office/drawing/2014/main" id="{062EA352-CE79-63BE-539A-09836A53A51D}"/>
              </a:ext>
            </a:extLst>
          </p:cNvPr>
          <p:cNvCxnSpPr>
            <a:cxnSpLocks/>
            <a:stCxn id="10" idx="3"/>
            <a:endCxn id="12" idx="1"/>
          </p:cNvCxnSpPr>
          <p:nvPr/>
        </p:nvCxnSpPr>
        <p:spPr>
          <a:xfrm>
            <a:off x="4293713" y="3873909"/>
            <a:ext cx="1565752" cy="22633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CEEDA4DE-0481-A6C4-082F-B18E4176DE3B}"/>
              </a:ext>
            </a:extLst>
          </p:cNvPr>
          <p:cNvCxnSpPr>
            <a:cxnSpLocks/>
            <a:stCxn id="9" idx="3"/>
            <a:endCxn id="12" idx="1"/>
          </p:cNvCxnSpPr>
          <p:nvPr/>
        </p:nvCxnSpPr>
        <p:spPr>
          <a:xfrm flipV="1">
            <a:off x="4280820" y="4100240"/>
            <a:ext cx="1578645" cy="61571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60A10384-689E-9B8D-65F1-CBF52D5FCDC9}"/>
              </a:ext>
            </a:extLst>
          </p:cNvPr>
          <p:cNvCxnSpPr>
            <a:cxnSpLocks/>
            <a:stCxn id="11" idx="3"/>
            <a:endCxn id="12" idx="1"/>
          </p:cNvCxnSpPr>
          <p:nvPr/>
        </p:nvCxnSpPr>
        <p:spPr>
          <a:xfrm flipV="1">
            <a:off x="4293714" y="4100240"/>
            <a:ext cx="1565751" cy="14577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4FA3BDAC-9DA2-D1C8-C8E6-3681751B4C17}"/>
              </a:ext>
            </a:extLst>
          </p:cNvPr>
          <p:cNvSpPr txBox="1"/>
          <p:nvPr/>
        </p:nvSpPr>
        <p:spPr>
          <a:xfrm>
            <a:off x="5296652" y="2940254"/>
            <a:ext cx="1956018" cy="584775"/>
          </a:xfrm>
          <a:prstGeom prst="rect">
            <a:avLst/>
          </a:prstGeom>
          <a:noFill/>
        </p:spPr>
        <p:txBody>
          <a:bodyPr wrap="square" rtlCol="0">
            <a:spAutoFit/>
          </a:bodyPr>
          <a:lstStyle/>
          <a:p>
            <a:pPr algn="ctr"/>
            <a:r>
              <a:rPr lang="en-SG" sz="1600" dirty="0"/>
              <a:t>Collation into Common Data Frame</a:t>
            </a:r>
            <a:endParaRPr lang="en-GB" sz="1600" dirty="0"/>
          </a:p>
        </p:txBody>
      </p:sp>
      <p:sp>
        <p:nvSpPr>
          <p:cNvPr id="17" name="TextBox 16">
            <a:extLst>
              <a:ext uri="{FF2B5EF4-FFF2-40B4-BE49-F238E27FC236}">
                <a16:creationId xmlns:a16="http://schemas.microsoft.com/office/drawing/2014/main" id="{E188AC7B-028D-2A40-B6CC-56E1B335AC75}"/>
              </a:ext>
            </a:extLst>
          </p:cNvPr>
          <p:cNvSpPr txBox="1"/>
          <p:nvPr/>
        </p:nvSpPr>
        <p:spPr>
          <a:xfrm>
            <a:off x="6118841" y="2674180"/>
            <a:ext cx="313134" cy="338554"/>
          </a:xfrm>
          <a:prstGeom prst="rect">
            <a:avLst/>
          </a:prstGeom>
          <a:noFill/>
        </p:spPr>
        <p:txBody>
          <a:bodyPr wrap="square" rtlCol="0">
            <a:spAutoFit/>
          </a:bodyPr>
          <a:lstStyle/>
          <a:p>
            <a:r>
              <a:rPr lang="en-SG" sz="1600" dirty="0"/>
              <a:t>2</a:t>
            </a:r>
            <a:endParaRPr lang="en-GB" sz="1600" dirty="0"/>
          </a:p>
        </p:txBody>
      </p:sp>
      <p:pic>
        <p:nvPicPr>
          <p:cNvPr id="18" name="Graphic 17" descr="Gears with solid fill">
            <a:extLst>
              <a:ext uri="{FF2B5EF4-FFF2-40B4-BE49-F238E27FC236}">
                <a16:creationId xmlns:a16="http://schemas.microsoft.com/office/drawing/2014/main" id="{CBD3188F-8C62-2F7C-D83B-C3529060A8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3691" y="3716767"/>
            <a:ext cx="766945" cy="766945"/>
          </a:xfrm>
          <a:prstGeom prst="rect">
            <a:avLst/>
          </a:prstGeom>
        </p:spPr>
      </p:pic>
      <p:cxnSp>
        <p:nvCxnSpPr>
          <p:cNvPr id="19" name="Straight Arrow Connector 18">
            <a:extLst>
              <a:ext uri="{FF2B5EF4-FFF2-40B4-BE49-F238E27FC236}">
                <a16:creationId xmlns:a16="http://schemas.microsoft.com/office/drawing/2014/main" id="{89B709FF-6EBF-2898-173B-5E2F4818025C}"/>
              </a:ext>
            </a:extLst>
          </p:cNvPr>
          <p:cNvCxnSpPr>
            <a:cxnSpLocks/>
            <a:stCxn id="12" idx="3"/>
            <a:endCxn id="18" idx="1"/>
          </p:cNvCxnSpPr>
          <p:nvPr/>
        </p:nvCxnSpPr>
        <p:spPr>
          <a:xfrm>
            <a:off x="6626410" y="4100240"/>
            <a:ext cx="134728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0" name="TextBox 19">
            <a:extLst>
              <a:ext uri="{FF2B5EF4-FFF2-40B4-BE49-F238E27FC236}">
                <a16:creationId xmlns:a16="http://schemas.microsoft.com/office/drawing/2014/main" id="{4954E100-40F4-F512-3FBC-B599DFEE799B}"/>
              </a:ext>
            </a:extLst>
          </p:cNvPr>
          <p:cNvSpPr txBox="1"/>
          <p:nvPr/>
        </p:nvSpPr>
        <p:spPr>
          <a:xfrm>
            <a:off x="7649587" y="3038708"/>
            <a:ext cx="1417855" cy="338554"/>
          </a:xfrm>
          <a:prstGeom prst="rect">
            <a:avLst/>
          </a:prstGeom>
          <a:noFill/>
        </p:spPr>
        <p:txBody>
          <a:bodyPr wrap="square" rtlCol="0">
            <a:spAutoFit/>
          </a:bodyPr>
          <a:lstStyle/>
          <a:p>
            <a:pPr algn="ctr"/>
            <a:r>
              <a:rPr lang="en-SG" sz="1600" dirty="0"/>
              <a:t>Data Cleaning</a:t>
            </a:r>
            <a:endParaRPr lang="en-GB" sz="1600" dirty="0"/>
          </a:p>
        </p:txBody>
      </p:sp>
      <p:sp>
        <p:nvSpPr>
          <p:cNvPr id="21" name="TextBox 20">
            <a:extLst>
              <a:ext uri="{FF2B5EF4-FFF2-40B4-BE49-F238E27FC236}">
                <a16:creationId xmlns:a16="http://schemas.microsoft.com/office/drawing/2014/main" id="{2537FF17-7BB0-30DF-B51D-62B1A258D9A3}"/>
              </a:ext>
            </a:extLst>
          </p:cNvPr>
          <p:cNvSpPr txBox="1"/>
          <p:nvPr/>
        </p:nvSpPr>
        <p:spPr>
          <a:xfrm>
            <a:off x="8200596" y="2674180"/>
            <a:ext cx="313134" cy="338554"/>
          </a:xfrm>
          <a:prstGeom prst="rect">
            <a:avLst/>
          </a:prstGeom>
          <a:noFill/>
        </p:spPr>
        <p:txBody>
          <a:bodyPr wrap="square" rtlCol="0">
            <a:spAutoFit/>
          </a:bodyPr>
          <a:lstStyle/>
          <a:p>
            <a:r>
              <a:rPr lang="en-SG" sz="1600" dirty="0"/>
              <a:t>3</a:t>
            </a:r>
            <a:endParaRPr lang="en-GB" sz="1600" dirty="0"/>
          </a:p>
        </p:txBody>
      </p:sp>
      <p:pic>
        <p:nvPicPr>
          <p:cNvPr id="35" name="Picture 34">
            <a:extLst>
              <a:ext uri="{FF2B5EF4-FFF2-40B4-BE49-F238E27FC236}">
                <a16:creationId xmlns:a16="http://schemas.microsoft.com/office/drawing/2014/main" id="{89F03F3E-BFDE-50F1-5C84-7CE3454B43EE}"/>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38" name="Date Placeholder 37">
            <a:extLst>
              <a:ext uri="{FF2B5EF4-FFF2-40B4-BE49-F238E27FC236}">
                <a16:creationId xmlns:a16="http://schemas.microsoft.com/office/drawing/2014/main" id="{CD5F46EB-E449-B028-8E5F-C9A54DF12B44}"/>
              </a:ext>
            </a:extLst>
          </p:cNvPr>
          <p:cNvSpPr>
            <a:spLocks noGrp="1"/>
          </p:cNvSpPr>
          <p:nvPr>
            <p:ph type="dt" sz="half" idx="10"/>
          </p:nvPr>
        </p:nvSpPr>
        <p:spPr/>
        <p:txBody>
          <a:bodyPr/>
          <a:lstStyle/>
          <a:p>
            <a:r>
              <a:rPr lang="en-US"/>
              <a:t>ANL488 Oral Presentation</a:t>
            </a:r>
            <a:endParaRPr lang="en-GB"/>
          </a:p>
        </p:txBody>
      </p:sp>
      <p:sp>
        <p:nvSpPr>
          <p:cNvPr id="39" name="Slide Number Placeholder 38">
            <a:extLst>
              <a:ext uri="{FF2B5EF4-FFF2-40B4-BE49-F238E27FC236}">
                <a16:creationId xmlns:a16="http://schemas.microsoft.com/office/drawing/2014/main" id="{78AA671D-04B7-F3CC-9D24-5637AA2E91CB}"/>
              </a:ext>
            </a:extLst>
          </p:cNvPr>
          <p:cNvSpPr>
            <a:spLocks noGrp="1"/>
          </p:cNvSpPr>
          <p:nvPr>
            <p:ph type="sldNum" sz="quarter" idx="12"/>
          </p:nvPr>
        </p:nvSpPr>
        <p:spPr/>
        <p:txBody>
          <a:bodyPr/>
          <a:lstStyle/>
          <a:p>
            <a:r>
              <a:rPr lang="en-GB"/>
              <a:t>Slide </a:t>
            </a:r>
            <a:fld id="{39D7E691-71D1-4B36-BB0D-EB00076865E9}" type="slidenum">
              <a:rPr lang="en-GB" smtClean="0"/>
              <a:pPr/>
              <a:t>7</a:t>
            </a:fld>
            <a:r>
              <a:rPr lang="en-GB"/>
              <a:t> of 25</a:t>
            </a:r>
            <a:endParaRPr lang="en-GB" dirty="0"/>
          </a:p>
        </p:txBody>
      </p:sp>
    </p:spTree>
    <p:extLst>
      <p:ext uri="{BB962C8B-B14F-4D97-AF65-F5344CB8AC3E}">
        <p14:creationId xmlns:p14="http://schemas.microsoft.com/office/powerpoint/2010/main" val="307407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Data Preparation</a:t>
            </a:r>
            <a:endParaRPr lang="en-GB" sz="4000" dirty="0">
              <a:solidFill>
                <a:srgbClr val="FFFFFF"/>
              </a:solidFill>
            </a:endParaRPr>
          </a:p>
        </p:txBody>
      </p:sp>
      <p:sp>
        <p:nvSpPr>
          <p:cNvPr id="6" name="TextBox 5">
            <a:extLst>
              <a:ext uri="{FF2B5EF4-FFF2-40B4-BE49-F238E27FC236}">
                <a16:creationId xmlns:a16="http://schemas.microsoft.com/office/drawing/2014/main" id="{911B1770-B0C1-E31A-0125-4218ACED36D8}"/>
              </a:ext>
            </a:extLst>
          </p:cNvPr>
          <p:cNvSpPr txBox="1"/>
          <p:nvPr/>
        </p:nvSpPr>
        <p:spPr>
          <a:xfrm>
            <a:off x="3076129" y="1859638"/>
            <a:ext cx="1571643" cy="338554"/>
          </a:xfrm>
          <a:prstGeom prst="rect">
            <a:avLst/>
          </a:prstGeom>
          <a:noFill/>
          <a:ln w="76200">
            <a:solidFill>
              <a:schemeClr val="accent1"/>
            </a:solidFill>
          </a:ln>
        </p:spPr>
        <p:txBody>
          <a:bodyPr wrap="square" rtlCol="0">
            <a:spAutoFit/>
          </a:bodyPr>
          <a:lstStyle/>
          <a:p>
            <a:pPr algn="ctr"/>
            <a:r>
              <a:rPr lang="en-SG" sz="1600" dirty="0"/>
              <a:t>Data Collection</a:t>
            </a:r>
            <a:endParaRPr lang="en-GB" sz="1600" dirty="0"/>
          </a:p>
        </p:txBody>
      </p:sp>
      <p:cxnSp>
        <p:nvCxnSpPr>
          <p:cNvPr id="8" name="Straight Arrow Connector 7">
            <a:extLst>
              <a:ext uri="{FF2B5EF4-FFF2-40B4-BE49-F238E27FC236}">
                <a16:creationId xmlns:a16="http://schemas.microsoft.com/office/drawing/2014/main" id="{C23E1BA1-1B35-F13A-DFDE-D21DC46E8CBC}"/>
              </a:ext>
            </a:extLst>
          </p:cNvPr>
          <p:cNvCxnSpPr>
            <a:cxnSpLocks/>
            <a:stCxn id="6" idx="3"/>
            <a:endCxn id="59" idx="1"/>
          </p:cNvCxnSpPr>
          <p:nvPr/>
        </p:nvCxnSpPr>
        <p:spPr>
          <a:xfrm flipV="1">
            <a:off x="4647772" y="2028416"/>
            <a:ext cx="663757" cy="49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89B709FF-6EBF-2898-173B-5E2F4818025C}"/>
              </a:ext>
            </a:extLst>
          </p:cNvPr>
          <p:cNvCxnSpPr>
            <a:cxnSpLocks/>
            <a:stCxn id="59" idx="3"/>
            <a:endCxn id="60" idx="1"/>
          </p:cNvCxnSpPr>
          <p:nvPr/>
        </p:nvCxnSpPr>
        <p:spPr>
          <a:xfrm flipV="1">
            <a:off x="7267547" y="2026909"/>
            <a:ext cx="396917" cy="15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35" name="Picture 34">
            <a:extLst>
              <a:ext uri="{FF2B5EF4-FFF2-40B4-BE49-F238E27FC236}">
                <a16:creationId xmlns:a16="http://schemas.microsoft.com/office/drawing/2014/main" id="{89F03F3E-BFDE-50F1-5C84-7CE3454B43E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41" name="Content Placeholder 3">
            <a:extLst>
              <a:ext uri="{FF2B5EF4-FFF2-40B4-BE49-F238E27FC236}">
                <a16:creationId xmlns:a16="http://schemas.microsoft.com/office/drawing/2014/main" id="{8563BBB6-B308-8BEE-155B-35AB2524214B}"/>
              </a:ext>
            </a:extLst>
          </p:cNvPr>
          <p:cNvSpPr>
            <a:spLocks noGrp="1"/>
          </p:cNvSpPr>
          <p:nvPr>
            <p:ph idx="1"/>
          </p:nvPr>
        </p:nvSpPr>
        <p:spPr>
          <a:xfrm>
            <a:off x="838200" y="2445026"/>
            <a:ext cx="10515600" cy="5032376"/>
          </a:xfrm>
        </p:spPr>
        <p:txBody>
          <a:bodyPr>
            <a:normAutofit/>
          </a:bodyPr>
          <a:lstStyle/>
          <a:p>
            <a:r>
              <a:rPr lang="en-US" sz="2400" dirty="0"/>
              <a:t>27,958 APA Citations of Chinese journals</a:t>
            </a:r>
          </a:p>
          <a:p>
            <a:r>
              <a:rPr lang="en-US" sz="2400" dirty="0"/>
              <a:t>Gathered from CNKI database using 2 search queries and grouped into 4 excel files:</a:t>
            </a:r>
          </a:p>
          <a:p>
            <a:endParaRPr lang="en-US" sz="2400" dirty="0"/>
          </a:p>
          <a:p>
            <a:endParaRPr lang="en-US" sz="2400" dirty="0"/>
          </a:p>
          <a:p>
            <a:pPr marL="0" indent="0">
              <a:buNone/>
            </a:pPr>
            <a:endParaRPr lang="en-US" sz="2400" dirty="0"/>
          </a:p>
        </p:txBody>
      </p:sp>
      <p:graphicFrame>
        <p:nvGraphicFramePr>
          <p:cNvPr id="42" name="Table 5">
            <a:extLst>
              <a:ext uri="{FF2B5EF4-FFF2-40B4-BE49-F238E27FC236}">
                <a16:creationId xmlns:a16="http://schemas.microsoft.com/office/drawing/2014/main" id="{E8A17276-61BC-0A50-2617-6A61E130CABD}"/>
              </a:ext>
            </a:extLst>
          </p:cNvPr>
          <p:cNvGraphicFramePr>
            <a:graphicFrameLocks noGrp="1"/>
          </p:cNvGraphicFramePr>
          <p:nvPr>
            <p:extLst>
              <p:ext uri="{D42A27DB-BD31-4B8C-83A1-F6EECF244321}">
                <p14:modId xmlns:p14="http://schemas.microsoft.com/office/powerpoint/2010/main" val="97305873"/>
              </p:ext>
            </p:extLst>
          </p:nvPr>
        </p:nvGraphicFramePr>
        <p:xfrm>
          <a:off x="1689652" y="3625195"/>
          <a:ext cx="9248424" cy="2760360"/>
        </p:xfrm>
        <a:graphic>
          <a:graphicData uri="http://schemas.openxmlformats.org/drawingml/2006/table">
            <a:tbl>
              <a:tblPr firstRow="1" firstCol="1" bandRow="1">
                <a:tableStyleId>{5C22544A-7EE6-4342-B048-85BDC9FD1C3A}</a:tableStyleId>
              </a:tblPr>
              <a:tblGrid>
                <a:gridCol w="3082808">
                  <a:extLst>
                    <a:ext uri="{9D8B030D-6E8A-4147-A177-3AD203B41FA5}">
                      <a16:colId xmlns:a16="http://schemas.microsoft.com/office/drawing/2014/main" val="1462292266"/>
                    </a:ext>
                  </a:extLst>
                </a:gridCol>
                <a:gridCol w="3082808">
                  <a:extLst>
                    <a:ext uri="{9D8B030D-6E8A-4147-A177-3AD203B41FA5}">
                      <a16:colId xmlns:a16="http://schemas.microsoft.com/office/drawing/2014/main" val="398440385"/>
                    </a:ext>
                  </a:extLst>
                </a:gridCol>
                <a:gridCol w="3082808">
                  <a:extLst>
                    <a:ext uri="{9D8B030D-6E8A-4147-A177-3AD203B41FA5}">
                      <a16:colId xmlns:a16="http://schemas.microsoft.com/office/drawing/2014/main" val="3004489376"/>
                    </a:ext>
                  </a:extLst>
                </a:gridCol>
              </a:tblGrid>
              <a:tr h="379358">
                <a:tc rowSpan="2">
                  <a:txBody>
                    <a:bodyPr/>
                    <a:lstStyle/>
                    <a:p>
                      <a:pPr algn="ctr"/>
                      <a:r>
                        <a:rPr lang="en-US" sz="1800" dirty="0">
                          <a:latin typeface="Arial" panose="020B0604020202020204" pitchFamily="34" charset="0"/>
                          <a:cs typeface="Arial" panose="020B0604020202020204" pitchFamily="34" charset="0"/>
                        </a:rPr>
                        <a:t>Fields</a:t>
                      </a:r>
                      <a:endParaRPr lang="en-GB" sz="1800" dirty="0">
                        <a:latin typeface="Arial" panose="020B0604020202020204" pitchFamily="34" charset="0"/>
                        <a:cs typeface="Arial" panose="020B0604020202020204" pitchFamily="34" charset="0"/>
                      </a:endParaRPr>
                    </a:p>
                  </a:txBody>
                  <a:tcPr/>
                </a:tc>
                <a:tc gridSpan="2">
                  <a:txBody>
                    <a:bodyPr/>
                    <a:lstStyle/>
                    <a:p>
                      <a:pPr algn="ctr"/>
                      <a:r>
                        <a:rPr lang="en-US" sz="1800" dirty="0">
                          <a:latin typeface="Arial" panose="020B0604020202020204" pitchFamily="34" charset="0"/>
                          <a:cs typeface="Arial" panose="020B0604020202020204" pitchFamily="34" charset="0"/>
                        </a:rPr>
                        <a:t>Search Queries</a:t>
                      </a:r>
                      <a:endParaRPr lang="en-GB" sz="1800" dirty="0">
                        <a:latin typeface="Arial" panose="020B0604020202020204" pitchFamily="34" charset="0"/>
                        <a:cs typeface="Arial" panose="020B0604020202020204" pitchFamily="34" charset="0"/>
                      </a:endParaRPr>
                    </a:p>
                  </a:txBody>
                  <a:tcPr/>
                </a:tc>
                <a:tc hMerge="1">
                  <a:txBody>
                    <a:bodyPr/>
                    <a:lstStyle/>
                    <a:p>
                      <a:endParaRPr lang="en-GB" dirty="0"/>
                    </a:p>
                  </a:txBody>
                  <a:tcPr/>
                </a:tc>
                <a:extLst>
                  <a:ext uri="{0D108BD9-81ED-4DB2-BD59-A6C34878D82A}">
                    <a16:rowId xmlns:a16="http://schemas.microsoft.com/office/drawing/2014/main" val="2628005"/>
                  </a:ext>
                </a:extLst>
              </a:tr>
              <a:tr h="654781">
                <a:tc vMerge="1">
                  <a:txBody>
                    <a:bodyPr/>
                    <a:lstStyle/>
                    <a:p>
                      <a:endParaRPr lang="en-GB" dirty="0"/>
                    </a:p>
                  </a:txBody>
                  <a:tcPr/>
                </a:tc>
                <a:tc>
                  <a:txBody>
                    <a:bodyPr/>
                    <a:lstStyle/>
                    <a:p>
                      <a:pPr marL="0" algn="ctr" defTabSz="914400" rtl="0" eaLnBrk="1" latinLnBrk="0" hangingPunct="1"/>
                      <a:r>
                        <a:rPr lang="en-US" altLang="ko-KR" sz="1800" b="1" kern="1200" dirty="0">
                          <a:solidFill>
                            <a:schemeClr val="lt1"/>
                          </a:solidFill>
                          <a:latin typeface="Arial" panose="020B0604020202020204" pitchFamily="34" charset="0"/>
                          <a:ea typeface="+mn-ea"/>
                          <a:cs typeface="Arial" panose="020B0604020202020204" pitchFamily="34" charset="0"/>
                        </a:rPr>
                        <a:t>"</a:t>
                      </a:r>
                      <a:r>
                        <a:rPr lang="ko-KR" altLang="en-US" sz="1800" b="1" kern="1200" dirty="0">
                          <a:solidFill>
                            <a:schemeClr val="lt1"/>
                          </a:solidFill>
                          <a:latin typeface="Arial" panose="020B0604020202020204" pitchFamily="34" charset="0"/>
                          <a:ea typeface="+mn-ea"/>
                          <a:cs typeface="Arial" panose="020B0604020202020204" pitchFamily="34" charset="0"/>
                        </a:rPr>
                        <a:t>可持续经济</a:t>
                      </a:r>
                      <a:r>
                        <a:rPr lang="en-US" altLang="ko-KR" sz="1800" b="1" kern="1200" dirty="0">
                          <a:solidFill>
                            <a:schemeClr val="lt1"/>
                          </a:solidFill>
                          <a:latin typeface="Arial" panose="020B0604020202020204" pitchFamily="34" charset="0"/>
                          <a:ea typeface="+mn-ea"/>
                          <a:cs typeface="Arial" panose="020B0604020202020204" pitchFamily="34" charset="0"/>
                        </a:rPr>
                        <a:t>"</a:t>
                      </a:r>
                    </a:p>
                    <a:p>
                      <a:pPr marL="0" algn="ctr" defTabSz="914400" rtl="0" eaLnBrk="1" latinLnBrk="0" hangingPunct="1"/>
                      <a:r>
                        <a:rPr lang="en-US" altLang="ko-KR" sz="1800" b="1" kern="1200" dirty="0">
                          <a:solidFill>
                            <a:schemeClr val="lt1"/>
                          </a:solidFill>
                          <a:latin typeface="Arial" panose="020B0604020202020204" pitchFamily="34" charset="0"/>
                          <a:ea typeface="+mn-ea"/>
                          <a:cs typeface="Arial" panose="020B0604020202020204" pitchFamily="34" charset="0"/>
                        </a:rPr>
                        <a:t>(</a:t>
                      </a:r>
                      <a:r>
                        <a:rPr lang="en-GB" sz="1800" b="1" kern="1200" dirty="0">
                          <a:solidFill>
                            <a:schemeClr val="lt1"/>
                          </a:solidFill>
                          <a:latin typeface="Arial" panose="020B0604020202020204" pitchFamily="34" charset="0"/>
                          <a:ea typeface="+mn-ea"/>
                          <a:cs typeface="Arial" panose="020B0604020202020204" pitchFamily="34" charset="0"/>
                        </a:rPr>
                        <a:t>Sustainable Finance)</a:t>
                      </a:r>
                    </a:p>
                  </a:txBody>
                  <a:tcPr>
                    <a:solidFill>
                      <a:schemeClr val="accent1"/>
                    </a:solidFill>
                  </a:tcPr>
                </a:tc>
                <a:tc>
                  <a:txBody>
                    <a:bodyPr/>
                    <a:lstStyle/>
                    <a:p>
                      <a:pPr marL="0" algn="ctr" defTabSz="914400" rtl="0" eaLnBrk="1" latinLnBrk="0" hangingPunct="1"/>
                      <a:r>
                        <a:rPr lang="en-US" altLang="ko-KR" sz="1800" b="1" kern="1200" dirty="0">
                          <a:solidFill>
                            <a:schemeClr val="lt1"/>
                          </a:solidFill>
                          <a:latin typeface="Arial" panose="020B0604020202020204" pitchFamily="34" charset="0"/>
                          <a:ea typeface="+mn-ea"/>
                          <a:cs typeface="Arial" panose="020B0604020202020204" pitchFamily="34" charset="0"/>
                        </a:rPr>
                        <a:t>"</a:t>
                      </a:r>
                      <a:r>
                        <a:rPr lang="ko-KR" altLang="en-US" sz="1800" b="1" kern="1200" dirty="0">
                          <a:solidFill>
                            <a:schemeClr val="lt1"/>
                          </a:solidFill>
                          <a:latin typeface="Arial" panose="020B0604020202020204" pitchFamily="34" charset="0"/>
                          <a:ea typeface="+mn-ea"/>
                          <a:cs typeface="Arial" panose="020B0604020202020204" pitchFamily="34" charset="0"/>
                        </a:rPr>
                        <a:t>绿色金融</a:t>
                      </a:r>
                      <a:r>
                        <a:rPr lang="en-US" altLang="ko-KR" sz="1800" b="1" kern="1200" dirty="0">
                          <a:solidFill>
                            <a:schemeClr val="lt1"/>
                          </a:solidFill>
                          <a:latin typeface="Arial" panose="020B0604020202020204" pitchFamily="34" charset="0"/>
                          <a:ea typeface="+mn-ea"/>
                          <a:cs typeface="Arial" panose="020B0604020202020204" pitchFamily="34" charset="0"/>
                        </a:rPr>
                        <a:t>"</a:t>
                      </a:r>
                    </a:p>
                    <a:p>
                      <a:pPr marL="0" algn="ctr" defTabSz="914400" rtl="0" eaLnBrk="1" latinLnBrk="0" hangingPunct="1"/>
                      <a:r>
                        <a:rPr lang="en-US" altLang="ko-KR" sz="1800" b="1" kern="1200" dirty="0">
                          <a:solidFill>
                            <a:schemeClr val="lt1"/>
                          </a:solidFill>
                          <a:latin typeface="Arial" panose="020B0604020202020204" pitchFamily="34" charset="0"/>
                          <a:ea typeface="+mn-ea"/>
                          <a:cs typeface="Arial" panose="020B0604020202020204" pitchFamily="34" charset="0"/>
                        </a:rPr>
                        <a:t>(</a:t>
                      </a:r>
                      <a:r>
                        <a:rPr lang="en-GB" sz="1800" b="1" kern="1200" dirty="0">
                          <a:solidFill>
                            <a:schemeClr val="lt1"/>
                          </a:solidFill>
                          <a:latin typeface="Arial" panose="020B0604020202020204" pitchFamily="34" charset="0"/>
                          <a:ea typeface="+mn-ea"/>
                          <a:cs typeface="Arial" panose="020B0604020202020204" pitchFamily="34" charset="0"/>
                        </a:rPr>
                        <a:t>Green Finance)</a:t>
                      </a:r>
                    </a:p>
                  </a:txBody>
                  <a:tcPr>
                    <a:solidFill>
                      <a:schemeClr val="accent1"/>
                    </a:solidFill>
                  </a:tcPr>
                </a:tc>
                <a:extLst>
                  <a:ext uri="{0D108BD9-81ED-4DB2-BD59-A6C34878D82A}">
                    <a16:rowId xmlns:a16="http://schemas.microsoft.com/office/drawing/2014/main" val="39817098"/>
                  </a:ext>
                </a:extLst>
              </a:tr>
              <a:tr h="790820">
                <a:tc>
                  <a:txBody>
                    <a:bodyPr/>
                    <a:lstStyle/>
                    <a:p>
                      <a:pPr algn="ctr"/>
                      <a:r>
                        <a:rPr lang="ko-KR" altLang="en-US" sz="1800" dirty="0">
                          <a:latin typeface="Arial" panose="020B0604020202020204" pitchFamily="34" charset="0"/>
                          <a:cs typeface="Arial" panose="020B0604020202020204" pitchFamily="34" charset="0"/>
                        </a:rPr>
                        <a:t>“科技”</a:t>
                      </a:r>
                    </a:p>
                    <a:p>
                      <a:pPr algn="ctr"/>
                      <a:r>
                        <a:rPr lang="en-US" altLang="ko-KR" sz="1800" dirty="0">
                          <a:latin typeface="Arial" panose="020B0604020202020204" pitchFamily="34" charset="0"/>
                          <a:cs typeface="Arial" panose="020B0604020202020204" pitchFamily="34" charset="0"/>
                        </a:rPr>
                        <a:t>(</a:t>
                      </a:r>
                      <a:r>
                        <a:rPr lang="en-GB" sz="1800" dirty="0">
                          <a:latin typeface="Arial" panose="020B0604020202020204" pitchFamily="34" charset="0"/>
                          <a:cs typeface="Arial" panose="020B0604020202020204" pitchFamily="34" charset="0"/>
                        </a:rPr>
                        <a:t>Science and Technology)</a:t>
                      </a:r>
                    </a:p>
                  </a:txBody>
                  <a:tcPr/>
                </a:tc>
                <a:tc>
                  <a:txBody>
                    <a:bodyPr/>
                    <a:lstStyle/>
                    <a:p>
                      <a:pPr algn="ctr"/>
                      <a:r>
                        <a:rPr lang="en-GB" sz="1800" b="0" i="0" u="none" strike="noStrike" kern="1200" dirty="0">
                          <a:solidFill>
                            <a:schemeClr val="dk1"/>
                          </a:solidFill>
                          <a:effectLst/>
                          <a:latin typeface="Arial" panose="020B0604020202020204" pitchFamily="34" charset="0"/>
                          <a:ea typeface="+mn-ea"/>
                          <a:cs typeface="Arial" panose="020B0604020202020204" pitchFamily="34" charset="0"/>
                        </a:rPr>
                        <a:t>3,678 articles</a:t>
                      </a:r>
                      <a:endParaRPr lang="en-GB" sz="1800" dirty="0">
                        <a:latin typeface="Arial" panose="020B0604020202020204" pitchFamily="34" charset="0"/>
                        <a:cs typeface="Arial" panose="020B0604020202020204" pitchFamily="34" charset="0"/>
                      </a:endParaRPr>
                    </a:p>
                  </a:txBody>
                  <a:tcPr/>
                </a:tc>
                <a:tc>
                  <a:txBody>
                    <a:bodyPr/>
                    <a:lstStyle/>
                    <a:p>
                      <a:pPr algn="ctr"/>
                      <a:r>
                        <a:rPr lang="en-GB" sz="1800" b="0" i="0" u="none" strike="noStrike" kern="1200" dirty="0">
                          <a:solidFill>
                            <a:schemeClr val="dk1"/>
                          </a:solidFill>
                          <a:effectLst/>
                          <a:latin typeface="Arial" panose="020B0604020202020204" pitchFamily="34" charset="0"/>
                          <a:ea typeface="+mn-ea"/>
                          <a:cs typeface="Arial" panose="020B0604020202020204" pitchFamily="34" charset="0"/>
                        </a:rPr>
                        <a:t>4,374 articles</a:t>
                      </a:r>
                      <a:endParaRPr lang="en-GB"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84021372"/>
                  </a:ext>
                </a:extLst>
              </a:tr>
              <a:tr h="935401">
                <a:tc>
                  <a:txBody>
                    <a:bodyPr/>
                    <a:lstStyle/>
                    <a:p>
                      <a:pPr algn="ct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社科</a:t>
                      </a:r>
                      <a:r>
                        <a:rPr lang="en-US" sz="1800" dirty="0">
                          <a:latin typeface="Arial" panose="020B0604020202020204" pitchFamily="34" charset="0"/>
                          <a:cs typeface="Arial" panose="020B0604020202020204" pitchFamily="34" charset="0"/>
                        </a:rPr>
                        <a:t>”</a:t>
                      </a:r>
                    </a:p>
                    <a:p>
                      <a:pPr algn="ctr"/>
                      <a:r>
                        <a:rPr lang="en-US" sz="1800" dirty="0">
                          <a:latin typeface="Arial" panose="020B0604020202020204" pitchFamily="34" charset="0"/>
                          <a:cs typeface="Arial" panose="020B0604020202020204" pitchFamily="34" charset="0"/>
                        </a:rPr>
                        <a:t>(Humanities and Social Sciences)</a:t>
                      </a:r>
                    </a:p>
                  </a:txBody>
                  <a:tcPr/>
                </a:tc>
                <a:tc>
                  <a:txBody>
                    <a:bodyPr/>
                    <a:lstStyle/>
                    <a:p>
                      <a:pPr algn="ctr"/>
                      <a:r>
                        <a:rPr lang="en-GB" sz="1800" b="0" i="0" u="none" strike="noStrike" kern="1200" dirty="0">
                          <a:solidFill>
                            <a:schemeClr val="dk1"/>
                          </a:solidFill>
                          <a:effectLst/>
                          <a:latin typeface="Arial" panose="020B0604020202020204" pitchFamily="34" charset="0"/>
                          <a:ea typeface="+mn-ea"/>
                          <a:cs typeface="Arial" panose="020B0604020202020204" pitchFamily="34" charset="0"/>
                        </a:rPr>
                        <a:t>9,879 articles</a:t>
                      </a:r>
                      <a:endParaRPr lang="en-GB" sz="1800" dirty="0">
                        <a:latin typeface="Arial" panose="020B0604020202020204" pitchFamily="34" charset="0"/>
                        <a:cs typeface="Arial" panose="020B0604020202020204" pitchFamily="34" charset="0"/>
                      </a:endParaRPr>
                    </a:p>
                  </a:txBody>
                  <a:tcPr/>
                </a:tc>
                <a:tc>
                  <a:txBody>
                    <a:bodyPr/>
                    <a:lstStyle/>
                    <a:p>
                      <a:pPr algn="ctr"/>
                      <a:r>
                        <a:rPr lang="en-GB" sz="1800" b="0" i="0" u="none" strike="noStrike" kern="1200" dirty="0">
                          <a:solidFill>
                            <a:schemeClr val="dk1"/>
                          </a:solidFill>
                          <a:effectLst/>
                          <a:latin typeface="Arial" panose="020B0604020202020204" pitchFamily="34" charset="0"/>
                          <a:ea typeface="+mn-ea"/>
                          <a:cs typeface="Arial" panose="020B0604020202020204" pitchFamily="34" charset="0"/>
                        </a:rPr>
                        <a:t>10,027 articles</a:t>
                      </a:r>
                      <a:endParaRPr lang="en-GB"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8660402"/>
                  </a:ext>
                </a:extLst>
              </a:tr>
            </a:tbl>
          </a:graphicData>
        </a:graphic>
      </p:graphicFrame>
      <p:sp>
        <p:nvSpPr>
          <p:cNvPr id="59" name="TextBox 58">
            <a:extLst>
              <a:ext uri="{FF2B5EF4-FFF2-40B4-BE49-F238E27FC236}">
                <a16:creationId xmlns:a16="http://schemas.microsoft.com/office/drawing/2014/main" id="{6C1B4F5B-3174-62E5-3FA9-E32B7A9413D6}"/>
              </a:ext>
            </a:extLst>
          </p:cNvPr>
          <p:cNvSpPr txBox="1"/>
          <p:nvPr/>
        </p:nvSpPr>
        <p:spPr>
          <a:xfrm>
            <a:off x="5311529" y="1736028"/>
            <a:ext cx="1956018" cy="584775"/>
          </a:xfrm>
          <a:prstGeom prst="rect">
            <a:avLst/>
          </a:prstGeom>
          <a:noFill/>
        </p:spPr>
        <p:txBody>
          <a:bodyPr wrap="square" rtlCol="0">
            <a:spAutoFit/>
          </a:bodyPr>
          <a:lstStyle/>
          <a:p>
            <a:pPr algn="ctr"/>
            <a:r>
              <a:rPr lang="en-SG" sz="1600" dirty="0"/>
              <a:t>Collation into Common Data Frame</a:t>
            </a:r>
            <a:endParaRPr lang="en-GB" sz="1600" dirty="0"/>
          </a:p>
        </p:txBody>
      </p:sp>
      <p:sp>
        <p:nvSpPr>
          <p:cNvPr id="60" name="TextBox 59">
            <a:extLst>
              <a:ext uri="{FF2B5EF4-FFF2-40B4-BE49-F238E27FC236}">
                <a16:creationId xmlns:a16="http://schemas.microsoft.com/office/drawing/2014/main" id="{7B13E3F2-2A54-A98B-1B7E-89A65DF80671}"/>
              </a:ext>
            </a:extLst>
          </p:cNvPr>
          <p:cNvSpPr txBox="1"/>
          <p:nvPr/>
        </p:nvSpPr>
        <p:spPr>
          <a:xfrm>
            <a:off x="7664464" y="1857632"/>
            <a:ext cx="1417855" cy="338554"/>
          </a:xfrm>
          <a:prstGeom prst="rect">
            <a:avLst/>
          </a:prstGeom>
          <a:noFill/>
        </p:spPr>
        <p:txBody>
          <a:bodyPr wrap="square" rtlCol="0">
            <a:spAutoFit/>
          </a:bodyPr>
          <a:lstStyle/>
          <a:p>
            <a:pPr algn="ctr"/>
            <a:r>
              <a:rPr lang="en-SG" sz="1600" dirty="0"/>
              <a:t>Data Cleaning</a:t>
            </a:r>
            <a:endParaRPr lang="en-GB" sz="1600" dirty="0"/>
          </a:p>
        </p:txBody>
      </p:sp>
      <p:sp>
        <p:nvSpPr>
          <p:cNvPr id="73" name="Date Placeholder 72">
            <a:extLst>
              <a:ext uri="{FF2B5EF4-FFF2-40B4-BE49-F238E27FC236}">
                <a16:creationId xmlns:a16="http://schemas.microsoft.com/office/drawing/2014/main" id="{76976559-5A88-32DB-A0FA-03A38FDF600A}"/>
              </a:ext>
            </a:extLst>
          </p:cNvPr>
          <p:cNvSpPr>
            <a:spLocks noGrp="1"/>
          </p:cNvSpPr>
          <p:nvPr>
            <p:ph type="dt" sz="half" idx="10"/>
          </p:nvPr>
        </p:nvSpPr>
        <p:spPr/>
        <p:txBody>
          <a:bodyPr/>
          <a:lstStyle/>
          <a:p>
            <a:r>
              <a:rPr lang="en-US"/>
              <a:t>ANL488 Oral Presentation</a:t>
            </a:r>
            <a:endParaRPr lang="en-GB"/>
          </a:p>
        </p:txBody>
      </p:sp>
      <p:sp>
        <p:nvSpPr>
          <p:cNvPr id="74" name="Slide Number Placeholder 73">
            <a:extLst>
              <a:ext uri="{FF2B5EF4-FFF2-40B4-BE49-F238E27FC236}">
                <a16:creationId xmlns:a16="http://schemas.microsoft.com/office/drawing/2014/main" id="{0FA28564-8CDA-1E49-E213-5F796816D173}"/>
              </a:ext>
            </a:extLst>
          </p:cNvPr>
          <p:cNvSpPr>
            <a:spLocks noGrp="1"/>
          </p:cNvSpPr>
          <p:nvPr>
            <p:ph type="sldNum" sz="quarter" idx="12"/>
          </p:nvPr>
        </p:nvSpPr>
        <p:spPr/>
        <p:txBody>
          <a:bodyPr/>
          <a:lstStyle/>
          <a:p>
            <a:r>
              <a:rPr lang="en-GB"/>
              <a:t>Slide </a:t>
            </a:r>
            <a:fld id="{39D7E691-71D1-4B36-BB0D-EB00076865E9}" type="slidenum">
              <a:rPr lang="en-GB" smtClean="0"/>
              <a:pPr/>
              <a:t>8</a:t>
            </a:fld>
            <a:r>
              <a:rPr lang="en-GB"/>
              <a:t> of 25</a:t>
            </a:r>
            <a:endParaRPr lang="en-GB" dirty="0"/>
          </a:p>
        </p:txBody>
      </p:sp>
    </p:spTree>
    <p:extLst>
      <p:ext uri="{BB962C8B-B14F-4D97-AF65-F5344CB8AC3E}">
        <p14:creationId xmlns:p14="http://schemas.microsoft.com/office/powerpoint/2010/main" val="371806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34EB06-BFE1-64BE-6C09-92A257406E7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Data Preparation</a:t>
            </a:r>
            <a:endParaRPr lang="en-GB" sz="4000" dirty="0">
              <a:solidFill>
                <a:srgbClr val="FFFFFF"/>
              </a:solidFill>
            </a:endParaRPr>
          </a:p>
        </p:txBody>
      </p:sp>
      <p:pic>
        <p:nvPicPr>
          <p:cNvPr id="35" name="Picture 34">
            <a:extLst>
              <a:ext uri="{FF2B5EF4-FFF2-40B4-BE49-F238E27FC236}">
                <a16:creationId xmlns:a16="http://schemas.microsoft.com/office/drawing/2014/main" id="{89F03F3E-BFDE-50F1-5C84-7CE3454B43E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8715" y1="38124" x2="28715" y2="38124"/>
                        <a14:foregroundMark x1="28715" y1="36461" x2="28463" y2="37767"/>
                        <a14:foregroundMark x1="40470" y1="42043" x2="40470" y2="42993"/>
                        <a14:foregroundMark x1="47691" y1="34679" x2="47691" y2="34679"/>
                        <a14:foregroundMark x1="47523" y1="39905" x2="47523" y2="39905"/>
                        <a14:foregroundMark x1="47691" y1="43705" x2="47691" y2="43705"/>
                        <a14:foregroundMark x1="53233" y1="40143" x2="53233" y2="40143"/>
                        <a14:foregroundMark x1="65239" y1="39667" x2="65239" y2="39667"/>
                        <a14:foregroundMark x1="26784" y1="58195" x2="26784" y2="58195"/>
                        <a14:foregroundMark x1="29303" y1="58195" x2="29303" y2="58195"/>
                        <a14:foregroundMark x1="36860" y1="58670" x2="36860" y2="58670"/>
                        <a14:foregroundMark x1="39127" y1="58551" x2="39127" y2="58551"/>
                        <a14:foregroundMark x1="41394" y1="58789" x2="41394" y2="58789"/>
                        <a14:foregroundMark x1="44920" y1="59026" x2="44920" y2="59026"/>
                        <a14:foregroundMark x1="50798" y1="59264" x2="50798" y2="59264"/>
                        <a14:foregroundMark x1="58270" y1="59264" x2="58270" y2="59264"/>
                        <a14:foregroundMark x1="47439" y1="58789" x2="47439" y2="58789"/>
                        <a14:foregroundMark x1="53736" y1="57838" x2="53736" y2="57838"/>
                        <a14:foregroundMark x1="56507" y1="58195" x2="56507" y2="58195"/>
                        <a14:foregroundMark x1="60453" y1="58432" x2="60453" y2="58432"/>
                        <a14:foregroundMark x1="62804" y1="58551" x2="62804" y2="58551"/>
                        <a14:foregroundMark x1="65659" y1="58551" x2="65659" y2="58551"/>
                        <a14:foregroundMark x1="67926" y1="58314" x2="67926" y2="58314"/>
                        <a14:foregroundMark x1="69773" y1="57363" x2="69773" y2="57363"/>
                        <a14:foregroundMark x1="65827" y1="64371" x2="65827" y2="64371"/>
                        <a14:foregroundMark x1="63476" y1="64252" x2="63476" y2="64252"/>
                        <a14:foregroundMark x1="60453" y1="64964" x2="60453" y2="64964"/>
                        <a14:foregroundMark x1="55416" y1="65083" x2="55416" y2="65083"/>
                        <a14:foregroundMark x1="54156" y1="64727" x2="54156" y2="64727"/>
                        <a14:foregroundMark x1="51469" y1="64964" x2="51469" y2="64964"/>
                        <a14:foregroundMark x1="49706" y1="65083" x2="49706" y2="65083"/>
                        <a14:foregroundMark x1="45844" y1="64964" x2="45844" y2="64964"/>
                        <a14:foregroundMark x1="44081" y1="64727" x2="44081" y2="64727"/>
                        <a14:foregroundMark x1="41646" y1="64727" x2="41646" y2="64727"/>
                        <a14:foregroundMark x1="38959" y1="64489" x2="38959" y2="64489"/>
                        <a14:foregroundMark x1="38035" y1="64846" x2="38035" y2="64846"/>
                        <a14:foregroundMark x1="33585" y1="64489" x2="33585" y2="64489"/>
                        <a14:foregroundMark x1="30059" y1="64727" x2="30059" y2="64727"/>
                        <a14:foregroundMark x1="28967" y1="64608" x2="28967" y2="64608"/>
                        <a14:foregroundMark x1="32242" y1="59620" x2="32242" y2="59620"/>
                        <a14:foregroundMark x1="33585" y1="59145" x2="33585" y2="59145"/>
                        <a14:foregroundMark x1="59530" y1="65439" x2="59530" y2="65439"/>
                        <a14:backgroundMark x1="37448" y1="39311" x2="37531" y2="39786"/>
                        <a14:backgroundMark x1="29807" y1="46081" x2="30647" y2="46437"/>
                        <a14:backgroundMark x1="67422" y1="38480" x2="67422" y2="38480"/>
                        <a14:backgroundMark x1="29975" y1="58789" x2="29975" y2="58789"/>
                        <a14:backgroundMark x1="26700" y1="59382" x2="26700" y2="59382"/>
                        <a14:backgroundMark x1="28128" y1="65321" x2="28128" y2="65321"/>
                        <a14:backgroundMark x1="36944" y1="65202" x2="36944" y2="65202"/>
                        <a14:backgroundMark x1="42485" y1="59145" x2="42485" y2="59145"/>
                        <a14:backgroundMark x1="45508" y1="58432" x2="45508" y2="58432"/>
                        <a14:backgroundMark x1="39966" y1="58314" x2="39966" y2="58314"/>
                        <a14:backgroundMark x1="37196" y1="58670" x2="37196" y2="58670"/>
                        <a14:backgroundMark x1="43829" y1="64846" x2="43829" y2="64846"/>
                        <a14:backgroundMark x1="43913" y1="66627" x2="43913" y2="66627"/>
                        <a14:backgroundMark x1="58858" y1="66390" x2="58858" y2="66390"/>
                        <a14:backgroundMark x1="60285" y1="66033" x2="60285" y2="66033"/>
                        <a14:backgroundMark x1="63644" y1="58432" x2="63644" y2="58432"/>
                        <a14:backgroundMark x1="70781" y1="58551" x2="70781" y2="58551"/>
                        <a14:backgroundMark x1="72292" y1="57482" x2="72292" y2="57482"/>
                        <a14:backgroundMark x1="67422" y1="64608" x2="67422" y2="64608"/>
                      </a14:backgroundRemoval>
                    </a14:imgEffect>
                  </a14:imgLayer>
                </a14:imgProps>
              </a:ext>
              <a:ext uri="{28A0092B-C50C-407E-A947-70E740481C1C}">
                <a14:useLocalDpi xmlns:a14="http://schemas.microsoft.com/office/drawing/2010/main" val="0"/>
              </a:ext>
            </a:extLst>
          </a:blip>
          <a:srcRect l="22330" t="30717" r="20258" b="26826"/>
          <a:stretch/>
        </p:blipFill>
        <p:spPr>
          <a:xfrm>
            <a:off x="10683434" y="79203"/>
            <a:ext cx="1423685" cy="766284"/>
          </a:xfrm>
          <a:prstGeom prst="rect">
            <a:avLst/>
          </a:prstGeom>
        </p:spPr>
      </p:pic>
      <p:sp>
        <p:nvSpPr>
          <p:cNvPr id="41" name="Content Placeholder 3">
            <a:extLst>
              <a:ext uri="{FF2B5EF4-FFF2-40B4-BE49-F238E27FC236}">
                <a16:creationId xmlns:a16="http://schemas.microsoft.com/office/drawing/2014/main" id="{8563BBB6-B308-8BEE-155B-35AB2524214B}"/>
              </a:ext>
            </a:extLst>
          </p:cNvPr>
          <p:cNvSpPr>
            <a:spLocks noGrp="1"/>
          </p:cNvSpPr>
          <p:nvPr>
            <p:ph idx="1"/>
          </p:nvPr>
        </p:nvSpPr>
        <p:spPr>
          <a:xfrm>
            <a:off x="838200" y="2445026"/>
            <a:ext cx="10515600" cy="3911290"/>
          </a:xfrm>
        </p:spPr>
        <p:txBody>
          <a:bodyPr>
            <a:normAutofit/>
          </a:bodyPr>
          <a:lstStyle/>
          <a:p>
            <a:pPr marL="514350" indent="-514350">
              <a:buFont typeface="+mj-lt"/>
              <a:buAutoNum type="arabicPeriod"/>
            </a:pPr>
            <a:r>
              <a:rPr lang="en-US" dirty="0"/>
              <a:t>Excel files were read as 4 </a:t>
            </a:r>
            <a:r>
              <a:rPr lang="en-US" dirty="0" err="1"/>
              <a:t>dataframes</a:t>
            </a:r>
            <a:r>
              <a:rPr lang="en-US" dirty="0"/>
              <a:t> and concatenated into a single </a:t>
            </a:r>
            <a:r>
              <a:rPr lang="en-US" dirty="0" err="1"/>
              <a:t>dataframe</a:t>
            </a:r>
            <a:endParaRPr lang="en-US" dirty="0"/>
          </a:p>
          <a:p>
            <a:pPr marL="971550" lvl="1" indent="-514350">
              <a:buFont typeface="+mj-lt"/>
              <a:buAutoNum type="arabicPeriod"/>
            </a:pPr>
            <a:r>
              <a:rPr lang="en-US" dirty="0"/>
              <a:t>Pandas library methods “</a:t>
            </a:r>
            <a:r>
              <a:rPr lang="en-US" dirty="0" err="1"/>
              <a:t>read_excel</a:t>
            </a:r>
            <a:r>
              <a:rPr lang="en-US" dirty="0"/>
              <a:t>” and “</a:t>
            </a:r>
            <a:r>
              <a:rPr lang="en-US" dirty="0" err="1"/>
              <a:t>concat</a:t>
            </a:r>
            <a:r>
              <a:rPr lang="en-US" dirty="0"/>
              <a:t>” were applied</a:t>
            </a:r>
          </a:p>
          <a:p>
            <a:pPr marL="514350" indent="-514350">
              <a:buFont typeface="+mj-lt"/>
              <a:buAutoNum type="arabicPeriod"/>
            </a:pPr>
            <a:r>
              <a:rPr lang="en-US" dirty="0"/>
              <a:t>Cleaning steps</a:t>
            </a:r>
          </a:p>
          <a:p>
            <a:pPr marL="971550" lvl="1" indent="-514350">
              <a:buFont typeface="+mj-lt"/>
              <a:buAutoNum type="arabicPeriod"/>
            </a:pPr>
            <a:r>
              <a:rPr lang="en-US" dirty="0"/>
              <a:t>Dropping duplicates</a:t>
            </a:r>
          </a:p>
          <a:p>
            <a:pPr marL="971550" lvl="1" indent="-514350">
              <a:buFont typeface="+mj-lt"/>
              <a:buAutoNum type="arabicPeriod"/>
            </a:pPr>
            <a:r>
              <a:rPr lang="en-US" dirty="0"/>
              <a:t>Splitting </a:t>
            </a:r>
            <a:r>
              <a:rPr lang="en-US" dirty="0" err="1"/>
              <a:t>dataframe</a:t>
            </a:r>
            <a:r>
              <a:rPr lang="en-US" dirty="0"/>
              <a:t> based on different delimiters</a:t>
            </a:r>
          </a:p>
          <a:p>
            <a:pPr marL="1428750" lvl="2" indent="-514350">
              <a:buFont typeface="+mj-lt"/>
              <a:buAutoNum type="arabicPeriod"/>
            </a:pPr>
            <a:r>
              <a:rPr lang="en-US" dirty="0"/>
              <a:t>2 relevant outliers were delt with separately</a:t>
            </a:r>
          </a:p>
          <a:p>
            <a:pPr marL="971550" lvl="1" indent="-514350">
              <a:buFont typeface="+mj-lt"/>
              <a:buAutoNum type="arabicPeriod"/>
            </a:pPr>
            <a:r>
              <a:rPr lang="en-US" dirty="0"/>
              <a:t>Dropping rows without author or year</a:t>
            </a:r>
          </a:p>
          <a:p>
            <a:pPr marL="971550" lvl="1" indent="-514350">
              <a:buFont typeface="+mj-lt"/>
              <a:buAutoNum type="arabicPeriod"/>
            </a:pPr>
            <a:r>
              <a:rPr lang="en-US" dirty="0"/>
              <a:t>Converting ‘Year’ column to numeric</a:t>
            </a:r>
          </a:p>
        </p:txBody>
      </p:sp>
      <p:sp>
        <p:nvSpPr>
          <p:cNvPr id="3" name="TextBox 2">
            <a:extLst>
              <a:ext uri="{FF2B5EF4-FFF2-40B4-BE49-F238E27FC236}">
                <a16:creationId xmlns:a16="http://schemas.microsoft.com/office/drawing/2014/main" id="{47C48E6E-5F6E-2252-D2A8-22AB142EE89E}"/>
              </a:ext>
            </a:extLst>
          </p:cNvPr>
          <p:cNvSpPr txBox="1"/>
          <p:nvPr/>
        </p:nvSpPr>
        <p:spPr>
          <a:xfrm>
            <a:off x="3076129" y="1859638"/>
            <a:ext cx="1571643" cy="338554"/>
          </a:xfrm>
          <a:prstGeom prst="rect">
            <a:avLst/>
          </a:prstGeom>
          <a:noFill/>
          <a:ln w="76200">
            <a:noFill/>
          </a:ln>
        </p:spPr>
        <p:txBody>
          <a:bodyPr wrap="square" rtlCol="0">
            <a:spAutoFit/>
          </a:bodyPr>
          <a:lstStyle/>
          <a:p>
            <a:pPr algn="ctr"/>
            <a:r>
              <a:rPr lang="en-SG" sz="1600" dirty="0"/>
              <a:t>Data Collection</a:t>
            </a:r>
            <a:endParaRPr lang="en-GB" sz="1600" dirty="0"/>
          </a:p>
        </p:txBody>
      </p:sp>
      <p:sp>
        <p:nvSpPr>
          <p:cNvPr id="4" name="TextBox 3">
            <a:extLst>
              <a:ext uri="{FF2B5EF4-FFF2-40B4-BE49-F238E27FC236}">
                <a16:creationId xmlns:a16="http://schemas.microsoft.com/office/drawing/2014/main" id="{09484AF4-DCBC-7DB6-425F-63BE57ACDB32}"/>
              </a:ext>
            </a:extLst>
          </p:cNvPr>
          <p:cNvSpPr txBox="1"/>
          <p:nvPr/>
        </p:nvSpPr>
        <p:spPr>
          <a:xfrm>
            <a:off x="5311529" y="1736028"/>
            <a:ext cx="1956018" cy="584775"/>
          </a:xfrm>
          <a:prstGeom prst="rect">
            <a:avLst/>
          </a:prstGeom>
          <a:noFill/>
          <a:ln w="76200">
            <a:solidFill>
              <a:schemeClr val="accent1"/>
            </a:solidFill>
          </a:ln>
        </p:spPr>
        <p:txBody>
          <a:bodyPr wrap="square" rtlCol="0">
            <a:spAutoFit/>
          </a:bodyPr>
          <a:lstStyle/>
          <a:p>
            <a:pPr algn="ctr"/>
            <a:r>
              <a:rPr lang="en-SG" sz="1600" dirty="0"/>
              <a:t>Collation into Common Data Frame</a:t>
            </a:r>
            <a:endParaRPr lang="en-GB" sz="1600" dirty="0"/>
          </a:p>
        </p:txBody>
      </p:sp>
      <p:sp>
        <p:nvSpPr>
          <p:cNvPr id="7" name="TextBox 6">
            <a:extLst>
              <a:ext uri="{FF2B5EF4-FFF2-40B4-BE49-F238E27FC236}">
                <a16:creationId xmlns:a16="http://schemas.microsoft.com/office/drawing/2014/main" id="{1AF8DBAB-BEBB-671C-121E-37FE0366D81C}"/>
              </a:ext>
            </a:extLst>
          </p:cNvPr>
          <p:cNvSpPr txBox="1"/>
          <p:nvPr/>
        </p:nvSpPr>
        <p:spPr>
          <a:xfrm>
            <a:off x="7664464" y="1857632"/>
            <a:ext cx="1417855" cy="338554"/>
          </a:xfrm>
          <a:prstGeom prst="rect">
            <a:avLst/>
          </a:prstGeom>
          <a:noFill/>
          <a:ln w="76200">
            <a:solidFill>
              <a:schemeClr val="accent1"/>
            </a:solidFill>
          </a:ln>
        </p:spPr>
        <p:txBody>
          <a:bodyPr wrap="square" rtlCol="0">
            <a:spAutoFit/>
          </a:bodyPr>
          <a:lstStyle/>
          <a:p>
            <a:pPr algn="ctr"/>
            <a:r>
              <a:rPr lang="en-SG" sz="1600" dirty="0"/>
              <a:t>Data Cleaning</a:t>
            </a:r>
            <a:endParaRPr lang="en-GB" sz="1600" dirty="0"/>
          </a:p>
        </p:txBody>
      </p:sp>
      <p:cxnSp>
        <p:nvCxnSpPr>
          <p:cNvPr id="9" name="Straight Arrow Connector 8">
            <a:extLst>
              <a:ext uri="{FF2B5EF4-FFF2-40B4-BE49-F238E27FC236}">
                <a16:creationId xmlns:a16="http://schemas.microsoft.com/office/drawing/2014/main" id="{05067C2C-93E9-C58F-B8F4-0CB6C619CD5E}"/>
              </a:ext>
            </a:extLst>
          </p:cNvPr>
          <p:cNvCxnSpPr>
            <a:cxnSpLocks/>
            <a:stCxn id="3" idx="3"/>
            <a:endCxn id="4" idx="1"/>
          </p:cNvCxnSpPr>
          <p:nvPr/>
        </p:nvCxnSpPr>
        <p:spPr>
          <a:xfrm flipV="1">
            <a:off x="4647772" y="2028416"/>
            <a:ext cx="663757" cy="49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CE9742E2-E27B-11C7-450D-0C7C0646AD56}"/>
              </a:ext>
            </a:extLst>
          </p:cNvPr>
          <p:cNvCxnSpPr>
            <a:cxnSpLocks/>
            <a:stCxn id="4" idx="3"/>
            <a:endCxn id="7" idx="1"/>
          </p:cNvCxnSpPr>
          <p:nvPr/>
        </p:nvCxnSpPr>
        <p:spPr>
          <a:xfrm flipV="1">
            <a:off x="7267547" y="2026909"/>
            <a:ext cx="396917" cy="15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7" name="Date Placeholder 16">
            <a:extLst>
              <a:ext uri="{FF2B5EF4-FFF2-40B4-BE49-F238E27FC236}">
                <a16:creationId xmlns:a16="http://schemas.microsoft.com/office/drawing/2014/main" id="{8C68E7A6-1A27-8C21-BDE3-B8341E7E2B02}"/>
              </a:ext>
            </a:extLst>
          </p:cNvPr>
          <p:cNvSpPr>
            <a:spLocks noGrp="1"/>
          </p:cNvSpPr>
          <p:nvPr>
            <p:ph type="dt" sz="half" idx="10"/>
          </p:nvPr>
        </p:nvSpPr>
        <p:spPr/>
        <p:txBody>
          <a:bodyPr/>
          <a:lstStyle/>
          <a:p>
            <a:r>
              <a:rPr lang="en-US"/>
              <a:t>ANL488 Oral Presentation</a:t>
            </a:r>
            <a:endParaRPr lang="en-GB"/>
          </a:p>
        </p:txBody>
      </p:sp>
      <p:sp>
        <p:nvSpPr>
          <p:cNvPr id="18" name="Slide Number Placeholder 17">
            <a:extLst>
              <a:ext uri="{FF2B5EF4-FFF2-40B4-BE49-F238E27FC236}">
                <a16:creationId xmlns:a16="http://schemas.microsoft.com/office/drawing/2014/main" id="{9DD35C6F-D616-B2EE-8864-13D6C7C64225}"/>
              </a:ext>
            </a:extLst>
          </p:cNvPr>
          <p:cNvSpPr>
            <a:spLocks noGrp="1"/>
          </p:cNvSpPr>
          <p:nvPr>
            <p:ph type="sldNum" sz="quarter" idx="12"/>
          </p:nvPr>
        </p:nvSpPr>
        <p:spPr/>
        <p:txBody>
          <a:bodyPr/>
          <a:lstStyle/>
          <a:p>
            <a:r>
              <a:rPr lang="en-GB"/>
              <a:t>Slide </a:t>
            </a:r>
            <a:fld id="{39D7E691-71D1-4B36-BB0D-EB00076865E9}" type="slidenum">
              <a:rPr lang="en-GB" smtClean="0"/>
              <a:pPr/>
              <a:t>9</a:t>
            </a:fld>
            <a:r>
              <a:rPr lang="en-GB"/>
              <a:t> of 25</a:t>
            </a:r>
            <a:endParaRPr lang="en-GB" dirty="0"/>
          </a:p>
        </p:txBody>
      </p:sp>
    </p:spTree>
    <p:extLst>
      <p:ext uri="{BB962C8B-B14F-4D97-AF65-F5344CB8AC3E}">
        <p14:creationId xmlns:p14="http://schemas.microsoft.com/office/powerpoint/2010/main" val="3285688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11530</TotalTime>
  <Words>4364</Words>
  <Application>Microsoft Office PowerPoint</Application>
  <PresentationFormat>Widescreen</PresentationFormat>
  <Paragraphs>429</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Calibri Light</vt:lpstr>
      <vt:lpstr>Cambria Math</vt:lpstr>
      <vt:lpstr>Wingdings</vt:lpstr>
      <vt:lpstr>Office Theme</vt:lpstr>
      <vt:lpstr>China’s green finance insights from Chinese Literature: A text mining approach</vt:lpstr>
      <vt:lpstr>Agenda</vt:lpstr>
      <vt:lpstr>Introduction</vt:lpstr>
      <vt:lpstr>Motivations &amp; Research Gaps</vt:lpstr>
      <vt:lpstr>Objectives</vt:lpstr>
      <vt:lpstr>Literature Review</vt:lpstr>
      <vt:lpstr>Data Preparation</vt:lpstr>
      <vt:lpstr>Data Preparation</vt:lpstr>
      <vt:lpstr>Data Preparation</vt:lpstr>
      <vt:lpstr>Data Preprocessing &amp; Modelling Pipeline</vt:lpstr>
      <vt:lpstr>Data Preprocessing &amp; Modelling Pipeline</vt:lpstr>
      <vt:lpstr>Data Preprocessing &amp; Modelling Pipeline</vt:lpstr>
      <vt:lpstr>Data Preprocessing &amp; Modelling Pipeline</vt:lpstr>
      <vt:lpstr>Data Preprocessing &amp; Modelling Pipeline</vt:lpstr>
      <vt:lpstr>Data Preprocessing &amp; Modelling Pipeline</vt:lpstr>
      <vt:lpstr>Results: How recently has research begun into green finance in China? (RQ1)</vt:lpstr>
      <vt:lpstr>Results: How recently has research begun into green finance in China? (RQ1)</vt:lpstr>
      <vt:lpstr>Results: How recently has research begun into green finance in China? (RQ1)</vt:lpstr>
      <vt:lpstr>Results: What are the overall green finance insights gathered from Chinese literature? (RQ2)</vt:lpstr>
      <vt:lpstr>Results: What are the overall green finance insights gathered from Chinese literature? (RQ2)</vt:lpstr>
      <vt:lpstr>Results: What are the overall green finance insights gathered from Chinese literature? (RQ2)</vt:lpstr>
      <vt:lpstr>Results: What are the trending topics in green finance from Chinese literature? (RQ3)</vt:lpstr>
      <vt:lpstr>Results: What are the trending topics in green finance from Chinese literature? (RQ3)</vt:lpstr>
      <vt:lpstr>Results: What are the trending topics in green finance from Chinese literature? (RQ3)</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China’s green finance insights from Chinese Literature: A text mining approach</dc:title>
  <dc:creator>Wen Qi Lim</dc:creator>
  <cp:lastModifiedBy>Wen Qi Lim</cp:lastModifiedBy>
  <cp:revision>34</cp:revision>
  <dcterms:created xsi:type="dcterms:W3CDTF">2023-09-17T06:32:04Z</dcterms:created>
  <dcterms:modified xsi:type="dcterms:W3CDTF">2023-10-02T11:45:09Z</dcterms:modified>
</cp:coreProperties>
</file>