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75" r:id="rId4"/>
    <p:sldId id="276" r:id="rId5"/>
    <p:sldId id="278" r:id="rId6"/>
    <p:sldId id="279" r:id="rId7"/>
    <p:sldId id="258" r:id="rId8"/>
    <p:sldId id="260" r:id="rId9"/>
    <p:sldId id="261" r:id="rId10"/>
    <p:sldId id="263" r:id="rId11"/>
    <p:sldId id="264" r:id="rId12"/>
    <p:sldId id="267" r:id="rId13"/>
    <p:sldId id="266" r:id="rId14"/>
    <p:sldId id="262" r:id="rId15"/>
    <p:sldId id="270" r:id="rId16"/>
    <p:sldId id="269" r:id="rId17"/>
    <p:sldId id="271" r:id="rId18"/>
    <p:sldId id="27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51A37-7EEE-C70A-6626-761E78DB1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9AA9-BCE1-72EB-BBB3-B281BC5A0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00B5-DBC4-4A19-90D7-E5F29D2B18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4633-0359-DDEC-4295-BD6B3B3BF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5D73-A0B1-0B6B-2999-C0DC26C3D0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CC41-8463-4FF1-8C64-44A91D59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52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74A7-85EB-41A1-B6A0-DAA82F752D2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40A9-8803-409F-A6A8-A8C6D1EE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733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B40A9-8803-409F-A6A8-A8C6D1EEC6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B40A9-8803-409F-A6A8-A8C6D1EEC6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0995-D8CC-C65C-C6A0-98D99C61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7C59-FCD8-9FF9-3586-5131F7C93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D39-6A53-7300-9908-7D8E31CA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7E0-A115-4E45-966F-4C6A30B738EB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93DC-DCF6-3C9B-A886-DBF2AD57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2FED-E7EA-2200-BCF6-F98A8614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B7B-30A2-3BC2-2CBE-A4026D83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5E787-7D44-0CCB-E83A-D51FCACF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83C9-F36F-2391-7B93-56404C4A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423-F10B-459F-86AA-5C3BA62CA8BD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DA0A-E88A-0222-9AE0-D1C68CBB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5DD4-9D67-A09A-BC4E-C5CEA8A5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89E12-7D0D-230F-81D7-F557F9A9B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F664-D8CA-40E2-678C-8D6E5670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948C-1379-AB45-5354-B1E3CF69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F48-4211-42EF-BB6A-38795F032596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D332-71EA-F9D1-9942-6405888B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860D-C0F4-E31D-DEA7-080B7410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8E4-C5A2-48E3-7FD4-EB3504DA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F256-7D3B-2C95-431B-B9BD235A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8DBC-4B21-C17E-83CD-4F3BA650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7E1-4318-40FA-833C-C226CE100CED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911E-9B40-CB14-D096-3A5C750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26F4-2E0A-5946-9B1F-A6AB5157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B936-A78F-E5A2-FD6F-74230AF1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4DF3-C312-7299-839D-AAC8DE77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D3AF-7A96-8564-4F97-122B0676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501E-3FFB-4F38-96EF-A7BC77159D82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43E8-D199-764B-8B8E-286368FF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A289-43B0-D0D1-C1AA-6B219D23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E67C-398D-A505-3903-1F0A19C6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023D-276F-C63B-2E9E-E82C36BCF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D3815-24E5-12CE-F4A6-3E49AED4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D836-EBE2-62AF-EAA6-E4080904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3291-78CA-4BF6-A859-75B4092CB9F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AD675-DC36-2A9A-0727-AC5B67E4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D19B-CA73-E84A-8208-E20515D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369-6AE7-D07D-BCAB-A0EA52DE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A063-A311-610E-BB19-41C8F76FD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C71E-E801-6BC5-9EED-A1D06A94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81516-44EE-9B58-D370-F802659BE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AC701-0C03-424F-1F0B-CC1767C5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CB16D-AB71-8E14-9560-71D63F2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F0BB-E08A-46EA-9333-C0598A0FA7EC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B6990-6B86-3E8F-CE32-7C9398E4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DA916-1B17-6439-4A3B-B582F3AA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774D-0C57-FF54-3BAB-6EBE4CD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96CD8-B0BE-9EFD-05A1-986AB533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B6D2-CFBC-4A37-8433-1F2D66C1DB5D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6C6A3-4B5B-A2D6-52CC-C06338A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5D2A9-3C92-E451-E51B-6B37BFD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F9CFE-4A7C-E09E-786E-F320BA28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580A-E6DE-4E0F-9E4B-3ED11BE1AA6C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3A7AF-7B59-B7B4-1FE8-31860CE7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9B9F-AFBE-FEF1-C4E8-485F0ED0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3C08-545A-57B9-C998-F900C29A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B1B3-AB30-B401-3BCA-357411F1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7153-D88E-5715-6180-CC7468D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1F4D-8129-C9AF-414B-54ED6E1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C5-311B-4BF1-A8EE-9D2F29F6CB52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4D4A-6C01-1F6F-192D-4101997A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5466-FFB7-0180-0383-B712BEA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AAA1-4CB3-2F6C-6108-D4330946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A6127-86ED-09BC-88E6-54B062412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C930-5296-E6A8-C614-10A95F186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A471-FBCF-F669-579D-AAB11A19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3285-1AD5-4433-855C-B68BBE7978FF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B0CBC-F3D3-4703-F511-BA5DAB87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5FF6-B232-1C07-A9C3-2034C707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A43D2-AA85-9558-1860-10D7AC5F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98E2-5AB0-C4EA-EC89-A81D10C0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1EF6-AE2D-61C0-581D-5D563B88A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10BC-5359-45D1-97F3-11ACDEC23018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1059-CDA5-8512-9515-9CCB85149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5E54-E0AC-0701-020E-33E108AF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CF34-F2EE-4E60-9CFF-E1CEEFF6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D2EA-0860-3C31-B577-1AD648B8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7" y="2709856"/>
            <a:ext cx="8708573" cy="139474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Using Artificial Neural Network (ANN) to predict Oil &amp; Gas Recovery Factor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0E55F-0F9C-8588-F91D-740234EAE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678"/>
            <a:ext cx="9144000" cy="1655762"/>
          </a:xfrm>
        </p:spPr>
        <p:txBody>
          <a:bodyPr/>
          <a:lstStyle/>
          <a:p>
            <a:r>
              <a:rPr lang="en-US" dirty="0"/>
              <a:t>Student Name: Ho Kai Toong</a:t>
            </a:r>
          </a:p>
          <a:p>
            <a:r>
              <a:rPr lang="en-US" dirty="0"/>
              <a:t>PI Number: Q2081581</a:t>
            </a:r>
          </a:p>
          <a:p>
            <a:r>
              <a:rPr lang="en-US" dirty="0"/>
              <a:t>Supervisor Name: Dr </a:t>
            </a:r>
            <a:r>
              <a:rPr lang="en-US" dirty="0" err="1"/>
              <a:t>Munish</a:t>
            </a:r>
            <a:r>
              <a:rPr lang="en-US" dirty="0"/>
              <a:t> Kumar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979C5-3805-7ABE-AB94-A04DFD1C23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4500507" y="700511"/>
            <a:ext cx="3190985" cy="1677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3AD0-8151-29C2-8E50-2C65B13E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–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5950174" cy="4460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Build and Assess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Single ANN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 with K-Fold Cross-Validation (Suitable for small dataset)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Hyperparameters to Tune</a:t>
            </a:r>
          </a:p>
          <a:p>
            <a:r>
              <a:rPr lang="en-US" sz="2000" dirty="0"/>
              <a:t>Number of Hidden Layers and Neurons</a:t>
            </a:r>
          </a:p>
          <a:p>
            <a:r>
              <a:rPr lang="en-US" sz="2000" dirty="0"/>
              <a:t>Epoch and Batch Size</a:t>
            </a:r>
          </a:p>
          <a:p>
            <a:r>
              <a:rPr lang="en-US" sz="2000" dirty="0"/>
              <a:t>Learning Rate</a:t>
            </a:r>
          </a:p>
          <a:p>
            <a:r>
              <a:rPr lang="en-US" sz="2000" dirty="0"/>
              <a:t>Drop-out Rate</a:t>
            </a:r>
          </a:p>
          <a:p>
            <a:r>
              <a:rPr lang="en-US" sz="2000" dirty="0"/>
              <a:t>Optimizer</a:t>
            </a:r>
          </a:p>
          <a:p>
            <a:r>
              <a:rPr lang="en-US" sz="2000" dirty="0"/>
              <a:t>Activation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44A00B-B6AC-62F9-5262-4534B419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61" y="1480052"/>
            <a:ext cx="5204891" cy="141409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F2DEAB-26D6-7E80-817B-2FAFD05C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CE5C-4F8A-4DF5-9E51-484FF3488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0C425-FC69-594E-F4FE-E1DBE47F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984" y="3429000"/>
            <a:ext cx="3180832" cy="20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–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3016240"/>
            <a:ext cx="2816351" cy="572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Hidden Layer = 1, Neurons = 3, Learning rate = 0.001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5EBE-8851-E385-AFA2-D78AE3476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9B97-C47F-DE56-B8CA-128E5CEA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62FB5-C704-A1C4-4AA3-3765FD99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630320"/>
            <a:ext cx="3476609" cy="25235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AD11F2-78BD-6A46-84A0-EA70C95F09F1}"/>
              </a:ext>
            </a:extLst>
          </p:cNvPr>
          <p:cNvSpPr txBox="1">
            <a:spLocks/>
          </p:cNvSpPr>
          <p:nvPr/>
        </p:nvSpPr>
        <p:spPr>
          <a:xfrm>
            <a:off x="339734" y="1142945"/>
            <a:ext cx="7761850" cy="15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Build and Assess Model</a:t>
            </a:r>
          </a:p>
          <a:p>
            <a:r>
              <a:rPr lang="en-US" sz="2000" dirty="0"/>
              <a:t>Increasing number of hidden layers &amp; neurons lead to overfitting</a:t>
            </a:r>
          </a:p>
          <a:p>
            <a:r>
              <a:rPr lang="en-US" sz="2000" dirty="0"/>
              <a:t>Increase the learning rate leads to more instability of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9BA4A3-409D-27C5-688E-D8EAD5B8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34" y="3685183"/>
            <a:ext cx="3403494" cy="25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BE0FAF-BD72-E3A5-706A-AFD2B00FE5E6}"/>
              </a:ext>
            </a:extLst>
          </p:cNvPr>
          <p:cNvSpPr txBox="1">
            <a:spLocks/>
          </p:cNvSpPr>
          <p:nvPr/>
        </p:nvSpPr>
        <p:spPr>
          <a:xfrm>
            <a:off x="4949576" y="2984112"/>
            <a:ext cx="2945104" cy="63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Hidden Layer = 2, Neurons = 5, 2, Learning rate = 0.002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C027C5-36C3-7887-B6A6-BAA9AE7A2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104" y="3663999"/>
            <a:ext cx="3245247" cy="256306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F200EA-4D03-46E7-A3B2-0D7F03E67E96}"/>
              </a:ext>
            </a:extLst>
          </p:cNvPr>
          <p:cNvSpPr txBox="1">
            <a:spLocks/>
          </p:cNvSpPr>
          <p:nvPr/>
        </p:nvSpPr>
        <p:spPr>
          <a:xfrm>
            <a:off x="8811768" y="2984112"/>
            <a:ext cx="3259511" cy="604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Hidden Layer = 3, Neurons = 10, 5, 3, Learning rate = 0.003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263DA2-41E4-BF43-A0B3-DEC4C886BA14}"/>
              </a:ext>
            </a:extLst>
          </p:cNvPr>
          <p:cNvSpPr txBox="1">
            <a:spLocks/>
          </p:cNvSpPr>
          <p:nvPr/>
        </p:nvSpPr>
        <p:spPr>
          <a:xfrm>
            <a:off x="404906" y="2493917"/>
            <a:ext cx="2429734" cy="56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TORIS – Single ANN </a:t>
            </a:r>
          </a:p>
        </p:txBody>
      </p:sp>
    </p:spTree>
    <p:extLst>
      <p:ext uri="{BB962C8B-B14F-4D97-AF65-F5344CB8AC3E}">
        <p14:creationId xmlns:p14="http://schemas.microsoft.com/office/powerpoint/2010/main" val="230211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–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5950174" cy="566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and Assess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8FF8-D7B9-F863-D411-35E4F743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531D76-4318-C153-8977-F3465E174600}"/>
              </a:ext>
            </a:extLst>
          </p:cNvPr>
          <p:cNvSpPr txBox="1">
            <a:spLocks/>
          </p:cNvSpPr>
          <p:nvPr/>
        </p:nvSpPr>
        <p:spPr>
          <a:xfrm>
            <a:off x="8624568" y="1985702"/>
            <a:ext cx="862584" cy="56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GOM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96A7A4-F05C-7CC0-7C2D-002DA641A3EE}"/>
              </a:ext>
            </a:extLst>
          </p:cNvPr>
          <p:cNvSpPr txBox="1">
            <a:spLocks/>
          </p:cNvSpPr>
          <p:nvPr/>
        </p:nvSpPr>
        <p:spPr>
          <a:xfrm>
            <a:off x="2758801" y="1972423"/>
            <a:ext cx="862584" cy="56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TORIS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D2F263-7F45-64B1-D5BE-DF9762F12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51A3A5-81CC-744E-0E16-60EF2E37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59436"/>
              </p:ext>
            </p:extLst>
          </p:nvPr>
        </p:nvGraphicFramePr>
        <p:xfrm>
          <a:off x="849520" y="2516520"/>
          <a:ext cx="4629112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556">
                  <a:extLst>
                    <a:ext uri="{9D8B030D-6E8A-4147-A177-3AD203B41FA5}">
                      <a16:colId xmlns:a16="http://schemas.microsoft.com/office/drawing/2014/main" val="2990382112"/>
                    </a:ext>
                  </a:extLst>
                </a:gridCol>
                <a:gridCol w="2314556">
                  <a:extLst>
                    <a:ext uri="{9D8B030D-6E8A-4147-A177-3AD203B41FA5}">
                      <a16:colId xmlns:a16="http://schemas.microsoft.com/office/drawing/2014/main" val="393338831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Optimized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7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Input Variables Used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559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Number of Hidden Layers and Neurons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 (3 Neurons)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285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87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533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498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Activation Functions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latin typeface="+mn-lt"/>
                        </a:rPr>
                        <a:t>Relu</a:t>
                      </a:r>
                      <a:r>
                        <a:rPr lang="en-US" sz="1400" dirty="0">
                          <a:latin typeface="+mn-lt"/>
                        </a:rPr>
                        <a:t> (Hidden Layer) and Linear (Output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440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BB5C4B-9ECB-4483-C30E-207866BB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00840"/>
              </p:ext>
            </p:extLst>
          </p:nvPr>
        </p:nvGraphicFramePr>
        <p:xfrm>
          <a:off x="6683391" y="2516520"/>
          <a:ext cx="4928616" cy="302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308">
                  <a:extLst>
                    <a:ext uri="{9D8B030D-6E8A-4147-A177-3AD203B41FA5}">
                      <a16:colId xmlns:a16="http://schemas.microsoft.com/office/drawing/2014/main" val="2990382112"/>
                    </a:ext>
                  </a:extLst>
                </a:gridCol>
                <a:gridCol w="2464308">
                  <a:extLst>
                    <a:ext uri="{9D8B030D-6E8A-4147-A177-3AD203B41FA5}">
                      <a16:colId xmlns:a16="http://schemas.microsoft.com/office/drawing/2014/main" val="3933388319"/>
                    </a:ext>
                  </a:extLst>
                </a:gridCol>
              </a:tblGrid>
              <a:tr h="311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Optimized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763"/>
                  </a:ext>
                </a:extLst>
              </a:tr>
              <a:tr h="379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Input Variables Used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All except CHRONOZONE, BOI,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55951"/>
                  </a:ext>
                </a:extLst>
              </a:tr>
              <a:tr h="530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Number of Hidden Layers and Neurons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 (20 &amp; 10 Neurons)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2854"/>
                  </a:ext>
                </a:extLst>
              </a:tr>
              <a:tr h="379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8705"/>
                  </a:ext>
                </a:extLst>
              </a:tr>
              <a:tr h="379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53349"/>
                  </a:ext>
                </a:extLst>
              </a:tr>
              <a:tr h="379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49813"/>
                  </a:ext>
                </a:extLst>
              </a:tr>
              <a:tr h="530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Activation Functions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latin typeface="+mn-lt"/>
                        </a:rPr>
                        <a:t>Relu</a:t>
                      </a:r>
                      <a:r>
                        <a:rPr lang="en-US" sz="1400" dirty="0">
                          <a:latin typeface="+mn-lt"/>
                        </a:rPr>
                        <a:t> (Hidden Layer) and Tanh (Output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4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47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– Python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8FF8-D7B9-F863-D411-35E4F743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1D75D0-690A-49D4-6DE8-25412D9EDA66}"/>
              </a:ext>
            </a:extLst>
          </p:cNvPr>
          <p:cNvSpPr txBox="1">
            <a:spLocks/>
          </p:cNvSpPr>
          <p:nvPr/>
        </p:nvSpPr>
        <p:spPr>
          <a:xfrm>
            <a:off x="339734" y="1142945"/>
            <a:ext cx="7761850" cy="15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Build and Assess Model</a:t>
            </a: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TORIS – ANN with K-Fold Cross-Validation</a:t>
            </a:r>
          </a:p>
          <a:p>
            <a:r>
              <a:rPr lang="en-US" sz="2000" dirty="0"/>
              <a:t>Increasing K-Fold leads to overfitting</a:t>
            </a:r>
          </a:p>
          <a:p>
            <a:r>
              <a:rPr lang="en-US" sz="2000" dirty="0"/>
              <a:t>Increasing K-Fold increases computational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A215B-0F97-4FF7-7125-A68A141B25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F039C16-61E0-F4CE-8361-84B1A1AE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6" y="2760327"/>
            <a:ext cx="5222748" cy="31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4AF5A-773F-E9EC-7DD2-0611EBAF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13759"/>
              </p:ext>
            </p:extLst>
          </p:nvPr>
        </p:nvGraphicFramePr>
        <p:xfrm>
          <a:off x="6564346" y="3429000"/>
          <a:ext cx="5222748" cy="15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74">
                  <a:extLst>
                    <a:ext uri="{9D8B030D-6E8A-4147-A177-3AD203B41FA5}">
                      <a16:colId xmlns:a16="http://schemas.microsoft.com/office/drawing/2014/main" val="1185081380"/>
                    </a:ext>
                  </a:extLst>
                </a:gridCol>
                <a:gridCol w="2611374">
                  <a:extLst>
                    <a:ext uri="{9D8B030D-6E8A-4147-A177-3AD203B41FA5}">
                      <a16:colId xmlns:a16="http://schemas.microsoft.com/office/drawing/2014/main" val="3795773144"/>
                    </a:ext>
                  </a:extLst>
                </a:gridCol>
              </a:tblGrid>
              <a:tr h="530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 K-Fold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6349"/>
                  </a:ext>
                </a:extLst>
              </a:tr>
              <a:tr h="530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2728"/>
                  </a:ext>
                </a:extLst>
              </a:tr>
              <a:tr h="530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73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5.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9"/>
            <a:ext cx="5950174" cy="488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Results Comparison of All ANN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01598C-2D45-D3B5-CC22-AB9E4F83B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34739"/>
              </p:ext>
            </p:extLst>
          </p:nvPr>
        </p:nvGraphicFramePr>
        <p:xfrm>
          <a:off x="644956" y="3929928"/>
          <a:ext cx="110753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755">
                  <a:extLst>
                    <a:ext uri="{9D8B030D-6E8A-4147-A177-3AD203B41FA5}">
                      <a16:colId xmlns:a16="http://schemas.microsoft.com/office/drawing/2014/main" val="698084691"/>
                    </a:ext>
                  </a:extLst>
                </a:gridCol>
                <a:gridCol w="1028581">
                  <a:extLst>
                    <a:ext uri="{9D8B030D-6E8A-4147-A177-3AD203B41FA5}">
                      <a16:colId xmlns:a16="http://schemas.microsoft.com/office/drawing/2014/main" val="128881398"/>
                    </a:ext>
                  </a:extLst>
                </a:gridCol>
                <a:gridCol w="884174">
                  <a:extLst>
                    <a:ext uri="{9D8B030D-6E8A-4147-A177-3AD203B41FA5}">
                      <a16:colId xmlns:a16="http://schemas.microsoft.com/office/drawing/2014/main" val="2553821062"/>
                    </a:ext>
                  </a:extLst>
                </a:gridCol>
                <a:gridCol w="1139630">
                  <a:extLst>
                    <a:ext uri="{9D8B030D-6E8A-4147-A177-3AD203B41FA5}">
                      <a16:colId xmlns:a16="http://schemas.microsoft.com/office/drawing/2014/main" val="2038061987"/>
                    </a:ext>
                  </a:extLst>
                </a:gridCol>
                <a:gridCol w="1139630">
                  <a:extLst>
                    <a:ext uri="{9D8B030D-6E8A-4147-A177-3AD203B41FA5}">
                      <a16:colId xmlns:a16="http://schemas.microsoft.com/office/drawing/2014/main" val="3841922168"/>
                    </a:ext>
                  </a:extLst>
                </a:gridCol>
                <a:gridCol w="1028581">
                  <a:extLst>
                    <a:ext uri="{9D8B030D-6E8A-4147-A177-3AD203B41FA5}">
                      <a16:colId xmlns:a16="http://schemas.microsoft.com/office/drawing/2014/main" val="2830282064"/>
                    </a:ext>
                  </a:extLst>
                </a:gridCol>
                <a:gridCol w="992374">
                  <a:extLst>
                    <a:ext uri="{9D8B030D-6E8A-4147-A177-3AD203B41FA5}">
                      <a16:colId xmlns:a16="http://schemas.microsoft.com/office/drawing/2014/main" val="826537795"/>
                    </a:ext>
                  </a:extLst>
                </a:gridCol>
                <a:gridCol w="1139630">
                  <a:extLst>
                    <a:ext uri="{9D8B030D-6E8A-4147-A177-3AD203B41FA5}">
                      <a16:colId xmlns:a16="http://schemas.microsoft.com/office/drawing/2014/main" val="1768004893"/>
                    </a:ext>
                  </a:extLst>
                </a:gridCol>
                <a:gridCol w="1223991">
                  <a:extLst>
                    <a:ext uri="{9D8B030D-6E8A-4147-A177-3AD203B41FA5}">
                      <a16:colId xmlns:a16="http://schemas.microsoft.com/office/drawing/2014/main" val="3884816748"/>
                    </a:ext>
                  </a:extLst>
                </a:gridCol>
              </a:tblGrid>
              <a:tr h="2499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Python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TORIS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789"/>
                  </a:ext>
                </a:extLst>
              </a:tr>
              <a:tr h="30813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44347"/>
                  </a:ext>
                </a:extLst>
              </a:tr>
              <a:tr h="2499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Single ANN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97429"/>
                  </a:ext>
                </a:extLst>
              </a:tr>
              <a:tr h="3081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ANN Model with K-Fold Cross-Validation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7318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542A-CB22-5BB0-7C4B-0E4129A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2B233-A121-7A60-9BA6-B26B5863B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C0B3C-A30B-81B7-6300-32538026768A}"/>
              </a:ext>
            </a:extLst>
          </p:cNvPr>
          <p:cNvSpPr txBox="1">
            <a:spLocks/>
          </p:cNvSpPr>
          <p:nvPr/>
        </p:nvSpPr>
        <p:spPr>
          <a:xfrm>
            <a:off x="404906" y="5496326"/>
            <a:ext cx="10823926" cy="814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Constructed ANN models on Python outperforms the ones on IBM SPSS Modeler; Higher R²  </a:t>
            </a:r>
          </a:p>
          <a:p>
            <a:pPr lvl="1"/>
            <a:r>
              <a:rPr lang="en-US" sz="1400" dirty="0"/>
              <a:t>Comparing only the single ANN models between IBM SPSS Modeler and Python, there are significant improvements on Python</a:t>
            </a:r>
          </a:p>
          <a:p>
            <a:pPr lvl="1"/>
            <a:r>
              <a:rPr lang="en-US" sz="1400" dirty="0"/>
              <a:t>More hyperparameters to tune on Python 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CB7B19-C9ED-D4E2-D5AC-B83E091D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59451"/>
              </p:ext>
            </p:extLst>
          </p:nvPr>
        </p:nvGraphicFramePr>
        <p:xfrm>
          <a:off x="644956" y="1732081"/>
          <a:ext cx="11075346" cy="205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755">
                  <a:extLst>
                    <a:ext uri="{9D8B030D-6E8A-4147-A177-3AD203B41FA5}">
                      <a16:colId xmlns:a16="http://schemas.microsoft.com/office/drawing/2014/main" val="698084691"/>
                    </a:ext>
                  </a:extLst>
                </a:gridCol>
                <a:gridCol w="1028581">
                  <a:extLst>
                    <a:ext uri="{9D8B030D-6E8A-4147-A177-3AD203B41FA5}">
                      <a16:colId xmlns:a16="http://schemas.microsoft.com/office/drawing/2014/main" val="128881398"/>
                    </a:ext>
                  </a:extLst>
                </a:gridCol>
                <a:gridCol w="884174">
                  <a:extLst>
                    <a:ext uri="{9D8B030D-6E8A-4147-A177-3AD203B41FA5}">
                      <a16:colId xmlns:a16="http://schemas.microsoft.com/office/drawing/2014/main" val="2553821062"/>
                    </a:ext>
                  </a:extLst>
                </a:gridCol>
                <a:gridCol w="1139630">
                  <a:extLst>
                    <a:ext uri="{9D8B030D-6E8A-4147-A177-3AD203B41FA5}">
                      <a16:colId xmlns:a16="http://schemas.microsoft.com/office/drawing/2014/main" val="2038061987"/>
                    </a:ext>
                  </a:extLst>
                </a:gridCol>
                <a:gridCol w="1139630">
                  <a:extLst>
                    <a:ext uri="{9D8B030D-6E8A-4147-A177-3AD203B41FA5}">
                      <a16:colId xmlns:a16="http://schemas.microsoft.com/office/drawing/2014/main" val="3841922168"/>
                    </a:ext>
                  </a:extLst>
                </a:gridCol>
                <a:gridCol w="1028581">
                  <a:extLst>
                    <a:ext uri="{9D8B030D-6E8A-4147-A177-3AD203B41FA5}">
                      <a16:colId xmlns:a16="http://schemas.microsoft.com/office/drawing/2014/main" val="2830282064"/>
                    </a:ext>
                  </a:extLst>
                </a:gridCol>
                <a:gridCol w="992374">
                  <a:extLst>
                    <a:ext uri="{9D8B030D-6E8A-4147-A177-3AD203B41FA5}">
                      <a16:colId xmlns:a16="http://schemas.microsoft.com/office/drawing/2014/main" val="826537795"/>
                    </a:ext>
                  </a:extLst>
                </a:gridCol>
                <a:gridCol w="1139630">
                  <a:extLst>
                    <a:ext uri="{9D8B030D-6E8A-4147-A177-3AD203B41FA5}">
                      <a16:colId xmlns:a16="http://schemas.microsoft.com/office/drawing/2014/main" val="1768004893"/>
                    </a:ext>
                  </a:extLst>
                </a:gridCol>
                <a:gridCol w="1223991">
                  <a:extLst>
                    <a:ext uri="{9D8B030D-6E8A-4147-A177-3AD203B41FA5}">
                      <a16:colId xmlns:a16="http://schemas.microsoft.com/office/drawing/2014/main" val="3884816748"/>
                    </a:ext>
                  </a:extLst>
                </a:gridCol>
              </a:tblGrid>
              <a:tr h="2552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IBM SPSS Modeler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TORIS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789"/>
                  </a:ext>
                </a:extLst>
              </a:tr>
              <a:tr h="4254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</a:t>
                      </a:r>
                    </a:p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44347"/>
                  </a:ext>
                </a:extLst>
              </a:tr>
              <a:tr h="2552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Single ANN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51675"/>
                  </a:ext>
                </a:extLst>
              </a:tr>
              <a:tr h="425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ANN Model with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0.92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2691"/>
                  </a:ext>
                </a:extLst>
              </a:tr>
              <a:tr h="588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ANN Model with Bagging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0.71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1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18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5.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9"/>
            <a:ext cx="5950174" cy="91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Results of Optimized ANN Model </a:t>
            </a:r>
          </a:p>
          <a:p>
            <a:pPr marL="0" indent="0">
              <a:buNone/>
            </a:pPr>
            <a:r>
              <a:rPr lang="en-US" sz="2000" u="sng" dirty="0"/>
              <a:t>TORIS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542A-CB22-5BB0-7C4B-0E4129A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FB39B-85B5-1F28-8EC4-7D4CC04FF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A5C99-8154-B54C-C6CD-A39ADEB935B0}"/>
              </a:ext>
            </a:extLst>
          </p:cNvPr>
          <p:cNvSpPr txBox="1">
            <a:spLocks/>
          </p:cNvSpPr>
          <p:nvPr/>
        </p:nvSpPr>
        <p:spPr>
          <a:xfrm>
            <a:off x="572652" y="5520387"/>
            <a:ext cx="4892308" cy="488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ANN model performs poorly on the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6A3638-FB45-2155-9F95-537442F9A7C6}"/>
              </a:ext>
            </a:extLst>
          </p:cNvPr>
          <p:cNvSpPr txBox="1">
            <a:spLocks/>
          </p:cNvSpPr>
          <p:nvPr/>
        </p:nvSpPr>
        <p:spPr>
          <a:xfrm>
            <a:off x="7245306" y="5485148"/>
            <a:ext cx="4514460" cy="488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ANN model can only explain 34% of the variability of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512F9-FD4D-572C-170D-DF7248C5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3488"/>
            <a:ext cx="4094605" cy="308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5DB2C-6AEC-1003-8F33-77878C3A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873" y="2187578"/>
            <a:ext cx="4129927" cy="30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5.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9"/>
            <a:ext cx="5950174" cy="91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Results of Optimized ANN Model </a:t>
            </a:r>
          </a:p>
          <a:p>
            <a:pPr marL="0" indent="0">
              <a:buNone/>
            </a:pPr>
            <a:r>
              <a:rPr lang="en-US" sz="2000" u="sng" dirty="0"/>
              <a:t>GOM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542A-CB22-5BB0-7C4B-0E4129A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E5DAF-E3EA-2B73-5E8F-1004FC8FB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B6D04-1D5E-1637-6C5D-8E77DD2783A5}"/>
              </a:ext>
            </a:extLst>
          </p:cNvPr>
          <p:cNvSpPr txBox="1">
            <a:spLocks/>
          </p:cNvSpPr>
          <p:nvPr/>
        </p:nvSpPr>
        <p:spPr>
          <a:xfrm>
            <a:off x="572651" y="5520387"/>
            <a:ext cx="5327405" cy="488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ANN model performs moderately on the dataset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E63C2B-9219-3BAE-581D-53DFD6A8E09C}"/>
              </a:ext>
            </a:extLst>
          </p:cNvPr>
          <p:cNvSpPr txBox="1">
            <a:spLocks/>
          </p:cNvSpPr>
          <p:nvPr/>
        </p:nvSpPr>
        <p:spPr>
          <a:xfrm>
            <a:off x="7245306" y="5485148"/>
            <a:ext cx="4514460" cy="488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ANN model explains 55% of the variability of the data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F58592-C99E-AD00-9F80-F6E63DCE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8" y="2192829"/>
            <a:ext cx="4171907" cy="31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0AAC0B-372F-FA0F-8FE5-86D54A89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54" y="2122996"/>
            <a:ext cx="4375568" cy="32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5.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9"/>
            <a:ext cx="8620222" cy="44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Results Comparison between Optimized ANN Model and Other Predictive Models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542A-CB22-5BB0-7C4B-0E4129A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59C113-975A-65B3-F211-BFEEC5606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83646"/>
              </p:ext>
            </p:extLst>
          </p:nvPr>
        </p:nvGraphicFramePr>
        <p:xfrm>
          <a:off x="241984" y="1896288"/>
          <a:ext cx="5423056" cy="294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9">
                  <a:extLst>
                    <a:ext uri="{9D8B030D-6E8A-4147-A177-3AD203B41FA5}">
                      <a16:colId xmlns:a16="http://schemas.microsoft.com/office/drawing/2014/main" val="698084691"/>
                    </a:ext>
                  </a:extLst>
                </a:gridCol>
                <a:gridCol w="2012458">
                  <a:extLst>
                    <a:ext uri="{9D8B030D-6E8A-4147-A177-3AD203B41FA5}">
                      <a16:colId xmlns:a16="http://schemas.microsoft.com/office/drawing/2014/main" val="128881398"/>
                    </a:ext>
                  </a:extLst>
                </a:gridCol>
                <a:gridCol w="1830749">
                  <a:extLst>
                    <a:ext uri="{9D8B030D-6E8A-4147-A177-3AD203B41FA5}">
                      <a16:colId xmlns:a16="http://schemas.microsoft.com/office/drawing/2014/main" val="2553821062"/>
                    </a:ext>
                  </a:extLst>
                </a:gridCol>
              </a:tblGrid>
              <a:tr h="7371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R² on Testing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62591"/>
                  </a:ext>
                </a:extLst>
              </a:tr>
              <a:tr h="7371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Other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44347"/>
                  </a:ext>
                </a:extLst>
              </a:tr>
              <a:tr h="7371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51675"/>
                  </a:ext>
                </a:extLst>
              </a:tr>
              <a:tr h="737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26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3599C0F-BA84-6DA3-32A8-9B8A688C4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0EFE7-8AD1-11B9-13AB-D7F56620C0E1}"/>
              </a:ext>
            </a:extLst>
          </p:cNvPr>
          <p:cNvSpPr txBox="1"/>
          <p:nvPr/>
        </p:nvSpPr>
        <p:spPr>
          <a:xfrm>
            <a:off x="6374747" y="2531454"/>
            <a:ext cx="5683618" cy="37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Conclusion </a:t>
            </a:r>
            <a:endParaRPr lang="en-US" sz="1900" dirty="0">
              <a:highlight>
                <a:srgbClr val="FFFF00"/>
              </a:highlight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Interestingly, unlike the literature reviews, the results suggest a contrasting view where ANN performs poorly in predicting the RF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Subjected to different dataset, different platform, different model architecture = different results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ANN performance on Python is better than the ones on IBM SPSS Modeler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More options for hyperparameters tuning on Python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For this dataset, deep learning networks like ANN may not be suitable to predict the RF; Less complex models may be more suitable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7DCC7-FB8E-4897-DCFE-DE4C3DE3BD8F}"/>
              </a:ext>
            </a:extLst>
          </p:cNvPr>
          <p:cNvSpPr txBox="1"/>
          <p:nvPr/>
        </p:nvSpPr>
        <p:spPr>
          <a:xfrm>
            <a:off x="133635" y="4963846"/>
            <a:ext cx="6241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Other Models (Kumar et al., 2022)</a:t>
            </a:r>
          </a:p>
          <a:p>
            <a:r>
              <a:rPr lang="en-US" sz="1050" dirty="0"/>
              <a:t>TORIS – 0.81 is the Average R² of Decision Trees with Blended, Bagged KNN, Random Forest, Bagged </a:t>
            </a:r>
            <a:r>
              <a:rPr lang="en-US" sz="1050" dirty="0" err="1"/>
              <a:t>Catboost</a:t>
            </a:r>
            <a:endParaRPr lang="en-US" sz="1050" dirty="0"/>
          </a:p>
          <a:p>
            <a:r>
              <a:rPr lang="en-US" sz="1050" dirty="0"/>
              <a:t>GOM – 0.88 is the Average R² of Decision Trees with </a:t>
            </a:r>
            <a:r>
              <a:rPr lang="en-US" sz="1050" dirty="0" err="1"/>
              <a:t>Catboost</a:t>
            </a:r>
            <a:r>
              <a:rPr lang="en-US" sz="1050" dirty="0"/>
              <a:t>, Bagged </a:t>
            </a:r>
            <a:r>
              <a:rPr lang="en-US" sz="1050" dirty="0" err="1"/>
              <a:t>Catboost</a:t>
            </a:r>
            <a:r>
              <a:rPr lang="en-US" sz="1050" dirty="0"/>
              <a:t>, Random Forest, stack</a:t>
            </a:r>
          </a:p>
          <a:p>
            <a:endParaRPr lang="en-US" sz="105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49992C-7DF5-8CBA-DBE5-9F2B56B0E270}"/>
              </a:ext>
            </a:extLst>
          </p:cNvPr>
          <p:cNvSpPr txBox="1">
            <a:spLocks/>
          </p:cNvSpPr>
          <p:nvPr/>
        </p:nvSpPr>
        <p:spPr>
          <a:xfrm>
            <a:off x="6304828" y="1929033"/>
            <a:ext cx="5645188" cy="48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ANN performs worse compared to other models </a:t>
            </a:r>
          </a:p>
        </p:txBody>
      </p:sp>
    </p:spTree>
    <p:extLst>
      <p:ext uri="{BB962C8B-B14F-4D97-AF65-F5344CB8AC3E}">
        <p14:creationId xmlns:p14="http://schemas.microsoft.com/office/powerpoint/2010/main" val="277646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9"/>
            <a:ext cx="11180542" cy="435444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Ahmed, A.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Salaheldin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E., Chen, W., &amp; Abdulazeez, A. (2019). Estimation of oil recovery factor for water drive sandy reservoirs through applications of artificial intelligence.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Energies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Gowtham, T., &amp; Wu, X. (2017). Using data analytics on dimensionless numbers to predict the ultimate recovery factors for different drive mechanisms of Gulf of Mexico oil fields. 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Kumar, M., Swaminathan, K., Rusli, A., &amp; Thomas-Hy, A. (2022). Applying data analytics &amp; machine learning methods for recovery factor prediction and uncertainty modelling.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Shams,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Sidqi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A., Hasan, Y. A., &amp; Rahul, G. (2020).  A novel empirical correlation for waterflooding performance prediction in stratified reservoirs using artificial intelligence.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Neural Computing and Applications.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542A-CB22-5BB0-7C4B-0E4129A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A3DC5-A931-9A2C-F593-2CBB1BAC0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10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41A1AD10-665B-2DFC-77C7-DFE92E71B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6299" y="2468880"/>
            <a:ext cx="2654808" cy="26548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A61A286-CF6D-AEA6-B003-5618BF8C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3" y="568169"/>
            <a:ext cx="8708573" cy="1394743"/>
          </a:xfrm>
        </p:spPr>
        <p:txBody>
          <a:bodyPr>
            <a:normAutofit/>
          </a:bodyPr>
          <a:lstStyle/>
          <a:p>
            <a:r>
              <a:rPr lang="en-US" sz="4800" dirty="0"/>
              <a:t>Question &amp; Answer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E67EBB-CB13-CC1B-4D31-067E6629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1FDA3-9758-26F4-7931-22B9D5DF1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4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1. Business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8309326" cy="4570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Predicting Oil &amp; Gas (O&amp;G) Recovery Factor (RF) in Oil Reservoirs </a:t>
            </a:r>
          </a:p>
          <a:p>
            <a:pPr marL="0" indent="0">
              <a:buNone/>
            </a:pPr>
            <a:r>
              <a:rPr lang="en-US" sz="2000" dirty="0"/>
              <a:t>Reasons</a:t>
            </a:r>
          </a:p>
          <a:p>
            <a:r>
              <a:rPr lang="en-US" sz="2000" dirty="0"/>
              <a:t>RF = Proportion of Available O&amp;G Extraction / Total Volume of Hydrocarbons</a:t>
            </a:r>
          </a:p>
          <a:p>
            <a:pPr lvl="1"/>
            <a:r>
              <a:rPr lang="en-US" sz="1600" dirty="0"/>
              <a:t>The measurement of RF is by %</a:t>
            </a:r>
          </a:p>
          <a:p>
            <a:pPr lvl="1"/>
            <a:r>
              <a:rPr lang="en-US" sz="1600" dirty="0"/>
              <a:t>Directly reflects how much of the hydrocarbons can be economically recovered</a:t>
            </a:r>
          </a:p>
          <a:p>
            <a:r>
              <a:rPr lang="en-US" sz="2000" dirty="0"/>
              <a:t>Accurate prediction of RF can help O&amp;G Businesses to discover factors that lead to high RF</a:t>
            </a:r>
          </a:p>
          <a:p>
            <a:pPr lvl="1"/>
            <a:r>
              <a:rPr lang="en-US" sz="1600" dirty="0"/>
              <a:t>Higher RF = Higher Efficiency of Oil production = Higher Return on Investment </a:t>
            </a:r>
          </a:p>
          <a:p>
            <a:pPr marL="0" indent="0">
              <a:buNone/>
            </a:pPr>
            <a:r>
              <a:rPr lang="en-US" sz="2000" dirty="0"/>
              <a:t>Challenges</a:t>
            </a:r>
          </a:p>
          <a:p>
            <a:r>
              <a:rPr lang="en-US" sz="2000" dirty="0"/>
              <a:t>Complex Nature of Oil Reservoirs (Different reservoirs contain diverse variables) </a:t>
            </a:r>
          </a:p>
          <a:p>
            <a:pPr lvl="1"/>
            <a:r>
              <a:rPr lang="en-US" sz="1600" dirty="0"/>
              <a:t>The heterogeneity of oil reservoirs can create unpredictable trends = Difficult to predict the RF</a:t>
            </a:r>
          </a:p>
          <a:p>
            <a:r>
              <a:rPr lang="en-US" sz="2000" dirty="0"/>
              <a:t>In early life, O&amp;G operators rely on their field experiences for the prediction of RF</a:t>
            </a:r>
          </a:p>
          <a:p>
            <a:r>
              <a:rPr lang="en-US" sz="2000" dirty="0"/>
              <a:t>Predicting RF requires effective predictive modelling to tackle this complexity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45A4-D72A-6E28-4FA3-0F94623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3D27-3A2F-B3DB-E7A5-6E74E04F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3725C0-EA03-56C0-EDFE-3C6D7D1A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548" y="4159788"/>
            <a:ext cx="1719804" cy="1719804"/>
          </a:xfrm>
          <a:prstGeom prst="rect">
            <a:avLst/>
          </a:prstGeom>
        </p:spPr>
      </p:pic>
      <p:pic>
        <p:nvPicPr>
          <p:cNvPr id="12" name="Graphic 11" descr="Oil Rig outline">
            <a:extLst>
              <a:ext uri="{FF2B5EF4-FFF2-40B4-BE49-F238E27FC236}">
                <a16:creationId xmlns:a16="http://schemas.microsoft.com/office/drawing/2014/main" id="{9228BC4A-E4E2-DF8B-F1F8-38E5C1207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20" y="1455167"/>
            <a:ext cx="1816608" cy="18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1. Business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6151342" cy="1525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Application of ANN</a:t>
            </a:r>
          </a:p>
          <a:p>
            <a:r>
              <a:rPr lang="en-US" sz="2000" dirty="0"/>
              <a:t>Discover complex, nonlinear, and multi-dimensional functional relationships between the inputs and output</a:t>
            </a:r>
          </a:p>
          <a:p>
            <a:r>
              <a:rPr lang="en-US" sz="2000" dirty="0"/>
              <a:t>Predicting RF is a regression task; ANN can predict a continuous 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45A4-D72A-6E28-4FA3-0F94623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3D27-3A2F-B3DB-E7A5-6E74E04F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B463C6-587D-993F-21E1-A55F11A1F92B}"/>
              </a:ext>
            </a:extLst>
          </p:cNvPr>
          <p:cNvSpPr txBox="1">
            <a:spLocks/>
          </p:cNvSpPr>
          <p:nvPr/>
        </p:nvSpPr>
        <p:spPr>
          <a:xfrm>
            <a:off x="7034306" y="1308721"/>
            <a:ext cx="5139406" cy="296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1900" dirty="0"/>
              <a:t>Project Objective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Examine if ANN can predict RF on the dataset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Compare two platforms: IBM SPSS Modeler or Python to study which is a better platform for the prediction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Compare optimized ANN results with Dr Kumar’s paper results to analyze which is a better system in predicting RF on the same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E0537-5479-BEDC-CBEB-D4A3AE916D74}"/>
              </a:ext>
            </a:extLst>
          </p:cNvPr>
          <p:cNvSpPr txBox="1">
            <a:spLocks/>
          </p:cNvSpPr>
          <p:nvPr/>
        </p:nvSpPr>
        <p:spPr>
          <a:xfrm>
            <a:off x="404906" y="3072399"/>
            <a:ext cx="6270214" cy="259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1900" dirty="0"/>
              <a:t>Literature Reviews show a common theme that ANN is the one of the best performing models in predicting RF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Predict Ultimate Recovery Factor (URF) of Oil Reservoirs in Gulf of Mexico (Gowtham &amp; Wu, 2017)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Predict Oil Recovery Factor (ORF) for Water Drive Sandy Reservoirs (Ahmed et al., 2019)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Predict Movable ORF of a Layered Reservoir (Shams et al., 2020)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554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Data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6425662" cy="2458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dirty="0"/>
              <a:t>Exploration of the Two Given Datasets </a:t>
            </a:r>
          </a:p>
          <a:p>
            <a:pPr marL="0" indent="0">
              <a:buNone/>
            </a:pPr>
            <a:r>
              <a:rPr lang="en-US" sz="2000" u="sng" dirty="0"/>
              <a:t>Tertiary Oil Recovery Information System (TORIS) database</a:t>
            </a:r>
            <a:endParaRPr lang="en-US" sz="2000" dirty="0"/>
          </a:p>
          <a:p>
            <a:r>
              <a:rPr lang="en-US" sz="2000" dirty="0"/>
              <a:t>A reservoir database consisting of around 2,500 U.S crude oil fields</a:t>
            </a:r>
          </a:p>
          <a:p>
            <a:r>
              <a:rPr lang="en-US" sz="2000" dirty="0"/>
              <a:t>23 Inputs: 10 Categorical and 13 Continuous Variables</a:t>
            </a:r>
          </a:p>
          <a:p>
            <a:r>
              <a:rPr lang="en-US" sz="2000" dirty="0"/>
              <a:t>A Continuous Output: “URF”</a:t>
            </a:r>
          </a:p>
          <a:p>
            <a:r>
              <a:rPr lang="en-US" sz="2000" dirty="0"/>
              <a:t>Number of Records: 449</a:t>
            </a: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45A4-D72A-6E28-4FA3-0F94623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3D27-3A2F-B3DB-E7A5-6E74E04F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8735C-F7BC-C14C-3404-D8E70383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43" y="1308928"/>
            <a:ext cx="4450551" cy="2458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C496D8-2864-D17B-6E5D-5EF0674E3942}"/>
              </a:ext>
            </a:extLst>
          </p:cNvPr>
          <p:cNvSpPr txBox="1">
            <a:spLocks/>
          </p:cNvSpPr>
          <p:nvPr/>
        </p:nvSpPr>
        <p:spPr>
          <a:xfrm>
            <a:off x="404906" y="3908068"/>
            <a:ext cx="6425662" cy="222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u="sng" dirty="0"/>
              <a:t>Gulf of </a:t>
            </a:r>
            <a:r>
              <a:rPr lang="en-US" sz="1900" u="sng" dirty="0" err="1"/>
              <a:t>Meixco</a:t>
            </a:r>
            <a:r>
              <a:rPr lang="en-US" sz="1900" u="sng" dirty="0"/>
              <a:t> (GOM) database</a:t>
            </a:r>
            <a:endParaRPr lang="en-US" sz="1900" dirty="0"/>
          </a:p>
          <a:p>
            <a:r>
              <a:rPr lang="en-US" sz="1900" dirty="0"/>
              <a:t>A database collated by Bureau of Ocean Energy Management</a:t>
            </a:r>
          </a:p>
          <a:p>
            <a:r>
              <a:rPr lang="en-US" sz="1900" dirty="0"/>
              <a:t>14 Inputs: 2 Categorical and 12 Continuous Variables</a:t>
            </a:r>
          </a:p>
          <a:p>
            <a:r>
              <a:rPr lang="en-US" sz="1900" dirty="0"/>
              <a:t>A Continuous Output : “ORF”</a:t>
            </a:r>
          </a:p>
          <a:p>
            <a:r>
              <a:rPr lang="en-US" sz="1900" dirty="0"/>
              <a:t>Number of Records: 4,512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6361B-49F9-CE07-405C-96A2352CC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542" y="4070582"/>
            <a:ext cx="4450551" cy="18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Data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6425662" cy="4889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Exploration of the Two Given Datasets </a:t>
            </a: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45A4-D72A-6E28-4FA3-0F94623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3D27-3A2F-B3DB-E7A5-6E74E04F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5B8B41-61B2-6D32-5DC1-BE63B7592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883"/>
              </p:ext>
            </p:extLst>
          </p:nvPr>
        </p:nvGraphicFramePr>
        <p:xfrm>
          <a:off x="404906" y="2581053"/>
          <a:ext cx="3035808" cy="222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04">
                  <a:extLst>
                    <a:ext uri="{9D8B030D-6E8A-4147-A177-3AD203B41FA5}">
                      <a16:colId xmlns:a16="http://schemas.microsoft.com/office/drawing/2014/main" val="11850813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3795773144"/>
                    </a:ext>
                  </a:extLst>
                </a:gridCol>
              </a:tblGrid>
              <a:tr h="74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6349"/>
                  </a:ext>
                </a:extLst>
              </a:tr>
              <a:tr h="74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2728"/>
                  </a:ext>
                </a:extLst>
              </a:tr>
              <a:tr h="74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7326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360ADF18-9CA0-8CBF-4D15-C1A7FE92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35" y="2394789"/>
            <a:ext cx="4261839" cy="27532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D0ADAD-7BCC-4AC7-EBFE-835FCA335CFC}"/>
              </a:ext>
            </a:extLst>
          </p:cNvPr>
          <p:cNvSpPr txBox="1"/>
          <p:nvPr/>
        </p:nvSpPr>
        <p:spPr>
          <a:xfrm>
            <a:off x="8610600" y="5366909"/>
            <a:ext cx="2816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Pearson Correlation &gt; 0.7</a:t>
            </a:r>
          </a:p>
          <a:p>
            <a:r>
              <a:rPr lang="en-US" dirty="0"/>
              <a:t>0.94 for Pi and SS</a:t>
            </a:r>
          </a:p>
          <a:p>
            <a:r>
              <a:rPr lang="en-US" dirty="0"/>
              <a:t>0.88 for BOI and RSI 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65987FB-249F-1C61-84B5-E454F848E0D6}"/>
              </a:ext>
            </a:extLst>
          </p:cNvPr>
          <p:cNvSpPr txBox="1">
            <a:spLocks/>
          </p:cNvSpPr>
          <p:nvPr/>
        </p:nvSpPr>
        <p:spPr>
          <a:xfrm>
            <a:off x="514634" y="1905838"/>
            <a:ext cx="2816352" cy="48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Check for Missing Values</a:t>
            </a:r>
          </a:p>
          <a:p>
            <a:endParaRPr lang="en-US" sz="20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714B338-52D6-1D90-C99A-31D2D36AB5D5}"/>
              </a:ext>
            </a:extLst>
          </p:cNvPr>
          <p:cNvSpPr txBox="1">
            <a:spLocks/>
          </p:cNvSpPr>
          <p:nvPr/>
        </p:nvSpPr>
        <p:spPr>
          <a:xfrm>
            <a:off x="4051276" y="1905838"/>
            <a:ext cx="3888926" cy="606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u="sng" dirty="0"/>
              <a:t>Check for Incorrect Inputs/Outliers</a:t>
            </a:r>
          </a:p>
          <a:p>
            <a:endParaRPr lang="en-US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4E506C-A472-444C-894C-4EF888E1965E}"/>
              </a:ext>
            </a:extLst>
          </p:cNvPr>
          <p:cNvSpPr txBox="1">
            <a:spLocks/>
          </p:cNvSpPr>
          <p:nvPr/>
        </p:nvSpPr>
        <p:spPr>
          <a:xfrm>
            <a:off x="8610600" y="1905837"/>
            <a:ext cx="3229595" cy="6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Check for Multicollinearity </a:t>
            </a:r>
          </a:p>
          <a:p>
            <a:endParaRPr lang="en-US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AAB2BE9-6C2D-4E80-2116-BE2B15F8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512044"/>
            <a:ext cx="3089930" cy="244066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F7D6D95-2D02-5362-AFE6-ED3F3CF86A64}"/>
              </a:ext>
            </a:extLst>
          </p:cNvPr>
          <p:cNvSpPr/>
          <p:nvPr/>
        </p:nvSpPr>
        <p:spPr>
          <a:xfrm>
            <a:off x="6422077" y="2620003"/>
            <a:ext cx="600515" cy="528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E24EECA-F2A0-234C-06A8-C1580BE11480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>
            <a:off x="7846677" y="4714131"/>
            <a:ext cx="1878366" cy="350520"/>
          </a:xfrm>
          <a:prstGeom prst="bentConnector4">
            <a:avLst>
              <a:gd name="adj1" fmla="val -260"/>
              <a:gd name="adj2" fmla="val 165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AB2CEE9-6631-CB24-AA6D-0BD7C3260C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10600" y="4690870"/>
            <a:ext cx="2005584" cy="1399034"/>
          </a:xfrm>
          <a:prstGeom prst="bentConnector3">
            <a:avLst>
              <a:gd name="adj1" fmla="val 118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8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3.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6425662" cy="4889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Data Cleaning Process</a:t>
            </a: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45A4-D72A-6E28-4FA3-0F94623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3D27-3A2F-B3DB-E7A5-6E74E04F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65987FB-249F-1C61-84B5-E454F848E0D6}"/>
              </a:ext>
            </a:extLst>
          </p:cNvPr>
          <p:cNvSpPr txBox="1">
            <a:spLocks/>
          </p:cNvSpPr>
          <p:nvPr/>
        </p:nvSpPr>
        <p:spPr>
          <a:xfrm>
            <a:off x="514633" y="1905838"/>
            <a:ext cx="3163729" cy="488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Remove Incorrect Inputs/Outliers</a:t>
            </a:r>
          </a:p>
          <a:p>
            <a:endParaRPr lang="en-US" sz="20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714B338-52D6-1D90-C99A-31D2D36AB5D5}"/>
              </a:ext>
            </a:extLst>
          </p:cNvPr>
          <p:cNvSpPr txBox="1">
            <a:spLocks/>
          </p:cNvSpPr>
          <p:nvPr/>
        </p:nvSpPr>
        <p:spPr>
          <a:xfrm>
            <a:off x="4700500" y="1847210"/>
            <a:ext cx="3163729" cy="6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700" u="sng" dirty="0"/>
              <a:t>Normalize Numerical Features</a:t>
            </a:r>
          </a:p>
          <a:p>
            <a:endParaRPr lang="en-US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4E506C-A472-444C-894C-4EF888E1965E}"/>
              </a:ext>
            </a:extLst>
          </p:cNvPr>
          <p:cNvSpPr txBox="1">
            <a:spLocks/>
          </p:cNvSpPr>
          <p:nvPr/>
        </p:nvSpPr>
        <p:spPr>
          <a:xfrm>
            <a:off x="8610600" y="1819892"/>
            <a:ext cx="3459480" cy="606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u="sng" dirty="0"/>
              <a:t>Apply One-hot/Label Encoding on Categorical Variables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0AE8E-F4AA-0C34-83EE-6D241007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53" y="2287282"/>
            <a:ext cx="3699487" cy="276780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B901D8-7AC2-0EB6-BAEF-542DFCDE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23793"/>
              </p:ext>
            </p:extLst>
          </p:nvPr>
        </p:nvGraphicFramePr>
        <p:xfrm>
          <a:off x="4614385" y="2453417"/>
          <a:ext cx="3025061" cy="235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671">
                  <a:extLst>
                    <a:ext uri="{9D8B030D-6E8A-4147-A177-3AD203B41FA5}">
                      <a16:colId xmlns:a16="http://schemas.microsoft.com/office/drawing/2014/main" val="3795773144"/>
                    </a:ext>
                  </a:extLst>
                </a:gridCol>
                <a:gridCol w="1476390">
                  <a:extLst>
                    <a:ext uri="{9D8B030D-6E8A-4147-A177-3AD203B41FA5}">
                      <a16:colId xmlns:a16="http://schemas.microsoft.com/office/drawing/2014/main" val="3640175489"/>
                    </a:ext>
                  </a:extLst>
                </a:gridCol>
              </a:tblGrid>
              <a:tr h="42778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Z-score Normalization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6349"/>
                  </a:ext>
                </a:extLst>
              </a:tr>
              <a:tr h="515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2728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7326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63435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104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1339B7-E2B4-739E-0A9B-0339AE50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21669"/>
              </p:ext>
            </p:extLst>
          </p:nvPr>
        </p:nvGraphicFramePr>
        <p:xfrm>
          <a:off x="8575471" y="2453417"/>
          <a:ext cx="3025061" cy="235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671">
                  <a:extLst>
                    <a:ext uri="{9D8B030D-6E8A-4147-A177-3AD203B41FA5}">
                      <a16:colId xmlns:a16="http://schemas.microsoft.com/office/drawing/2014/main" val="3795773144"/>
                    </a:ext>
                  </a:extLst>
                </a:gridCol>
                <a:gridCol w="1476390">
                  <a:extLst>
                    <a:ext uri="{9D8B030D-6E8A-4147-A177-3AD203B41FA5}">
                      <a16:colId xmlns:a16="http://schemas.microsoft.com/office/drawing/2014/main" val="3640175489"/>
                    </a:ext>
                  </a:extLst>
                </a:gridCol>
              </a:tblGrid>
              <a:tr h="42778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 Encoding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6349"/>
                  </a:ext>
                </a:extLst>
              </a:tr>
              <a:tr h="515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</a:t>
                      </a:r>
                    </a:p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</a:t>
                      </a:r>
                    </a:p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2728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7326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63435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1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6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7788118" cy="2622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Generate Test Design</a:t>
            </a:r>
          </a:p>
          <a:p>
            <a:r>
              <a:rPr lang="en-US" sz="2000" dirty="0"/>
              <a:t>Evaluation Methods Suitable for Regression Task</a:t>
            </a:r>
          </a:p>
          <a:p>
            <a:pPr lvl="1"/>
            <a:r>
              <a:rPr lang="en-US" sz="1600" dirty="0"/>
              <a:t>Mean Absolute Error (MAE) </a:t>
            </a:r>
          </a:p>
          <a:p>
            <a:pPr lvl="2"/>
            <a:r>
              <a:rPr lang="en-US" sz="1200" dirty="0"/>
              <a:t>Average Absolute Difference between the predicted and actual values</a:t>
            </a:r>
          </a:p>
          <a:p>
            <a:pPr lvl="2"/>
            <a:r>
              <a:rPr lang="en-US" sz="1200" dirty="0"/>
              <a:t>Lower the MAE = Prediction values closer to actual values</a:t>
            </a:r>
          </a:p>
          <a:p>
            <a:pPr lvl="1"/>
            <a:r>
              <a:rPr lang="en-US" sz="1600" dirty="0"/>
              <a:t>Coefficient of determination (R²)</a:t>
            </a:r>
          </a:p>
          <a:p>
            <a:pPr lvl="2"/>
            <a:r>
              <a:rPr lang="en-US" sz="1200" dirty="0"/>
              <a:t>Goodness of fit of the model</a:t>
            </a:r>
          </a:p>
          <a:p>
            <a:pPr lvl="2"/>
            <a:r>
              <a:rPr lang="en-US" sz="1200" dirty="0"/>
              <a:t>Higher the R² = Model fits the data better 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45A4-D72A-6E28-4FA3-0F94623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3D27-3A2F-B3DB-E7A5-6E74E04F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B9E224-EC47-C7CF-8EAC-F1001E0D2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42665"/>
              </p:ext>
            </p:extLst>
          </p:nvPr>
        </p:nvGraphicFramePr>
        <p:xfrm>
          <a:off x="404906" y="3752723"/>
          <a:ext cx="6844204" cy="222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51">
                  <a:extLst>
                    <a:ext uri="{9D8B030D-6E8A-4147-A177-3AD203B41FA5}">
                      <a16:colId xmlns:a16="http://schemas.microsoft.com/office/drawing/2014/main" val="1185081380"/>
                    </a:ext>
                  </a:extLst>
                </a:gridCol>
                <a:gridCol w="1711051">
                  <a:extLst>
                    <a:ext uri="{9D8B030D-6E8A-4147-A177-3AD203B41FA5}">
                      <a16:colId xmlns:a16="http://schemas.microsoft.com/office/drawing/2014/main" val="3795773144"/>
                    </a:ext>
                  </a:extLst>
                </a:gridCol>
                <a:gridCol w="1711051">
                  <a:extLst>
                    <a:ext uri="{9D8B030D-6E8A-4147-A177-3AD203B41FA5}">
                      <a16:colId xmlns:a16="http://schemas.microsoft.com/office/drawing/2014/main" val="3640175489"/>
                    </a:ext>
                  </a:extLst>
                </a:gridCol>
                <a:gridCol w="1711051">
                  <a:extLst>
                    <a:ext uri="{9D8B030D-6E8A-4147-A177-3AD203B41FA5}">
                      <a16:colId xmlns:a16="http://schemas.microsoft.com/office/drawing/2014/main" val="2755944366"/>
                    </a:ext>
                  </a:extLst>
                </a:gridCol>
              </a:tblGrid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6349"/>
                  </a:ext>
                </a:extLst>
              </a:tr>
              <a:tr h="5158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2728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TORIS (400+ Records)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7326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GOM (4,000+ Records)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6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– IBM SPSS Modeler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9"/>
            <a:ext cx="6361654" cy="273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and Assess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Single ANN</a:t>
            </a:r>
          </a:p>
          <a:p>
            <a:pPr lvl="1"/>
            <a:r>
              <a:rPr lang="en-US" sz="1600" dirty="0"/>
              <a:t>Train a single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 with Bagging (Bootstrapping)</a:t>
            </a:r>
          </a:p>
          <a:p>
            <a:pPr lvl="1"/>
            <a:r>
              <a:rPr lang="en-US" sz="1600" dirty="0"/>
              <a:t>Ensemble technique to improve the stability of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 with Boosting</a:t>
            </a:r>
          </a:p>
          <a:p>
            <a:pPr lvl="1"/>
            <a:r>
              <a:rPr lang="en-US" sz="1600" dirty="0"/>
              <a:t>Another ensemble technique which focuses on improving the accuracy of the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A688966-5DB6-86A0-0E50-EF86D4AB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08" y="1429191"/>
            <a:ext cx="4681728" cy="212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CC0CA-2C87-BA91-0EA4-F730D764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80" y="4041648"/>
            <a:ext cx="4328208" cy="127703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40DE08-EDA5-6448-88F4-0FA2986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05121-25AA-58DE-30D9-CCEEBECDD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ED4EFB-F6E2-E0A6-A018-4FE25A65551B}"/>
              </a:ext>
            </a:extLst>
          </p:cNvPr>
          <p:cNvSpPr txBox="1">
            <a:spLocks/>
          </p:cNvSpPr>
          <p:nvPr/>
        </p:nvSpPr>
        <p:spPr>
          <a:xfrm>
            <a:off x="404906" y="4266364"/>
            <a:ext cx="5950174" cy="97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Basic Hyperparameters to Tune </a:t>
            </a:r>
          </a:p>
          <a:p>
            <a:r>
              <a:rPr lang="en-US" sz="1900" dirty="0"/>
              <a:t>Number of Hidden Layers and Neurons</a:t>
            </a:r>
          </a:p>
        </p:txBody>
      </p:sp>
    </p:spTree>
    <p:extLst>
      <p:ext uri="{BB962C8B-B14F-4D97-AF65-F5344CB8AC3E}">
        <p14:creationId xmlns:p14="http://schemas.microsoft.com/office/powerpoint/2010/main" val="20844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250-7A2B-C2C2-1CF2-6327ADF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6" y="81311"/>
            <a:ext cx="11555446" cy="11445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 Modelling – IBM SPSS Modeler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8F21-4329-A34F-718C-631E9347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6" y="1308928"/>
            <a:ext cx="7065742" cy="40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and Assess Model</a:t>
            </a:r>
          </a:p>
          <a:p>
            <a:r>
              <a:rPr lang="en-US" sz="2000" dirty="0"/>
              <a:t>IBM SPSS Modeler automatically selects the 10 most important features during the model construction</a:t>
            </a:r>
          </a:p>
          <a:p>
            <a:r>
              <a:rPr lang="en-US" sz="2000" dirty="0"/>
              <a:t>Tuning of Hyperparameters is limited </a:t>
            </a:r>
          </a:p>
          <a:p>
            <a:pPr lvl="1"/>
            <a:r>
              <a:rPr lang="en-US" sz="1600" dirty="0"/>
              <a:t>Basic Hyperparameters: Number of hidden layers (max 2) and neurons</a:t>
            </a:r>
          </a:p>
          <a:p>
            <a:pPr lvl="1"/>
            <a:r>
              <a:rPr lang="en-US" sz="1600" dirty="0"/>
              <a:t>Stopping Rules: Number of training cycles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Blackbox-Approach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/>
              <a:t>Unknown activation functions are used in hidden and output layers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5572-48BD-A156-E91D-9000F20EAA95}"/>
              </a:ext>
            </a:extLst>
          </p:cNvPr>
          <p:cNvCxnSpPr/>
          <p:nvPr/>
        </p:nvCxnSpPr>
        <p:spPr>
          <a:xfrm>
            <a:off x="0" y="97840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6F6BA-46FF-550B-77A3-41AF46E8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99" y="1432375"/>
            <a:ext cx="4841133" cy="399325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684586-6E51-C045-CED7-162C738A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CF34-F2EE-4E60-9CFF-E1CEEFF69D3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C96C0-8B2D-E402-E8CC-ADF536583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267747" y="6223980"/>
            <a:ext cx="930118" cy="4889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024096-6AF9-943B-BC9F-50CFA8289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56316"/>
              </p:ext>
            </p:extLst>
          </p:nvPr>
        </p:nvGraphicFramePr>
        <p:xfrm>
          <a:off x="2196163" y="4300542"/>
          <a:ext cx="4701246" cy="192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82">
                  <a:extLst>
                    <a:ext uri="{9D8B030D-6E8A-4147-A177-3AD203B41FA5}">
                      <a16:colId xmlns:a16="http://schemas.microsoft.com/office/drawing/2014/main" val="1185081380"/>
                    </a:ext>
                  </a:extLst>
                </a:gridCol>
                <a:gridCol w="1567082">
                  <a:extLst>
                    <a:ext uri="{9D8B030D-6E8A-4147-A177-3AD203B41FA5}">
                      <a16:colId xmlns:a16="http://schemas.microsoft.com/office/drawing/2014/main" val="3795773144"/>
                    </a:ext>
                  </a:extLst>
                </a:gridCol>
                <a:gridCol w="1567082">
                  <a:extLst>
                    <a:ext uri="{9D8B030D-6E8A-4147-A177-3AD203B41FA5}">
                      <a16:colId xmlns:a16="http://schemas.microsoft.com/office/drawing/2014/main" val="3640175489"/>
                    </a:ext>
                  </a:extLst>
                </a:gridCol>
              </a:tblGrid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 Solution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6349"/>
                  </a:ext>
                </a:extLst>
              </a:tr>
              <a:tr h="5158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2728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7326"/>
                  </a:ext>
                </a:extLst>
              </a:tr>
              <a:tr h="427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6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76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1532</Words>
  <Application>Microsoft Office PowerPoint</Application>
  <PresentationFormat>Widescreen</PresentationFormat>
  <Paragraphs>343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Using Artificial Neural Network (ANN) to predict Oil &amp; Gas Recovery Factor </vt:lpstr>
      <vt:lpstr>1. Business Understanding </vt:lpstr>
      <vt:lpstr>1. Business Understanding </vt:lpstr>
      <vt:lpstr>2. Data Understanding </vt:lpstr>
      <vt:lpstr>2. Data Understanding </vt:lpstr>
      <vt:lpstr>3. Data Preparation </vt:lpstr>
      <vt:lpstr>4. Modelling </vt:lpstr>
      <vt:lpstr>4. Modelling – IBM SPSS Modeler</vt:lpstr>
      <vt:lpstr>4. Modelling – IBM SPSS Modeler</vt:lpstr>
      <vt:lpstr>4. Modelling – Python</vt:lpstr>
      <vt:lpstr>4. Modelling – Python</vt:lpstr>
      <vt:lpstr>4. Modelling – Python</vt:lpstr>
      <vt:lpstr>4. Modelling – Python</vt:lpstr>
      <vt:lpstr>5. Evaluation</vt:lpstr>
      <vt:lpstr>5. Evaluation</vt:lpstr>
      <vt:lpstr>5. Evaluation</vt:lpstr>
      <vt:lpstr>5. Evaluation</vt:lpstr>
      <vt:lpstr>References</vt:lpstr>
      <vt:lpstr>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Artificial Neural Network (ANN) to predict Oil &amp; Gas Recovery Factor </dc:title>
  <dc:creator># HO KAI TOONG (UC-FT)</dc:creator>
  <cp:lastModifiedBy># HO KAI TOONG (UC-FT)</cp:lastModifiedBy>
  <cp:revision>47</cp:revision>
  <dcterms:created xsi:type="dcterms:W3CDTF">2023-09-30T06:39:08Z</dcterms:created>
  <dcterms:modified xsi:type="dcterms:W3CDTF">2023-10-04T10:48:46Z</dcterms:modified>
</cp:coreProperties>
</file>