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8" r:id="rId3"/>
    <p:sldId id="269" r:id="rId4"/>
    <p:sldId id="283" r:id="rId5"/>
    <p:sldId id="270" r:id="rId6"/>
    <p:sldId id="271" r:id="rId7"/>
    <p:sldId id="272" r:id="rId8"/>
    <p:sldId id="273" r:id="rId9"/>
    <p:sldId id="277" r:id="rId10"/>
    <p:sldId id="286" r:id="rId11"/>
    <p:sldId id="275" r:id="rId12"/>
    <p:sldId id="276" r:id="rId13"/>
    <p:sldId id="285" r:id="rId14"/>
    <p:sldId id="280" r:id="rId15"/>
    <p:sldId id="281" r:id="rId16"/>
    <p:sldId id="282" r:id="rId17"/>
    <p:sldId id="28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983E"/>
    <a:srgbClr val="4F7B31"/>
    <a:srgbClr val="003A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Cheng" userId="e066b5dc7d27476a" providerId="LiveId" clId="{BD3E830B-857C-4B53-9AF4-3AFA3DF75352}"/>
    <pc:docChg chg="custSel modSld">
      <pc:chgData name="Sam Cheng" userId="e066b5dc7d27476a" providerId="LiveId" clId="{BD3E830B-857C-4B53-9AF4-3AFA3DF75352}" dt="2023-10-04T05:17:18.714" v="6" actId="5793"/>
      <pc:docMkLst>
        <pc:docMk/>
      </pc:docMkLst>
      <pc:sldChg chg="modSp mod">
        <pc:chgData name="Sam Cheng" userId="e066b5dc7d27476a" providerId="LiveId" clId="{BD3E830B-857C-4B53-9AF4-3AFA3DF75352}" dt="2023-10-04T05:17:18.714" v="6" actId="5793"/>
        <pc:sldMkLst>
          <pc:docMk/>
          <pc:sldMk cId="4282227108" sldId="258"/>
        </pc:sldMkLst>
        <pc:spChg chg="mod">
          <ac:chgData name="Sam Cheng" userId="e066b5dc7d27476a" providerId="LiveId" clId="{BD3E830B-857C-4B53-9AF4-3AFA3DF75352}" dt="2023-10-04T05:17:18.714" v="6" actId="5793"/>
          <ac:spMkLst>
            <pc:docMk/>
            <pc:sldMk cId="4282227108" sldId="258"/>
            <ac:spMk id="3" creationId="{E439588B-1709-689E-A549-229BA404503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17000">
              <a:srgbClr val="003A5B"/>
            </a:gs>
            <a:gs pos="34000">
              <a:schemeClr val="accent1">
                <a:lumMod val="0"/>
                <a:lumOff val="100000"/>
              </a:schemeClr>
            </a:gs>
            <a:gs pos="79000">
              <a:schemeClr val="accent1">
                <a:lumMod val="40000"/>
                <a:lumOff val="6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0D95-C080-44D1-82C2-DE71786D0CBB}" type="datetimeFigureOut">
              <a:rPr lang="en-SG" smtClean="0"/>
              <a:t>4/10/2023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898D-8CF0-4548-85FD-31E4900B6FA5}" type="slidenum">
              <a:rPr lang="en-SG" smtClean="0"/>
              <a:t>‹#›</a:t>
            </a:fld>
            <a:endParaRPr lang="en-SG"/>
          </a:p>
        </p:txBody>
      </p:sp>
      <p:pic>
        <p:nvPicPr>
          <p:cNvPr id="7" name="Picture 6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0D137F77-3CDD-55F4-CD51-6F117013E4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1" t="25731" r="16918" b="26409"/>
          <a:stretch/>
        </p:blipFill>
        <p:spPr>
          <a:xfrm>
            <a:off x="10180324" y="0"/>
            <a:ext cx="2011676" cy="100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626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0D95-C080-44D1-82C2-DE71786D0CBB}" type="datetimeFigureOut">
              <a:rPr lang="en-SG" smtClean="0"/>
              <a:t>4/10/2023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898D-8CF0-4548-85FD-31E4900B6F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525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0D95-C080-44D1-82C2-DE71786D0CBB}" type="datetimeFigureOut">
              <a:rPr lang="en-SG" smtClean="0"/>
              <a:t>4/10/2023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898D-8CF0-4548-85FD-31E4900B6F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3218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1005839"/>
          </a:xfrm>
          <a:gradFill flip="none" rotWithShape="1">
            <a:gsLst>
              <a:gs pos="23000">
                <a:srgbClr val="003A5B"/>
              </a:gs>
              <a:gs pos="50000">
                <a:schemeClr val="accent1">
                  <a:tint val="44500"/>
                  <a:satMod val="160000"/>
                </a:schemeClr>
              </a:gs>
              <a:gs pos="8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>
            <a:normAutofit/>
          </a:bodyPr>
          <a:lstStyle>
            <a:lvl1pPr>
              <a:defRPr sz="2000" b="0">
                <a:solidFill>
                  <a:srgbClr val="003A5B"/>
                </a:solidFill>
                <a:latin typeface="Lato Black" panose="020F0A02020204030203" pitchFamily="34" charset="0"/>
                <a:cs typeface="Arial" panose="020B0604020202020204" pitchFamily="34" charset="0"/>
              </a:defRPr>
            </a:lvl1pPr>
          </a:lstStyle>
          <a:p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0D95-C080-44D1-82C2-DE71786D0CBB}" type="datetimeFigureOut">
              <a:rPr lang="en-SG" smtClean="0"/>
              <a:t>4/10/2023</a:t>
            </a:fld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898D-8CF0-4548-85FD-31E4900B6FA5}" type="slidenum">
              <a:rPr lang="en-SG" smtClean="0"/>
              <a:t>‹#›</a:t>
            </a:fld>
            <a:endParaRPr lang="en-SG"/>
          </a:p>
        </p:txBody>
      </p:sp>
      <p:pic>
        <p:nvPicPr>
          <p:cNvPr id="10" name="Picture 9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E8BD46EF-B316-8303-6764-C0D88FA27A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1" t="25731" r="16918" b="26409"/>
          <a:stretch/>
        </p:blipFill>
        <p:spPr>
          <a:xfrm>
            <a:off x="10180324" y="0"/>
            <a:ext cx="2011676" cy="100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0D95-C080-44D1-82C2-DE71786D0CBB}" type="datetimeFigureOut">
              <a:rPr lang="en-SG" smtClean="0"/>
              <a:t>4/10/2023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898D-8CF0-4548-85FD-31E4900B6F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422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0D95-C080-44D1-82C2-DE71786D0CBB}" type="datetimeFigureOut">
              <a:rPr lang="en-SG" smtClean="0"/>
              <a:t>4/10/2023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898D-8CF0-4548-85FD-31E4900B6F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839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0D95-C080-44D1-82C2-DE71786D0CBB}" type="datetimeFigureOut">
              <a:rPr lang="en-SG" smtClean="0"/>
              <a:t>4/10/2023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898D-8CF0-4548-85FD-31E4900B6F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702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0D95-C080-44D1-82C2-DE71786D0CBB}" type="datetimeFigureOut">
              <a:rPr lang="en-SG" smtClean="0"/>
              <a:t>4/10/2023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898D-8CF0-4548-85FD-31E4900B6F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7253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0D95-C080-44D1-82C2-DE71786D0CBB}" type="datetimeFigureOut">
              <a:rPr lang="en-SG" smtClean="0"/>
              <a:t>4/10/2023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898D-8CF0-4548-85FD-31E4900B6F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580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0D95-C080-44D1-82C2-DE71786D0CBB}" type="datetimeFigureOut">
              <a:rPr lang="en-SG" smtClean="0"/>
              <a:t>4/10/2023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898D-8CF0-4548-85FD-31E4900B6F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2007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0D95-C080-44D1-82C2-DE71786D0CBB}" type="datetimeFigureOut">
              <a:rPr lang="en-SG" smtClean="0"/>
              <a:t>4/10/2023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898D-8CF0-4548-85FD-31E4900B6F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3650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90D95-C080-44D1-82C2-DE71786D0CBB}" type="datetimeFigureOut">
              <a:rPr lang="en-SG" smtClean="0"/>
              <a:t>4/10/2023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F898D-8CF0-4548-85FD-31E4900B6F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3130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4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5.png"/><Relationship Id="rId9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B46E3-F893-CD5B-6748-2DAA5E916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400">
                <a:latin typeface="Lato Black" panose="020F0A02020204030203" pitchFamily="34" charset="0"/>
              </a:rPr>
              <a:t>ANL488: BUSINESS ANALYTICS APPLIED PROJECT</a:t>
            </a:r>
            <a:endParaRPr lang="en-SG" sz="4400">
              <a:latin typeface="Lato Black" panose="020F0A0202020403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AF59EC-4D7E-B4D2-113B-0CE5DE3C0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9733" y="4079875"/>
            <a:ext cx="5452534" cy="1655762"/>
          </a:xfrm>
        </p:spPr>
        <p:txBody>
          <a:bodyPr>
            <a:normAutofit fontScale="92500" lnSpcReduction="20000"/>
          </a:bodyPr>
          <a:lstStyle/>
          <a:p>
            <a:r>
              <a:rPr lang="en-GB" sz="2200">
                <a:latin typeface="Lato" panose="020F0502020204030203" pitchFamily="34" charset="0"/>
              </a:rPr>
              <a:t>The reliability of renewable energy to replace oil and gas as our energy of choice</a:t>
            </a:r>
          </a:p>
          <a:p>
            <a:endParaRPr lang="en-GB" sz="2200">
              <a:latin typeface="Lato" panose="020F0502020204030203" pitchFamily="34" charset="0"/>
            </a:endParaRPr>
          </a:p>
          <a:p>
            <a:r>
              <a:rPr lang="en-GB" sz="2200">
                <a:latin typeface="Lato" panose="020F0502020204030203" pitchFamily="34" charset="0"/>
              </a:rPr>
              <a:t>Presented by</a:t>
            </a:r>
          </a:p>
          <a:p>
            <a:r>
              <a:rPr lang="en-GB" sz="2200">
                <a:latin typeface="Lato" panose="020F0502020204030203" pitchFamily="34" charset="0"/>
              </a:rPr>
              <a:t>Sam Cheng Jia Wei</a:t>
            </a:r>
          </a:p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1962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E24F0-80D8-1149-2F2C-F341E8431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ANL488: Business Analytics Applied Project</a:t>
            </a:r>
            <a:br>
              <a:rPr lang="en-GB" b="1"/>
            </a:br>
            <a:endParaRPr lang="en-SG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9588B-1709-689E-A549-229BA4045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66509" cy="4351338"/>
          </a:xfrm>
        </p:spPr>
        <p:txBody>
          <a:bodyPr/>
          <a:lstStyle/>
          <a:p>
            <a:pPr marL="0" indent="0">
              <a:buNone/>
            </a:pPr>
            <a:r>
              <a:rPr lang="en-GB" sz="1800">
                <a:latin typeface="Lato" panose="020F0502020204030203" pitchFamily="34" charset="0"/>
              </a:rPr>
              <a:t>Holt-Winters Exponential Smoothing</a:t>
            </a:r>
          </a:p>
          <a:p>
            <a:r>
              <a:rPr lang="en-GB" sz="1600">
                <a:latin typeface="Lato" panose="020F0502020204030203" pitchFamily="34" charset="0"/>
              </a:rPr>
              <a:t>Forecasts with Level, Trend and Seasonality.</a:t>
            </a:r>
          </a:p>
          <a:p>
            <a:pPr marL="0" indent="0">
              <a:buNone/>
            </a:pPr>
            <a:r>
              <a:rPr lang="en-GB" sz="1800">
                <a:latin typeface="Lato" panose="020F0502020204030203" pitchFamily="34" charset="0"/>
              </a:rPr>
              <a:t>Double Exponential Smoothing</a:t>
            </a:r>
          </a:p>
          <a:p>
            <a:r>
              <a:rPr lang="en-GB" sz="1600">
                <a:latin typeface="Lato" panose="020F0502020204030203" pitchFamily="34" charset="0"/>
              </a:rPr>
              <a:t>Forecasts with Level and Trend only.</a:t>
            </a:r>
          </a:p>
        </p:txBody>
      </p:sp>
      <p:pic>
        <p:nvPicPr>
          <p:cNvPr id="4" name="Picture 3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C4F43E6B-1CF6-6882-9AAB-3AFCFDF8ACF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1" t="25731" r="16918" b="26409"/>
          <a:stretch/>
        </p:blipFill>
        <p:spPr>
          <a:xfrm>
            <a:off x="10294620" y="0"/>
            <a:ext cx="1897380" cy="948690"/>
          </a:xfrm>
          <a:prstGeom prst="rect">
            <a:avLst/>
          </a:prstGeom>
        </p:spPr>
      </p:pic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C6D39A5F-9699-8702-87C6-FCCA21B71B41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-1" y="558547"/>
            <a:ext cx="6750997" cy="282701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rgbClr val="003A5B"/>
                </a:solidFill>
                <a:latin typeface="Lato" panose="020F0502020204030203" pitchFamily="34" charset="0"/>
              </a:defRPr>
            </a:lvl1pPr>
          </a:lstStyle>
          <a:p>
            <a:pPr lvl="0"/>
            <a:r>
              <a:rPr lang="en-GB">
                <a:latin typeface="Lato" panose="020F0502020204030203" pitchFamily="34" charset="0"/>
              </a:rPr>
              <a:t>The reliability of renewable energy to replace oil and gas as our energy of choice</a:t>
            </a:r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55453E-6B9E-1519-2CB7-816971648FBB}"/>
              </a:ext>
            </a:extLst>
          </p:cNvPr>
          <p:cNvSpPr txBox="1"/>
          <p:nvPr/>
        </p:nvSpPr>
        <p:spPr>
          <a:xfrm>
            <a:off x="838200" y="1231066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latin typeface="Lato" panose="020F0502020204030203" pitchFamily="34" charset="0"/>
              </a:rPr>
              <a:t>Data Analysis</a:t>
            </a:r>
            <a:endParaRPr lang="en-SG">
              <a:latin typeface="Lato" panose="020F050202020403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CE45AA8-A766-E120-4AD1-0F0CC54EF07A}"/>
              </a:ext>
            </a:extLst>
          </p:cNvPr>
          <p:cNvGrpSpPr/>
          <p:nvPr/>
        </p:nvGrpSpPr>
        <p:grpSpPr>
          <a:xfrm>
            <a:off x="6596380" y="3991348"/>
            <a:ext cx="4757420" cy="2798409"/>
            <a:chOff x="7054297" y="4019529"/>
            <a:chExt cx="4757420" cy="279840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25CAA6A-B121-0B9D-6B60-97D66FBF7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54297" y="4297938"/>
              <a:ext cx="4757420" cy="25200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2A648B9-9238-CBF9-5B0F-383C96648D0F}"/>
                </a:ext>
              </a:extLst>
            </p:cNvPr>
            <p:cNvSpPr/>
            <p:nvPr/>
          </p:nvSpPr>
          <p:spPr>
            <a:xfrm>
              <a:off x="8911081" y="4297938"/>
              <a:ext cx="1259840" cy="909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185D956-7DAF-3CDB-378B-1043F3897ED0}"/>
                </a:ext>
              </a:extLst>
            </p:cNvPr>
            <p:cNvSpPr txBox="1"/>
            <p:nvPr/>
          </p:nvSpPr>
          <p:spPr>
            <a:xfrm>
              <a:off x="7513198" y="4019529"/>
              <a:ext cx="4055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>
                  <a:latin typeface="Lato" panose="020F0502020204030203" pitchFamily="34" charset="0"/>
                </a:rPr>
                <a:t>Biofuels and other Renewables</a:t>
              </a:r>
              <a:endParaRPr lang="en-SG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C17E4FE-11D3-2000-FF22-4FBDE07A864B}"/>
              </a:ext>
            </a:extLst>
          </p:cNvPr>
          <p:cNvGrpSpPr/>
          <p:nvPr/>
        </p:nvGrpSpPr>
        <p:grpSpPr>
          <a:xfrm>
            <a:off x="838200" y="4001294"/>
            <a:ext cx="4795109" cy="2788463"/>
            <a:chOff x="6091695" y="1373321"/>
            <a:chExt cx="4795109" cy="278846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EEF1E30-F366-38B1-6A4F-13393FEDA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1695" y="1641784"/>
              <a:ext cx="4795109" cy="2520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042F7DD-F358-9388-BDB3-ECC553E7BEB0}"/>
                </a:ext>
              </a:extLst>
            </p:cNvPr>
            <p:cNvSpPr txBox="1"/>
            <p:nvPr/>
          </p:nvSpPr>
          <p:spPr>
            <a:xfrm>
              <a:off x="7746320" y="1373321"/>
              <a:ext cx="179468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err="1">
                  <a:latin typeface="Lato" panose="020F0502020204030203" pitchFamily="34" charset="0"/>
                </a:rPr>
                <a:t>Windpower</a:t>
              </a:r>
              <a:endParaRPr lang="en-SG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2211E26-7EA9-61E3-B935-3B2A4D7A2275}"/>
              </a:ext>
            </a:extLst>
          </p:cNvPr>
          <p:cNvGrpSpPr/>
          <p:nvPr/>
        </p:nvGrpSpPr>
        <p:grpSpPr>
          <a:xfrm>
            <a:off x="6604581" y="1252599"/>
            <a:ext cx="4741017" cy="2770399"/>
            <a:chOff x="1004988" y="1379720"/>
            <a:chExt cx="4741017" cy="2770399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3F81520-1F0B-EA27-5934-EC591D5A5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4988" y="1630119"/>
              <a:ext cx="4741017" cy="25200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D22765D-8731-1611-3E56-AFC07BEA3CFC}"/>
                </a:ext>
              </a:extLst>
            </p:cNvPr>
            <p:cNvSpPr txBox="1"/>
            <p:nvPr/>
          </p:nvSpPr>
          <p:spPr>
            <a:xfrm>
              <a:off x="2651001" y="1379720"/>
              <a:ext cx="179468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err="1">
                  <a:latin typeface="Lato" panose="020F0502020204030203" pitchFamily="34" charset="0"/>
                </a:rPr>
                <a:t>Solarpower</a:t>
              </a:r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686804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E24F0-80D8-1149-2F2C-F341E8431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ANL488: Business Analytics Applied Project</a:t>
            </a:r>
            <a:br>
              <a:rPr lang="en-GB" b="1"/>
            </a:br>
            <a:endParaRPr lang="en-SG" b="1"/>
          </a:p>
        </p:txBody>
      </p:sp>
      <p:pic>
        <p:nvPicPr>
          <p:cNvPr id="4" name="Picture 3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C4F43E6B-1CF6-6882-9AAB-3AFCFDF8ACF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1" t="25731" r="16918" b="26409"/>
          <a:stretch/>
        </p:blipFill>
        <p:spPr>
          <a:xfrm>
            <a:off x="10294620" y="0"/>
            <a:ext cx="1897380" cy="948690"/>
          </a:xfrm>
          <a:prstGeom prst="rect">
            <a:avLst/>
          </a:prstGeom>
        </p:spPr>
      </p:pic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C6D39A5F-9699-8702-87C6-FCCA21B71B41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-1" y="558547"/>
            <a:ext cx="6750997" cy="282701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rgbClr val="003A5B"/>
                </a:solidFill>
                <a:latin typeface="Lato" panose="020F0502020204030203" pitchFamily="34" charset="0"/>
              </a:defRPr>
            </a:lvl1pPr>
          </a:lstStyle>
          <a:p>
            <a:pPr lvl="0"/>
            <a:r>
              <a:rPr lang="en-GB">
                <a:latin typeface="Lato" panose="020F0502020204030203" pitchFamily="34" charset="0"/>
              </a:rPr>
              <a:t>The reliability of renewable energy to replace oil and gas as our energy of choice</a:t>
            </a:r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55453E-6B9E-1519-2CB7-816971648FBB}"/>
              </a:ext>
            </a:extLst>
          </p:cNvPr>
          <p:cNvSpPr txBox="1"/>
          <p:nvPr/>
        </p:nvSpPr>
        <p:spPr>
          <a:xfrm>
            <a:off x="838200" y="1231066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latin typeface="Lato" panose="020F0502020204030203" pitchFamily="34" charset="0"/>
              </a:rPr>
              <a:t>Model Selection &amp; Fitting</a:t>
            </a:r>
            <a:endParaRPr lang="en-SG">
              <a:latin typeface="Lato" panose="020F05020202040302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9ABD968-931C-B964-880A-EA36C8E3A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15" y="1924332"/>
            <a:ext cx="3699827" cy="360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3B25618-5191-B28A-6F19-023480C63B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3531" y="1924332"/>
            <a:ext cx="3644937" cy="360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7590CEE-B8F8-CEFA-3069-C206F59EFC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9157" y="1924332"/>
            <a:ext cx="3629549" cy="3600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3E06BDC-48E6-39B9-C754-7800174826B9}"/>
              </a:ext>
            </a:extLst>
          </p:cNvPr>
          <p:cNvSpPr txBox="1"/>
          <p:nvPr/>
        </p:nvSpPr>
        <p:spPr>
          <a:xfrm>
            <a:off x="1245587" y="5663600"/>
            <a:ext cx="17946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err="1">
                <a:latin typeface="Lato" panose="020F0502020204030203" pitchFamily="34" charset="0"/>
              </a:rPr>
              <a:t>Solarpower</a:t>
            </a:r>
            <a:endParaRPr lang="en-SG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F3450A-7928-FB3E-0251-30C9AE455E1C}"/>
              </a:ext>
            </a:extLst>
          </p:cNvPr>
          <p:cNvSpPr txBox="1"/>
          <p:nvPr/>
        </p:nvSpPr>
        <p:spPr>
          <a:xfrm>
            <a:off x="5198658" y="5663600"/>
            <a:ext cx="17946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err="1">
                <a:latin typeface="Lato" panose="020F0502020204030203" pitchFamily="34" charset="0"/>
              </a:rPr>
              <a:t>Windpower</a:t>
            </a:r>
            <a:endParaRPr lang="en-SG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001E8B-3D63-66E4-0655-34E47EEBD2C5}"/>
              </a:ext>
            </a:extLst>
          </p:cNvPr>
          <p:cNvSpPr txBox="1"/>
          <p:nvPr/>
        </p:nvSpPr>
        <p:spPr>
          <a:xfrm>
            <a:off x="9397279" y="5663600"/>
            <a:ext cx="227517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>
                <a:latin typeface="Lato" panose="020F0502020204030203" pitchFamily="34" charset="0"/>
              </a:rPr>
              <a:t>Biofuels and other Renewables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3296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E24F0-80D8-1149-2F2C-F341E8431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ANL488: Business Analytics Applied Project</a:t>
            </a:r>
            <a:br>
              <a:rPr lang="en-GB" b="1"/>
            </a:br>
            <a:endParaRPr lang="en-SG" b="1"/>
          </a:p>
        </p:txBody>
      </p:sp>
      <p:pic>
        <p:nvPicPr>
          <p:cNvPr id="4" name="Picture 3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C4F43E6B-1CF6-6882-9AAB-3AFCFDF8ACF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1" t="25731" r="16918" b="26409"/>
          <a:stretch/>
        </p:blipFill>
        <p:spPr>
          <a:xfrm>
            <a:off x="10294620" y="0"/>
            <a:ext cx="1897380" cy="948690"/>
          </a:xfrm>
          <a:prstGeom prst="rect">
            <a:avLst/>
          </a:prstGeom>
        </p:spPr>
      </p:pic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C6D39A5F-9699-8702-87C6-FCCA21B71B41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-1" y="558547"/>
            <a:ext cx="6750997" cy="282701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rgbClr val="003A5B"/>
                </a:solidFill>
                <a:latin typeface="Lato" panose="020F0502020204030203" pitchFamily="34" charset="0"/>
              </a:defRPr>
            </a:lvl1pPr>
          </a:lstStyle>
          <a:p>
            <a:pPr lvl="0"/>
            <a:r>
              <a:rPr lang="en-GB">
                <a:latin typeface="Lato" panose="020F0502020204030203" pitchFamily="34" charset="0"/>
              </a:rPr>
              <a:t>The reliability of renewable energy to replace oil and gas as our energy of choice</a:t>
            </a:r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55453E-6B9E-1519-2CB7-816971648FBB}"/>
              </a:ext>
            </a:extLst>
          </p:cNvPr>
          <p:cNvSpPr txBox="1"/>
          <p:nvPr/>
        </p:nvSpPr>
        <p:spPr>
          <a:xfrm>
            <a:off x="838200" y="1231066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latin typeface="Lato" panose="020F0502020204030203" pitchFamily="34" charset="0"/>
              </a:rPr>
              <a:t>Model Validation/ Forecasting Model Deployment</a:t>
            </a:r>
            <a:endParaRPr lang="en-SG">
              <a:latin typeface="Lato" panose="020F0502020204030203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AAB2A29-1BB4-008B-DAA1-A52FBA4BD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81" y="1825624"/>
            <a:ext cx="5400000" cy="2850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F1E39FB-C431-816A-455C-E33C6904C6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039" y="4786183"/>
            <a:ext cx="1686160" cy="185763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42463C5-0F5D-BF18-211C-D3178F96F7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3440" y="6424711"/>
            <a:ext cx="3324689" cy="21910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DCB9B74-1E0C-2ACF-4FE1-EEB65936DB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1825624"/>
            <a:ext cx="5400000" cy="283977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8B9843C-9E15-606E-C543-4F58072AA3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4787" y="4786183"/>
            <a:ext cx="1676634" cy="182905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891B090-973D-9A0E-174A-7893C2A7BC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81479" y="6424711"/>
            <a:ext cx="3372321" cy="19052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265F984-75B4-3DB8-9673-FAD958C85714}"/>
              </a:ext>
            </a:extLst>
          </p:cNvPr>
          <p:cNvSpPr txBox="1"/>
          <p:nvPr/>
        </p:nvSpPr>
        <p:spPr>
          <a:xfrm>
            <a:off x="2401199" y="1585679"/>
            <a:ext cx="17946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err="1">
                <a:latin typeface="Lato" panose="020F0502020204030203" pitchFamily="34" charset="0"/>
              </a:rPr>
              <a:t>Solarpower</a:t>
            </a:r>
            <a:endParaRPr lang="en-SG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5579FE-B8D6-14D0-2CD6-90441D038AD9}"/>
              </a:ext>
            </a:extLst>
          </p:cNvPr>
          <p:cNvSpPr txBox="1"/>
          <p:nvPr/>
        </p:nvSpPr>
        <p:spPr>
          <a:xfrm>
            <a:off x="8095417" y="1585679"/>
            <a:ext cx="17946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err="1">
                <a:latin typeface="Lato" panose="020F0502020204030203" pitchFamily="34" charset="0"/>
              </a:rPr>
              <a:t>Windpower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7859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E24F0-80D8-1149-2F2C-F341E8431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ANL488: Business Analytics Applied Project</a:t>
            </a:r>
            <a:br>
              <a:rPr lang="en-GB" b="1"/>
            </a:br>
            <a:endParaRPr lang="en-SG" b="1"/>
          </a:p>
        </p:txBody>
      </p:sp>
      <p:pic>
        <p:nvPicPr>
          <p:cNvPr id="4" name="Picture 3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C4F43E6B-1CF6-6882-9AAB-3AFCFDF8ACF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1" t="25731" r="16918" b="26409"/>
          <a:stretch/>
        </p:blipFill>
        <p:spPr>
          <a:xfrm>
            <a:off x="10294620" y="0"/>
            <a:ext cx="1897380" cy="948690"/>
          </a:xfrm>
          <a:prstGeom prst="rect">
            <a:avLst/>
          </a:prstGeom>
        </p:spPr>
      </p:pic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C6D39A5F-9699-8702-87C6-FCCA21B71B41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-1" y="558547"/>
            <a:ext cx="6750997" cy="282701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rgbClr val="003A5B"/>
                </a:solidFill>
                <a:latin typeface="Lato" panose="020F0502020204030203" pitchFamily="34" charset="0"/>
              </a:defRPr>
            </a:lvl1pPr>
          </a:lstStyle>
          <a:p>
            <a:pPr lvl="0"/>
            <a:r>
              <a:rPr lang="en-GB">
                <a:latin typeface="Lato" panose="020F0502020204030203" pitchFamily="34" charset="0"/>
              </a:rPr>
              <a:t>The reliability of renewable energy to replace oil and gas as our energy of choice</a:t>
            </a:r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55453E-6B9E-1519-2CB7-816971648FBB}"/>
              </a:ext>
            </a:extLst>
          </p:cNvPr>
          <p:cNvSpPr txBox="1"/>
          <p:nvPr/>
        </p:nvSpPr>
        <p:spPr>
          <a:xfrm>
            <a:off x="838200" y="1231066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latin typeface="Lato" panose="020F0502020204030203" pitchFamily="34" charset="0"/>
              </a:rPr>
              <a:t>Model Validation/ Forecasting Model Deployment</a:t>
            </a:r>
            <a:endParaRPr lang="en-SG">
              <a:latin typeface="Lato" panose="020F0502020204030203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F1E39FB-C431-816A-455C-E33C6904C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39" y="4786183"/>
            <a:ext cx="1686160" cy="185763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42463C5-0F5D-BF18-211C-D3178F96F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3440" y="6424711"/>
            <a:ext cx="3324689" cy="21910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8B9843C-9E15-606E-C543-4F58072AA3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4787" y="4786183"/>
            <a:ext cx="1676634" cy="182905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891B090-973D-9A0E-174A-7893C2A7BC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1479" y="6424711"/>
            <a:ext cx="3372321" cy="190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BE89F9-4955-F43B-1A27-2566843298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8819" y="1824903"/>
            <a:ext cx="5400000" cy="28570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A9FC5F-AE82-D0A6-16C9-964326B9E2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1722" y="4767130"/>
            <a:ext cx="1695687" cy="18481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83B9452-59D8-A486-CE52-E98317B402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81479" y="6177027"/>
            <a:ext cx="3486637" cy="438211"/>
          </a:xfrm>
          <a:prstGeom prst="rect">
            <a:avLst/>
          </a:prstGeom>
        </p:spPr>
      </p:pic>
      <p:pic>
        <p:nvPicPr>
          <p:cNvPr id="17" name="Picture 16" descr="A red stamp with black background&#10;&#10;Description automatically generated">
            <a:extLst>
              <a:ext uri="{FF2B5EF4-FFF2-40B4-BE49-F238E27FC236}">
                <a16:creationId xmlns:a16="http://schemas.microsoft.com/office/drawing/2014/main" id="{24FE9F09-B20C-432F-8C16-EF9611EF29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367" y="3925582"/>
            <a:ext cx="3242544" cy="151264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5D3BB6F-10F1-8CDB-2624-EF41B2C8A78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8539" y="1819444"/>
            <a:ext cx="5400000" cy="286792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8BB855D-AF05-C900-E5A0-C7657C31111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5039" y="4843341"/>
            <a:ext cx="1686160" cy="180047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439FA18-2ADC-C611-4DFA-A6569CBE0C9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43440" y="6234185"/>
            <a:ext cx="3362794" cy="40963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265F984-75B4-3DB8-9673-FAD958C85714}"/>
              </a:ext>
            </a:extLst>
          </p:cNvPr>
          <p:cNvSpPr txBox="1"/>
          <p:nvPr/>
        </p:nvSpPr>
        <p:spPr>
          <a:xfrm>
            <a:off x="2221089" y="1564386"/>
            <a:ext cx="26418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>
                <a:latin typeface="Lato" panose="020F0502020204030203" pitchFamily="34" charset="0"/>
              </a:rPr>
              <a:t>Without Seasonality</a:t>
            </a:r>
            <a:endParaRPr lang="en-SG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3CF20A-2489-F375-E319-511036437F09}"/>
              </a:ext>
            </a:extLst>
          </p:cNvPr>
          <p:cNvSpPr txBox="1"/>
          <p:nvPr/>
        </p:nvSpPr>
        <p:spPr>
          <a:xfrm>
            <a:off x="8055994" y="1564386"/>
            <a:ext cx="26418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>
                <a:latin typeface="Lato" panose="020F0502020204030203" pitchFamily="34" charset="0"/>
              </a:rPr>
              <a:t>With Seasonality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2808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E24F0-80D8-1149-2F2C-F341E8431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ANL488: Business Analytics Applied Project</a:t>
            </a:r>
            <a:br>
              <a:rPr lang="en-GB" b="1"/>
            </a:br>
            <a:endParaRPr lang="en-SG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9588B-1709-689E-A549-229BA4045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>
                <a:latin typeface="Lato" panose="020F0502020204030203" pitchFamily="34" charset="0"/>
              </a:rPr>
              <a:t>Has it caused fossil fuels to decrease? No.</a:t>
            </a:r>
          </a:p>
          <a:p>
            <a:endParaRPr lang="en-GB" sz="1800">
              <a:latin typeface="Lato" panose="020F0502020204030203" pitchFamily="34" charset="0"/>
            </a:endParaRPr>
          </a:p>
        </p:txBody>
      </p:sp>
      <p:pic>
        <p:nvPicPr>
          <p:cNvPr id="4" name="Picture 3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C4F43E6B-1CF6-6882-9AAB-3AFCFDF8ACF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1" t="25731" r="16918" b="26409"/>
          <a:stretch/>
        </p:blipFill>
        <p:spPr>
          <a:xfrm>
            <a:off x="10294620" y="0"/>
            <a:ext cx="1897380" cy="948690"/>
          </a:xfrm>
          <a:prstGeom prst="rect">
            <a:avLst/>
          </a:prstGeom>
        </p:spPr>
      </p:pic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C6D39A5F-9699-8702-87C6-FCCA21B71B41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-1" y="558547"/>
            <a:ext cx="6750997" cy="282701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rgbClr val="003A5B"/>
                </a:solidFill>
                <a:latin typeface="Lato" panose="020F0502020204030203" pitchFamily="34" charset="0"/>
              </a:defRPr>
            </a:lvl1pPr>
          </a:lstStyle>
          <a:p>
            <a:pPr lvl="0"/>
            <a:r>
              <a:rPr lang="en-GB">
                <a:latin typeface="Lato" panose="020F0502020204030203" pitchFamily="34" charset="0"/>
              </a:rPr>
              <a:t>The reliability of renewable energy to replace oil and gas as our energy of choice</a:t>
            </a:r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55453E-6B9E-1519-2CB7-816971648FBB}"/>
              </a:ext>
            </a:extLst>
          </p:cNvPr>
          <p:cNvSpPr txBox="1"/>
          <p:nvPr/>
        </p:nvSpPr>
        <p:spPr>
          <a:xfrm>
            <a:off x="838200" y="1231066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latin typeface="Lato" panose="020F0502020204030203" pitchFamily="34" charset="0"/>
              </a:rPr>
              <a:t>Non-renewable energy</a:t>
            </a:r>
            <a:endParaRPr lang="en-SG">
              <a:latin typeface="Lato" panose="020F050202020403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5909D2-2413-3B5E-B379-653FFCECC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073" y="2484276"/>
            <a:ext cx="6838160" cy="4182229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F8BD49D-CF7F-D714-30B8-E8768E61C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242964"/>
              </p:ext>
            </p:extLst>
          </p:nvPr>
        </p:nvGraphicFramePr>
        <p:xfrm>
          <a:off x="1031228" y="2321488"/>
          <a:ext cx="3780818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409">
                  <a:extLst>
                    <a:ext uri="{9D8B030D-6E8A-4147-A177-3AD203B41FA5}">
                      <a16:colId xmlns:a16="http://schemas.microsoft.com/office/drawing/2014/main" val="1877079607"/>
                    </a:ext>
                  </a:extLst>
                </a:gridCol>
                <a:gridCol w="1890409">
                  <a:extLst>
                    <a:ext uri="{9D8B030D-6E8A-4147-A177-3AD203B41FA5}">
                      <a16:colId xmlns:a16="http://schemas.microsoft.com/office/drawing/2014/main" val="1217547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Year</a:t>
                      </a:r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Electricity Generation (</a:t>
                      </a:r>
                      <a:r>
                        <a:rPr lang="en-GB" err="1"/>
                        <a:t>TWh</a:t>
                      </a:r>
                      <a:r>
                        <a:rPr lang="en-GB"/>
                        <a:t>)</a:t>
                      </a:r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38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1985</a:t>
                      </a:r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6285</a:t>
                      </a:r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675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2003</a:t>
                      </a:r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10822</a:t>
                      </a:r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825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2022</a:t>
                      </a:r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17385</a:t>
                      </a:r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447178"/>
                  </a:ext>
                </a:extLst>
              </a:tr>
            </a:tbl>
          </a:graphicData>
        </a:graphic>
      </p:graphicFrame>
      <p:sp>
        <p:nvSpPr>
          <p:cNvPr id="15" name="Arrow: Curved Left 14">
            <a:extLst>
              <a:ext uri="{FF2B5EF4-FFF2-40B4-BE49-F238E27FC236}">
                <a16:creationId xmlns:a16="http://schemas.microsoft.com/office/drawing/2014/main" id="{99867179-3391-77D2-AB40-15C3C8534EAF}"/>
              </a:ext>
            </a:extLst>
          </p:cNvPr>
          <p:cNvSpPr/>
          <p:nvPr/>
        </p:nvSpPr>
        <p:spPr>
          <a:xfrm>
            <a:off x="3753159" y="3097758"/>
            <a:ext cx="181583" cy="420901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7" name="Arrow: Curved Left 16">
            <a:extLst>
              <a:ext uri="{FF2B5EF4-FFF2-40B4-BE49-F238E27FC236}">
                <a16:creationId xmlns:a16="http://schemas.microsoft.com/office/drawing/2014/main" id="{FAF8BDDE-C67A-45C8-DE73-3D9E7B0EDEB7}"/>
              </a:ext>
            </a:extLst>
          </p:cNvPr>
          <p:cNvSpPr/>
          <p:nvPr/>
        </p:nvSpPr>
        <p:spPr>
          <a:xfrm>
            <a:off x="3753159" y="3593621"/>
            <a:ext cx="181583" cy="420901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AA7EF3-CF22-FF09-E02D-3C00D3DCA507}"/>
              </a:ext>
            </a:extLst>
          </p:cNvPr>
          <p:cNvSpPr txBox="1"/>
          <p:nvPr/>
        </p:nvSpPr>
        <p:spPr>
          <a:xfrm>
            <a:off x="3866746" y="3123542"/>
            <a:ext cx="97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Lato" panose="020F0502020204030203" pitchFamily="34" charset="0"/>
              </a:rPr>
              <a:t>~ +67%</a:t>
            </a:r>
            <a:endParaRPr lang="en-SG">
              <a:latin typeface="Lato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FF50B1-0930-2292-ABB6-815F7F7F97B4}"/>
              </a:ext>
            </a:extLst>
          </p:cNvPr>
          <p:cNvSpPr txBox="1"/>
          <p:nvPr/>
        </p:nvSpPr>
        <p:spPr>
          <a:xfrm>
            <a:off x="3866746" y="3534055"/>
            <a:ext cx="97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Lato" panose="020F0502020204030203" pitchFamily="34" charset="0"/>
              </a:rPr>
              <a:t>~ +67%</a:t>
            </a:r>
            <a:endParaRPr lang="en-SG">
              <a:latin typeface="Lato" panose="020F0502020204030203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6C399CF-C297-62E2-8091-E93B994B9A17}"/>
              </a:ext>
            </a:extLst>
          </p:cNvPr>
          <p:cNvCxnSpPr>
            <a:cxnSpLocks/>
          </p:cNvCxnSpPr>
          <p:nvPr/>
        </p:nvCxnSpPr>
        <p:spPr>
          <a:xfrm flipV="1">
            <a:off x="5940357" y="2846962"/>
            <a:ext cx="5479915" cy="343710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233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E24F0-80D8-1149-2F2C-F341E8431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ANL488: Business Analytics Applied Project</a:t>
            </a:r>
            <a:br>
              <a:rPr lang="en-GB" b="1"/>
            </a:br>
            <a:endParaRPr lang="en-SG" b="1"/>
          </a:p>
        </p:txBody>
      </p:sp>
      <p:pic>
        <p:nvPicPr>
          <p:cNvPr id="4" name="Picture 3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C4F43E6B-1CF6-6882-9AAB-3AFCFDF8ACF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1" t="25731" r="16918" b="26409"/>
          <a:stretch/>
        </p:blipFill>
        <p:spPr>
          <a:xfrm>
            <a:off x="10294620" y="0"/>
            <a:ext cx="1897380" cy="948690"/>
          </a:xfrm>
          <a:prstGeom prst="rect">
            <a:avLst/>
          </a:prstGeom>
        </p:spPr>
      </p:pic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C6D39A5F-9699-8702-87C6-FCCA21B71B41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-1" y="558547"/>
            <a:ext cx="6750997" cy="282701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rgbClr val="003A5B"/>
                </a:solidFill>
                <a:latin typeface="Lato" panose="020F0502020204030203" pitchFamily="34" charset="0"/>
              </a:defRPr>
            </a:lvl1pPr>
          </a:lstStyle>
          <a:p>
            <a:pPr lvl="0"/>
            <a:r>
              <a:rPr lang="en-GB">
                <a:latin typeface="Lato" panose="020F0502020204030203" pitchFamily="34" charset="0"/>
              </a:rPr>
              <a:t>The reliability of renewable energy to replace oil and gas as our energy of choice</a:t>
            </a:r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55453E-6B9E-1519-2CB7-816971648FBB}"/>
              </a:ext>
            </a:extLst>
          </p:cNvPr>
          <p:cNvSpPr txBox="1"/>
          <p:nvPr/>
        </p:nvSpPr>
        <p:spPr>
          <a:xfrm>
            <a:off x="838200" y="1231066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latin typeface="Lato" panose="020F0502020204030203" pitchFamily="34" charset="0"/>
              </a:rPr>
              <a:t>Shares of Electricity Generation</a:t>
            </a:r>
            <a:endParaRPr lang="en-SG">
              <a:latin typeface="Lato" panose="020F050202020403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8659DF-173E-2F83-C577-CA1F6E38D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38" y="1825624"/>
            <a:ext cx="5315230" cy="34208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2E495F-6E17-47EB-2365-FD4D70EA3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25623"/>
            <a:ext cx="5411748" cy="34208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8132C5C-3B64-49BB-0B77-6BD5512490A2}"/>
              </a:ext>
            </a:extLst>
          </p:cNvPr>
          <p:cNvSpPr txBox="1"/>
          <p:nvPr/>
        </p:nvSpPr>
        <p:spPr>
          <a:xfrm>
            <a:off x="697149" y="5471675"/>
            <a:ext cx="10797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>
                <a:latin typeface="Lato" panose="020F0502020204030203" pitchFamily="34" charset="0"/>
              </a:rPr>
              <a:t>Fossil Fuels: 60.94%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>
                <a:latin typeface="Lato" panose="020F0502020204030203" pitchFamily="34" charset="0"/>
              </a:rPr>
              <a:t>Nuclear: 9.15%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>
                <a:latin typeface="Lato" panose="020F0502020204030203" pitchFamily="34" charset="0"/>
              </a:rPr>
              <a:t>Renewable Energy: 29.91%</a:t>
            </a:r>
            <a:endParaRPr lang="en-SG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14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E24F0-80D8-1149-2F2C-F341E8431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ANL488: Business Analytics Applied Project</a:t>
            </a:r>
            <a:br>
              <a:rPr lang="en-GB" b="1"/>
            </a:br>
            <a:endParaRPr lang="en-SG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9588B-1709-689E-A549-229BA4045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latin typeface="Lato" panose="020F0502020204030203" pitchFamily="34" charset="0"/>
              </a:rPr>
              <a:t>The global LCOE is determined by the total installed costs, lifetime capacity factor, Operation and Maintenance (O&amp;M) costs, the economic lifetime of the project and the cost of capital (IRENA, 2022).</a:t>
            </a:r>
          </a:p>
          <a:p>
            <a:pPr marL="0" indent="0">
              <a:buNone/>
            </a:pPr>
            <a:r>
              <a:rPr lang="en-GB" sz="1800" dirty="0">
                <a:latin typeface="Lato" panose="020F0502020204030203" pitchFamily="34" charset="0"/>
              </a:rPr>
              <a:t>This table is recorded in USD per kilowatt hour (USD/kWh).</a:t>
            </a:r>
          </a:p>
        </p:txBody>
      </p:sp>
      <p:pic>
        <p:nvPicPr>
          <p:cNvPr id="4" name="Picture 3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C4F43E6B-1CF6-6882-9AAB-3AFCFDF8ACF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1" t="25731" r="16918" b="26409"/>
          <a:stretch/>
        </p:blipFill>
        <p:spPr>
          <a:xfrm>
            <a:off x="10294620" y="0"/>
            <a:ext cx="1897380" cy="948690"/>
          </a:xfrm>
          <a:prstGeom prst="rect">
            <a:avLst/>
          </a:prstGeom>
        </p:spPr>
      </p:pic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C6D39A5F-9699-8702-87C6-FCCA21B71B41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-1" y="558547"/>
            <a:ext cx="6750997" cy="282701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rgbClr val="003A5B"/>
                </a:solidFill>
                <a:latin typeface="Lato" panose="020F0502020204030203" pitchFamily="34" charset="0"/>
              </a:defRPr>
            </a:lvl1pPr>
          </a:lstStyle>
          <a:p>
            <a:pPr lvl="0"/>
            <a:r>
              <a:rPr lang="en-GB">
                <a:latin typeface="Lato" panose="020F0502020204030203" pitchFamily="34" charset="0"/>
              </a:rPr>
              <a:t>The reliability of renewable energy to replace oil and gas as our energy of choice</a:t>
            </a:r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55453E-6B9E-1519-2CB7-816971648FBB}"/>
              </a:ext>
            </a:extLst>
          </p:cNvPr>
          <p:cNvSpPr txBox="1"/>
          <p:nvPr/>
        </p:nvSpPr>
        <p:spPr>
          <a:xfrm>
            <a:off x="838200" y="1231066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latin typeface="Lato" panose="020F0502020204030203" pitchFamily="34" charset="0"/>
              </a:rPr>
              <a:t>Levelised</a:t>
            </a:r>
            <a:r>
              <a:rPr lang="en-GB" dirty="0">
                <a:latin typeface="Lato" panose="020F0502020204030203" pitchFamily="34" charset="0"/>
              </a:rPr>
              <a:t> Cost of Electricity (LCOE)</a:t>
            </a:r>
            <a:endParaRPr lang="en-SG" dirty="0">
              <a:latin typeface="Lato" panose="020F0502020204030203" pitchFamily="34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BE0A09C-72A7-98C7-400A-D27499A24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974822"/>
              </p:ext>
            </p:extLst>
          </p:nvPr>
        </p:nvGraphicFramePr>
        <p:xfrm>
          <a:off x="875489" y="3547336"/>
          <a:ext cx="10367821" cy="766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781">
                  <a:extLst>
                    <a:ext uri="{9D8B030D-6E8A-4147-A177-3AD203B41FA5}">
                      <a16:colId xmlns:a16="http://schemas.microsoft.com/office/drawing/2014/main" val="300564441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68753427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7160697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74228911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04426051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0370551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15155727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36676698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25603899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07779899"/>
                    </a:ext>
                  </a:extLst>
                </a:gridCol>
              </a:tblGrid>
              <a:tr h="383381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</a:rPr>
                        <a:t>2010</a:t>
                      </a:r>
                      <a:endParaRPr lang="en-SG" b="0" dirty="0">
                        <a:solidFill>
                          <a:schemeClr val="tx1"/>
                        </a:solidFill>
                        <a:latin typeface="Lato" panose="020F050202020403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</a:rPr>
                        <a:t>0.042</a:t>
                      </a:r>
                      <a:endParaRPr lang="en-SG" b="0" dirty="0">
                        <a:solidFill>
                          <a:schemeClr val="tx1"/>
                        </a:solidFill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b="0" dirty="0">
                        <a:solidFill>
                          <a:schemeClr val="tx1"/>
                        </a:solidFill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</a:rPr>
                        <a:t>0.413</a:t>
                      </a:r>
                      <a:endParaRPr lang="en-SG" b="0" dirty="0">
                        <a:solidFill>
                          <a:schemeClr val="tx1"/>
                        </a:solidFill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b="0" dirty="0">
                        <a:solidFill>
                          <a:schemeClr val="tx1"/>
                        </a:solidFill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</a:rPr>
                        <a:t>0.152</a:t>
                      </a:r>
                      <a:endParaRPr lang="en-SG" b="0" dirty="0">
                        <a:solidFill>
                          <a:schemeClr val="tx1"/>
                        </a:solidFill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b="0" dirty="0">
                        <a:solidFill>
                          <a:schemeClr val="tx1"/>
                        </a:solidFill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</a:rPr>
                        <a:t>0.068</a:t>
                      </a:r>
                      <a:endParaRPr lang="en-SG" b="0" dirty="0">
                        <a:solidFill>
                          <a:schemeClr val="tx1"/>
                        </a:solidFill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b="0" dirty="0">
                        <a:solidFill>
                          <a:schemeClr val="tx1"/>
                        </a:solidFill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</a:rPr>
                        <a:t>0.056</a:t>
                      </a:r>
                      <a:endParaRPr lang="en-SG" b="0" dirty="0">
                        <a:solidFill>
                          <a:schemeClr val="tx1"/>
                        </a:solidFill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057931"/>
                  </a:ext>
                </a:extLst>
              </a:tr>
              <a:tr h="383381">
                <a:tc>
                  <a:txBody>
                    <a:bodyPr/>
                    <a:lstStyle/>
                    <a:p>
                      <a:r>
                        <a:rPr lang="en-GB" dirty="0">
                          <a:latin typeface="Lato" panose="020F0502020204030203" pitchFamily="34" charset="0"/>
                        </a:rPr>
                        <a:t>2022</a:t>
                      </a:r>
                      <a:endParaRPr lang="en-SG" dirty="0">
                        <a:latin typeface="Lato" panose="020F050202020403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Lato" panose="020F0502020204030203" pitchFamily="34" charset="0"/>
                        </a:rPr>
                        <a:t>0.062</a:t>
                      </a:r>
                      <a:endParaRPr lang="en-SG" dirty="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Lato" panose="020F0502020204030203" pitchFamily="34" charset="0"/>
                        </a:rPr>
                        <a:t>0.084</a:t>
                      </a:r>
                      <a:endParaRPr lang="en-SG" dirty="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Lato" panose="020F0502020204030203" pitchFamily="34" charset="0"/>
                        </a:rPr>
                        <a:t>0.057</a:t>
                      </a:r>
                      <a:endParaRPr lang="en-SG" dirty="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Lato" panose="020F0502020204030203" pitchFamily="34" charset="0"/>
                        </a:rPr>
                        <a:t>0.059</a:t>
                      </a:r>
                      <a:endParaRPr lang="en-SG" dirty="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Lato" panose="020F0502020204030203" pitchFamily="34" charset="0"/>
                        </a:rPr>
                        <a:t>0.069</a:t>
                      </a:r>
                      <a:endParaRPr lang="en-SG" dirty="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24735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5CB9FDA-F81A-8CCF-365F-0A68D11B08DD}"/>
              </a:ext>
            </a:extLst>
          </p:cNvPr>
          <p:cNvSpPr txBox="1"/>
          <p:nvPr/>
        </p:nvSpPr>
        <p:spPr>
          <a:xfrm>
            <a:off x="1789889" y="3158247"/>
            <a:ext cx="1031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Lato" panose="020F0502020204030203" pitchFamily="34" charset="0"/>
              </a:rPr>
              <a:t>Hydro</a:t>
            </a:r>
            <a:endParaRPr lang="en-SG" dirty="0">
              <a:latin typeface="Lato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890018-19A3-303A-5389-F649A656E6F4}"/>
              </a:ext>
            </a:extLst>
          </p:cNvPr>
          <p:cNvSpPr txBox="1"/>
          <p:nvPr/>
        </p:nvSpPr>
        <p:spPr>
          <a:xfrm>
            <a:off x="3887821" y="3158247"/>
            <a:ext cx="1031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Lato" panose="020F0502020204030203" pitchFamily="34" charset="0"/>
              </a:rPr>
              <a:t>Solar</a:t>
            </a:r>
            <a:endParaRPr lang="en-SG" dirty="0">
              <a:latin typeface="Lato" panose="020F050202020403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7B48EF-ED3B-CB5D-42CF-7E730F003C80}"/>
              </a:ext>
            </a:extLst>
          </p:cNvPr>
          <p:cNvSpPr txBox="1"/>
          <p:nvPr/>
        </p:nvSpPr>
        <p:spPr>
          <a:xfrm>
            <a:off x="5985753" y="3158247"/>
            <a:ext cx="1031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Lato" panose="020F0502020204030203" pitchFamily="34" charset="0"/>
              </a:rPr>
              <a:t>Wind</a:t>
            </a:r>
            <a:endParaRPr lang="en-SG" dirty="0">
              <a:latin typeface="Lato" panose="020F050202020403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E37A7E-D156-8594-CB4D-D98AF4B65F86}"/>
              </a:ext>
            </a:extLst>
          </p:cNvPr>
          <p:cNvSpPr txBox="1"/>
          <p:nvPr/>
        </p:nvSpPr>
        <p:spPr>
          <a:xfrm>
            <a:off x="7590816" y="3158247"/>
            <a:ext cx="2000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Lato" panose="020F0502020204030203" pitchFamily="34" charset="0"/>
              </a:rPr>
              <a:t>Biofuels &amp; Others</a:t>
            </a:r>
            <a:endParaRPr lang="en-SG" dirty="0">
              <a:latin typeface="Lato" panose="020F050202020403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D6C3CE-0B63-754B-046A-6C2F77ADC3BA}"/>
              </a:ext>
            </a:extLst>
          </p:cNvPr>
          <p:cNvSpPr txBox="1"/>
          <p:nvPr/>
        </p:nvSpPr>
        <p:spPr>
          <a:xfrm>
            <a:off x="10029217" y="3158247"/>
            <a:ext cx="139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Lato" panose="020F0502020204030203" pitchFamily="34" charset="0"/>
              </a:rPr>
              <a:t>Fossil Fuels</a:t>
            </a:r>
            <a:endParaRPr lang="en-SG" dirty="0">
              <a:latin typeface="Lato" panose="020F050202020403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57C247-C1DB-59A0-1844-CDCE9A4296A5}"/>
              </a:ext>
            </a:extLst>
          </p:cNvPr>
          <p:cNvSpPr txBox="1"/>
          <p:nvPr/>
        </p:nvSpPr>
        <p:spPr>
          <a:xfrm>
            <a:off x="5985753" y="5363183"/>
            <a:ext cx="20282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Lato" panose="020F0502020204030203" pitchFamily="34" charset="0"/>
              </a:rPr>
              <a:t>Mean LCOE of onshore and offshore wind.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Lato" panose="020F0502020204030203" pitchFamily="34" charset="0"/>
              </a:rPr>
              <a:t>Larger turbines, longer blades, higher height.</a:t>
            </a:r>
            <a:endParaRPr lang="en-SG" sz="1400" dirty="0">
              <a:latin typeface="Lato" panose="020F050202020403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988627-4A63-93B1-562B-AD3D7D138DD9}"/>
              </a:ext>
            </a:extLst>
          </p:cNvPr>
          <p:cNvSpPr txBox="1"/>
          <p:nvPr/>
        </p:nvSpPr>
        <p:spPr>
          <a:xfrm>
            <a:off x="3887821" y="5375904"/>
            <a:ext cx="20282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Lato" panose="020F0502020204030203" pitchFamily="34" charset="0"/>
              </a:rPr>
              <a:t>Mean LCOE of concentrating solar power and solar photovoltaics.</a:t>
            </a:r>
            <a:endParaRPr lang="en-SG" sz="1400" dirty="0">
              <a:latin typeface="Lato" panose="020F050202020403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961B49-3C25-CA43-AC5A-77D321308155}"/>
              </a:ext>
            </a:extLst>
          </p:cNvPr>
          <p:cNvSpPr txBox="1"/>
          <p:nvPr/>
        </p:nvSpPr>
        <p:spPr>
          <a:xfrm>
            <a:off x="8083685" y="5375904"/>
            <a:ext cx="19455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Lato" panose="020F0502020204030203" pitchFamily="34" charset="0"/>
              </a:rPr>
              <a:t>Mean LCOE of Biofuels and Geothermal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Lato" panose="020F0502020204030203" pitchFamily="34" charset="0"/>
              </a:rPr>
              <a:t>By-products from agricultural or forestry processes</a:t>
            </a:r>
            <a:endParaRPr lang="en-SG" sz="1400" dirty="0">
              <a:latin typeface="Lato" panose="020F0502020204030203" pitchFamily="34" charset="0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6F9A35AF-EFC5-4458-D18B-959C0A66CA91}"/>
              </a:ext>
            </a:extLst>
          </p:cNvPr>
          <p:cNvSpPr/>
          <p:nvPr/>
        </p:nvSpPr>
        <p:spPr>
          <a:xfrm>
            <a:off x="3899413" y="4455130"/>
            <a:ext cx="1022782" cy="766762"/>
          </a:xfrm>
          <a:prstGeom prst="downArrow">
            <a:avLst>
              <a:gd name="adj1" fmla="val 58876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  <a:latin typeface="Lato" panose="020F0502020204030203" pitchFamily="34" charset="0"/>
            </a:endParaRPr>
          </a:p>
          <a:p>
            <a:pPr algn="ctr"/>
            <a:r>
              <a:rPr lang="en-GB" sz="1400" dirty="0">
                <a:solidFill>
                  <a:schemeClr val="tx1"/>
                </a:solidFill>
                <a:latin typeface="Lato" panose="020F0502020204030203" pitchFamily="34" charset="0"/>
              </a:rPr>
              <a:t>-80%</a:t>
            </a:r>
            <a:endParaRPr lang="en-SG" sz="1400" dirty="0">
              <a:solidFill>
                <a:schemeClr val="tx1"/>
              </a:solidFill>
              <a:latin typeface="Lato" panose="020F0502020204030203" pitchFamily="34" charset="0"/>
            </a:endParaRPr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2B4722E8-7E0A-099F-4852-B1609E30F208}"/>
              </a:ext>
            </a:extLst>
          </p:cNvPr>
          <p:cNvSpPr/>
          <p:nvPr/>
        </p:nvSpPr>
        <p:spPr>
          <a:xfrm>
            <a:off x="1789889" y="4455130"/>
            <a:ext cx="1031132" cy="766762"/>
          </a:xfrm>
          <a:prstGeom prst="upArrow">
            <a:avLst>
              <a:gd name="adj1" fmla="val 61635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Lato" panose="020F0502020204030203" pitchFamily="34" charset="0"/>
              </a:rPr>
              <a:t>+48%</a:t>
            </a:r>
            <a:endParaRPr lang="en-SG" sz="1400" dirty="0">
              <a:solidFill>
                <a:schemeClr val="tx1"/>
              </a:solidFill>
              <a:latin typeface="Lato" panose="020F0502020204030203" pitchFamily="34" charset="0"/>
            </a:endParaRP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93DFBD9C-5572-5E22-32FF-9B4B921FD00D}"/>
              </a:ext>
            </a:extLst>
          </p:cNvPr>
          <p:cNvSpPr/>
          <p:nvPr/>
        </p:nvSpPr>
        <p:spPr>
          <a:xfrm>
            <a:off x="5985753" y="4455130"/>
            <a:ext cx="1022782" cy="766762"/>
          </a:xfrm>
          <a:prstGeom prst="downArrow">
            <a:avLst>
              <a:gd name="adj1" fmla="val 58876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  <a:latin typeface="Lato" panose="020F0502020204030203" pitchFamily="34" charset="0"/>
            </a:endParaRPr>
          </a:p>
          <a:p>
            <a:pPr algn="ctr"/>
            <a:r>
              <a:rPr lang="en-GB" sz="1400" dirty="0">
                <a:solidFill>
                  <a:schemeClr val="tx1"/>
                </a:solidFill>
                <a:latin typeface="Lato" panose="020F0502020204030203" pitchFamily="34" charset="0"/>
              </a:rPr>
              <a:t>-62%</a:t>
            </a:r>
            <a:endParaRPr lang="en-SG" sz="1400" dirty="0">
              <a:solidFill>
                <a:schemeClr val="tx1"/>
              </a:solidFill>
              <a:latin typeface="Lato" panose="020F0502020204030203" pitchFamily="34" charset="0"/>
            </a:endParaRP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30421FBE-6CB8-404C-9F35-2A029AA78EB2}"/>
              </a:ext>
            </a:extLst>
          </p:cNvPr>
          <p:cNvSpPr/>
          <p:nvPr/>
        </p:nvSpPr>
        <p:spPr>
          <a:xfrm>
            <a:off x="8083685" y="4455130"/>
            <a:ext cx="1022782" cy="766762"/>
          </a:xfrm>
          <a:prstGeom prst="downArrow">
            <a:avLst>
              <a:gd name="adj1" fmla="val 58876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  <a:latin typeface="Lato" panose="020F0502020204030203" pitchFamily="34" charset="0"/>
            </a:endParaRPr>
          </a:p>
          <a:p>
            <a:pPr algn="ctr"/>
            <a:r>
              <a:rPr lang="en-GB" sz="1400" dirty="0">
                <a:solidFill>
                  <a:schemeClr val="tx1"/>
                </a:solidFill>
                <a:latin typeface="Lato" panose="020F0502020204030203" pitchFamily="34" charset="0"/>
              </a:rPr>
              <a:t>-23%</a:t>
            </a:r>
            <a:endParaRPr lang="en-SG" sz="1400" dirty="0">
              <a:solidFill>
                <a:schemeClr val="tx1"/>
              </a:solidFill>
              <a:latin typeface="Lato" panose="020F0502020204030203" pitchFamily="34" charset="0"/>
            </a:endParaRPr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8BC34BEB-5174-A5D6-1BCC-7D9C11C82117}"/>
              </a:ext>
            </a:extLst>
          </p:cNvPr>
          <p:cNvSpPr/>
          <p:nvPr/>
        </p:nvSpPr>
        <p:spPr>
          <a:xfrm>
            <a:off x="10181617" y="4455130"/>
            <a:ext cx="1031132" cy="766762"/>
          </a:xfrm>
          <a:prstGeom prst="upArrow">
            <a:avLst>
              <a:gd name="adj1" fmla="val 62893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Lato" panose="020F0502020204030203" pitchFamily="34" charset="0"/>
              </a:rPr>
              <a:t>+23%</a:t>
            </a:r>
            <a:endParaRPr lang="en-SG" sz="1400" dirty="0">
              <a:solidFill>
                <a:schemeClr val="tx1"/>
              </a:solidFill>
              <a:latin typeface="Lato" panose="020F050202020403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7D4875-AD5E-19B1-9B99-0CA5081BE488}"/>
              </a:ext>
            </a:extLst>
          </p:cNvPr>
          <p:cNvSpPr txBox="1"/>
          <p:nvPr/>
        </p:nvSpPr>
        <p:spPr>
          <a:xfrm>
            <a:off x="1562099" y="5375904"/>
            <a:ext cx="22560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Lato" panose="020F0502020204030203" pitchFamily="34" charset="0"/>
              </a:rPr>
              <a:t>Rising installation cost as remote plants, with poor infrastructure has higher logistical, civil engineering and grid connection costs.</a:t>
            </a:r>
            <a:endParaRPr lang="en-SG" sz="1400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165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E24F0-80D8-1149-2F2C-F341E8431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ANL488: Business Analytics Applied Project</a:t>
            </a:r>
            <a:br>
              <a:rPr lang="en-GB" b="1"/>
            </a:br>
            <a:endParaRPr lang="en-SG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9588B-1709-689E-A549-229BA4045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Hannah Ritchie, Max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Roser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Pablo Rosado (2022) - "Energy". Published online at OurWorldInData.org. Retrieved from: 'https://ourworldindata.org/energy' [Online Resource]</a:t>
            </a:r>
          </a:p>
          <a:p>
            <a:pPr marL="0" indent="0">
              <a:buNone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IRENA (2022), Renewable power generation costs in 2022, International Renewable Energy Agency, Abu Dhabi</a:t>
            </a:r>
          </a:p>
        </p:txBody>
      </p:sp>
      <p:pic>
        <p:nvPicPr>
          <p:cNvPr id="4" name="Picture 3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C4F43E6B-1CF6-6882-9AAB-3AFCFDF8ACF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1" t="25731" r="16918" b="26409"/>
          <a:stretch/>
        </p:blipFill>
        <p:spPr>
          <a:xfrm>
            <a:off x="10294620" y="0"/>
            <a:ext cx="1897380" cy="948690"/>
          </a:xfrm>
          <a:prstGeom prst="rect">
            <a:avLst/>
          </a:prstGeom>
        </p:spPr>
      </p:pic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C6D39A5F-9699-8702-87C6-FCCA21B71B41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-1" y="558547"/>
            <a:ext cx="6750997" cy="282701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rgbClr val="003A5B"/>
                </a:solidFill>
                <a:latin typeface="Lato" panose="020F0502020204030203" pitchFamily="34" charset="0"/>
              </a:defRPr>
            </a:lvl1pPr>
          </a:lstStyle>
          <a:p>
            <a:pPr lvl="0"/>
            <a:r>
              <a:rPr lang="en-GB">
                <a:latin typeface="Lato" panose="020F0502020204030203" pitchFamily="34" charset="0"/>
              </a:rPr>
              <a:t>The reliability of renewable energy to replace oil and gas as our energy of choice</a:t>
            </a:r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55453E-6B9E-1519-2CB7-816971648FBB}"/>
              </a:ext>
            </a:extLst>
          </p:cNvPr>
          <p:cNvSpPr txBox="1"/>
          <p:nvPr/>
        </p:nvSpPr>
        <p:spPr>
          <a:xfrm>
            <a:off x="838200" y="1231066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Lato" panose="020F0502020204030203" pitchFamily="34" charset="0"/>
              </a:rPr>
              <a:t>References</a:t>
            </a:r>
            <a:endParaRPr lang="en-SG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135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E24F0-80D8-1149-2F2C-F341E8431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ANL488: Business Analytics Applied Project</a:t>
            </a:r>
            <a:br>
              <a:rPr lang="en-GB" b="1"/>
            </a:br>
            <a:endParaRPr lang="en-SG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9588B-1709-689E-A549-229BA4045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 b="1" dirty="0">
                <a:latin typeface="Lato" panose="020F0502020204030203" pitchFamily="34" charset="0"/>
              </a:rPr>
              <a:t>Topic:</a:t>
            </a:r>
          </a:p>
          <a:p>
            <a:r>
              <a:rPr lang="en-GB" sz="1600" dirty="0">
                <a:latin typeface="Lato" panose="020F0502020204030203" pitchFamily="34" charset="0"/>
              </a:rPr>
              <a:t>The reliability of renewable energy to replace oil and gas as our energy of choice</a:t>
            </a:r>
            <a:r>
              <a:rPr lang="en-GB" sz="1800" dirty="0">
                <a:latin typeface="Lato" panose="020F0502020204030203" pitchFamily="34" charset="0"/>
              </a:rPr>
              <a:t>.</a:t>
            </a:r>
          </a:p>
          <a:p>
            <a:pPr marL="0" indent="0">
              <a:buNone/>
            </a:pPr>
            <a:endParaRPr lang="en-GB" sz="1800" dirty="0">
              <a:latin typeface="Lato" panose="020F0502020204030203" pitchFamily="34" charset="0"/>
            </a:endParaRPr>
          </a:p>
          <a:p>
            <a:pPr marL="0" indent="0">
              <a:buNone/>
            </a:pPr>
            <a:r>
              <a:rPr lang="en-GB" sz="1800" b="1" dirty="0">
                <a:latin typeface="Lato" panose="020F0502020204030203" pitchFamily="34" charset="0"/>
              </a:rPr>
              <a:t>What is Renewable Energy?</a:t>
            </a:r>
          </a:p>
          <a:p>
            <a:r>
              <a:rPr lang="en-SG" sz="1600" dirty="0">
                <a:latin typeface="Lato" panose="020F0502020204030203" pitchFamily="34" charset="0"/>
              </a:rPr>
              <a:t>Renewable energy is energy derived from natural sources that replenishes itself at a higher rate than they are consumed (UN, 2023).</a:t>
            </a:r>
          </a:p>
          <a:p>
            <a:pPr lvl="1"/>
            <a:r>
              <a:rPr lang="en-SG" sz="1400" dirty="0">
                <a:latin typeface="Lato" panose="020F0502020204030203" pitchFamily="34" charset="0"/>
              </a:rPr>
              <a:t>Hydropower (reservoir, run-of-river, pumped storage hydropower)</a:t>
            </a:r>
          </a:p>
          <a:p>
            <a:pPr lvl="1"/>
            <a:r>
              <a:rPr lang="en-SG" sz="1400" dirty="0">
                <a:latin typeface="Lato" panose="020F0502020204030203" pitchFamily="34" charset="0"/>
              </a:rPr>
              <a:t>Solar (solar photovoltaics, concentrating solar power)</a:t>
            </a:r>
          </a:p>
          <a:p>
            <a:pPr lvl="1"/>
            <a:r>
              <a:rPr lang="en-SG" sz="1400" dirty="0">
                <a:latin typeface="Lato" panose="020F0502020204030203" pitchFamily="34" charset="0"/>
              </a:rPr>
              <a:t>Wind (onshore and offshore wind)</a:t>
            </a:r>
          </a:p>
          <a:p>
            <a:pPr lvl="1"/>
            <a:r>
              <a:rPr lang="en-SG" sz="1400" dirty="0">
                <a:latin typeface="Lato" panose="020F0502020204030203" pitchFamily="34" charset="0"/>
              </a:rPr>
              <a:t>Bioenergy</a:t>
            </a:r>
          </a:p>
          <a:p>
            <a:pPr lvl="1"/>
            <a:r>
              <a:rPr lang="en-SG" sz="1400" dirty="0">
                <a:latin typeface="Lato" panose="020F0502020204030203" pitchFamily="34" charset="0"/>
              </a:rPr>
              <a:t>Geothermal</a:t>
            </a:r>
            <a:endParaRPr lang="en-GB" sz="1400" dirty="0">
              <a:latin typeface="Lato" panose="020F0502020204030203" pitchFamily="34" charset="0"/>
            </a:endParaRPr>
          </a:p>
          <a:p>
            <a:pPr marL="0" indent="0">
              <a:buNone/>
            </a:pPr>
            <a:endParaRPr lang="en-GB" sz="1600" dirty="0">
              <a:latin typeface="Lato" panose="020F0502020204030203" pitchFamily="34" charset="0"/>
            </a:endParaRPr>
          </a:p>
          <a:p>
            <a:pPr marL="0" indent="0">
              <a:buNone/>
            </a:pPr>
            <a:r>
              <a:rPr lang="en-GB" sz="1800" b="1" dirty="0">
                <a:latin typeface="Lato" panose="020F0502020204030203" pitchFamily="34" charset="0"/>
              </a:rPr>
              <a:t>Business Objective:</a:t>
            </a:r>
          </a:p>
          <a:p>
            <a:r>
              <a:rPr lang="en-GB" sz="1600" dirty="0">
                <a:latin typeface="Lato" panose="020F0502020204030203" pitchFamily="34" charset="0"/>
              </a:rPr>
              <a:t>Has renewable energy production increased over time?</a:t>
            </a:r>
          </a:p>
          <a:p>
            <a:r>
              <a:rPr lang="en-GB" sz="1600" dirty="0">
                <a:latin typeface="Lato" panose="020F0502020204030203" pitchFamily="34" charset="0"/>
              </a:rPr>
              <a:t>How much energy is generated from renewable energy production?</a:t>
            </a:r>
          </a:p>
          <a:p>
            <a:r>
              <a:rPr lang="en-GB" sz="1600" dirty="0">
                <a:latin typeface="Lato" panose="020F0502020204030203" pitchFamily="34" charset="0"/>
              </a:rPr>
              <a:t>Does the renewable energy production outweigh the cost of investment?</a:t>
            </a:r>
          </a:p>
        </p:txBody>
      </p:sp>
      <p:pic>
        <p:nvPicPr>
          <p:cNvPr id="4" name="Picture 3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C4F43E6B-1CF6-6882-9AAB-3AFCFDF8ACF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1" t="25731" r="16918" b="26409"/>
          <a:stretch/>
        </p:blipFill>
        <p:spPr>
          <a:xfrm>
            <a:off x="10294620" y="0"/>
            <a:ext cx="1897380" cy="948690"/>
          </a:xfrm>
          <a:prstGeom prst="rect">
            <a:avLst/>
          </a:prstGeom>
        </p:spPr>
      </p:pic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C6D39A5F-9699-8702-87C6-FCCA21B71B41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-1" y="558547"/>
            <a:ext cx="6750997" cy="282701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rgbClr val="003A5B"/>
                </a:solidFill>
                <a:latin typeface="Lato" panose="020F0502020204030203" pitchFamily="34" charset="0"/>
              </a:defRPr>
            </a:lvl1pPr>
          </a:lstStyle>
          <a:p>
            <a:pPr lvl="0"/>
            <a:r>
              <a:rPr lang="en-GB">
                <a:latin typeface="Lato" panose="020F0502020204030203" pitchFamily="34" charset="0"/>
              </a:rPr>
              <a:t>The reliability of renewable energy to replace oil and gas as our energy of choice</a:t>
            </a:r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55453E-6B9E-1519-2CB7-816971648FBB}"/>
              </a:ext>
            </a:extLst>
          </p:cNvPr>
          <p:cNvSpPr txBox="1"/>
          <p:nvPr/>
        </p:nvSpPr>
        <p:spPr>
          <a:xfrm>
            <a:off x="838200" y="1231066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>
                <a:latin typeface="Lato" panose="020F0502020204030203" pitchFamily="34" charset="0"/>
              </a:rPr>
              <a:t>Problem Definition</a:t>
            </a:r>
            <a:endParaRPr lang="en-SG" b="1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22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E24F0-80D8-1149-2F2C-F341E8431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ANL488: Business Analytics Applied Project</a:t>
            </a:r>
            <a:br>
              <a:rPr lang="en-GB" b="1"/>
            </a:br>
            <a:endParaRPr lang="en-SG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39588B-1709-689E-A549-229BA40450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75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1800" b="1">
                    <a:latin typeface="Lato" panose="020F0502020204030203" pitchFamily="34" charset="0"/>
                  </a:rPr>
                  <a:t>Number of period to forecast:</a:t>
                </a:r>
              </a:p>
              <a:p>
                <a:pPr lvl="1"/>
                <a:r>
                  <a:rPr lang="en-GB" sz="1600">
                    <a:latin typeface="Lato" panose="020F0502020204030203" pitchFamily="34" charset="0"/>
                  </a:rPr>
                  <a:t>8 years up to 2030.</a:t>
                </a:r>
              </a:p>
              <a:p>
                <a:pPr lvl="2"/>
                <a:r>
                  <a:rPr lang="en-GB" sz="1400">
                    <a:latin typeface="Lato" panose="020F0502020204030203" pitchFamily="34" charset="0"/>
                  </a:rPr>
                  <a:t>Singapore Green Plan</a:t>
                </a:r>
              </a:p>
              <a:p>
                <a:pPr lvl="2"/>
                <a:r>
                  <a:rPr lang="en-GB" sz="1400">
                    <a:latin typeface="Lato" panose="020F0502020204030203" pitchFamily="34" charset="0"/>
                  </a:rPr>
                  <a:t>UN Sustainable Development Goals (SDGs) Climate Action and Affordable &amp; Clean Energy (Goal 13 and 7)</a:t>
                </a:r>
              </a:p>
              <a:p>
                <a:pPr lvl="2"/>
                <a:r>
                  <a:rPr lang="en-GB" sz="1400">
                    <a:latin typeface="Lato" panose="020F0502020204030203" pitchFamily="34" charset="0"/>
                  </a:rPr>
                  <a:t>China Action Plan</a:t>
                </a:r>
              </a:p>
              <a:p>
                <a:pPr marL="914400" lvl="2" indent="0">
                  <a:buNone/>
                </a:pPr>
                <a:endParaRPr lang="en-GB" sz="1400">
                  <a:latin typeface="Lato" panose="020F0502020204030203" pitchFamily="34" charset="0"/>
                </a:endParaRPr>
              </a:p>
              <a:p>
                <a:pPr marL="0" indent="0">
                  <a:buNone/>
                </a:pPr>
                <a:r>
                  <a:rPr lang="en-GB" sz="1800" b="1">
                    <a:latin typeface="Lato" panose="020F0502020204030203" pitchFamily="34" charset="0"/>
                  </a:rPr>
                  <a:t>Frequency of forecast:</a:t>
                </a:r>
              </a:p>
              <a:p>
                <a:pPr lvl="1"/>
                <a:r>
                  <a:rPr lang="en-GB" sz="1600">
                    <a:latin typeface="Lato" panose="020F0502020204030203" pitchFamily="34" charset="0"/>
                  </a:rPr>
                  <a:t>Annually.</a:t>
                </a:r>
              </a:p>
              <a:p>
                <a:pPr marL="457200" lvl="1" indent="0">
                  <a:buNone/>
                </a:pPr>
                <a:endParaRPr lang="en-GB" sz="1600">
                  <a:latin typeface="Lato" panose="020F0502020204030203" pitchFamily="34" charset="0"/>
                </a:endParaRPr>
              </a:p>
              <a:p>
                <a:pPr marL="0" indent="0">
                  <a:buNone/>
                </a:pPr>
                <a:r>
                  <a:rPr lang="en-GB" sz="1800" b="1">
                    <a:latin typeface="Lato" panose="020F0502020204030203" pitchFamily="34" charset="0"/>
                  </a:rPr>
                  <a:t>Accuracy level:</a:t>
                </a:r>
              </a:p>
              <a:p>
                <a:pPr lvl="1"/>
                <a:r>
                  <a:rPr lang="en-GB" sz="1600">
                    <a:latin typeface="Lato" panose="020F0502020204030203" pitchFamily="34" charset="0"/>
                  </a:rPr>
                  <a:t>MAPE (mean absolute percentage error)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GB" sz="1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f>
                              <m:fPr>
                                <m:ctrl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GB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num>
                      <m:den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</m:oMath>
                </a14:m>
                <a:endParaRPr lang="en-GB" sz="1600">
                  <a:latin typeface="Lato" panose="020F0502020204030203" pitchFamily="34" charset="0"/>
                </a:endParaRPr>
              </a:p>
              <a:p>
                <a:pPr lvl="1"/>
                <a:r>
                  <a:rPr lang="en-GB" sz="1600">
                    <a:latin typeface="Lato" panose="020F0502020204030203" pitchFamily="34" charset="0"/>
                  </a:rPr>
                  <a:t>MAD (mean absolute deviation)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GB" sz="1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d>
                              <m:d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num>
                      <m:den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GB" sz="1600">
                  <a:latin typeface="Lato" panose="020F0502020204030203" pitchFamily="34" charset="0"/>
                </a:endParaRPr>
              </a:p>
              <a:p>
                <a:pPr lvl="1"/>
                <a:r>
                  <a:rPr lang="en-GB" sz="1600">
                    <a:latin typeface="Lato" panose="020F0502020204030203" pitchFamily="34" charset="0"/>
                  </a:rPr>
                  <a:t>MSD (mean squared deviation 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GB" sz="1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GB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GB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sz="16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GB" sz="16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SG" sz="1600">
                  <a:latin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39588B-1709-689E-A549-229BA40450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75426"/>
              </a:xfrm>
              <a:blipFill>
                <a:blip r:embed="rId2"/>
                <a:stretch>
                  <a:fillRect l="-522" t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C4F43E6B-1CF6-6882-9AAB-3AFCFDF8ACFC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1" t="25731" r="16918" b="26409"/>
          <a:stretch/>
        </p:blipFill>
        <p:spPr>
          <a:xfrm>
            <a:off x="10294620" y="0"/>
            <a:ext cx="1897380" cy="948690"/>
          </a:xfrm>
          <a:prstGeom prst="rect">
            <a:avLst/>
          </a:prstGeom>
        </p:spPr>
      </p:pic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C6D39A5F-9699-8702-87C6-FCCA21B71B41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-1" y="558547"/>
            <a:ext cx="6750997" cy="282701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rgbClr val="003A5B"/>
                </a:solidFill>
                <a:latin typeface="Lato" panose="020F0502020204030203" pitchFamily="34" charset="0"/>
              </a:defRPr>
            </a:lvl1pPr>
          </a:lstStyle>
          <a:p>
            <a:pPr lvl="0"/>
            <a:r>
              <a:rPr lang="en-GB">
                <a:latin typeface="Lato" panose="020F0502020204030203" pitchFamily="34" charset="0"/>
              </a:rPr>
              <a:t>The reliability of renewable energy to replace oil and gas as our energy of choice</a:t>
            </a:r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55453E-6B9E-1519-2CB7-816971648FBB}"/>
              </a:ext>
            </a:extLst>
          </p:cNvPr>
          <p:cNvSpPr txBox="1"/>
          <p:nvPr/>
        </p:nvSpPr>
        <p:spPr>
          <a:xfrm>
            <a:off x="838200" y="1231066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latin typeface="Lato" panose="020F0502020204030203" pitchFamily="34" charset="0"/>
              </a:rPr>
              <a:t>Problem Definition</a:t>
            </a:r>
            <a:endParaRPr lang="en-SG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443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E24F0-80D8-1149-2F2C-F341E8431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ANL488: Business Analytics Applied Project</a:t>
            </a:r>
            <a:br>
              <a:rPr lang="en-GB" b="1"/>
            </a:br>
            <a:endParaRPr lang="en-SG" b="1"/>
          </a:p>
        </p:txBody>
      </p:sp>
      <p:pic>
        <p:nvPicPr>
          <p:cNvPr id="4" name="Picture 3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C4F43E6B-1CF6-6882-9AAB-3AFCFDF8ACF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1" t="25731" r="16918" b="26409"/>
          <a:stretch/>
        </p:blipFill>
        <p:spPr>
          <a:xfrm>
            <a:off x="10294620" y="0"/>
            <a:ext cx="1897380" cy="948690"/>
          </a:xfrm>
          <a:prstGeom prst="rect">
            <a:avLst/>
          </a:prstGeom>
        </p:spPr>
      </p:pic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C6D39A5F-9699-8702-87C6-FCCA21B71B41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-1" y="558547"/>
            <a:ext cx="6750997" cy="282701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rgbClr val="003A5B"/>
                </a:solidFill>
                <a:latin typeface="Lato" panose="020F0502020204030203" pitchFamily="34" charset="0"/>
              </a:defRPr>
            </a:lvl1pPr>
          </a:lstStyle>
          <a:p>
            <a:pPr lvl="0"/>
            <a:r>
              <a:rPr lang="en-GB">
                <a:latin typeface="Lato" panose="020F0502020204030203" pitchFamily="34" charset="0"/>
              </a:rPr>
              <a:t>The reliability of renewable energy to replace oil and gas as our energy of choice</a:t>
            </a:r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55453E-6B9E-1519-2CB7-816971648FBB}"/>
              </a:ext>
            </a:extLst>
          </p:cNvPr>
          <p:cNvSpPr txBox="1"/>
          <p:nvPr/>
        </p:nvSpPr>
        <p:spPr>
          <a:xfrm>
            <a:off x="838200" y="1231066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latin typeface="Lato" panose="020F0502020204030203" pitchFamily="34" charset="0"/>
              </a:rPr>
              <a:t>Forecasting Process (CRISP-DM)</a:t>
            </a:r>
            <a:endParaRPr lang="en-SG">
              <a:latin typeface="Lato" panose="020F0502020204030203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83C6AD7-74B8-D8FE-4353-0BE20784FD6D}"/>
              </a:ext>
            </a:extLst>
          </p:cNvPr>
          <p:cNvGrpSpPr/>
          <p:nvPr/>
        </p:nvGrpSpPr>
        <p:grpSpPr>
          <a:xfrm>
            <a:off x="1651875" y="1913727"/>
            <a:ext cx="9398004" cy="4430666"/>
            <a:chOff x="1085703" y="2041442"/>
            <a:chExt cx="9398004" cy="4430666"/>
          </a:xfrm>
        </p:grpSpPr>
        <p:sp>
          <p:nvSpPr>
            <p:cNvPr id="12" name="Arrow: Pentagon 11">
              <a:extLst>
                <a:ext uri="{FF2B5EF4-FFF2-40B4-BE49-F238E27FC236}">
                  <a16:creationId xmlns:a16="http://schemas.microsoft.com/office/drawing/2014/main" id="{4578DF27-86FC-65AA-8937-78183AEF4894}"/>
                </a:ext>
              </a:extLst>
            </p:cNvPr>
            <p:cNvSpPr/>
            <p:nvPr/>
          </p:nvSpPr>
          <p:spPr>
            <a:xfrm>
              <a:off x="1085703" y="5642377"/>
              <a:ext cx="1566334" cy="82973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/>
                <a:t>Problem Definition</a:t>
              </a:r>
              <a:endParaRPr lang="en-SG"/>
            </a:p>
          </p:txBody>
        </p:sp>
        <p:sp>
          <p:nvSpPr>
            <p:cNvPr id="13" name="Arrow: Pentagon 12">
              <a:extLst>
                <a:ext uri="{FF2B5EF4-FFF2-40B4-BE49-F238E27FC236}">
                  <a16:creationId xmlns:a16="http://schemas.microsoft.com/office/drawing/2014/main" id="{E3EA9FF6-C3CD-1BED-9FED-9F284A0B2008}"/>
                </a:ext>
              </a:extLst>
            </p:cNvPr>
            <p:cNvSpPr/>
            <p:nvPr/>
          </p:nvSpPr>
          <p:spPr>
            <a:xfrm>
              <a:off x="2652037" y="4922377"/>
              <a:ext cx="1566334" cy="829731"/>
            </a:xfrm>
            <a:prstGeom prst="homePlate">
              <a:avLst/>
            </a:prstGeom>
            <a:solidFill>
              <a:srgbClr val="003A5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/>
                <a:t>Data Collection</a:t>
              </a:r>
              <a:endParaRPr lang="en-SG"/>
            </a:p>
          </p:txBody>
        </p:sp>
        <p:sp>
          <p:nvSpPr>
            <p:cNvPr id="14" name="Arrow: Pentagon 13">
              <a:extLst>
                <a:ext uri="{FF2B5EF4-FFF2-40B4-BE49-F238E27FC236}">
                  <a16:creationId xmlns:a16="http://schemas.microsoft.com/office/drawing/2014/main" id="{A83D2A7E-7443-BCF6-60DD-DABAA40DC86E}"/>
                </a:ext>
              </a:extLst>
            </p:cNvPr>
            <p:cNvSpPr/>
            <p:nvPr/>
          </p:nvSpPr>
          <p:spPr>
            <a:xfrm>
              <a:off x="4220646" y="4194678"/>
              <a:ext cx="1566334" cy="829731"/>
            </a:xfrm>
            <a:prstGeom prst="homePlate">
              <a:avLst/>
            </a:prstGeom>
            <a:solidFill>
              <a:srgbClr val="003A5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/>
                <a:t>Data Analysis</a:t>
              </a:r>
              <a:endParaRPr lang="en-SG"/>
            </a:p>
          </p:txBody>
        </p:sp>
        <p:sp>
          <p:nvSpPr>
            <p:cNvPr id="15" name="Arrow: Pentagon 14">
              <a:extLst>
                <a:ext uri="{FF2B5EF4-FFF2-40B4-BE49-F238E27FC236}">
                  <a16:creationId xmlns:a16="http://schemas.microsoft.com/office/drawing/2014/main" id="{1C8E44A4-A4BF-C941-E820-69208BE8A9C6}"/>
                </a:ext>
              </a:extLst>
            </p:cNvPr>
            <p:cNvSpPr/>
            <p:nvPr/>
          </p:nvSpPr>
          <p:spPr>
            <a:xfrm>
              <a:off x="5784705" y="3482377"/>
              <a:ext cx="1566334" cy="829731"/>
            </a:xfrm>
            <a:prstGeom prst="homePlate">
              <a:avLst/>
            </a:prstGeom>
            <a:solidFill>
              <a:srgbClr val="003A5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/>
                <a:t>Model Selection/ Fitting</a:t>
              </a:r>
              <a:endParaRPr lang="en-SG"/>
            </a:p>
          </p:txBody>
        </p:sp>
        <p:sp>
          <p:nvSpPr>
            <p:cNvPr id="16" name="Arrow: Pentagon 15">
              <a:extLst>
                <a:ext uri="{FF2B5EF4-FFF2-40B4-BE49-F238E27FC236}">
                  <a16:creationId xmlns:a16="http://schemas.microsoft.com/office/drawing/2014/main" id="{A4881F50-DA86-6980-97F4-E4CC81C84713}"/>
                </a:ext>
              </a:extLst>
            </p:cNvPr>
            <p:cNvSpPr/>
            <p:nvPr/>
          </p:nvSpPr>
          <p:spPr>
            <a:xfrm>
              <a:off x="7351039" y="2762377"/>
              <a:ext cx="1566334" cy="829731"/>
            </a:xfrm>
            <a:prstGeom prst="homePlate">
              <a:avLst/>
            </a:prstGeom>
            <a:solidFill>
              <a:srgbClr val="003A5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/>
                <a:t>Model Validation</a:t>
              </a:r>
              <a:endParaRPr lang="en-SG"/>
            </a:p>
          </p:txBody>
        </p:sp>
        <p:sp>
          <p:nvSpPr>
            <p:cNvPr id="17" name="Arrow: Pentagon 16">
              <a:extLst>
                <a:ext uri="{FF2B5EF4-FFF2-40B4-BE49-F238E27FC236}">
                  <a16:creationId xmlns:a16="http://schemas.microsoft.com/office/drawing/2014/main" id="{242E366E-D1D6-6AE3-EF4E-1BB73D652B96}"/>
                </a:ext>
              </a:extLst>
            </p:cNvPr>
            <p:cNvSpPr/>
            <p:nvPr/>
          </p:nvSpPr>
          <p:spPr>
            <a:xfrm>
              <a:off x="8917373" y="2041442"/>
              <a:ext cx="1566334" cy="829731"/>
            </a:xfrm>
            <a:prstGeom prst="homePlate">
              <a:avLst/>
            </a:prstGeom>
            <a:solidFill>
              <a:srgbClr val="003A5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/>
                <a:t>Model Deployment</a:t>
              </a:r>
              <a:endParaRPr lang="en-SG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D269348-1A24-FA9E-A120-ECE8D63DBE52}"/>
              </a:ext>
            </a:extLst>
          </p:cNvPr>
          <p:cNvGrpSpPr/>
          <p:nvPr/>
        </p:nvGrpSpPr>
        <p:grpSpPr>
          <a:xfrm>
            <a:off x="1845306" y="3105046"/>
            <a:ext cx="9398004" cy="3583295"/>
            <a:chOff x="1260811" y="3030748"/>
            <a:chExt cx="9398004" cy="3575606"/>
          </a:xfrm>
        </p:grpSpPr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EBD64FC7-3B01-06F0-E5E6-54DDFABE2C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0811" y="5873283"/>
              <a:ext cx="2735880" cy="733071"/>
            </a:xfrm>
            <a:prstGeom prst="bentConnector3">
              <a:avLst>
                <a:gd name="adj1" fmla="val 58730"/>
              </a:avLst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B531B4A3-E2FF-3C1B-6536-FDA20CFED4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82793" y="5140211"/>
              <a:ext cx="1566334" cy="733071"/>
            </a:xfrm>
            <a:prstGeom prst="bentConnector3">
              <a:avLst>
                <a:gd name="adj1" fmla="val 47821"/>
              </a:avLst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DCA9667C-8D1E-4A97-8020-24C93ECF85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2553" y="4437805"/>
              <a:ext cx="2442180" cy="702406"/>
            </a:xfrm>
            <a:prstGeom prst="bentConnector3">
              <a:avLst>
                <a:gd name="adj1" fmla="val 55030"/>
              </a:avLst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9C04C27C-9B40-37FA-D6F4-A68759460E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1913" y="3717947"/>
              <a:ext cx="2026879" cy="719413"/>
            </a:xfrm>
            <a:prstGeom prst="bentConnector3">
              <a:avLst>
                <a:gd name="adj1" fmla="val 45960"/>
              </a:avLst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B0E2E961-09CF-1103-3ABE-FA96FBF5B4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54793" y="3030748"/>
              <a:ext cx="2404022" cy="687198"/>
            </a:xfrm>
            <a:prstGeom prst="bentConnector3">
              <a:avLst>
                <a:gd name="adj1" fmla="val 36659"/>
              </a:avLst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3" name="Graphic 52" descr="Thought with solid fill">
            <a:extLst>
              <a:ext uri="{FF2B5EF4-FFF2-40B4-BE49-F238E27FC236}">
                <a16:creationId xmlns:a16="http://schemas.microsoft.com/office/drawing/2014/main" id="{E3A44CD9-8A66-7510-0165-F551D951BF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10220" y="4824829"/>
            <a:ext cx="689494" cy="689494"/>
          </a:xfrm>
          <a:prstGeom prst="rect">
            <a:avLst/>
          </a:prstGeom>
        </p:spPr>
      </p:pic>
      <p:pic>
        <p:nvPicPr>
          <p:cNvPr id="55" name="Graphic 54" descr="Folder Search with solid fill">
            <a:extLst>
              <a:ext uri="{FF2B5EF4-FFF2-40B4-BE49-F238E27FC236}">
                <a16:creationId xmlns:a16="http://schemas.microsoft.com/office/drawing/2014/main" id="{B7F585AC-47C6-7EDB-D7E3-640B3291BA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77283" y="4105168"/>
            <a:ext cx="689494" cy="689494"/>
          </a:xfrm>
          <a:prstGeom prst="rect">
            <a:avLst/>
          </a:prstGeom>
        </p:spPr>
      </p:pic>
      <p:pic>
        <p:nvPicPr>
          <p:cNvPr id="57" name="Graphic 56" descr="Research with solid fill">
            <a:extLst>
              <a:ext uri="{FF2B5EF4-FFF2-40B4-BE49-F238E27FC236}">
                <a16:creationId xmlns:a16="http://schemas.microsoft.com/office/drawing/2014/main" id="{0B1EE493-C6BF-7956-8A64-18AAA856BF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91559" y="3385169"/>
            <a:ext cx="689493" cy="689493"/>
          </a:xfrm>
          <a:prstGeom prst="rect">
            <a:avLst/>
          </a:prstGeom>
        </p:spPr>
      </p:pic>
      <p:pic>
        <p:nvPicPr>
          <p:cNvPr id="59" name="Graphic 58" descr="Statistics with solid fill">
            <a:extLst>
              <a:ext uri="{FF2B5EF4-FFF2-40B4-BE49-F238E27FC236}">
                <a16:creationId xmlns:a16="http://schemas.microsoft.com/office/drawing/2014/main" id="{7A32BC97-277A-B18C-B8A4-F2D97B4F18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120971" y="1938635"/>
            <a:ext cx="689495" cy="689495"/>
          </a:xfrm>
          <a:prstGeom prst="rect">
            <a:avLst/>
          </a:prstGeom>
        </p:spPr>
      </p:pic>
      <p:pic>
        <p:nvPicPr>
          <p:cNvPr id="61" name="Graphic 60" descr="Bar chart with solid fill">
            <a:extLst>
              <a:ext uri="{FF2B5EF4-FFF2-40B4-BE49-F238E27FC236}">
                <a16:creationId xmlns:a16="http://schemas.microsoft.com/office/drawing/2014/main" id="{F61515A2-1B7B-90B3-8E43-1B0B80C7490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33339" y="2657230"/>
            <a:ext cx="689494" cy="689494"/>
          </a:xfrm>
          <a:prstGeom prst="rect">
            <a:avLst/>
          </a:prstGeom>
        </p:spPr>
      </p:pic>
      <p:pic>
        <p:nvPicPr>
          <p:cNvPr id="63" name="Graphic 62" descr="Server with solid fill">
            <a:extLst>
              <a:ext uri="{FF2B5EF4-FFF2-40B4-BE49-F238E27FC236}">
                <a16:creationId xmlns:a16="http://schemas.microsoft.com/office/drawing/2014/main" id="{FB34D7BD-9C95-0FF1-BDCC-38D2F27E46E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21424" y="1221491"/>
            <a:ext cx="689496" cy="68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66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E24F0-80D8-1149-2F2C-F341E8431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ANL488: Business Analytics Applied Project</a:t>
            </a:r>
            <a:br>
              <a:rPr lang="en-GB" b="1"/>
            </a:br>
            <a:endParaRPr lang="en-SG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9588B-1709-689E-A549-229BA4045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>
                <a:latin typeface="Lato" panose="020F0502020204030203" pitchFamily="34" charset="0"/>
              </a:rPr>
              <a:t>Where the data is from?</a:t>
            </a:r>
            <a:endParaRPr lang="en-GB" sz="1400" b="1" dirty="0">
              <a:latin typeface="Lato" panose="020F0502020204030203" pitchFamily="34" charset="0"/>
            </a:endParaRPr>
          </a:p>
          <a:p>
            <a:r>
              <a:rPr lang="en-GB" sz="1600" dirty="0">
                <a:latin typeface="Lato" panose="020F0502020204030203" pitchFamily="34" charset="0"/>
              </a:rPr>
              <a:t>The project is cited from Our World in Data, it has been collected </a:t>
            </a:r>
            <a:r>
              <a:rPr lang="en-SG" sz="1600" dirty="0">
                <a:latin typeface="Lato" panose="020F0502020204030203" pitchFamily="34" charset="0"/>
              </a:rPr>
              <a:t>aggregated, and documented by Hannah Ritchie, Pablo Rosado, Edouard Mathieu, Max </a:t>
            </a:r>
            <a:r>
              <a:rPr lang="en-SG" sz="1600" dirty="0" err="1">
                <a:latin typeface="Lato" panose="020F0502020204030203" pitchFamily="34" charset="0"/>
              </a:rPr>
              <a:t>Roser</a:t>
            </a:r>
            <a:r>
              <a:rPr lang="en-SG" sz="1600" dirty="0">
                <a:latin typeface="Lato" panose="020F0502020204030203" pitchFamily="34" charset="0"/>
              </a:rPr>
              <a:t> (2022).</a:t>
            </a:r>
          </a:p>
          <a:p>
            <a:r>
              <a:rPr lang="en-GB" sz="1600" dirty="0">
                <a:latin typeface="Lato" panose="020F0502020204030203" pitchFamily="34" charset="0"/>
              </a:rPr>
              <a:t>The compiled dataset is compiled in GitHub and extracted for this project.</a:t>
            </a:r>
          </a:p>
          <a:p>
            <a:pPr marL="0" indent="0">
              <a:buNone/>
            </a:pPr>
            <a:endParaRPr lang="en-GB" sz="1600" dirty="0">
              <a:latin typeface="Lato" panose="020F0502020204030203" pitchFamily="34" charset="0"/>
            </a:endParaRPr>
          </a:p>
          <a:p>
            <a:pPr marL="0" indent="0">
              <a:buNone/>
            </a:pPr>
            <a:r>
              <a:rPr lang="en-GB" sz="1800" b="1" dirty="0">
                <a:latin typeface="Lato" panose="020F0502020204030203" pitchFamily="34" charset="0"/>
              </a:rPr>
              <a:t>Data Format</a:t>
            </a:r>
          </a:p>
          <a:p>
            <a:r>
              <a:rPr lang="en-GB" sz="1600" dirty="0">
                <a:latin typeface="Lato" panose="020F0502020204030203" pitchFamily="34" charset="0"/>
              </a:rPr>
              <a:t>Dataset of the 6 continents are merged to form West, Central and East.</a:t>
            </a:r>
          </a:p>
          <a:p>
            <a:r>
              <a:rPr lang="en-GB" sz="1600" dirty="0">
                <a:latin typeface="Lato" panose="020F0502020204030203" pitchFamily="34" charset="0"/>
              </a:rPr>
              <a:t>Dataset is filtered to contain the necessary data:</a:t>
            </a:r>
          </a:p>
          <a:p>
            <a:pPr lvl="1"/>
            <a:r>
              <a:rPr lang="en-GB" sz="1400" dirty="0">
                <a:solidFill>
                  <a:srgbClr val="000000"/>
                </a:solidFill>
                <a:latin typeface="Lato" panose="020F0502020204030203" pitchFamily="34" charset="0"/>
              </a:rPr>
              <a:t>Share of electricity generation that comes from fossil fuels, nuclear and renewables.</a:t>
            </a:r>
          </a:p>
          <a:p>
            <a:pPr marL="457200" lvl="1" indent="0">
              <a:buNone/>
            </a:pPr>
            <a:endParaRPr lang="en-GB" sz="1400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pPr lvl="1"/>
            <a:endParaRPr lang="en-GB" sz="1400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pPr lvl="1"/>
            <a:r>
              <a:rPr lang="en-GB" sz="1400" dirty="0">
                <a:solidFill>
                  <a:srgbClr val="000000"/>
                </a:solidFill>
                <a:latin typeface="Lato" panose="020F0502020204030203" pitchFamily="34" charset="0"/>
              </a:rPr>
              <a:t>Electricity generation from coal, measured in terawatt-hours</a:t>
            </a:r>
          </a:p>
          <a:p>
            <a:pPr marL="457200" lvl="1" indent="0">
              <a:buNone/>
            </a:pPr>
            <a:endParaRPr lang="en-GB" sz="1400" dirty="0">
              <a:solidFill>
                <a:srgbClr val="000000"/>
              </a:solidFill>
              <a:latin typeface="Lato" panose="020F0502020204030203" pitchFamily="34" charset="0"/>
            </a:endParaRPr>
          </a:p>
        </p:txBody>
      </p:sp>
      <p:pic>
        <p:nvPicPr>
          <p:cNvPr id="4" name="Picture 3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C4F43E6B-1CF6-6882-9AAB-3AFCFDF8ACF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1" t="25731" r="16918" b="26409"/>
          <a:stretch/>
        </p:blipFill>
        <p:spPr>
          <a:xfrm>
            <a:off x="10294620" y="0"/>
            <a:ext cx="1897380" cy="948690"/>
          </a:xfrm>
          <a:prstGeom prst="rect">
            <a:avLst/>
          </a:prstGeom>
        </p:spPr>
      </p:pic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C6D39A5F-9699-8702-87C6-FCCA21B71B41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-1" y="558547"/>
            <a:ext cx="6750997" cy="282701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rgbClr val="003A5B"/>
                </a:solidFill>
                <a:latin typeface="Lato" panose="020F0502020204030203" pitchFamily="34" charset="0"/>
              </a:defRPr>
            </a:lvl1pPr>
          </a:lstStyle>
          <a:p>
            <a:pPr lvl="0"/>
            <a:r>
              <a:rPr lang="en-GB">
                <a:latin typeface="Lato" panose="020F0502020204030203" pitchFamily="34" charset="0"/>
              </a:rPr>
              <a:t>The reliability of renewable energy to replace oil and gas as our energy of choice</a:t>
            </a:r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55453E-6B9E-1519-2CB7-816971648FBB}"/>
              </a:ext>
            </a:extLst>
          </p:cNvPr>
          <p:cNvSpPr txBox="1"/>
          <p:nvPr/>
        </p:nvSpPr>
        <p:spPr>
          <a:xfrm>
            <a:off x="838200" y="1231066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latin typeface="Lato" panose="020F0502020204030203" pitchFamily="34" charset="0"/>
              </a:rPr>
              <a:t>Data Collection</a:t>
            </a:r>
            <a:endParaRPr lang="en-SG">
              <a:latin typeface="Lato" panose="020F0502020204030203" pitchFamily="34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E0E46AB-846D-83CB-95D3-78C14E376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965380"/>
              </p:ext>
            </p:extLst>
          </p:nvPr>
        </p:nvGraphicFramePr>
        <p:xfrm>
          <a:off x="1355851" y="4790072"/>
          <a:ext cx="812799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0673021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216410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45043833"/>
                    </a:ext>
                  </a:extLst>
                </a:gridCol>
              </a:tblGrid>
              <a:tr h="225012">
                <a:tc>
                  <a:txBody>
                    <a:bodyPr/>
                    <a:lstStyle/>
                    <a:p>
                      <a:r>
                        <a:rPr lang="en-GB" sz="1400" b="0" i="0" u="none" strike="noStrike" err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fossil_share_elec</a:t>
                      </a:r>
                      <a:r>
                        <a:rPr lang="en-GB" sz="1400">
                          <a:latin typeface="Lato" panose="020F0502020204030203" pitchFamily="34" charset="0"/>
                        </a:rPr>
                        <a:t> </a:t>
                      </a:r>
                      <a:endParaRPr lang="en-SG" sz="140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err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nuclear_share_elec</a:t>
                      </a:r>
                      <a:endParaRPr lang="en-SG" sz="140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renewables_share_elec</a:t>
                      </a:r>
                      <a:r>
                        <a:rPr lang="en-GB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 </a:t>
                      </a:r>
                      <a:endParaRPr lang="en-SG" sz="1400" b="0" i="0" u="none" strike="noStrike" kern="120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82815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D180C09F-3D3C-2A4F-D9B5-19B2AAF5A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747345"/>
              </p:ext>
            </p:extLst>
          </p:nvPr>
        </p:nvGraphicFramePr>
        <p:xfrm>
          <a:off x="1355851" y="5613082"/>
          <a:ext cx="820344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0688">
                  <a:extLst>
                    <a:ext uri="{9D8B030D-6E8A-4147-A177-3AD203B41FA5}">
                      <a16:colId xmlns:a16="http://schemas.microsoft.com/office/drawing/2014/main" val="459243722"/>
                    </a:ext>
                  </a:extLst>
                </a:gridCol>
                <a:gridCol w="1640688">
                  <a:extLst>
                    <a:ext uri="{9D8B030D-6E8A-4147-A177-3AD203B41FA5}">
                      <a16:colId xmlns:a16="http://schemas.microsoft.com/office/drawing/2014/main" val="479177889"/>
                    </a:ext>
                  </a:extLst>
                </a:gridCol>
                <a:gridCol w="1640688">
                  <a:extLst>
                    <a:ext uri="{9D8B030D-6E8A-4147-A177-3AD203B41FA5}">
                      <a16:colId xmlns:a16="http://schemas.microsoft.com/office/drawing/2014/main" val="2697279626"/>
                    </a:ext>
                  </a:extLst>
                </a:gridCol>
                <a:gridCol w="1640688">
                  <a:extLst>
                    <a:ext uri="{9D8B030D-6E8A-4147-A177-3AD203B41FA5}">
                      <a16:colId xmlns:a16="http://schemas.microsoft.com/office/drawing/2014/main" val="3927104949"/>
                    </a:ext>
                  </a:extLst>
                </a:gridCol>
                <a:gridCol w="1640688">
                  <a:extLst>
                    <a:ext uri="{9D8B030D-6E8A-4147-A177-3AD203B41FA5}">
                      <a16:colId xmlns:a16="http://schemas.microsoft.com/office/drawing/2014/main" val="236313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hydro_electricity</a:t>
                      </a:r>
                      <a:endParaRPr lang="en-SG" sz="1400" b="0" i="0" u="none" strike="noStrike" kern="120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solar_electricity</a:t>
                      </a:r>
                      <a:endParaRPr lang="en-SG" sz="1400" b="0" i="0" u="none" strike="noStrike" kern="120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wind_electricity</a:t>
                      </a:r>
                      <a:endParaRPr lang="en-SG" sz="1400" b="0" i="0" u="none" strike="noStrike" kern="120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other_renewable_electricity</a:t>
                      </a:r>
                      <a:endParaRPr lang="en-SG" sz="1400" b="0" i="0" u="none" strike="noStrike" kern="120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fossil_electricity</a:t>
                      </a:r>
                      <a:endParaRPr lang="en-GB" sz="1400" b="0" i="0" u="none" strike="noStrike" kern="120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SG" sz="1400" b="0" i="0" u="none" strike="noStrike" kern="120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689040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28DC811A-3D6B-71DC-D1F3-022E103B3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6025" y="2610110"/>
            <a:ext cx="3086531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401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E24F0-80D8-1149-2F2C-F341E8431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ANL488: Business Analytics Applied Project</a:t>
            </a:r>
            <a:br>
              <a:rPr lang="en-GB" b="1"/>
            </a:br>
            <a:endParaRPr lang="en-SG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9588B-1709-689E-A549-229BA4045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b="1">
                <a:latin typeface="Lato" panose="020F0502020204030203" pitchFamily="34" charset="0"/>
              </a:rPr>
              <a:t>Merging continents together</a:t>
            </a:r>
          </a:p>
          <a:p>
            <a:r>
              <a:rPr lang="en-GB" sz="1800">
                <a:latin typeface="Lato" panose="020F0502020204030203" pitchFamily="34" charset="0"/>
              </a:rPr>
              <a:t>West (North &amp; South America)</a:t>
            </a:r>
          </a:p>
          <a:p>
            <a:r>
              <a:rPr lang="en-GB" sz="1800">
                <a:latin typeface="Lato" panose="020F0502020204030203" pitchFamily="34" charset="0"/>
              </a:rPr>
              <a:t>Central (Europe &amp; Africa)</a:t>
            </a:r>
          </a:p>
          <a:p>
            <a:r>
              <a:rPr lang="en-GB" sz="1800">
                <a:latin typeface="Lato" panose="020F0502020204030203" pitchFamily="34" charset="0"/>
              </a:rPr>
              <a:t>East (Asia &amp; Oceania)</a:t>
            </a:r>
          </a:p>
          <a:p>
            <a:pPr marL="0" indent="0">
              <a:buNone/>
            </a:pPr>
            <a:endParaRPr lang="en-GB" sz="1800">
              <a:latin typeface="Lato" panose="020F0502020204030203" pitchFamily="34" charset="0"/>
            </a:endParaRPr>
          </a:p>
          <a:p>
            <a:pPr marL="0" indent="0">
              <a:buNone/>
            </a:pPr>
            <a:r>
              <a:rPr lang="en-GB" sz="1800" b="1">
                <a:latin typeface="Lato" panose="020F0502020204030203" pitchFamily="34" charset="0"/>
              </a:rPr>
              <a:t>The ratio of the world’s renewable energy as of 2022</a:t>
            </a:r>
          </a:p>
          <a:p>
            <a:endParaRPr lang="en-GB"/>
          </a:p>
        </p:txBody>
      </p:sp>
      <p:pic>
        <p:nvPicPr>
          <p:cNvPr id="4" name="Picture 3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C4F43E6B-1CF6-6882-9AAB-3AFCFDF8ACF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1" t="25731" r="16918" b="26409"/>
          <a:stretch/>
        </p:blipFill>
        <p:spPr>
          <a:xfrm>
            <a:off x="10294620" y="0"/>
            <a:ext cx="1897380" cy="948690"/>
          </a:xfrm>
          <a:prstGeom prst="rect">
            <a:avLst/>
          </a:prstGeom>
        </p:spPr>
      </p:pic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C6D39A5F-9699-8702-87C6-FCCA21B71B41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-1" y="558547"/>
            <a:ext cx="6750997" cy="282701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rgbClr val="003A5B"/>
                </a:solidFill>
                <a:latin typeface="Lato" panose="020F0502020204030203" pitchFamily="34" charset="0"/>
              </a:defRPr>
            </a:lvl1pPr>
          </a:lstStyle>
          <a:p>
            <a:pPr lvl="0"/>
            <a:r>
              <a:rPr lang="en-GB">
                <a:latin typeface="Lato" panose="020F0502020204030203" pitchFamily="34" charset="0"/>
              </a:rPr>
              <a:t>The reliability of renewable energy to replace oil and gas as our energy of choice</a:t>
            </a:r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55453E-6B9E-1519-2CB7-816971648FBB}"/>
              </a:ext>
            </a:extLst>
          </p:cNvPr>
          <p:cNvSpPr txBox="1"/>
          <p:nvPr/>
        </p:nvSpPr>
        <p:spPr>
          <a:xfrm>
            <a:off x="838200" y="1231066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latin typeface="Lato" panose="020F0502020204030203" pitchFamily="34" charset="0"/>
              </a:rPr>
              <a:t>Data Collection</a:t>
            </a:r>
            <a:endParaRPr lang="en-SG">
              <a:latin typeface="Lato" panose="020F0502020204030203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ED6DD10-FBDA-74CE-A479-48CBACA9B9EC}"/>
              </a:ext>
            </a:extLst>
          </p:cNvPr>
          <p:cNvGrpSpPr>
            <a:grpSpLocks noChangeAspect="1"/>
          </p:cNvGrpSpPr>
          <p:nvPr/>
        </p:nvGrpSpPr>
        <p:grpSpPr>
          <a:xfrm>
            <a:off x="6899610" y="1558937"/>
            <a:ext cx="5223285" cy="2880000"/>
            <a:chOff x="5642211" y="3038705"/>
            <a:chExt cx="5803057" cy="3199673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D6CCB76-2AD5-F10A-5F30-5B2DC4572CC7}"/>
                </a:ext>
              </a:extLst>
            </p:cNvPr>
            <p:cNvGrpSpPr/>
            <p:nvPr/>
          </p:nvGrpSpPr>
          <p:grpSpPr>
            <a:xfrm>
              <a:off x="5642211" y="3038705"/>
              <a:ext cx="5803057" cy="3199673"/>
              <a:chOff x="1778274" y="4129099"/>
              <a:chExt cx="3573017" cy="2018490"/>
            </a:xfrm>
          </p:grpSpPr>
          <p:pic>
            <p:nvPicPr>
              <p:cNvPr id="23" name="Graphic 22" descr="South America with solid fill">
                <a:extLst>
                  <a:ext uri="{FF2B5EF4-FFF2-40B4-BE49-F238E27FC236}">
                    <a16:creationId xmlns:a16="http://schemas.microsoft.com/office/drawing/2014/main" id="{D5B53611-DA16-DEBF-36C8-87FF7E8746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260060" y="516973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5" name="Graphic 24" descr="North America with solid fill">
                <a:extLst>
                  <a:ext uri="{FF2B5EF4-FFF2-40B4-BE49-F238E27FC236}">
                    <a16:creationId xmlns:a16="http://schemas.microsoft.com/office/drawing/2014/main" id="{C2E4B9DE-9E1A-3869-5A4C-3577A60B24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778274" y="4129099"/>
                <a:ext cx="1396186" cy="1396186"/>
              </a:xfrm>
              <a:prstGeom prst="rect">
                <a:avLst/>
              </a:prstGeom>
            </p:spPr>
          </p:pic>
          <p:pic>
            <p:nvPicPr>
              <p:cNvPr id="27" name="Graphic 26" descr="Asia with solid fill">
                <a:extLst>
                  <a:ext uri="{FF2B5EF4-FFF2-40B4-BE49-F238E27FC236}">
                    <a16:creationId xmlns:a16="http://schemas.microsoft.com/office/drawing/2014/main" id="{A6980D26-E5AD-93A1-DFFF-FA9BB025EF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656246" y="4129099"/>
                <a:ext cx="1561290" cy="1561290"/>
              </a:xfrm>
              <a:prstGeom prst="rect">
                <a:avLst/>
              </a:prstGeom>
            </p:spPr>
          </p:pic>
          <p:pic>
            <p:nvPicPr>
              <p:cNvPr id="29" name="Graphic 28" descr="Africa with solid fill">
                <a:extLst>
                  <a:ext uri="{FF2B5EF4-FFF2-40B4-BE49-F238E27FC236}">
                    <a16:creationId xmlns:a16="http://schemas.microsoft.com/office/drawing/2014/main" id="{F4803821-FF82-E779-9187-CB4892C376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181597" y="492446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1" name="Graphic 30" descr="Europe with solid fill">
                <a:extLst>
                  <a:ext uri="{FF2B5EF4-FFF2-40B4-BE49-F238E27FC236}">
                    <a16:creationId xmlns:a16="http://schemas.microsoft.com/office/drawing/2014/main" id="{8EFC60F8-9401-1985-5509-0A35394B08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214289" y="424204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3" name="Graphic 32" descr="Australia with solid fill">
                <a:extLst>
                  <a:ext uri="{FF2B5EF4-FFF2-40B4-BE49-F238E27FC236}">
                    <a16:creationId xmlns:a16="http://schemas.microsoft.com/office/drawing/2014/main" id="{30B54582-0BF6-15BE-1CBF-AB1415FC56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4436891" y="5233189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67BE9FE-0413-829A-4F35-98DF37750F40}"/>
                </a:ext>
              </a:extLst>
            </p:cNvPr>
            <p:cNvSpPr txBox="1"/>
            <p:nvPr/>
          </p:nvSpPr>
          <p:spPr>
            <a:xfrm>
              <a:off x="6325737" y="3976033"/>
              <a:ext cx="1595658" cy="376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>
                  <a:highlight>
                    <a:srgbClr val="FFFF00"/>
                  </a:highlight>
                </a:rPr>
                <a:t>North America</a:t>
              </a:r>
              <a:endParaRPr lang="en-SG" sz="1600">
                <a:highlight>
                  <a:srgbClr val="FFFF00"/>
                </a:highlight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7609931-9E8B-8F1F-692A-F156801951A7}"/>
                </a:ext>
              </a:extLst>
            </p:cNvPr>
            <p:cNvSpPr txBox="1"/>
            <p:nvPr/>
          </p:nvSpPr>
          <p:spPr>
            <a:xfrm>
              <a:off x="6509132" y="5138586"/>
              <a:ext cx="1595658" cy="376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>
                  <a:highlight>
                    <a:srgbClr val="FFFF00"/>
                  </a:highlight>
                </a:rPr>
                <a:t>South America</a:t>
              </a:r>
              <a:endParaRPr lang="en-SG" sz="1600">
                <a:highlight>
                  <a:srgbClr val="FFFF00"/>
                </a:highlight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E9D0756-694F-2869-A9F4-3187A949F6E6}"/>
                </a:ext>
              </a:extLst>
            </p:cNvPr>
            <p:cNvSpPr txBox="1"/>
            <p:nvPr/>
          </p:nvSpPr>
          <p:spPr>
            <a:xfrm>
              <a:off x="8463459" y="4787841"/>
              <a:ext cx="859473" cy="376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>
                  <a:highlight>
                    <a:srgbClr val="FFFF00"/>
                  </a:highlight>
                </a:rPr>
                <a:t>Africa</a:t>
              </a:r>
              <a:endParaRPr lang="en-SG" sz="1600">
                <a:highlight>
                  <a:srgbClr val="FFFF00"/>
                </a:highlight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90A301C-B924-82DA-985A-7FE83EDE868B}"/>
                </a:ext>
              </a:extLst>
            </p:cNvPr>
            <p:cNvSpPr txBox="1"/>
            <p:nvPr/>
          </p:nvSpPr>
          <p:spPr>
            <a:xfrm>
              <a:off x="8463460" y="3785958"/>
              <a:ext cx="877691" cy="376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>
                  <a:highlight>
                    <a:srgbClr val="FFFF00"/>
                  </a:highlight>
                </a:rPr>
                <a:t>Europe</a:t>
              </a:r>
              <a:endParaRPr lang="en-SG" sz="1600">
                <a:highlight>
                  <a:srgbClr val="FFFF00"/>
                </a:highlight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C3CD89D-A195-F59B-7670-5A983D2EC676}"/>
                </a:ext>
              </a:extLst>
            </p:cNvPr>
            <p:cNvSpPr txBox="1"/>
            <p:nvPr/>
          </p:nvSpPr>
          <p:spPr>
            <a:xfrm>
              <a:off x="9646298" y="4136081"/>
              <a:ext cx="688004" cy="376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>
                  <a:highlight>
                    <a:srgbClr val="FFFF00"/>
                  </a:highlight>
                </a:rPr>
                <a:t>Asia</a:t>
              </a:r>
              <a:endParaRPr lang="en-SG" sz="1600">
                <a:highlight>
                  <a:srgbClr val="FFFF00"/>
                </a:highlight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8440FD2-74CD-E946-5C93-9409866B7E34}"/>
                </a:ext>
              </a:extLst>
            </p:cNvPr>
            <p:cNvSpPr txBox="1"/>
            <p:nvPr/>
          </p:nvSpPr>
          <p:spPr>
            <a:xfrm>
              <a:off x="9992502" y="5214169"/>
              <a:ext cx="955888" cy="376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>
                  <a:highlight>
                    <a:srgbClr val="FFFF00"/>
                  </a:highlight>
                </a:rPr>
                <a:t>Oceania</a:t>
              </a:r>
              <a:endParaRPr lang="en-SG" sz="1600">
                <a:highlight>
                  <a:srgbClr val="FFFF00"/>
                </a:highlight>
              </a:endParaRPr>
            </a:p>
          </p:txBody>
        </p:sp>
      </p:grp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419A161-5639-4FF2-55ED-5C511E6E7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084881"/>
              </p:ext>
            </p:extLst>
          </p:nvPr>
        </p:nvGraphicFramePr>
        <p:xfrm>
          <a:off x="160658" y="4060082"/>
          <a:ext cx="8093958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1454">
                  <a:extLst>
                    <a:ext uri="{9D8B030D-6E8A-4147-A177-3AD203B41FA5}">
                      <a16:colId xmlns:a16="http://schemas.microsoft.com/office/drawing/2014/main" val="2606109314"/>
                    </a:ext>
                  </a:extLst>
                </a:gridCol>
                <a:gridCol w="1278126">
                  <a:extLst>
                    <a:ext uri="{9D8B030D-6E8A-4147-A177-3AD203B41FA5}">
                      <a16:colId xmlns:a16="http://schemas.microsoft.com/office/drawing/2014/main" val="2712291612"/>
                    </a:ext>
                  </a:extLst>
                </a:gridCol>
                <a:gridCol w="1278126">
                  <a:extLst>
                    <a:ext uri="{9D8B030D-6E8A-4147-A177-3AD203B41FA5}">
                      <a16:colId xmlns:a16="http://schemas.microsoft.com/office/drawing/2014/main" val="1437966795"/>
                    </a:ext>
                  </a:extLst>
                </a:gridCol>
                <a:gridCol w="1278126">
                  <a:extLst>
                    <a:ext uri="{9D8B030D-6E8A-4147-A177-3AD203B41FA5}">
                      <a16:colId xmlns:a16="http://schemas.microsoft.com/office/drawing/2014/main" val="3771622748"/>
                    </a:ext>
                  </a:extLst>
                </a:gridCol>
                <a:gridCol w="1278126">
                  <a:extLst>
                    <a:ext uri="{9D8B030D-6E8A-4147-A177-3AD203B41FA5}">
                      <a16:colId xmlns:a16="http://schemas.microsoft.com/office/drawing/2014/main" val="123889013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70356372"/>
                    </a:ext>
                  </a:extLst>
                </a:gridCol>
              </a:tblGrid>
              <a:tr h="481246">
                <a:tc>
                  <a:txBody>
                    <a:bodyPr/>
                    <a:lstStyle/>
                    <a:p>
                      <a:endParaRPr lang="en-SG" sz="1400">
                        <a:latin typeface="Lato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latin typeface="Lato" panose="020F0502020204030203" pitchFamily="34" charset="0"/>
                        </a:rPr>
                        <a:t>Hydropower</a:t>
                      </a:r>
                      <a:endParaRPr lang="en-SG" sz="140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latin typeface="Lato" panose="020F0502020204030203" pitchFamily="34" charset="0"/>
                        </a:rPr>
                        <a:t>Solar</a:t>
                      </a:r>
                      <a:endParaRPr lang="en-SG" sz="140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latin typeface="Lato" panose="020F0502020204030203" pitchFamily="34" charset="0"/>
                        </a:rPr>
                        <a:t>Wind</a:t>
                      </a:r>
                      <a:endParaRPr lang="en-SG" sz="140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latin typeface="Lato" panose="020F0502020204030203" pitchFamily="34" charset="0"/>
                        </a:rPr>
                        <a:t>Biofuels &amp; Others</a:t>
                      </a:r>
                      <a:endParaRPr lang="en-SG" sz="140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40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1321602"/>
                  </a:ext>
                </a:extLst>
              </a:tr>
              <a:tr h="202157">
                <a:tc>
                  <a:txBody>
                    <a:bodyPr/>
                    <a:lstStyle/>
                    <a:p>
                      <a:r>
                        <a:rPr lang="en-GB" sz="1400">
                          <a:latin typeface="Lato" panose="020F0502020204030203" pitchFamily="34" charset="0"/>
                        </a:rPr>
                        <a:t>North America (West)</a:t>
                      </a:r>
                      <a:endParaRPr lang="en-SG" sz="140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Lato" panose="020F0502020204030203" pitchFamily="34" charset="0"/>
                        </a:rPr>
                        <a:t>694.66</a:t>
                      </a:r>
                      <a:endParaRPr lang="en-SG" sz="140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Lato" panose="020F0502020204030203" pitchFamily="34" charset="0"/>
                        </a:rPr>
                        <a:t>233.38</a:t>
                      </a:r>
                      <a:endParaRPr lang="en-SG" sz="140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Lato" panose="020F0502020204030203" pitchFamily="34" charset="0"/>
                        </a:rPr>
                        <a:t>499.28</a:t>
                      </a:r>
                      <a:endParaRPr lang="en-SG" sz="140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Lato" panose="020F0502020204030203" pitchFamily="34" charset="0"/>
                        </a:rPr>
                        <a:t>90.47</a:t>
                      </a:r>
                      <a:endParaRPr lang="en-SG" sz="140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Lato" panose="020F0502020204030203" pitchFamily="34" charset="0"/>
                        </a:rPr>
                        <a:t>1517.79</a:t>
                      </a:r>
                      <a:endParaRPr lang="en-SG" sz="140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56837"/>
                  </a:ext>
                </a:extLst>
              </a:tr>
              <a:tr h="278589">
                <a:tc>
                  <a:txBody>
                    <a:bodyPr/>
                    <a:lstStyle/>
                    <a:p>
                      <a:r>
                        <a:rPr lang="en-GB" sz="1400">
                          <a:latin typeface="Lato" panose="020F0502020204030203" pitchFamily="34" charset="0"/>
                        </a:rPr>
                        <a:t>South America (West)</a:t>
                      </a:r>
                      <a:endParaRPr lang="en-SG" sz="140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Lato" panose="020F0502020204030203" pitchFamily="34" charset="0"/>
                        </a:rPr>
                        <a:t>712.67</a:t>
                      </a:r>
                      <a:endParaRPr lang="en-SG" sz="140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Lato" panose="020F0502020204030203" pitchFamily="34" charset="0"/>
                        </a:rPr>
                        <a:t>49.90</a:t>
                      </a:r>
                      <a:endParaRPr lang="en-SG" sz="140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Lato" panose="020F0502020204030203" pitchFamily="34" charset="0"/>
                        </a:rPr>
                        <a:t>112.48</a:t>
                      </a:r>
                      <a:endParaRPr lang="en-SG" sz="140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Lato" panose="020F0502020204030203" pitchFamily="34" charset="0"/>
                        </a:rPr>
                        <a:t>68.68</a:t>
                      </a:r>
                      <a:endParaRPr lang="en-SG" sz="140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Lato" panose="020F0502020204030203" pitchFamily="34" charset="0"/>
                        </a:rPr>
                        <a:t>943.73</a:t>
                      </a:r>
                      <a:endParaRPr lang="en-SG" sz="140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435506"/>
                  </a:ext>
                </a:extLst>
              </a:tr>
              <a:tr h="278589">
                <a:tc>
                  <a:txBody>
                    <a:bodyPr/>
                    <a:lstStyle/>
                    <a:p>
                      <a:r>
                        <a:rPr lang="en-GB" sz="1400">
                          <a:latin typeface="Lato" panose="020F0502020204030203" pitchFamily="34" charset="0"/>
                        </a:rPr>
                        <a:t>Europe (Central)</a:t>
                      </a:r>
                      <a:endParaRPr lang="en-SG" sz="140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Lato" panose="020F0502020204030203" pitchFamily="34" charset="0"/>
                        </a:rPr>
                        <a:t>697.70</a:t>
                      </a:r>
                      <a:endParaRPr lang="en-SG" sz="140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Lato" panose="020F0502020204030203" pitchFamily="34" charset="0"/>
                        </a:rPr>
                        <a:t>233.21</a:t>
                      </a:r>
                      <a:endParaRPr lang="en-SG" sz="140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Lato" panose="020F0502020204030203" pitchFamily="34" charset="0"/>
                        </a:rPr>
                        <a:t>523.77</a:t>
                      </a:r>
                      <a:endParaRPr lang="en-SG" sz="140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Lato" panose="020F0502020204030203" pitchFamily="34" charset="0"/>
                        </a:rPr>
                        <a:t>219.97</a:t>
                      </a:r>
                      <a:endParaRPr lang="en-SG" sz="140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Lato" panose="020F0502020204030203" pitchFamily="34" charset="0"/>
                        </a:rPr>
                        <a:t>1674.65</a:t>
                      </a:r>
                      <a:endParaRPr lang="en-SG" sz="140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98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662665"/>
                  </a:ext>
                </a:extLst>
              </a:tr>
              <a:tr h="278589">
                <a:tc>
                  <a:txBody>
                    <a:bodyPr/>
                    <a:lstStyle/>
                    <a:p>
                      <a:r>
                        <a:rPr lang="en-GB" sz="1400">
                          <a:latin typeface="Lato" panose="020F0502020204030203" pitchFamily="34" charset="0"/>
                        </a:rPr>
                        <a:t>Africa (Central)</a:t>
                      </a:r>
                      <a:endParaRPr lang="en-SG" sz="140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kern="120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156.72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kern="120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18.18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kern="120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23.89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kern="120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8.69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kern="120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207.48</a:t>
                      </a:r>
                      <a:endParaRPr lang="en-SG" sz="1400" kern="120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850691"/>
                  </a:ext>
                </a:extLst>
              </a:tr>
              <a:tr h="278589">
                <a:tc>
                  <a:txBody>
                    <a:bodyPr/>
                    <a:lstStyle/>
                    <a:p>
                      <a:r>
                        <a:rPr lang="en-GB" sz="1400">
                          <a:latin typeface="Lato" panose="020F0502020204030203" pitchFamily="34" charset="0"/>
                        </a:rPr>
                        <a:t>Asia (East)</a:t>
                      </a:r>
                      <a:endParaRPr lang="en-SG" sz="140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kern="120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1997.43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kern="120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745.87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kern="120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907.26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kern="120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366.76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kern="120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4017.32</a:t>
                      </a:r>
                      <a:endParaRPr lang="en-SG" sz="1400" kern="120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7B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721712"/>
                  </a:ext>
                </a:extLst>
              </a:tr>
              <a:tr h="278589">
                <a:tc>
                  <a:txBody>
                    <a:bodyPr/>
                    <a:lstStyle/>
                    <a:p>
                      <a:r>
                        <a:rPr lang="en-GB" sz="1400">
                          <a:latin typeface="Lato" panose="020F0502020204030203" pitchFamily="34" charset="0"/>
                        </a:rPr>
                        <a:t>Oceania (East)</a:t>
                      </a:r>
                      <a:endParaRPr lang="en-SG" sz="140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kern="120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43.39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kern="120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39.12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kern="120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34.52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400" kern="120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12.48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kern="120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129.51</a:t>
                      </a:r>
                      <a:endParaRPr lang="en-SG" sz="1400" kern="120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123042"/>
                  </a:ext>
                </a:extLst>
              </a:tr>
              <a:tr h="278589">
                <a:tc>
                  <a:txBody>
                    <a:bodyPr/>
                    <a:lstStyle/>
                    <a:p>
                      <a:endParaRPr lang="en-SG" sz="1400">
                        <a:latin typeface="Lato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kern="120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4302.57</a:t>
                      </a:r>
                      <a:endParaRPr lang="en-SG" sz="1400" kern="120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7B3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kern="120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1319.66</a:t>
                      </a:r>
                      <a:endParaRPr lang="en-SG" sz="1400" kern="120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kern="120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2101.20</a:t>
                      </a:r>
                      <a:endParaRPr lang="en-SG" sz="1400" kern="120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983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kern="120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767.05</a:t>
                      </a:r>
                      <a:endParaRPr lang="en-SG" sz="1400" kern="120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SG" sz="1400" kern="120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7674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2616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E24F0-80D8-1149-2F2C-F341E8431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ANL488: Business Analytics Applied Project</a:t>
            </a:r>
            <a:br>
              <a:rPr lang="en-GB" b="1"/>
            </a:br>
            <a:endParaRPr lang="en-SG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9588B-1709-689E-A549-229BA4045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>
                <a:latin typeface="Lato" panose="020F0502020204030203" pitchFamily="34" charset="0"/>
              </a:rPr>
              <a:t>Augmented Dickey-Fuller Test (ADF)</a:t>
            </a:r>
          </a:p>
          <a:p>
            <a:r>
              <a:rPr lang="en-GB" sz="1600">
                <a:latin typeface="Lato" panose="020F0502020204030203" pitchFamily="34" charset="0"/>
              </a:rPr>
              <a:t>The ADF test is used in this project’s time series analysis to determine whether the given time series dataset is stationary or not. If the p-value is less than 0.05, there is strong evidence that the graph is stationary.</a:t>
            </a:r>
          </a:p>
        </p:txBody>
      </p:sp>
      <p:pic>
        <p:nvPicPr>
          <p:cNvPr id="4" name="Picture 3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C4F43E6B-1CF6-6882-9AAB-3AFCFDF8ACF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1" t="25731" r="16918" b="26409"/>
          <a:stretch/>
        </p:blipFill>
        <p:spPr>
          <a:xfrm>
            <a:off x="10294620" y="0"/>
            <a:ext cx="1897380" cy="948690"/>
          </a:xfrm>
          <a:prstGeom prst="rect">
            <a:avLst/>
          </a:prstGeom>
        </p:spPr>
      </p:pic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C6D39A5F-9699-8702-87C6-FCCA21B71B41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-1" y="558547"/>
            <a:ext cx="6750997" cy="282701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rgbClr val="003A5B"/>
                </a:solidFill>
                <a:latin typeface="Lato" panose="020F0502020204030203" pitchFamily="34" charset="0"/>
              </a:defRPr>
            </a:lvl1pPr>
          </a:lstStyle>
          <a:p>
            <a:pPr lvl="0"/>
            <a:r>
              <a:rPr lang="en-GB">
                <a:latin typeface="Lato" panose="020F0502020204030203" pitchFamily="34" charset="0"/>
              </a:rPr>
              <a:t>The reliability of renewable energy to replace oil and gas as our energy of choice</a:t>
            </a:r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55453E-6B9E-1519-2CB7-816971648FBB}"/>
              </a:ext>
            </a:extLst>
          </p:cNvPr>
          <p:cNvSpPr txBox="1"/>
          <p:nvPr/>
        </p:nvSpPr>
        <p:spPr>
          <a:xfrm>
            <a:off x="838200" y="1231066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latin typeface="Lato" panose="020F0502020204030203" pitchFamily="34" charset="0"/>
              </a:rPr>
              <a:t>Data Analysis</a:t>
            </a:r>
            <a:endParaRPr lang="en-SG">
              <a:latin typeface="Lato" panose="020F050202020403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D7836F-6AB2-6E01-1BC3-68815CC9F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6778" y="3688415"/>
            <a:ext cx="3423600" cy="16800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F75C09F-6867-9B89-7276-7AE41DA11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977" y="2825758"/>
            <a:ext cx="6235025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084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E24F0-80D8-1149-2F2C-F341E8431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ANL488: Business Analytics Applied Project</a:t>
            </a:r>
            <a:br>
              <a:rPr lang="en-GB" b="1"/>
            </a:br>
            <a:endParaRPr lang="en-SG" b="1"/>
          </a:p>
        </p:txBody>
      </p:sp>
      <p:pic>
        <p:nvPicPr>
          <p:cNvPr id="4" name="Picture 3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C4F43E6B-1CF6-6882-9AAB-3AFCFDF8ACF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1" t="25731" r="16918" b="26409"/>
          <a:stretch/>
        </p:blipFill>
        <p:spPr>
          <a:xfrm>
            <a:off x="10294620" y="0"/>
            <a:ext cx="1897380" cy="948690"/>
          </a:xfrm>
          <a:prstGeom prst="rect">
            <a:avLst/>
          </a:prstGeom>
        </p:spPr>
      </p:pic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C6D39A5F-9699-8702-87C6-FCCA21B71B41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-1" y="558547"/>
            <a:ext cx="6750997" cy="282701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rgbClr val="003A5B"/>
                </a:solidFill>
                <a:latin typeface="Lato" panose="020F0502020204030203" pitchFamily="34" charset="0"/>
              </a:defRPr>
            </a:lvl1pPr>
          </a:lstStyle>
          <a:p>
            <a:pPr lvl="0"/>
            <a:r>
              <a:rPr lang="en-GB">
                <a:latin typeface="Lato" panose="020F0502020204030203" pitchFamily="34" charset="0"/>
              </a:rPr>
              <a:t>The reliability of renewable energy to replace oil and gas as our energy of choice</a:t>
            </a:r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55453E-6B9E-1519-2CB7-816971648FBB}"/>
              </a:ext>
            </a:extLst>
          </p:cNvPr>
          <p:cNvSpPr txBox="1"/>
          <p:nvPr/>
        </p:nvSpPr>
        <p:spPr>
          <a:xfrm>
            <a:off x="838200" y="1231066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latin typeface="Lato" panose="020F0502020204030203" pitchFamily="34" charset="0"/>
              </a:rPr>
              <a:t>Model Selection &amp; Fitting</a:t>
            </a:r>
            <a:endParaRPr lang="en-SG">
              <a:latin typeface="Lato" panose="020F050202020403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6FA5357-4550-F881-7047-304FEC399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388" y="1788188"/>
            <a:ext cx="3201418" cy="48302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FA7D36-0303-76B0-9935-4A4ACCBA3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3114" y="5105400"/>
            <a:ext cx="3424990" cy="16902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95DA847-547E-AA0B-B2FD-980A186CC3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042" y="1809000"/>
            <a:ext cx="6171805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84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E24F0-80D8-1149-2F2C-F341E8431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ANL488: Business Analytics Applied Project</a:t>
            </a:r>
            <a:br>
              <a:rPr lang="en-GB" b="1"/>
            </a:br>
            <a:endParaRPr lang="en-SG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9588B-1709-689E-A549-229BA4045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>
                <a:latin typeface="Lato" panose="020F0502020204030203" pitchFamily="34" charset="0"/>
              </a:rPr>
              <a:t>Mean Absolute Percentage Error (MAPE)</a:t>
            </a:r>
          </a:p>
          <a:p>
            <a:pPr marL="0" indent="0">
              <a:buNone/>
            </a:pPr>
            <a:r>
              <a:rPr lang="en-GB" sz="1600">
                <a:latin typeface="Lato" panose="020F0502020204030203" pitchFamily="34" charset="0"/>
              </a:rPr>
              <a:t>MAPE is used to measure the accuracy of a forecasting model's predictions. MAPE quantifies how well a forecasting model's predictions match the actual values as a percentage of the actual values. A lower MAPE indicates a more accurate forecast.</a:t>
            </a:r>
            <a:endParaRPr lang="en-GB"/>
          </a:p>
        </p:txBody>
      </p:sp>
      <p:pic>
        <p:nvPicPr>
          <p:cNvPr id="4" name="Picture 3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C4F43E6B-1CF6-6882-9AAB-3AFCFDF8ACF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1" t="25731" r="16918" b="26409"/>
          <a:stretch/>
        </p:blipFill>
        <p:spPr>
          <a:xfrm>
            <a:off x="10294620" y="0"/>
            <a:ext cx="1897380" cy="948690"/>
          </a:xfrm>
          <a:prstGeom prst="rect">
            <a:avLst/>
          </a:prstGeom>
        </p:spPr>
      </p:pic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C6D39A5F-9699-8702-87C6-FCCA21B71B41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-1" y="558547"/>
            <a:ext cx="6750997" cy="282701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rgbClr val="003A5B"/>
                </a:solidFill>
                <a:latin typeface="Lato" panose="020F0502020204030203" pitchFamily="34" charset="0"/>
              </a:defRPr>
            </a:lvl1pPr>
          </a:lstStyle>
          <a:p>
            <a:pPr lvl="0"/>
            <a:r>
              <a:rPr lang="en-GB">
                <a:latin typeface="Lato" panose="020F0502020204030203" pitchFamily="34" charset="0"/>
              </a:rPr>
              <a:t>The reliability of renewable energy to replace oil and gas as our energy of choice</a:t>
            </a:r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55453E-6B9E-1519-2CB7-816971648FBB}"/>
              </a:ext>
            </a:extLst>
          </p:cNvPr>
          <p:cNvSpPr txBox="1"/>
          <p:nvPr/>
        </p:nvSpPr>
        <p:spPr>
          <a:xfrm>
            <a:off x="838200" y="1231066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latin typeface="Lato" panose="020F0502020204030203" pitchFamily="34" charset="0"/>
              </a:rPr>
              <a:t>Model Validation / Forecasting Model Deployment</a:t>
            </a:r>
            <a:endParaRPr lang="en-SG">
              <a:latin typeface="Lato" panose="020F050202020403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DA8EFA-6380-E1FC-2DC5-90D8DFDC7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54674"/>
            <a:ext cx="6875913" cy="360000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17CD84E-B726-ED67-45F0-3CB6FCAF8B29}"/>
              </a:ext>
            </a:extLst>
          </p:cNvPr>
          <p:cNvGrpSpPr>
            <a:grpSpLocks noChangeAspect="1"/>
          </p:cNvGrpSpPr>
          <p:nvPr/>
        </p:nvGrpSpPr>
        <p:grpSpPr>
          <a:xfrm>
            <a:off x="7767114" y="3484528"/>
            <a:ext cx="3862642" cy="2562980"/>
            <a:chOff x="7774041" y="3186656"/>
            <a:chExt cx="3343742" cy="221867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997D111-C16B-5226-3603-C5D093797F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74041" y="3186656"/>
              <a:ext cx="1952898" cy="1371791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4E61AA1-5E42-2198-BDDD-C58620CD4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74041" y="4610362"/>
              <a:ext cx="2896004" cy="50489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D63A27F-958F-38B9-8A19-53B988940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74041" y="5167172"/>
              <a:ext cx="3343742" cy="2381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2615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</TotalTime>
  <Words>1254</Words>
  <Application>Microsoft Office PowerPoint</Application>
  <PresentationFormat>Widescreen</PresentationFormat>
  <Paragraphs>229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Lato</vt:lpstr>
      <vt:lpstr>Lato Black</vt:lpstr>
      <vt:lpstr>Times New Roman</vt:lpstr>
      <vt:lpstr>Office Theme</vt:lpstr>
      <vt:lpstr>ANL488: BUSINESS ANALYTICS APPLIED PROJECT</vt:lpstr>
      <vt:lpstr>ANL488: Business Analytics Applied Project </vt:lpstr>
      <vt:lpstr>ANL488: Business Analytics Applied Project </vt:lpstr>
      <vt:lpstr>ANL488: Business Analytics Applied Project </vt:lpstr>
      <vt:lpstr>ANL488: Business Analytics Applied Project </vt:lpstr>
      <vt:lpstr>ANL488: Business Analytics Applied Project </vt:lpstr>
      <vt:lpstr>ANL488: Business Analytics Applied Project </vt:lpstr>
      <vt:lpstr>ANL488: Business Analytics Applied Project </vt:lpstr>
      <vt:lpstr>ANL488: Business Analytics Applied Project </vt:lpstr>
      <vt:lpstr>ANL488: Business Analytics Applied Project </vt:lpstr>
      <vt:lpstr>ANL488: Business Analytics Applied Project </vt:lpstr>
      <vt:lpstr>ANL488: Business Analytics Applied Project </vt:lpstr>
      <vt:lpstr>ANL488: Business Analytics Applied Project </vt:lpstr>
      <vt:lpstr>ANL488: Business Analytics Applied Project </vt:lpstr>
      <vt:lpstr>ANL488: Business Analytics Applied Project </vt:lpstr>
      <vt:lpstr>ANL488: Business Analytics Applied Project </vt:lpstr>
      <vt:lpstr>ANL488: Business Analytics Applied Project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 SAM CHENG JIA WEI (UC-FT)</dc:creator>
  <cp:lastModifiedBy># SAM CHENG JIA WEI (UC-FT)</cp:lastModifiedBy>
  <cp:revision>1</cp:revision>
  <dcterms:created xsi:type="dcterms:W3CDTF">2023-10-01T09:10:42Z</dcterms:created>
  <dcterms:modified xsi:type="dcterms:W3CDTF">2023-10-04T05:17:20Z</dcterms:modified>
</cp:coreProperties>
</file>