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43"/>
  </p:notesMasterIdLst>
  <p:handoutMasterIdLst>
    <p:handoutMasterId r:id="rId44"/>
  </p:handoutMasterIdLst>
  <p:sldIdLst>
    <p:sldId id="392" r:id="rId7"/>
    <p:sldId id="393" r:id="rId8"/>
    <p:sldId id="394" r:id="rId9"/>
    <p:sldId id="337" r:id="rId10"/>
    <p:sldId id="257" r:id="rId11"/>
    <p:sldId id="277" r:id="rId12"/>
    <p:sldId id="278" r:id="rId13"/>
    <p:sldId id="282" r:id="rId14"/>
    <p:sldId id="283" r:id="rId15"/>
    <p:sldId id="284" r:id="rId16"/>
    <p:sldId id="280" r:id="rId17"/>
    <p:sldId id="285" r:id="rId18"/>
    <p:sldId id="286" r:id="rId19"/>
    <p:sldId id="373" r:id="rId20"/>
    <p:sldId id="268" r:id="rId21"/>
    <p:sldId id="374" r:id="rId22"/>
    <p:sldId id="378" r:id="rId23"/>
    <p:sldId id="290" r:id="rId24"/>
    <p:sldId id="291" r:id="rId25"/>
    <p:sldId id="389" r:id="rId26"/>
    <p:sldId id="293" r:id="rId27"/>
    <p:sldId id="390" r:id="rId28"/>
    <p:sldId id="297" r:id="rId29"/>
    <p:sldId id="391" r:id="rId30"/>
    <p:sldId id="301" r:id="rId31"/>
    <p:sldId id="386" r:id="rId32"/>
    <p:sldId id="379" r:id="rId33"/>
    <p:sldId id="376" r:id="rId34"/>
    <p:sldId id="380" r:id="rId35"/>
    <p:sldId id="381" r:id="rId36"/>
    <p:sldId id="303" r:id="rId37"/>
    <p:sldId id="383" r:id="rId38"/>
    <p:sldId id="307" r:id="rId39"/>
    <p:sldId id="387" r:id="rId40"/>
    <p:sldId id="388" r:id="rId41"/>
    <p:sldId id="38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A126EC-A2EF-47CC-B549-F9FE17925876}">
          <p14:sldIdLst>
            <p14:sldId id="392"/>
            <p14:sldId id="393"/>
            <p14:sldId id="394"/>
            <p14:sldId id="337"/>
            <p14:sldId id="257"/>
            <p14:sldId id="277"/>
            <p14:sldId id="278"/>
            <p14:sldId id="282"/>
            <p14:sldId id="283"/>
            <p14:sldId id="284"/>
            <p14:sldId id="280"/>
            <p14:sldId id="285"/>
            <p14:sldId id="286"/>
          </p14:sldIdLst>
        </p14:section>
        <p14:section name="Activity 1" id="{5736B094-D319-4847-BBD5-E2470EB7674E}">
          <p14:sldIdLst>
            <p14:sldId id="373"/>
            <p14:sldId id="268"/>
            <p14:sldId id="374"/>
            <p14:sldId id="378"/>
            <p14:sldId id="290"/>
            <p14:sldId id="291"/>
            <p14:sldId id="389"/>
            <p14:sldId id="293"/>
            <p14:sldId id="390"/>
            <p14:sldId id="297"/>
            <p14:sldId id="391"/>
            <p14:sldId id="301"/>
          </p14:sldIdLst>
        </p14:section>
        <p14:section name="Activity 2" id="{ADCA06F5-7B03-4FE0-A192-CB08BB5847AB}">
          <p14:sldIdLst>
            <p14:sldId id="386"/>
            <p14:sldId id="379"/>
            <p14:sldId id="376"/>
            <p14:sldId id="380"/>
            <p14:sldId id="381"/>
            <p14:sldId id="303"/>
            <p14:sldId id="383"/>
            <p14:sldId id="307"/>
          </p14:sldIdLst>
        </p14:section>
        <p14:section name="Activity 3" id="{05CED10A-37D4-489F-B150-6AA36299F6DE}">
          <p14:sldIdLst>
            <p14:sldId id="387"/>
          </p14:sldIdLst>
        </p14:section>
        <p14:section name="Activity 4" id="{F3C9F3F6-02B4-49B6-9468-0FF3D7F188F6}">
          <p14:sldIdLst>
            <p14:sldId id="388"/>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3243" autoAdjust="0"/>
  </p:normalViewPr>
  <p:slideViewPr>
    <p:cSldViewPr snapToGrid="0">
      <p:cViewPr varScale="1">
        <p:scale>
          <a:sx n="109" d="100"/>
          <a:sy n="109" d="100"/>
        </p:scale>
        <p:origin x="1722" y="10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Usually, we write our programs in Atom first and run them in terminal apps such as PowerShell or Command Prompt for </a:t>
            </a:r>
            <a:r>
              <a:rPr lang="en-SG" dirty="0">
                <a:solidFill>
                  <a:srgbClr val="000000"/>
                </a:solidFill>
                <a:ea typeface="DengXian"/>
                <a:cs typeface="Calibri" panose="020F0502020204030204" pitchFamily="34" charset="0"/>
              </a:rPr>
              <a:t>general programming</a:t>
            </a: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Here, we will focus on Python programming for data analytics. For this purpose, we will work with another Python programming environment called the JupyterLab.</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While Atom is more a Python code editor in the traditional sense, JupyterLab is an open-source web application specialised in data analytics using Python.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It is the newest Python programming interface developed by Project Jupyter.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We can use it to create code for cleaning and transforming data, running numerical simulation, performing statistical modelling, data visualisation and machine learning.</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Before we can start working with JupyterLab, we need to install it on our computer so that it can be integrated in the Python environment.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pip install command refers to the same Python installer program introduced for package installation. Instead of a package, JupyterLab is the object to be installed here.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installation could take quite a while since there are many packages that JupyterLab requires for its functionalities, and they will therefore be installed together.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message “Successfully installed …” will appear on the terminal apps once the installation of JupyterLab has completed.</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To launch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we need to start the terminal apps again, change to the folder where you have saved all your Python scripts, and then launch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messages appearing in the terminal apps are no longer relevant to our work, unless we receive an error message from Python for loading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Under normal circumstances,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environment will be launched automatically in a new window or a new tab of the standard internet browser.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it does not start by itself, we can start the internet browser manually and type </a:t>
            </a:r>
            <a:r>
              <a:rPr lang="en-US" dirty="0">
                <a:solidFill>
                  <a:srgbClr val="000000"/>
                </a:solidFill>
                <a:ea typeface="DengXian"/>
                <a:cs typeface="Calibri" panose="020F0502020204030204" pitchFamily="34" charset="0"/>
              </a:rPr>
              <a:t>localhost:8888/lab </a:t>
            </a:r>
            <a:r>
              <a:rPr lang="en-SG" dirty="0">
                <a:solidFill>
                  <a:srgbClr val="000000"/>
                </a:solidFill>
                <a:ea typeface="DengXian"/>
                <a:cs typeface="Calibri" panose="020F0502020204030204" pitchFamily="34" charset="0"/>
              </a:rPr>
              <a:t>in the address bar.</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The start-up page of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will then be loaded.</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start a new Python script, you can press on the “Python 3” button in the “Notebook” rubric. And a new tab will appear in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When this page appears, we can start writing our program in the blue field.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8929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j-lt"/>
                <a:ea typeface="SimSun" panose="02010600030101010101" pitchFamily="2" charset="-122"/>
                <a:cs typeface="Times New Roman" panose="02020603050405020304" pitchFamily="18" charset="0"/>
              </a:rPr>
              <a:t>Each Python program written in a JupyterLab cell can be executed by clicking “RUN” or pressing the key combination CTRL + ENTER. The output of the program script will then be printed below the input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585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After running the first script, JupyterLab will usually add a new cell for us to start another task. Nevertheless, we can also add it manually by pressing  “ADD”.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Once a new cell has been inserted, we can write another set of script in it. We can also choose to go back to the previous cell and modify the code written there.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Note that in JupyterLab, Python only executes the code written in </a:t>
            </a:r>
            <a:r>
              <a:rPr lang="en-SG" i="1" dirty="0">
                <a:solidFill>
                  <a:srgbClr val="000000"/>
                </a:solidFill>
                <a:ea typeface="DengXian"/>
                <a:cs typeface="Calibri" panose="020F0502020204030204" pitchFamily="34" charset="0"/>
              </a:rPr>
              <a:t>one</a:t>
            </a:r>
            <a:r>
              <a:rPr lang="en-SG" dirty="0">
                <a:solidFill>
                  <a:srgbClr val="000000"/>
                </a:solidFill>
                <a:ea typeface="DengXian"/>
                <a:cs typeface="Calibri" panose="020F0502020204030204" pitchFamily="34" charset="0"/>
              </a:rPr>
              <a:t> cell. In other words, we can return to the “upper” cells and re-run the code there when it is necessary.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we want to execute the programs in all cells, we can go to the “Kernel” menu and select “Restart Kernel &amp; Run All Cells…”.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In this case, we have to pay attention to the sequence of the cells since the logical flow among them will become relevant.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247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the “Edit” menu, there are many functions that JupyterLab provides us to restructure our Python scripts.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For example, we can switch the order of the cells by moving them up and down. We can also cut, copy, paste, and delete them. JupyterLab enables us to merge multiple cells into one or split a single cell into two or more cells as well.</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solidFill>
                  <a:srgbClr val="000000"/>
                </a:solidFill>
                <a:ea typeface="DengXian"/>
                <a:cs typeface="Calibri" panose="020F0502020204030204" pitchFamily="34" charset="0"/>
              </a:rPr>
              <a:t>To save a Python program in JupyterLab, we can either press the “SAVE” icon or choose “Save Notebook as…” in the “File” menu.</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file will then be saved with the “.</a:t>
            </a:r>
            <a:r>
              <a:rPr lang="en-US" dirty="0" err="1">
                <a:solidFill>
                  <a:srgbClr val="000000"/>
                </a:solidFill>
                <a:ea typeface="DengXian"/>
                <a:cs typeface="Calibri" panose="020F0502020204030204" pitchFamily="34" charset="0"/>
              </a:rPr>
              <a:t>ipynb</a:t>
            </a:r>
            <a:r>
              <a:rPr lang="en-US" dirty="0">
                <a:solidFill>
                  <a:srgbClr val="000000"/>
                </a:solidFill>
                <a:ea typeface="DengXian"/>
                <a:cs typeface="Calibri" panose="020F0502020204030204" pitchFamily="34" charset="0"/>
              </a:rPr>
              <a:t>” extension in the folder where JupyterLab was started in the terminal apps.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2385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j-lt"/>
                <a:ea typeface="SimSun" panose="02010600030101010101" pitchFamily="2" charset="-122"/>
                <a:cs typeface="Times New Roman" panose="02020603050405020304" pitchFamily="18" charset="0"/>
              </a:rPr>
              <a:t>Another advantage of using JupyterLab is that we can use it as an advanced text editor.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Besides Python programs, we can also embed elaborative texts to the program or write HTML codes to design a website with it.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All we need for the start is to switch the cell type from “Code” to “Markdown”.</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9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99149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1339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30721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5652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93353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771605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254068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303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57884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87838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4508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38257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738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095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1101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4241146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417026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509073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981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92061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42247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12712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1818148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hyperlink" Target="https://matplotlib.org/api/_as_gen/matplotlib.pyplot.plot.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818680961"/>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19 July, 12pm</a:t>
                      </a:r>
                      <a:endParaRPr lang="en-SG" dirty="0"/>
                    </a:p>
                  </a:txBody>
                  <a:tcPr anchor="ctr">
                    <a:solidFill>
                      <a:schemeClr val="bg1">
                        <a:lumMod val="50000"/>
                      </a:schemeClr>
                    </a:solidFill>
                  </a:tcPr>
                </a:tc>
                <a:tc>
                  <a:txBody>
                    <a:bodyPr/>
                    <a:lstStyle/>
                    <a:p>
                      <a:pPr algn="ctr"/>
                      <a:r>
                        <a:rPr lang="en-US" dirty="0"/>
                        <a:t>30 July,</a:t>
                      </a:r>
                      <a:r>
                        <a:rPr lang="en-US" baseline="0" dirty="0"/>
                        <a:t> 12pm</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 Aug,</a:t>
                      </a:r>
                      <a:r>
                        <a:rPr lang="en-US" baseline="0" dirty="0"/>
                        <a:t> 12pm</a:t>
                      </a:r>
                      <a:endParaRPr lang="en-SG" dirty="0"/>
                    </a:p>
                  </a:txBody>
                  <a:tcPr anchor="ctr">
                    <a:solidFill>
                      <a:schemeClr val="bg1">
                        <a:lumMod val="50000"/>
                      </a:schemeClr>
                    </a:solidFill>
                  </a:tcPr>
                </a:tc>
                <a:tc>
                  <a:txBody>
                    <a:bodyPr/>
                    <a:lstStyle/>
                    <a:p>
                      <a:pPr algn="ctr"/>
                      <a:r>
                        <a:rPr lang="en-US" dirty="0"/>
                        <a:t>9 Aug, 12pm</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algn="ctr"/>
                      <a:r>
                        <a:rPr lang="en-US" dirty="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 Aug, 12pm</a:t>
                      </a:r>
                      <a:endParaRPr lang="en-SG" dirty="0"/>
                    </a:p>
                  </a:txBody>
                  <a:tcPr anchor="ct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endParaRPr lang="en-SG" dirty="0"/>
                    </a:p>
                  </a:txBody>
                  <a:tcPr anchor="ctr"/>
                </a:tc>
                <a:tc>
                  <a:txBody>
                    <a:bodyPr/>
                    <a:lstStyle/>
                    <a:p>
                      <a:pPr algn="ctr"/>
                      <a:r>
                        <a:rPr lang="en-US" dirty="0"/>
                        <a:t>15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algn="ctr"/>
                      <a:r>
                        <a:rPr lang="en-US" dirty="0"/>
                        <a:t>29 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September 2021, 12 pm</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Writing and Running Codes in Cells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add a new cell, press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go back to previous cells any time and modify the code there.</a:t>
            </a:r>
          </a:p>
          <a:p>
            <a:pPr marL="354013" indent="-354013">
              <a:buFont typeface="Arial" panose="020B0604020202020204" pitchFamily="34" charset="0"/>
              <a:buChar char="•"/>
            </a:pPr>
            <a:r>
              <a:rPr lang="en-US" dirty="0"/>
              <a:t>Normally, JupyterLab only executes code of </a:t>
            </a:r>
            <a:r>
              <a:rPr lang="en-US" i="1" dirty="0"/>
              <a:t>one</a:t>
            </a:r>
            <a:r>
              <a:rPr lang="en-US" dirty="0"/>
              <a:t> cell. </a:t>
            </a:r>
          </a:p>
          <a:p>
            <a:pPr marL="354013" indent="-354013">
              <a:buFont typeface="Arial" panose="020B0604020202020204" pitchFamily="34" charset="0"/>
              <a:buChar char="•"/>
            </a:pPr>
            <a:r>
              <a:rPr lang="en-US" dirty="0"/>
              <a:t>We can run the code flexibly regardless the sequence of the cells.</a:t>
            </a:r>
          </a:p>
          <a:p>
            <a:pPr marL="354013" indent="-354013">
              <a:buFont typeface="Arial" panose="020B0604020202020204" pitchFamily="34" charset="0"/>
              <a:buChar char="•"/>
            </a:pPr>
            <a:r>
              <a:rPr lang="en-US" dirty="0"/>
              <a:t>To run all cells, go to “Kernel” and select “Restart Kernel &amp; Run All Cells…”. </a:t>
            </a:r>
          </a:p>
          <a:p>
            <a:pPr marL="354013" indent="-354013">
              <a:buFont typeface="Arial" panose="020B0604020202020204" pitchFamily="34" charset="0"/>
              <a:buChar char="•"/>
            </a:pPr>
            <a:r>
              <a:rPr lang="en-US" dirty="0"/>
              <a:t>In this case, the order of the cells becomes essential.</a:t>
            </a:r>
          </a:p>
        </p:txBody>
      </p:sp>
      <p:pic>
        <p:nvPicPr>
          <p:cNvPr id="11" name="Picture 10">
            <a:extLst>
              <a:ext uri="{FF2B5EF4-FFF2-40B4-BE49-F238E27FC236}">
                <a16:creationId xmlns:a16="http://schemas.microsoft.com/office/drawing/2014/main" id="{AFDDACCD-6158-4B36-B36F-F5D4B863DB31}"/>
              </a:ext>
            </a:extLst>
          </p:cNvPr>
          <p:cNvPicPr/>
          <p:nvPr/>
        </p:nvPicPr>
        <p:blipFill rotWithShape="1">
          <a:blip r:embed="rId4">
            <a:extLst>
              <a:ext uri="{28A0092B-C50C-407E-A947-70E740481C1C}">
                <a14:useLocalDpi xmlns:a14="http://schemas.microsoft.com/office/drawing/2010/main" val="0"/>
              </a:ext>
            </a:extLst>
          </a:blip>
          <a:srcRect l="9127" r="83632"/>
          <a:stretch/>
        </p:blipFill>
        <p:spPr bwMode="auto">
          <a:xfrm>
            <a:off x="3419993" y="1344945"/>
            <a:ext cx="326789" cy="274689"/>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1F12631E-70EC-4CAA-A547-3D788B6F3679}"/>
              </a:ext>
            </a:extLst>
          </p:cNvPr>
          <p:cNvGrpSpPr/>
          <p:nvPr/>
        </p:nvGrpSpPr>
        <p:grpSpPr>
          <a:xfrm>
            <a:off x="918000" y="1762725"/>
            <a:ext cx="7768800" cy="1795656"/>
            <a:chOff x="918000" y="1762725"/>
            <a:chExt cx="7768800" cy="1795656"/>
          </a:xfrm>
        </p:grpSpPr>
        <p:pic>
          <p:nvPicPr>
            <p:cNvPr id="10" name="Picture 9">
              <a:extLst>
                <a:ext uri="{FF2B5EF4-FFF2-40B4-BE49-F238E27FC236}">
                  <a16:creationId xmlns:a16="http://schemas.microsoft.com/office/drawing/2014/main" id="{BA27B39C-5504-4B4F-8281-F23ADFF9E5F3}"/>
                </a:ext>
              </a:extLst>
            </p:cNvPr>
            <p:cNvPicPr>
              <a:picLocks noChangeAspect="1"/>
            </p:cNvPicPr>
            <p:nvPr/>
          </p:nvPicPr>
          <p:blipFill rotWithShape="1">
            <a:blip r:embed="rId5"/>
            <a:srcRect l="18696" t="10584" r="2194" b="55663"/>
            <a:stretch/>
          </p:blipFill>
          <p:spPr bwMode="auto">
            <a:xfrm>
              <a:off x="918000" y="1762725"/>
              <a:ext cx="7768800" cy="1795656"/>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6DA5E0A1-4858-4873-81AF-8A79F8F2C994}"/>
                </a:ext>
              </a:extLst>
            </p:cNvPr>
            <p:cNvSpPr/>
            <p:nvPr/>
          </p:nvSpPr>
          <p:spPr>
            <a:xfrm>
              <a:off x="1061883" y="1876431"/>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1520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660" y="-1"/>
            <a:ext cx="8103140" cy="838800"/>
          </a:xfrm>
        </p:spPr>
        <p:txBody>
          <a:bodyPr/>
          <a:lstStyle/>
          <a:p>
            <a:r>
              <a:rPr lang="en-SG" dirty="0"/>
              <a:t>E</a:t>
            </a:r>
            <a:r>
              <a:rPr lang="en-US" dirty="0" err="1"/>
              <a:t>dit</a:t>
            </a:r>
            <a:r>
              <a:rPr lang="en-US" dirty="0"/>
              <a:t>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provides many functions to restructure our Python scripts.</a:t>
            </a:r>
          </a:p>
          <a:p>
            <a:pPr marL="354013" indent="-354013">
              <a:buFont typeface="Arial" panose="020B0604020202020204" pitchFamily="34" charset="0"/>
              <a:buChar char="•"/>
            </a:pPr>
            <a:r>
              <a:rPr lang="en-US" dirty="0"/>
              <a:t>Below is the “Edit” menu with all available options.</a:t>
            </a:r>
            <a:endParaRPr lang="en-SG" dirty="0"/>
          </a:p>
          <a:p>
            <a:pPr marL="354013" indent="-354013"/>
            <a:endParaRPr lang="en-SG" dirty="0"/>
          </a:p>
        </p:txBody>
      </p:sp>
      <p:grpSp>
        <p:nvGrpSpPr>
          <p:cNvPr id="2" name="Group 1">
            <a:extLst>
              <a:ext uri="{FF2B5EF4-FFF2-40B4-BE49-F238E27FC236}">
                <a16:creationId xmlns:a16="http://schemas.microsoft.com/office/drawing/2014/main" id="{39679788-703D-4E6C-B0D6-54EE768F0A3C}"/>
              </a:ext>
            </a:extLst>
          </p:cNvPr>
          <p:cNvGrpSpPr/>
          <p:nvPr/>
        </p:nvGrpSpPr>
        <p:grpSpPr>
          <a:xfrm>
            <a:off x="992400" y="2164278"/>
            <a:ext cx="7768800" cy="4187852"/>
            <a:chOff x="992400" y="2164278"/>
            <a:chExt cx="7768800" cy="4187852"/>
          </a:xfrm>
        </p:grpSpPr>
        <p:pic>
          <p:nvPicPr>
            <p:cNvPr id="7" name="Picture 6">
              <a:extLst>
                <a:ext uri="{FF2B5EF4-FFF2-40B4-BE49-F238E27FC236}">
                  <a16:creationId xmlns:a16="http://schemas.microsoft.com/office/drawing/2014/main" id="{555C46BD-55FB-43BD-9CB2-1637BA633B58}"/>
                </a:ext>
              </a:extLst>
            </p:cNvPr>
            <p:cNvPicPr>
              <a:picLocks noChangeAspect="1"/>
            </p:cNvPicPr>
            <p:nvPr/>
          </p:nvPicPr>
          <p:blipFill rotWithShape="1">
            <a:blip r:embed="rId4"/>
            <a:srcRect l="2575" t="7055" r="2702"/>
            <a:stretch/>
          </p:blipFill>
          <p:spPr bwMode="auto">
            <a:xfrm>
              <a:off x="992400" y="2223270"/>
              <a:ext cx="7768800" cy="4128860"/>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id="{EA34AADB-83CF-4F9F-8533-45905B6C0C40}"/>
                </a:ext>
              </a:extLst>
            </p:cNvPr>
            <p:cNvSpPr/>
            <p:nvPr/>
          </p:nvSpPr>
          <p:spPr>
            <a:xfrm>
              <a:off x="1150372" y="2164278"/>
              <a:ext cx="403124"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8863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114" y="-1"/>
            <a:ext cx="8083685" cy="838800"/>
          </a:xfrm>
        </p:spPr>
        <p:txBody>
          <a:bodyPr/>
          <a:lstStyle/>
          <a:p>
            <a:r>
              <a:rPr lang="en-US" dirty="0"/>
              <a:t>Save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Save JupyterLab notebook by pressing        or “Save Notebook as…” in the “File” menu. </a:t>
            </a:r>
          </a:p>
          <a:p>
            <a:pPr marL="354013" indent="-354013">
              <a:buFont typeface="Arial" panose="020B0604020202020204" pitchFamily="34" charset="0"/>
              <a:buChar char="•"/>
            </a:pPr>
            <a:r>
              <a:rPr lang="en-US" dirty="0"/>
              <a:t>Notebook is saved as a “.</a:t>
            </a:r>
            <a:r>
              <a:rPr lang="en-US" dirty="0" err="1"/>
              <a:t>ipynb</a:t>
            </a:r>
            <a:r>
              <a:rPr lang="en-US" dirty="0"/>
              <a:t>” file in the folder where JupyterLab was started.</a:t>
            </a:r>
            <a:endParaRPr lang="en-SG" dirty="0"/>
          </a:p>
          <a:p>
            <a:pPr marL="354013" indent="-354013"/>
            <a:endParaRPr lang="en-SG" dirty="0"/>
          </a:p>
        </p:txBody>
      </p:sp>
      <p:sp>
        <p:nvSpPr>
          <p:cNvPr id="4" name="Footer Placeholder 3"/>
          <p:cNvSpPr>
            <a:spLocks noGrp="1"/>
          </p:cNvSpPr>
          <p:nvPr>
            <p:ph type="ftr" sz="quarter" idx="3"/>
          </p:nvPr>
        </p:nvSpPr>
        <p:spPr>
          <a:xfrm>
            <a:off x="0" y="6492240"/>
            <a:ext cx="4876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2021 Singapore University of Social Sciences.  All rights reserved.</a:t>
            </a:r>
            <a:endParaRPr lang="en-US" dirty="0"/>
          </a:p>
        </p:txBody>
      </p:sp>
      <p:pic>
        <p:nvPicPr>
          <p:cNvPr id="9" name="Picture 8">
            <a:extLst>
              <a:ext uri="{FF2B5EF4-FFF2-40B4-BE49-F238E27FC236}">
                <a16:creationId xmlns:a16="http://schemas.microsoft.com/office/drawing/2014/main" id="{A3CF6AFE-6E86-4703-98F6-575E2378EAD7}"/>
              </a:ext>
            </a:extLst>
          </p:cNvPr>
          <p:cNvPicPr/>
          <p:nvPr/>
        </p:nvPicPr>
        <p:blipFill rotWithShape="1">
          <a:blip r:embed="rId4">
            <a:extLst>
              <a:ext uri="{28A0092B-C50C-407E-A947-70E740481C1C}">
                <a14:useLocalDpi xmlns:a14="http://schemas.microsoft.com/office/drawing/2010/main" val="0"/>
              </a:ext>
            </a:extLst>
          </a:blip>
          <a:srcRect l="472" r="91482"/>
          <a:stretch/>
        </p:blipFill>
        <p:spPr bwMode="auto">
          <a:xfrm>
            <a:off x="4889792" y="1364226"/>
            <a:ext cx="332188" cy="309717"/>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2" name="Group 1">
            <a:extLst>
              <a:ext uri="{FF2B5EF4-FFF2-40B4-BE49-F238E27FC236}">
                <a16:creationId xmlns:a16="http://schemas.microsoft.com/office/drawing/2014/main" id="{1619F42B-4594-44EF-935D-276C78BD003D}"/>
              </a:ext>
            </a:extLst>
          </p:cNvPr>
          <p:cNvGrpSpPr/>
          <p:nvPr/>
        </p:nvGrpSpPr>
        <p:grpSpPr>
          <a:xfrm>
            <a:off x="918000" y="2858637"/>
            <a:ext cx="7768800" cy="3458359"/>
            <a:chOff x="992400" y="2820204"/>
            <a:chExt cx="7768800" cy="3458359"/>
          </a:xfrm>
        </p:grpSpPr>
        <p:pic>
          <p:nvPicPr>
            <p:cNvPr id="8" name="Picture 7">
              <a:extLst>
                <a:ext uri="{FF2B5EF4-FFF2-40B4-BE49-F238E27FC236}">
                  <a16:creationId xmlns:a16="http://schemas.microsoft.com/office/drawing/2014/main" id="{B1C5104A-C8B5-4E0C-A99D-B7864FAD7230}"/>
                </a:ext>
              </a:extLst>
            </p:cNvPr>
            <p:cNvPicPr>
              <a:picLocks noChangeAspect="1"/>
            </p:cNvPicPr>
            <p:nvPr/>
          </p:nvPicPr>
          <p:blipFill rotWithShape="1">
            <a:blip r:embed="rId5"/>
            <a:srcRect l="2659" t="6748" r="2708" b="15480"/>
            <a:stretch/>
          </p:blipFill>
          <p:spPr bwMode="auto">
            <a:xfrm>
              <a:off x="992400" y="2820204"/>
              <a:ext cx="7768800" cy="3458359"/>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1061884" y="4630994"/>
              <a:ext cx="2074606" cy="186812"/>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28831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US" dirty="0"/>
              <a:t>Markdown</a:t>
            </a:r>
            <a:endParaRPr lang="en-SG" dirty="0"/>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can be used an advanced text editor. </a:t>
            </a:r>
          </a:p>
          <a:p>
            <a:pPr marL="354013" indent="-354013">
              <a:buFont typeface="Arial" panose="020B0604020202020204" pitchFamily="34" charset="0"/>
              <a:buChar char="•"/>
            </a:pPr>
            <a:r>
              <a:rPr lang="en-US" dirty="0"/>
              <a:t>Headers, elaborative texts, HTML codes, etc., all could be embedded in a JupyterLab notebook. </a:t>
            </a:r>
          </a:p>
          <a:p>
            <a:pPr marL="354013" indent="-354013">
              <a:buFont typeface="Arial" panose="020B0604020202020204" pitchFamily="34" charset="0"/>
              <a:buChar char="•"/>
            </a:pPr>
            <a:r>
              <a:rPr lang="en-US" dirty="0"/>
              <a:t>To create the corresponding format, switch the cell type from “Code” to “Markdown”.</a:t>
            </a:r>
            <a:endParaRPr lang="en-SG" dirty="0"/>
          </a:p>
        </p:txBody>
      </p:sp>
      <p:grpSp>
        <p:nvGrpSpPr>
          <p:cNvPr id="2" name="Group 1">
            <a:extLst>
              <a:ext uri="{FF2B5EF4-FFF2-40B4-BE49-F238E27FC236}">
                <a16:creationId xmlns:a16="http://schemas.microsoft.com/office/drawing/2014/main" id="{3EFE5393-BCA3-49EB-A47D-79E33160F323}"/>
              </a:ext>
            </a:extLst>
          </p:cNvPr>
          <p:cNvGrpSpPr>
            <a:grpSpLocks noChangeAspect="1"/>
          </p:cNvGrpSpPr>
          <p:nvPr/>
        </p:nvGrpSpPr>
        <p:grpSpPr>
          <a:xfrm>
            <a:off x="918000" y="3429000"/>
            <a:ext cx="7768800" cy="1924739"/>
            <a:chOff x="1782127" y="2737802"/>
            <a:chExt cx="5579745" cy="1382395"/>
          </a:xfrm>
        </p:grpSpPr>
        <p:pic>
          <p:nvPicPr>
            <p:cNvPr id="11" name="Picture 10">
              <a:extLst>
                <a:ext uri="{FF2B5EF4-FFF2-40B4-BE49-F238E27FC236}">
                  <a16:creationId xmlns:a16="http://schemas.microsoft.com/office/drawing/2014/main" id="{7496B885-5A31-4F0A-B3D0-6B81D8CB9CAE}"/>
                </a:ext>
              </a:extLst>
            </p:cNvPr>
            <p:cNvPicPr/>
            <p:nvPr/>
          </p:nvPicPr>
          <p:blipFill rotWithShape="1">
            <a:blip r:embed="rId4"/>
            <a:srcRect l="22515" t="11351" r="2693" b="54439"/>
            <a:stretch/>
          </p:blipFill>
          <p:spPr bwMode="auto">
            <a:xfrm>
              <a:off x="1782127" y="2737802"/>
              <a:ext cx="5579745" cy="1382395"/>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3293803" y="3244818"/>
              <a:ext cx="727589" cy="213678"/>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99514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696749"/>
          </a:xfrm>
        </p:spPr>
        <p:txBody>
          <a:bodyPr>
            <a:noAutofit/>
          </a:bodyPr>
          <a:lstStyle/>
          <a:p>
            <a:r>
              <a:rPr lang="en-US" dirty="0"/>
              <a:t>Start JupyterLab, open a new notebook and carry out the following tasks:</a:t>
            </a:r>
          </a:p>
          <a:p>
            <a:pPr marL="457200" indent="-457200">
              <a:buFont typeface="+mj-lt"/>
              <a:buAutoNum type="arabicPeriod"/>
            </a:pPr>
            <a:r>
              <a:rPr lang="en-US" dirty="0"/>
              <a:t>Carry out simple calculations such as 2 * (3 – 1.5</a:t>
            </a:r>
            <a:r>
              <a:rPr lang="en-US" baseline="30000" dirty="0"/>
              <a:t>2</a:t>
            </a:r>
            <a:r>
              <a:rPr lang="en-US" dirty="0"/>
              <a:t>).</a:t>
            </a:r>
          </a:p>
          <a:p>
            <a:pPr marL="457200" indent="-457200">
              <a:buFont typeface="+mj-lt"/>
              <a:buAutoNum type="arabicPeriod"/>
            </a:pPr>
            <a:r>
              <a:rPr lang="en-US" dirty="0"/>
              <a:t>Print the result of the calculation using formatted printing in another cell.</a:t>
            </a:r>
          </a:p>
          <a:p>
            <a:pPr marL="457200" indent="-457200">
              <a:buFont typeface="+mj-lt"/>
              <a:buAutoNum type="arabicPeriod"/>
            </a:pPr>
            <a:r>
              <a:rPr lang="en-US" dirty="0"/>
              <a:t>Insert a markdown cell before the cell of step 1 and describe the calculation to be carried out.</a:t>
            </a:r>
          </a:p>
          <a:p>
            <a:pPr marL="457200" indent="-457200">
              <a:buFont typeface="+mj-lt"/>
              <a:buAutoNum type="arabicPeriod"/>
            </a:pPr>
            <a:r>
              <a:rPr lang="en-US" dirty="0"/>
              <a:t>Re-run all cells.</a:t>
            </a:r>
          </a:p>
          <a:p>
            <a:pPr marL="457200" indent="-457200">
              <a:buFont typeface="+mj-lt"/>
              <a:buAutoNum type="arabicPeriod"/>
            </a:pPr>
            <a:r>
              <a:rPr lang="en-US" dirty="0"/>
              <a:t>Save the notebook on the computer.</a:t>
            </a:r>
          </a:p>
          <a:p>
            <a:pPr marL="457200" indent="-457200">
              <a:buFont typeface="+mj-lt"/>
              <a:buAutoNum type="arabicPeriod"/>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advantages of using JupyterLab for data analytics tasks in comparison to Atom?</a:t>
            </a:r>
          </a:p>
          <a:p>
            <a:pPr marL="354013" indent="-354013">
              <a:buFont typeface="Arial" panose="020B0604020202020204" pitchFamily="34" charset="0"/>
              <a:buChar char="•"/>
            </a:pPr>
            <a:r>
              <a:rPr lang="en-US" dirty="0"/>
              <a:t>What is the optimal size of a chuck of code in a single cell?</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Array must be rectangular, i.e., number of values in each row and each column must be identical.</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2021</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JupyterLab</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1"/>
            <a:ext cx="8540885" cy="838800"/>
          </a:xfrm>
        </p:spPr>
        <p:txBody>
          <a:bodyPr/>
          <a:lstStyle/>
          <a:p>
            <a:r>
              <a:rPr lang="en-SG" dirty="0"/>
              <a:t>Introduction to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JupyterLab is a web application </a:t>
            </a:r>
            <a:r>
              <a:rPr lang="en-US" dirty="0" err="1"/>
              <a:t>specialised</a:t>
            </a:r>
            <a:r>
              <a:rPr lang="en-US" dirty="0"/>
              <a:t> in data analytics using Python.</a:t>
            </a:r>
            <a:endParaRPr lang="en-SG" u="sng" dirty="0"/>
          </a:p>
          <a:p>
            <a:pPr marL="354013" indent="-354013">
              <a:buFont typeface="Arial" panose="020B0604020202020204" pitchFamily="34" charset="0"/>
              <a:buChar char="•"/>
            </a:pPr>
            <a:r>
              <a:rPr lang="en-US" dirty="0"/>
              <a:t>JupyterLab can be used to create Python code for </a:t>
            </a:r>
          </a:p>
          <a:p>
            <a:pPr marL="971550" lvl="1" indent="-342900" algn="l">
              <a:buFont typeface="Wingdings" panose="05000000000000000000" pitchFamily="2" charset="2"/>
              <a:buChar char="Ø"/>
            </a:pPr>
            <a:r>
              <a:rPr lang="en-US" dirty="0">
                <a:solidFill>
                  <a:schemeClr val="tx1"/>
                </a:solidFill>
              </a:rPr>
              <a:t>cleaning and transforming data</a:t>
            </a:r>
          </a:p>
          <a:p>
            <a:pPr marL="971550" lvl="1" indent="-342900" algn="l">
              <a:buFont typeface="Wingdings" panose="05000000000000000000" pitchFamily="2" charset="2"/>
              <a:buChar char="Ø"/>
            </a:pPr>
            <a:r>
              <a:rPr lang="en-US" dirty="0">
                <a:solidFill>
                  <a:schemeClr val="tx1"/>
                </a:solidFill>
              </a:rPr>
              <a:t>running numerical simulation</a:t>
            </a:r>
          </a:p>
          <a:p>
            <a:pPr marL="971550" lvl="1" indent="-342900" algn="l">
              <a:buFont typeface="Wingdings" panose="05000000000000000000" pitchFamily="2" charset="2"/>
              <a:buChar char="Ø"/>
            </a:pPr>
            <a:r>
              <a:rPr lang="en-US" dirty="0">
                <a:solidFill>
                  <a:schemeClr val="tx1"/>
                </a:solidFill>
              </a:rPr>
              <a:t>performing statistical modelling</a:t>
            </a:r>
          </a:p>
          <a:p>
            <a:pPr marL="971550" lvl="1" indent="-342900" algn="l">
              <a:buFont typeface="Wingdings" panose="05000000000000000000" pitchFamily="2" charset="2"/>
              <a:buChar char="Ø"/>
            </a:pPr>
            <a:r>
              <a:rPr lang="en-US" dirty="0">
                <a:solidFill>
                  <a:schemeClr val="tx1"/>
                </a:solidFill>
              </a:rPr>
              <a:t>data </a:t>
            </a:r>
            <a:r>
              <a:rPr lang="en-US" dirty="0" err="1">
                <a:solidFill>
                  <a:schemeClr val="tx1"/>
                </a:solidFill>
              </a:rPr>
              <a:t>visualisation</a:t>
            </a:r>
            <a:endParaRPr lang="en-US" dirty="0">
              <a:solidFill>
                <a:schemeClr val="tx1"/>
              </a:solidFill>
            </a:endParaRPr>
          </a:p>
          <a:p>
            <a:pPr marL="971550" lvl="1" indent="-342900" algn="l">
              <a:buFont typeface="Wingdings" panose="05000000000000000000" pitchFamily="2" charset="2"/>
              <a:buChar char="Ø"/>
            </a:pPr>
            <a:r>
              <a:rPr lang="en-US" dirty="0">
                <a:solidFill>
                  <a:schemeClr val="tx1"/>
                </a:solidFill>
              </a:rPr>
              <a:t>machine learning</a:t>
            </a:r>
            <a:endParaRPr lang="en-SG" dirty="0">
              <a:solidFill>
                <a:schemeClr val="tx1"/>
              </a:solidFill>
            </a:endParaRPr>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JupyterLab</a:t>
            </a:r>
          </a:p>
        </p:txBody>
      </p:sp>
      <p:sp>
        <p:nvSpPr>
          <p:cNvPr id="3" name="Content Placeholder 2"/>
          <p:cNvSpPr>
            <a:spLocks noGrp="1"/>
          </p:cNvSpPr>
          <p:nvPr>
            <p:ph idx="1"/>
          </p:nvPr>
        </p:nvSpPr>
        <p:spPr/>
        <p:txBody>
          <a:bodyPr/>
          <a:lstStyle/>
          <a:p>
            <a:pPr marL="354013" indent="-354013"/>
            <a:r>
              <a:rPr lang="en-US" dirty="0"/>
              <a:t>Install JupyterLab using pip in the terminal apps.</a:t>
            </a:r>
          </a:p>
          <a:p>
            <a:pPr marL="354013" indent="-354013"/>
            <a:endParaRPr lang="en-US" dirty="0"/>
          </a:p>
          <a:p>
            <a:pPr marL="354013" indent="-354013"/>
            <a:endParaRPr lang="en-SG" dirty="0"/>
          </a:p>
          <a:p>
            <a:pPr marL="354013" indent="-354013"/>
            <a:endParaRPr lang="en-SG" dirty="0"/>
          </a:p>
          <a:p>
            <a:pPr marL="354013" indent="-354013"/>
            <a:endParaRPr lang="en-SG" dirty="0"/>
          </a:p>
        </p:txBody>
      </p:sp>
      <p:sp>
        <p:nvSpPr>
          <p:cNvPr id="6" name="Rectangle 5">
            <a:extLst>
              <a:ext uri="{FF2B5EF4-FFF2-40B4-BE49-F238E27FC236}">
                <a16:creationId xmlns:a16="http://schemas.microsoft.com/office/drawing/2014/main" id="{0C8A0145-9507-40EB-8857-6B5225CD7849}"/>
              </a:ext>
            </a:extLst>
          </p:cNvPr>
          <p:cNvSpPr/>
          <p:nvPr/>
        </p:nvSpPr>
        <p:spPr>
          <a:xfrm>
            <a:off x="457201" y="172663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jupyterlab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D25E367-1E29-47A4-8E49-D4DAAC32E5B2}"/>
              </a:ext>
            </a:extLst>
          </p:cNvPr>
          <p:cNvPicPr>
            <a:picLocks noChangeAspect="1"/>
          </p:cNvPicPr>
          <p:nvPr/>
        </p:nvPicPr>
        <p:blipFill rotWithShape="1">
          <a:blip r:embed="rId4"/>
          <a:srcRect t="33054" r="1308"/>
          <a:stretch/>
        </p:blipFill>
        <p:spPr bwMode="auto">
          <a:xfrm>
            <a:off x="687600" y="3558381"/>
            <a:ext cx="7768800" cy="287396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58ED51C-1872-49A2-8DFA-05946471721C}"/>
              </a:ext>
            </a:extLst>
          </p:cNvPr>
          <p:cNvPicPr>
            <a:picLocks noChangeAspect="1"/>
          </p:cNvPicPr>
          <p:nvPr/>
        </p:nvPicPr>
        <p:blipFill rotWithShape="1">
          <a:blip r:embed="rId5"/>
          <a:srcRect t="4152" r="1495" b="70972"/>
          <a:stretch/>
        </p:blipFill>
        <p:spPr bwMode="auto">
          <a:xfrm>
            <a:off x="687600" y="2378415"/>
            <a:ext cx="7768800" cy="1070006"/>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82348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Start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Start terminal apps and change to the folder where the Python scripts are stored.</a:t>
            </a:r>
          </a:p>
          <a:p>
            <a:pPr marL="354013" indent="-354013">
              <a:buFont typeface="Arial" panose="020B0604020202020204" pitchFamily="34" charset="0"/>
              <a:buChar char="•"/>
            </a:pPr>
            <a:r>
              <a:rPr lang="en-US" dirty="0"/>
              <a:t>Launch JupyterLab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Normally, JupyterLab is launched automatically in the internet browser. </a:t>
            </a:r>
          </a:p>
          <a:p>
            <a:pPr marL="354013" indent="-354013">
              <a:buFont typeface="Arial" panose="020B0604020202020204" pitchFamily="34" charset="0"/>
              <a:buChar char="•"/>
            </a:pPr>
            <a:r>
              <a:rPr lang="en-US" dirty="0"/>
              <a:t>If it does not start by itself, start the internet browser manually and type in the following URL in the address bar: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Press “Python 3” in the “Notebook” rubric to start a new Python script.</a:t>
            </a:r>
          </a:p>
        </p:txBody>
      </p:sp>
      <p:sp>
        <p:nvSpPr>
          <p:cNvPr id="5" name="Rectangle 4">
            <a:extLst>
              <a:ext uri="{FF2B5EF4-FFF2-40B4-BE49-F238E27FC236}">
                <a16:creationId xmlns:a16="http://schemas.microsoft.com/office/drawing/2014/main" id="{53692D2F-271C-4F18-BD2C-EB3374064A22}"/>
              </a:ext>
            </a:extLst>
          </p:cNvPr>
          <p:cNvSpPr/>
          <p:nvPr/>
        </p:nvSpPr>
        <p:spPr>
          <a:xfrm>
            <a:off x="457201" y="246405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jupyter </a:t>
            </a:r>
            <a:r>
              <a:rPr lang="en-US" sz="2000" dirty="0">
                <a:solidFill>
                  <a:schemeClr val="accent2">
                    <a:lumMod val="50000"/>
                  </a:schemeClr>
                </a:solidFill>
              </a:rPr>
              <a:t>lab</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98BD4FF7-847E-4A3A-858D-F44A87AA44B1}"/>
              </a:ext>
            </a:extLst>
          </p:cNvPr>
          <p:cNvSpPr/>
          <p:nvPr/>
        </p:nvSpPr>
        <p:spPr>
          <a:xfrm>
            <a:off x="457201" y="4143110"/>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localhost:8888/lab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23B7370-F936-4813-8F7D-311ACA144DB5}"/>
              </a:ext>
            </a:extLst>
          </p:cNvPr>
          <p:cNvPicPr>
            <a:picLocks noChangeAspect="1"/>
          </p:cNvPicPr>
          <p:nvPr/>
        </p:nvPicPr>
        <p:blipFill rotWithShape="1">
          <a:blip r:embed="rId4"/>
          <a:srcRect l="18694" t="10583" r="2285" b="74077"/>
          <a:stretch/>
        </p:blipFill>
        <p:spPr bwMode="auto">
          <a:xfrm>
            <a:off x="687600" y="5154134"/>
            <a:ext cx="7768800" cy="816931"/>
          </a:xfrm>
          <a:prstGeom prst="rect">
            <a:avLst/>
          </a:prstGeom>
          <a:ln w="3175">
            <a:solidFill>
              <a:schemeClr val="bg1">
                <a:lumMod val="85000"/>
              </a:schemeClr>
            </a:solid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32557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Programming with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program in JupyterLab cell can be executed by clicking        or pressing CTRL + ENTER. </a:t>
            </a:r>
          </a:p>
          <a:p>
            <a:pPr marL="354013" indent="-354013">
              <a:buFont typeface="Arial" panose="020B0604020202020204" pitchFamily="34" charset="0"/>
              <a:buChar char="•"/>
            </a:pPr>
            <a:r>
              <a:rPr lang="en-US" dirty="0"/>
              <a:t>The output of the program script will then be printed below the input box.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C3112C4-4057-427C-9A5A-F2D7DA5EA0C6}"/>
              </a:ext>
            </a:extLst>
          </p:cNvPr>
          <p:cNvPicPr/>
          <p:nvPr/>
        </p:nvPicPr>
        <p:blipFill rotWithShape="1">
          <a:blip r:embed="rId4">
            <a:extLst>
              <a:ext uri="{28A0092B-C50C-407E-A947-70E740481C1C}">
                <a14:useLocalDpi xmlns:a14="http://schemas.microsoft.com/office/drawing/2010/main" val="0"/>
              </a:ext>
            </a:extLst>
          </a:blip>
          <a:srcRect l="29209" t="14502" r="69469" b="83280"/>
          <a:stretch/>
        </p:blipFill>
        <p:spPr bwMode="auto">
          <a:xfrm>
            <a:off x="7373775" y="1338222"/>
            <a:ext cx="281120" cy="257122"/>
          </a:xfrm>
          <a:prstGeom prst="rect">
            <a:avLst/>
          </a:prstGeom>
          <a:ln w="3175" cap="flat" cmpd="sng" algn="ctr">
            <a:solidFill>
              <a:schemeClr val="tx1">
                <a:lumMod val="85000"/>
                <a:lumOff val="15000"/>
              </a:schemeClr>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grpSp>
        <p:nvGrpSpPr>
          <p:cNvPr id="5" name="Group 4">
            <a:extLst>
              <a:ext uri="{FF2B5EF4-FFF2-40B4-BE49-F238E27FC236}">
                <a16:creationId xmlns:a16="http://schemas.microsoft.com/office/drawing/2014/main" id="{5C48D408-18DF-4607-9ACA-DBE389413EDA}"/>
              </a:ext>
            </a:extLst>
          </p:cNvPr>
          <p:cNvGrpSpPr/>
          <p:nvPr/>
        </p:nvGrpSpPr>
        <p:grpSpPr>
          <a:xfrm>
            <a:off x="918000" y="2719048"/>
            <a:ext cx="7768800" cy="1419904"/>
            <a:chOff x="918000" y="2719048"/>
            <a:chExt cx="7768800" cy="1419904"/>
          </a:xfrm>
        </p:grpSpPr>
        <p:pic>
          <p:nvPicPr>
            <p:cNvPr id="9" name="Picture 8">
              <a:extLst>
                <a:ext uri="{FF2B5EF4-FFF2-40B4-BE49-F238E27FC236}">
                  <a16:creationId xmlns:a16="http://schemas.microsoft.com/office/drawing/2014/main" id="{D21709F9-190C-462F-9AF6-E72D2015B847}"/>
                </a:ext>
              </a:extLst>
            </p:cNvPr>
            <p:cNvPicPr>
              <a:picLocks noChangeAspect="1"/>
            </p:cNvPicPr>
            <p:nvPr/>
          </p:nvPicPr>
          <p:blipFill rotWithShape="1">
            <a:blip r:embed="rId5"/>
            <a:srcRect l="18629" t="10724" r="2191" b="62547"/>
            <a:stretch/>
          </p:blipFill>
          <p:spPr bwMode="auto">
            <a:xfrm>
              <a:off x="918000" y="2719048"/>
              <a:ext cx="7768800" cy="1419904"/>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id="{173AEEE8-F459-4163-85B3-92886A9460E6}"/>
                </a:ext>
              </a:extLst>
            </p:cNvPr>
            <p:cNvSpPr/>
            <p:nvPr/>
          </p:nvSpPr>
          <p:spPr>
            <a:xfrm>
              <a:off x="1838631" y="2830160"/>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411279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7.9"/>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8"/>
  <p:tag name="ARTICULATE_AUDIO_RECORDED" val="1"/>
  <p:tag name="ELAPSEDTIME" val="39.7"/>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63.5"/>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3"/>
  <p:tag name="ARTICULATE_AUDIO_RECORDED" val="1"/>
  <p:tag name="ELAPSEDTIME" val="1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49.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24.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8.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6"/>
  <p:tag name="ARTICULATE_AUDIO_RECORDED" val="1"/>
  <p:tag name="ELAPSEDTIME" val="21.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2443</TotalTime>
  <Words>3762</Words>
  <Application>Microsoft Office PowerPoint</Application>
  <PresentationFormat>On-screen Show (4:3)</PresentationFormat>
  <Paragraphs>485</Paragraphs>
  <Slides>36</Slides>
  <Notes>27</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36</vt:i4>
      </vt:variant>
    </vt:vector>
  </HeadingPairs>
  <TitlesOfParts>
    <vt:vector size="54"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Roboto Medium</vt:lpstr>
      <vt:lpstr>Times New Roman</vt:lpstr>
      <vt:lpstr>Wingdings</vt:lpstr>
      <vt:lpstr>ヒラギノ角ゴ Pro W3</vt:lpstr>
      <vt:lpstr>SBIZ</vt:lpstr>
      <vt:lpstr>3_Office Theme</vt:lpstr>
      <vt:lpstr>Office Theme</vt:lpstr>
      <vt:lpstr>ANL252 – Assessments, weightage, deadlines</vt:lpstr>
      <vt:lpstr>Python for Data Analytics ANL 252</vt:lpstr>
      <vt:lpstr>Learning Objectives of ANL201 </vt:lpstr>
      <vt:lpstr>Study Unit 3  Arrays and Plots </vt:lpstr>
      <vt:lpstr>Introduction to  JupyterLab</vt:lpstr>
      <vt:lpstr>Introduction to JupyterLab</vt:lpstr>
      <vt:lpstr>Install JupyterLab</vt:lpstr>
      <vt:lpstr>Start JupyterLab</vt:lpstr>
      <vt:lpstr>Programming with JupyterLab</vt:lpstr>
      <vt:lpstr>Writing and Running Codes in Cells</vt:lpstr>
      <vt:lpstr>Edit JupyterLab Notebook</vt:lpstr>
      <vt:lpstr>Save JupyterLab Notebook</vt:lpstr>
      <vt:lpstr>Markdown</vt:lpstr>
      <vt:lpstr>Activity</vt:lpstr>
      <vt:lpstr>Discussion</vt:lpstr>
      <vt:lpstr>Array Management  with NumPy</vt:lpstr>
      <vt:lpstr>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vt:lpstr>
      <vt:lpstr>Discussion</vt:lpstr>
      <vt:lpstr>Plotting with  matplotlib</vt:lpstr>
      <vt:lpstr>matplotlib Package</vt:lpstr>
      <vt:lpstr>Create Plots</vt:lpstr>
      <vt:lpstr>Other Plot Options</vt:lpstr>
      <vt:lpstr>Histogram</vt:lpstr>
      <vt:lpstr>Scatter Plot</vt:lpstr>
      <vt:lpstr>Activity (I)</vt:lpstr>
      <vt:lpstr>Activity (II)</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DELL</cp:lastModifiedBy>
  <cp:revision>192</cp:revision>
  <dcterms:created xsi:type="dcterms:W3CDTF">2012-07-12T02:13:12Z</dcterms:created>
  <dcterms:modified xsi:type="dcterms:W3CDTF">2021-08-13T23:40:01Z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