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8.xml" ContentType="application/vnd.openxmlformats-officedocument.presentationml.notesSlide+xml"/>
  <Override PartName="/ppt/tags/tag30.xml" ContentType="application/vnd.openxmlformats-officedocument.presentationml.tags+xml"/>
  <Override PartName="/ppt/notesSlides/notesSlide9.xml" ContentType="application/vnd.openxmlformats-officedocument.presentationml.notesSlide+xml"/>
  <Override PartName="/ppt/tags/tag31.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notesSlides/notesSlide11.xml" ContentType="application/vnd.openxmlformats-officedocument.presentationml.notesSlide+xml"/>
  <Override PartName="/ppt/tags/tag33.xml" ContentType="application/vnd.openxmlformats-officedocument.presentationml.tags+xml"/>
  <Override PartName="/ppt/notesSlides/notesSlide12.xml" ContentType="application/vnd.openxmlformats-officedocument.presentationml.notesSlide+xml"/>
  <Override PartName="/ppt/tags/tag34.xml" ContentType="application/vnd.openxmlformats-officedocument.presentationml.tags+xml"/>
  <Override PartName="/ppt/notesSlides/notesSlide13.xml" ContentType="application/vnd.openxmlformats-officedocument.presentationml.notesSlide+xml"/>
  <Override PartName="/ppt/tags/tag35.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notesSlides/notesSlide15.xml" ContentType="application/vnd.openxmlformats-officedocument.presentationml.notesSlide+xml"/>
  <Override PartName="/ppt/tags/tag37.xml" ContentType="application/vnd.openxmlformats-officedocument.presentationml.tags+xml"/>
  <Override PartName="/ppt/notesSlides/notesSlide16.xml" ContentType="application/vnd.openxmlformats-officedocument.presentationml.notesSlide+xml"/>
  <Override PartName="/ppt/tags/tag38.xml" ContentType="application/vnd.openxmlformats-officedocument.presentationml.tags+xml"/>
  <Override PartName="/ppt/notesSlides/notesSlide17.xml" ContentType="application/vnd.openxmlformats-officedocument.presentationml.notesSlide+xml"/>
  <Override PartName="/ppt/tags/tag39.xml" ContentType="application/vnd.openxmlformats-officedocument.presentationml.tags+xml"/>
  <Override PartName="/ppt/notesSlides/notesSlide18.xml" ContentType="application/vnd.openxmlformats-officedocument.presentationml.notesSlide+xml"/>
  <Override PartName="/ppt/tags/tag40.xml" ContentType="application/vnd.openxmlformats-officedocument.presentationml.tags+xml"/>
  <Override PartName="/ppt/notesSlides/notesSlide19.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20.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21.xml" ContentType="application/vnd.openxmlformats-officedocument.presentationml.notesSlide+xml"/>
  <Override PartName="/ppt/tags/tag45.xml" ContentType="application/vnd.openxmlformats-officedocument.presentationml.tags+xml"/>
  <Override PartName="/ppt/notesSlides/notesSlide22.xml" ContentType="application/vnd.openxmlformats-officedocument.presentationml.notesSlide+xml"/>
  <Override PartName="/ppt/tags/tag46.xml" ContentType="application/vnd.openxmlformats-officedocument.presentationml.tags+xml"/>
  <Override PartName="/ppt/notesSlides/notesSlide23.xml" ContentType="application/vnd.openxmlformats-officedocument.presentationml.notesSlide+xml"/>
  <Override PartName="/ppt/tags/tag47.xml" ContentType="application/vnd.openxmlformats-officedocument.presentationml.tags+xml"/>
  <Override PartName="/ppt/notesSlides/notesSlide24.xml" ContentType="application/vnd.openxmlformats-officedocument.presentationml.notesSlide+xml"/>
  <Override PartName="/ppt/tags/tag48.xml" ContentType="application/vnd.openxmlformats-officedocument.presentationml.tags+xml"/>
  <Override PartName="/ppt/notesSlides/notesSlide25.xml" ContentType="application/vnd.openxmlformats-officedocument.presentationml.notesSlide+xml"/>
  <Override PartName="/ppt/tags/tag49.xml" ContentType="application/vnd.openxmlformats-officedocument.presentationml.tags+xml"/>
  <Override PartName="/ppt/notesSlides/notesSlide26.xml" ContentType="application/vnd.openxmlformats-officedocument.presentationml.notesSlide+xml"/>
  <Override PartName="/ppt/tags/tag50.xml" ContentType="application/vnd.openxmlformats-officedocument.presentationml.tags+xml"/>
  <Override PartName="/ppt/notesSlides/notesSlide27.xml" ContentType="application/vnd.openxmlformats-officedocument.presentationml.notesSlide+xml"/>
  <Override PartName="/ppt/tags/tag51.xml" ContentType="application/vnd.openxmlformats-officedocument.presentationml.tags+xml"/>
  <Override PartName="/ppt/notesSlides/notesSlide28.xml" ContentType="application/vnd.openxmlformats-officedocument.presentationml.notesSlide+xml"/>
  <Override PartName="/ppt/tags/tag52.xml" ContentType="application/vnd.openxmlformats-officedocument.presentationml.tags+xml"/>
  <Override PartName="/ppt/notesSlides/notesSlide29.xml" ContentType="application/vnd.openxmlformats-officedocument.presentationml.notesSlide+xml"/>
  <Override PartName="/ppt/tags/tag53.xml" ContentType="application/vnd.openxmlformats-officedocument.presentationml.tags+xml"/>
  <Override PartName="/ppt/notesSlides/notesSlide30.xml" ContentType="application/vnd.openxmlformats-officedocument.presentationml.notesSlide+xml"/>
  <Override PartName="/ppt/tags/tag54.xml" ContentType="application/vnd.openxmlformats-officedocument.presentationml.tags+xml"/>
  <Override PartName="/ppt/notesSlides/notesSlide31.xml" ContentType="application/vnd.openxmlformats-officedocument.presentationml.notesSlide+xml"/>
  <Override PartName="/ppt/tags/tag55.xml" ContentType="application/vnd.openxmlformats-officedocument.presentationml.tags+xml"/>
  <Override PartName="/ppt/notesSlides/notesSlide32.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33.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34.xml" ContentType="application/vnd.openxmlformats-officedocument.presentationml.notesSlide+xml"/>
  <Override PartName="/ppt/tags/tag60.xml" ContentType="application/vnd.openxmlformats-officedocument.presentationml.tags+xml"/>
  <Override PartName="/ppt/notesSlides/notesSlide35.xml" ContentType="application/vnd.openxmlformats-officedocument.presentationml.notesSlide+xml"/>
  <Override PartName="/ppt/tags/tag61.xml" ContentType="application/vnd.openxmlformats-officedocument.presentationml.tags+xml"/>
  <Override PartName="/ppt/notesSlides/notesSlide36.xml" ContentType="application/vnd.openxmlformats-officedocument.presentationml.notesSlide+xml"/>
  <Override PartName="/ppt/tags/tag62.xml" ContentType="application/vnd.openxmlformats-officedocument.presentationml.tags+xml"/>
  <Override PartName="/ppt/notesSlides/notesSlide37.xml" ContentType="application/vnd.openxmlformats-officedocument.presentationml.notesSlide+xml"/>
  <Override PartName="/ppt/tags/tag63.xml" ContentType="application/vnd.openxmlformats-officedocument.presentationml.tags+xml"/>
  <Override PartName="/ppt/notesSlides/notesSlide38.xml" ContentType="application/vnd.openxmlformats-officedocument.presentationml.notesSlide+xml"/>
  <Override PartName="/ppt/tags/tag64.xml" ContentType="application/vnd.openxmlformats-officedocument.presentationml.tags+xml"/>
  <Override PartName="/ppt/notesSlides/notesSlide39.xml" ContentType="application/vnd.openxmlformats-officedocument.presentationml.notesSlide+xml"/>
  <Override PartName="/ppt/tags/tag65.xml" ContentType="application/vnd.openxmlformats-officedocument.presentationml.tags+xml"/>
  <Override PartName="/ppt/notesSlides/notesSlide40.xml" ContentType="application/vnd.openxmlformats-officedocument.presentationml.notesSlide+xml"/>
  <Override PartName="/ppt/tags/tag66.xml" ContentType="application/vnd.openxmlformats-officedocument.presentationml.tags+xml"/>
  <Override PartName="/ppt/notesSlides/notesSlide41.xml" ContentType="application/vnd.openxmlformats-officedocument.presentationml.notesSlide+xml"/>
  <Override PartName="/ppt/tags/tag67.xml" ContentType="application/vnd.openxmlformats-officedocument.presentationml.tags+xml"/>
  <Override PartName="/ppt/notesSlides/notesSlide42.xml" ContentType="application/vnd.openxmlformats-officedocument.presentationml.notesSlide+xml"/>
  <Override PartName="/ppt/tags/tag68.xml" ContentType="application/vnd.openxmlformats-officedocument.presentationml.tags+xml"/>
  <Override PartName="/ppt/notesSlides/notesSlide43.xml" ContentType="application/vnd.openxmlformats-officedocument.presentationml.notesSlide+xml"/>
  <Override PartName="/ppt/tags/tag69.xml" ContentType="application/vnd.openxmlformats-officedocument.presentationml.tags+xml"/>
  <Override PartName="/ppt/notesSlides/notesSlide44.xml" ContentType="application/vnd.openxmlformats-officedocument.presentationml.notesSlide+xml"/>
  <Override PartName="/ppt/tags/tag70.xml" ContentType="application/vnd.openxmlformats-officedocument.presentationml.tags+xml"/>
  <Override PartName="/ppt/notesSlides/notesSlide45.xml" ContentType="application/vnd.openxmlformats-officedocument.presentationml.notesSlide+xml"/>
  <Override PartName="/ppt/tags/tag71.xml" ContentType="application/vnd.openxmlformats-officedocument.presentationml.tags+xml"/>
  <Override PartName="/ppt/notesSlides/notesSlide46.xml" ContentType="application/vnd.openxmlformats-officedocument.presentationml.notesSlide+xml"/>
  <Override PartName="/ppt/tags/tag72.xml" ContentType="application/vnd.openxmlformats-officedocument.presentationml.tags+xml"/>
  <Override PartName="/ppt/notesSlides/notesSlide47.xml" ContentType="application/vnd.openxmlformats-officedocument.presentationml.notesSlide+xml"/>
  <Override PartName="/ppt/tags/tag73.xml" ContentType="application/vnd.openxmlformats-officedocument.presentationml.tags+xml"/>
  <Override PartName="/ppt/notesSlides/notesSlide48.xml" ContentType="application/vnd.openxmlformats-officedocument.presentationml.notesSlide+xml"/>
  <Override PartName="/ppt/tags/tag74.xml" ContentType="application/vnd.openxmlformats-officedocument.presentationml.tags+xml"/>
  <Override PartName="/ppt/notesSlides/notesSlide49.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63" r:id="rId6"/>
  </p:sldMasterIdLst>
  <p:notesMasterIdLst>
    <p:notesMasterId r:id="rId70"/>
  </p:notesMasterIdLst>
  <p:handoutMasterIdLst>
    <p:handoutMasterId r:id="rId71"/>
  </p:handoutMasterIdLst>
  <p:sldIdLst>
    <p:sldId id="478" r:id="rId7"/>
    <p:sldId id="479" r:id="rId8"/>
    <p:sldId id="480" r:id="rId9"/>
    <p:sldId id="337" r:id="rId10"/>
    <p:sldId id="257" r:id="rId11"/>
    <p:sldId id="277" r:id="rId12"/>
    <p:sldId id="375" r:id="rId13"/>
    <p:sldId id="379" r:id="rId14"/>
    <p:sldId id="380" r:id="rId15"/>
    <p:sldId id="376" r:id="rId16"/>
    <p:sldId id="268" r:id="rId17"/>
    <p:sldId id="468" r:id="rId18"/>
    <p:sldId id="382" r:id="rId19"/>
    <p:sldId id="383" r:id="rId20"/>
    <p:sldId id="385" r:id="rId21"/>
    <p:sldId id="389" r:id="rId22"/>
    <p:sldId id="393" r:id="rId23"/>
    <p:sldId id="469" r:id="rId24"/>
    <p:sldId id="470" r:id="rId25"/>
    <p:sldId id="395" r:id="rId26"/>
    <p:sldId id="399" r:id="rId27"/>
    <p:sldId id="401" r:id="rId28"/>
    <p:sldId id="405" r:id="rId29"/>
    <p:sldId id="408" r:id="rId30"/>
    <p:sldId id="409" r:id="rId31"/>
    <p:sldId id="398" r:id="rId32"/>
    <p:sldId id="417" r:id="rId33"/>
    <p:sldId id="339" r:id="rId34"/>
    <p:sldId id="419" r:id="rId35"/>
    <p:sldId id="472" r:id="rId36"/>
    <p:sldId id="420" r:id="rId37"/>
    <p:sldId id="421" r:id="rId38"/>
    <p:sldId id="422" r:id="rId39"/>
    <p:sldId id="423" r:id="rId40"/>
    <p:sldId id="424" r:id="rId41"/>
    <p:sldId id="425" r:id="rId42"/>
    <p:sldId id="432" r:id="rId43"/>
    <p:sldId id="433" r:id="rId44"/>
    <p:sldId id="439" r:id="rId45"/>
    <p:sldId id="441" r:id="rId46"/>
    <p:sldId id="445" r:id="rId47"/>
    <p:sldId id="430" r:id="rId48"/>
    <p:sldId id="344" r:id="rId49"/>
    <p:sldId id="446" r:id="rId50"/>
    <p:sldId id="447" r:id="rId51"/>
    <p:sldId id="473" r:id="rId52"/>
    <p:sldId id="448" r:id="rId53"/>
    <p:sldId id="449" r:id="rId54"/>
    <p:sldId id="450" r:id="rId55"/>
    <p:sldId id="451" r:id="rId56"/>
    <p:sldId id="452" r:id="rId57"/>
    <p:sldId id="453" r:id="rId58"/>
    <p:sldId id="454" r:id="rId59"/>
    <p:sldId id="455" r:id="rId60"/>
    <p:sldId id="456" r:id="rId61"/>
    <p:sldId id="460" r:id="rId62"/>
    <p:sldId id="476" r:id="rId63"/>
    <p:sldId id="477" r:id="rId64"/>
    <p:sldId id="462" r:id="rId65"/>
    <p:sldId id="463" r:id="rId66"/>
    <p:sldId id="464" r:id="rId67"/>
    <p:sldId id="378" r:id="rId68"/>
    <p:sldId id="458" r:id="rId69"/>
  </p:sldIdLst>
  <p:sldSz cx="9144000" cy="6858000" type="screen4x3"/>
  <p:notesSz cx="6858000" cy="9144000"/>
  <p:custDataLst>
    <p:tags r:id="rId7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A7C2491-6DDA-4B8C-B2E0-27F1E98D2B82}">
          <p14:sldIdLst>
            <p14:sldId id="478"/>
            <p14:sldId id="479"/>
            <p14:sldId id="480"/>
          </p14:sldIdLst>
        </p14:section>
        <p14:section name="Intro" id="{359A7824-EA66-469F-BDC1-D97504BDE8D4}">
          <p14:sldIdLst>
            <p14:sldId id="337"/>
            <p14:sldId id="257"/>
            <p14:sldId id="277"/>
            <p14:sldId id="375"/>
            <p14:sldId id="379"/>
            <p14:sldId id="380"/>
            <p14:sldId id="376"/>
            <p14:sldId id="268"/>
            <p14:sldId id="468"/>
            <p14:sldId id="382"/>
            <p14:sldId id="383"/>
            <p14:sldId id="385"/>
            <p14:sldId id="389"/>
            <p14:sldId id="393"/>
            <p14:sldId id="469"/>
            <p14:sldId id="470"/>
            <p14:sldId id="395"/>
            <p14:sldId id="399"/>
            <p14:sldId id="401"/>
            <p14:sldId id="405"/>
            <p14:sldId id="408"/>
            <p14:sldId id="409"/>
          </p14:sldIdLst>
        </p14:section>
        <p14:section name="Activity 1" id="{575C58E7-5F60-418C-B723-4C82E0161F79}">
          <p14:sldIdLst>
            <p14:sldId id="398"/>
            <p14:sldId id="417"/>
            <p14:sldId id="339"/>
            <p14:sldId id="419"/>
            <p14:sldId id="472"/>
            <p14:sldId id="420"/>
            <p14:sldId id="421"/>
            <p14:sldId id="422"/>
            <p14:sldId id="423"/>
            <p14:sldId id="424"/>
            <p14:sldId id="425"/>
            <p14:sldId id="432"/>
            <p14:sldId id="433"/>
            <p14:sldId id="439"/>
            <p14:sldId id="441"/>
          </p14:sldIdLst>
        </p14:section>
        <p14:section name="Activity 2" id="{DA7A5B54-DB14-41DA-8CC9-CB0E384A6517}">
          <p14:sldIdLst>
            <p14:sldId id="445"/>
            <p14:sldId id="430"/>
            <p14:sldId id="344"/>
            <p14:sldId id="446"/>
            <p14:sldId id="447"/>
            <p14:sldId id="473"/>
            <p14:sldId id="448"/>
            <p14:sldId id="449"/>
            <p14:sldId id="450"/>
            <p14:sldId id="451"/>
            <p14:sldId id="452"/>
            <p14:sldId id="453"/>
            <p14:sldId id="454"/>
            <p14:sldId id="455"/>
            <p14:sldId id="456"/>
            <p14:sldId id="460"/>
            <p14:sldId id="476"/>
            <p14:sldId id="477"/>
            <p14:sldId id="462"/>
            <p14:sldId id="463"/>
            <p14:sldId id="464"/>
          </p14:sldIdLst>
        </p14:section>
        <p14:section name="Activity 3" id="{42764F94-412D-4DF8-8D8E-35BB210849FB}">
          <p14:sldIdLst>
            <p14:sldId id="378"/>
            <p14:sldId id="4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fred Koh Peng Yam (SUSS)" initials="AKPY(" lastIdx="1" clrIdx="0">
    <p:extLst>
      <p:ext uri="{19B8F6BF-5375-455C-9EA6-DF929625EA0E}">
        <p15:presenceInfo xmlns:p15="http://schemas.microsoft.com/office/powerpoint/2012/main" userId="Alfred Koh Peng Yam (SUS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8855"/>
    <a:srgbClr val="007DBA"/>
    <a:srgbClr val="64A70B"/>
    <a:srgbClr val="6D2077"/>
    <a:srgbClr val="FFCD00"/>
    <a:srgbClr val="0093B2"/>
    <a:srgbClr val="00ABCD"/>
    <a:srgbClr val="F2D31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2015" autoAdjust="0"/>
  </p:normalViewPr>
  <p:slideViewPr>
    <p:cSldViewPr snapToGrid="0">
      <p:cViewPr varScale="1">
        <p:scale>
          <a:sx n="110" d="100"/>
          <a:sy n="110" d="100"/>
        </p:scale>
        <p:origin x="1602" y="108"/>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theme" Target="theme/theme1.xml"/><Relationship Id="rId7" Type="http://schemas.openxmlformats.org/officeDocument/2006/relationships/slide" Target="slides/slide1.xml"/><Relationship Id="rId71"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tags" Target="tags/tag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notesMaster" Target="notesMasters/notesMaster1.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1.xml"/><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4"/>
          <p:cNvSpPr>
            <a:spLocks noGrp="1"/>
          </p:cNvSpPr>
          <p:nvPr>
            <p:ph type="ftr" sz="quarter" idx="2"/>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custDataLst>
      <p:tags r:id="rId2"/>
    </p:custDataLst>
    <p:extLst>
      <p:ext uri="{BB962C8B-B14F-4D97-AF65-F5344CB8AC3E}">
        <p14:creationId xmlns:p14="http://schemas.microsoft.com/office/powerpoint/2010/main" val="35177392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4"/>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extLst>
      <p:ext uri="{BB962C8B-B14F-4D97-AF65-F5344CB8AC3E}">
        <p14:creationId xmlns:p14="http://schemas.microsoft.com/office/powerpoint/2010/main" val="1312582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1pPr>
    <a:lvl2pPr marL="4572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2pPr>
    <a:lvl3pPr marL="9144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3pPr>
    <a:lvl4pPr marL="13716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4pPr>
    <a:lvl5pPr marL="18288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4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ags" Target="../tags/tag56.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slide" Target="../slides/slide62.xml"/><Relationship Id="rId2" Type="http://schemas.openxmlformats.org/officeDocument/2006/relationships/notesMaster" Target="../notesMasters/notesMaster1.xml"/><Relationship Id="rId1" Type="http://schemas.openxmlformats.org/officeDocument/2006/relationships/tags" Target="../tags/tag75.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lgn="r" defTabSz="457200">
              <a:defRPr/>
            </a:pPr>
            <a:fld id="{2E36A4A8-4679-F349-B4E1-60A94314D23D}" type="slidenum">
              <a:rPr lang="en-US" sz="1200" smtClean="0">
                <a:solidFill>
                  <a:prstClr val="black"/>
                </a:solidFill>
              </a:rPr>
              <a:pPr algn="r" defTabSz="457200">
                <a:defRPr/>
              </a:pPr>
              <a:t>2</a:t>
            </a:fld>
            <a:endParaRPr lang="en-US" sz="1200">
              <a:solidFill>
                <a:prstClr val="black"/>
              </a:solidFill>
            </a:endParaRPr>
          </a:p>
        </p:txBody>
      </p:sp>
    </p:spTree>
    <p:extLst>
      <p:ext uri="{BB962C8B-B14F-4D97-AF65-F5344CB8AC3E}">
        <p14:creationId xmlns:p14="http://schemas.microsoft.com/office/powerpoint/2010/main" val="1251173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If a DataFrame contains categorical variables, they must be treated differently in comparison to scale or interval variables.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data analytics, we usually convert them to dummy variables in the pre-processing stage.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Nevertheless, if the variable contains a large number of categories, the number of dummy variables will become large as well.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As a result, the analytics algorithm will have to handle a large number of variables and the required computational effort in the fitting process could be significant.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One possible solution here is to reduce the number of categories at the expense of information loss. It is therefore a task for data analysts to balance this trade-off carefully.</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Basically, the process of category reduction is to put observations from similar categories into a new category. For instance, if the country names are categories of a categorical variable, we can group them by their continents, and if a categorical variable contains the models of a certain product, we can group them by their brands or their main features. The similarity of the categories is essential here for not losing too much information.</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terms of programming, all we need to do is to replace some category labels in a variable by the .replace() method of the pandas package.</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parameter </a:t>
            </a:r>
            <a:r>
              <a:rPr lang="en-GB" kern="1200" dirty="0" err="1">
                <a:solidFill>
                  <a:schemeClr val="tx1"/>
                </a:solidFill>
                <a:effectLst/>
                <a:latin typeface="Calibri" panose="020F0502020204030204" pitchFamily="34" charset="0"/>
                <a:ea typeface="+mn-ea"/>
                <a:cs typeface="Arial" panose="020B0604020202020204" pitchFamily="34" charset="0"/>
              </a:rPr>
              <a:t>to_replace</a:t>
            </a:r>
            <a:r>
              <a:rPr lang="en-GB" kern="1200" dirty="0">
                <a:solidFill>
                  <a:schemeClr val="tx1"/>
                </a:solidFill>
                <a:effectLst/>
                <a:latin typeface="Calibri" panose="020F0502020204030204" pitchFamily="34" charset="0"/>
                <a:ea typeface="+mn-ea"/>
                <a:cs typeface="Arial" panose="020B0604020202020204" pitchFamily="34" charset="0"/>
              </a:rPr>
              <a:t> can be a list or dictionary of category labels to be replaced by the list or dictionary of new labels that is assigned to the value parameter.</a:t>
            </a:r>
            <a:endParaRPr lang="en-SG" dirty="0">
              <a:effectLst/>
              <a:latin typeface="Palatino Linotype" panose="0204050205050503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67953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If a categorical variable has ordered numeric values as categories, we can discretise them into new bins by the cut() function of the pandas package.</a:t>
            </a:r>
            <a:endParaRPr lang="en-SG" kern="1200" dirty="0">
              <a:solidFill>
                <a:schemeClr val="tx1"/>
              </a:solidFill>
              <a:effectLst/>
              <a:latin typeface="+mj-lt"/>
              <a:ea typeface="+mn-ea"/>
              <a:cs typeface="Arial" panose="020B0604020202020204" pitchFamily="34"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For our purpose here to reduce the number of categories, it is sufficient to put the highest value of each category in the list assigned to bins. </a:t>
            </a:r>
          </a:p>
          <a:p>
            <a:pPr marL="0" marR="0" lvl="0" indent="0" algn="l"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When applying the cut() function, we have to be aware that it only includes the rightmost edge in each bin and not the leftmost one. Hence, the list for bins should start with 0, or -1 in case 0 is one of the numeric values of the original categories.</a:t>
            </a:r>
            <a:endParaRPr lang="en-SG" kern="1200" dirty="0">
              <a:solidFill>
                <a:schemeClr val="tx1"/>
              </a:solidFill>
              <a:effectLst/>
              <a:latin typeface="+mj-lt"/>
              <a:ea typeface="+mn-ea"/>
              <a:cs typeface="Arial" panose="020B0604020202020204" pitchFamily="34"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62762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is very common that a dataset contains variables that are not directly relevant to be included in the analytics algorithm.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Some of them could be redundant in their meaning; some of them are the original version of a transformed variable.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These variables should be removed from the DataFrame before using the data to run the scikit-learn estimator.</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We have learned how to select rows and columns from the pandas DataFrame using index, Boolean masks, and localisation.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 attributes .</a:t>
            </a:r>
            <a:r>
              <a:rPr lang="en-GB" sz="1200" kern="1200" dirty="0" err="1">
                <a:solidFill>
                  <a:schemeClr val="tx1"/>
                </a:solidFill>
                <a:effectLst/>
                <a:latin typeface="Calibri" panose="020F0502020204030204" pitchFamily="34" charset="0"/>
                <a:ea typeface="+mn-ea"/>
                <a:cs typeface="Arial" panose="020B0604020202020204" pitchFamily="34" charset="0"/>
              </a:rPr>
              <a:t>iloc</a:t>
            </a:r>
            <a:r>
              <a:rPr lang="en-GB" sz="1200" kern="1200" dirty="0">
                <a:solidFill>
                  <a:schemeClr val="tx1"/>
                </a:solidFill>
                <a:effectLst/>
                <a:latin typeface="Calibri" panose="020F0502020204030204" pitchFamily="34" charset="0"/>
                <a:ea typeface="+mn-ea"/>
                <a:cs typeface="Arial" panose="020B0604020202020204" pitchFamily="34" charset="0"/>
              </a:rPr>
              <a:t>() and .</a:t>
            </a:r>
            <a:r>
              <a:rPr lang="en-GB" sz="1200" kern="1200" dirty="0" err="1">
                <a:solidFill>
                  <a:schemeClr val="tx1"/>
                </a:solidFill>
                <a:effectLst/>
                <a:latin typeface="Calibri" panose="020F0502020204030204" pitchFamily="34" charset="0"/>
                <a:ea typeface="+mn-ea"/>
                <a:cs typeface="Arial" panose="020B0604020202020204" pitchFamily="34" charset="0"/>
              </a:rPr>
              <a:t>loc</a:t>
            </a:r>
            <a:r>
              <a:rPr lang="en-GB" sz="1200" kern="1200" dirty="0">
                <a:solidFill>
                  <a:schemeClr val="tx1"/>
                </a:solidFill>
                <a:effectLst/>
                <a:latin typeface="Calibri" panose="020F0502020204030204" pitchFamily="34" charset="0"/>
                <a:ea typeface="+mn-ea"/>
                <a:cs typeface="Arial" panose="020B0604020202020204" pitchFamily="34" charset="0"/>
              </a:rPr>
              <a:t>() are crucial in this context. We can use the same procedures to select the necessary columns for the scikit-learn algorithm.</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42164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kern="1200" dirty="0">
                <a:solidFill>
                  <a:schemeClr val="tx1"/>
                </a:solidFill>
                <a:effectLst/>
                <a:latin typeface="+mj-lt"/>
                <a:ea typeface="+mn-ea"/>
                <a:cs typeface="Arial" panose="020B0604020202020204" pitchFamily="34" charset="0"/>
              </a:rPr>
              <a:t>If a dataset is originated from an external source, the given variable names may not necessarily reflect the needs and ideas of the analyst. </a:t>
            </a: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Sometimes, they can be lengthy and make the result output visually appalling. In pandas, the .rename() method is used to rename the variables in a DataFrame.</a:t>
            </a:r>
          </a:p>
          <a:p>
            <a:pPr>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kern="1200" dirty="0">
                <a:solidFill>
                  <a:schemeClr val="tx1"/>
                </a:solidFill>
                <a:effectLst/>
                <a:latin typeface="+mj-lt"/>
                <a:ea typeface="+mn-ea"/>
                <a:cs typeface="Arial" panose="020B0604020202020204" pitchFamily="34" charset="0"/>
              </a:rPr>
              <a:t>The column labels to be renamed must be put as keys of a dictionary that will be assigned to the parameter columns in the .rename() method. The values of the dictionary will then be the new labels of the corresponding columns.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40863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Categorical variables must be converted to dummy variables before they can be evaluated and included in the computation of the scikit-learn algorithms.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Dummy variables are binary variables that only have two values: 0 and 1.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If an observation belongs to a certain category, the corresponding dummy variable will be 1, otherwise 0.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Since each category of a categorical variable will be transformed to a dummy variable, the number of categories has indeed a direct impact on the number of dummy variables in the final DataFrame used in the algorithm.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As a result, it is important to keep the number of categories at a rather low level.</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Python, we can convert categorical variables to dummy variables using the </a:t>
            </a:r>
            <a:r>
              <a:rPr lang="en-GB" kern="1200" dirty="0" err="1">
                <a:solidFill>
                  <a:schemeClr val="tx1"/>
                </a:solidFill>
                <a:effectLst/>
                <a:latin typeface="Calibri" panose="020F0502020204030204" pitchFamily="34" charset="0"/>
                <a:ea typeface="+mn-ea"/>
                <a:cs typeface="Arial" panose="020B0604020202020204" pitchFamily="34" charset="0"/>
              </a:rPr>
              <a:t>get_dummies</a:t>
            </a:r>
            <a:r>
              <a:rPr lang="en-GB" kern="1200" dirty="0">
                <a:solidFill>
                  <a:schemeClr val="tx1"/>
                </a:solidFill>
                <a:effectLst/>
                <a:latin typeface="Calibri" panose="020F0502020204030204" pitchFamily="34" charset="0"/>
                <a:ea typeface="+mn-ea"/>
                <a:cs typeface="Arial" panose="020B0604020202020204" pitchFamily="34" charset="0"/>
              </a:rPr>
              <a:t>() function of the pandas package.</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parameter </a:t>
            </a:r>
            <a:r>
              <a:rPr lang="en-GB" kern="1200" dirty="0" err="1">
                <a:solidFill>
                  <a:schemeClr val="tx1"/>
                </a:solidFill>
                <a:effectLst/>
                <a:latin typeface="Calibri" panose="020F0502020204030204" pitchFamily="34" charset="0"/>
                <a:ea typeface="+mn-ea"/>
                <a:cs typeface="Arial" panose="020B0604020202020204" pitchFamily="34" charset="0"/>
              </a:rPr>
              <a:t>drop_first</a:t>
            </a:r>
            <a:r>
              <a:rPr lang="en-GB" kern="1200" dirty="0">
                <a:solidFill>
                  <a:schemeClr val="tx1"/>
                </a:solidFill>
                <a:effectLst/>
                <a:latin typeface="Calibri" panose="020F0502020204030204" pitchFamily="34" charset="0"/>
                <a:ea typeface="+mn-ea"/>
                <a:cs typeface="Arial" panose="020B0604020202020204" pitchFamily="34" charset="0"/>
              </a:rPr>
              <a:t> is used to instruct Python to take the first category as the reference level and remove it from the resulting DataFrame.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reason to define a reference level for categorical variables and to remove it from the DataFrame is to avoid linear dependence in the data matrix, which causes error in the calculation.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default setting here is </a:t>
            </a:r>
            <a:r>
              <a:rPr lang="en-GB" kern="1200" dirty="0" err="1">
                <a:solidFill>
                  <a:schemeClr val="tx1"/>
                </a:solidFill>
                <a:effectLst/>
                <a:latin typeface="Calibri" panose="020F0502020204030204" pitchFamily="34" charset="0"/>
                <a:ea typeface="+mn-ea"/>
                <a:cs typeface="Arial" panose="020B0604020202020204" pitchFamily="34" charset="0"/>
              </a:rPr>
              <a:t>drop_first</a:t>
            </a:r>
            <a:r>
              <a:rPr lang="en-GB" kern="1200" dirty="0">
                <a:solidFill>
                  <a:schemeClr val="tx1"/>
                </a:solidFill>
                <a:effectLst/>
                <a:latin typeface="Calibri" panose="020F0502020204030204" pitchFamily="34" charset="0"/>
                <a:ea typeface="+mn-ea"/>
                <a:cs typeface="Arial" panose="020B0604020202020204" pitchFamily="34" charset="0"/>
              </a:rPr>
              <a:t> = False. In this case, all dummy variables will remain in the resulting DataFrame.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Since most of the modules in scikit-learn have their own algorithms to deal with this issue, we can keep this setting without causing error in the estimation process.</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meaning of the parameter data is obvious. Note that pandas will create dummy variables for each uniquely existing string in all non-numeric variables.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If we have a numeric categorical variable which we would like to convert to dummy variables as well, we will need to change its data type using the .</a:t>
            </a:r>
            <a:r>
              <a:rPr lang="en-GB" kern="1200" dirty="0" err="1">
                <a:solidFill>
                  <a:schemeClr val="tx1"/>
                </a:solidFill>
                <a:effectLst/>
                <a:latin typeface="Calibri" panose="020F0502020204030204" pitchFamily="34" charset="0"/>
                <a:ea typeface="+mn-ea"/>
                <a:cs typeface="Arial" panose="020B0604020202020204" pitchFamily="34" charset="0"/>
              </a:rPr>
              <a:t>astype</a:t>
            </a:r>
            <a:r>
              <a:rPr lang="en-GB" kern="1200" dirty="0">
                <a:solidFill>
                  <a:schemeClr val="tx1"/>
                </a:solidFill>
                <a:effectLst/>
                <a:latin typeface="Calibri" panose="020F0502020204030204" pitchFamily="34" charset="0"/>
                <a:ea typeface="+mn-ea"/>
                <a:cs typeface="Arial" panose="020B0604020202020204" pitchFamily="34" charset="0"/>
              </a:rPr>
              <a:t>() method.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value that should be given to the parameter </a:t>
            </a:r>
            <a:r>
              <a:rPr lang="en-GB" kern="1200" dirty="0" err="1">
                <a:solidFill>
                  <a:schemeClr val="tx1"/>
                </a:solidFill>
                <a:effectLst/>
                <a:latin typeface="Calibri" panose="020F0502020204030204" pitchFamily="34" charset="0"/>
                <a:ea typeface="+mn-ea"/>
                <a:cs typeface="Arial" panose="020B0604020202020204" pitchFamily="34" charset="0"/>
              </a:rPr>
              <a:t>dtype</a:t>
            </a:r>
            <a:r>
              <a:rPr lang="en-GB" kern="1200" dirty="0">
                <a:solidFill>
                  <a:schemeClr val="tx1"/>
                </a:solidFill>
                <a:effectLst/>
                <a:latin typeface="Calibri" panose="020F0502020204030204" pitchFamily="34" charset="0"/>
                <a:ea typeface="+mn-ea"/>
                <a:cs typeface="Arial" panose="020B0604020202020204" pitchFamily="34" charset="0"/>
              </a:rPr>
              <a:t> should be a string that indicates a valid Python data type such as int, float, category, str, object, bool, etc.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To create dummy variables for a numeric categorical variable, we can either change it to “category”, “str” or “object”.</a:t>
            </a:r>
            <a:endParaRPr lang="en-SG" kern="1200" dirty="0">
              <a:solidFill>
                <a:schemeClr val="tx1"/>
              </a:solidFill>
              <a:effectLst/>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387554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Numeric </a:t>
            </a:r>
            <a:r>
              <a:rPr lang="en-US" kern="1200" dirty="0">
                <a:solidFill>
                  <a:schemeClr val="tx1"/>
                </a:solidFill>
                <a:effectLst/>
                <a:latin typeface="Calibri" panose="020F0502020204030204" pitchFamily="34" charset="0"/>
                <a:ea typeface="+mn-ea"/>
                <a:cs typeface="Arial" panose="020B0604020202020204" pitchFamily="34" charset="0"/>
              </a:rPr>
              <a:t>input </a:t>
            </a:r>
            <a:r>
              <a:rPr lang="en-GB" kern="1200" dirty="0">
                <a:solidFill>
                  <a:schemeClr val="tx1"/>
                </a:solidFill>
                <a:effectLst/>
                <a:latin typeface="Calibri" panose="020F0502020204030204" pitchFamily="34" charset="0"/>
                <a:ea typeface="+mn-ea"/>
                <a:cs typeface="Arial" panose="020B0604020202020204" pitchFamily="34" charset="0"/>
              </a:rPr>
              <a:t>variables are generally easier to deal with. But they can also cause trouble in the model estimation.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For instance, the range of their values can be rather wide.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As a result, variables with such characteristic tend to have higher impact in the model than those with smaller value ranges.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Therefore, they need to be scaled down to match the value range of other numeric variables. The most common methods for this purpose are normalisation and standardisation.</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scikit-learn, the normalisation</a:t>
            </a:r>
            <a:r>
              <a:rPr lang="en-GB" kern="1200" baseline="0" dirty="0">
                <a:solidFill>
                  <a:schemeClr val="tx1"/>
                </a:solidFill>
                <a:effectLst/>
                <a:latin typeface="Calibri" panose="020F0502020204030204" pitchFamily="34" charset="0"/>
                <a:ea typeface="+mn-ea"/>
                <a:cs typeface="Arial" panose="020B0604020202020204" pitchFamily="34" charset="0"/>
              </a:rPr>
              <a:t> and standardisation</a:t>
            </a:r>
            <a:r>
              <a:rPr lang="en-GB" kern="1200" dirty="0">
                <a:solidFill>
                  <a:schemeClr val="tx1"/>
                </a:solidFill>
                <a:effectLst/>
                <a:latin typeface="Calibri" panose="020F0502020204030204" pitchFamily="34" charset="0"/>
                <a:ea typeface="+mn-ea"/>
                <a:cs typeface="Arial" panose="020B0604020202020204" pitchFamily="34" charset="0"/>
              </a:rPr>
              <a:t> functions can be found in the </a:t>
            </a:r>
            <a:r>
              <a:rPr lang="en-GB" kern="1200" dirty="0" err="1">
                <a:solidFill>
                  <a:schemeClr val="tx1"/>
                </a:solidFill>
                <a:effectLst/>
                <a:latin typeface="Calibri" panose="020F0502020204030204" pitchFamily="34" charset="0"/>
                <a:ea typeface="+mn-ea"/>
                <a:cs typeface="Arial" panose="020B0604020202020204" pitchFamily="34" charset="0"/>
              </a:rPr>
              <a:t>preprocessing</a:t>
            </a:r>
            <a:r>
              <a:rPr lang="en-GB" kern="1200" dirty="0">
                <a:solidFill>
                  <a:schemeClr val="tx1"/>
                </a:solidFill>
                <a:effectLst/>
                <a:latin typeface="Calibri" panose="020F0502020204030204" pitchFamily="34" charset="0"/>
                <a:ea typeface="+mn-ea"/>
                <a:cs typeface="Arial" panose="020B0604020202020204" pitchFamily="34" charset="0"/>
              </a:rPr>
              <a:t> module.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normalize() function is actually straightforward and easy to handle. The object assigned to parameter X can be a DataFrame, a NumPy array, etc.</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syntax for standardisation requires the initialisation of the estimator first. The data can be then transformed in the subsequent step.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We first initiate scaler as the estimator object for </a:t>
            </a:r>
            <a:r>
              <a:rPr lang="en-GB" kern="1200" dirty="0" err="1">
                <a:solidFill>
                  <a:schemeClr val="tx1"/>
                </a:solidFill>
                <a:effectLst/>
                <a:latin typeface="Calibri" panose="020F0502020204030204" pitchFamily="34" charset="0"/>
                <a:ea typeface="+mn-ea"/>
                <a:cs typeface="Arial" panose="020B0604020202020204" pitchFamily="34" charset="0"/>
              </a:rPr>
              <a:t>StandardScaler</a:t>
            </a:r>
            <a:r>
              <a:rPr lang="en-GB" kern="1200" dirty="0">
                <a:solidFill>
                  <a:schemeClr val="tx1"/>
                </a:solidFill>
                <a:effectLst/>
                <a:latin typeface="Calibri" panose="020F0502020204030204" pitchFamily="34" charset="0"/>
                <a:ea typeface="+mn-ea"/>
                <a:cs typeface="Arial" panose="020B0604020202020204" pitchFamily="34" charset="0"/>
              </a:rPr>
              <a:t> from the </a:t>
            </a:r>
            <a:r>
              <a:rPr lang="en-GB" kern="1200" dirty="0" err="1">
                <a:solidFill>
                  <a:schemeClr val="tx1"/>
                </a:solidFill>
                <a:effectLst/>
                <a:latin typeface="Calibri" panose="020F0502020204030204" pitchFamily="34" charset="0"/>
                <a:ea typeface="+mn-ea"/>
                <a:cs typeface="Arial" panose="020B0604020202020204" pitchFamily="34" charset="0"/>
              </a:rPr>
              <a:t>preprocessing</a:t>
            </a:r>
            <a:r>
              <a:rPr lang="en-GB" kern="1200" dirty="0">
                <a:solidFill>
                  <a:schemeClr val="tx1"/>
                </a:solidFill>
                <a:effectLst/>
                <a:latin typeface="Calibri" panose="020F0502020204030204" pitchFamily="34" charset="0"/>
                <a:ea typeface="+mn-ea"/>
                <a:cs typeface="Arial" panose="020B0604020202020204" pitchFamily="34" charset="0"/>
              </a:rPr>
              <a:t> module.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Then, the mean and standard deviation of the object X, which should be a DataFrame, will be computed by the fit() function.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the final step, the object X will be standardised by the transform() function.</a:t>
            </a:r>
            <a:endParaRPr lang="en-SG" kern="1200" dirty="0">
              <a:solidFill>
                <a:schemeClr val="tx1"/>
              </a:solidFill>
              <a:effectLst/>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609070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n-lt"/>
                <a:ea typeface="SimSun" panose="02010600030101010101" pitchFamily="2" charset="-122"/>
                <a:cs typeface="Times New Roman" panose="02020603050405020304" pitchFamily="18" charset="0"/>
              </a:rPr>
              <a:t>In data analytics, the performance of a predictive model is measured by its accuracy of predicting unseen data. </a:t>
            </a:r>
          </a:p>
          <a:p>
            <a:pPr algn="just">
              <a:spcBef>
                <a:spcPts val="0"/>
              </a:spcBef>
            </a:pPr>
            <a:endParaRPr lang="en-GB" dirty="0">
              <a:effectLst/>
              <a:latin typeface="+mn-lt"/>
              <a:ea typeface="SimSun" panose="02010600030101010101" pitchFamily="2" charset="-122"/>
              <a:cs typeface="Times New Roman" panose="02020603050405020304" pitchFamily="18" charset="0"/>
            </a:endParaRPr>
          </a:p>
          <a:p>
            <a:pPr algn="just">
              <a:spcBef>
                <a:spcPts val="0"/>
              </a:spcBef>
            </a:pPr>
            <a:r>
              <a:rPr lang="en-GB" dirty="0">
                <a:effectLst/>
                <a:latin typeface="+mn-lt"/>
                <a:ea typeface="SimSun" panose="02010600030101010101" pitchFamily="2" charset="-122"/>
                <a:cs typeface="Times New Roman" panose="02020603050405020304" pitchFamily="18" charset="0"/>
              </a:rPr>
              <a:t>However, such data are usually unavailable. On the other hand, testing the prediction performance of a model by applying it on the original data based on which the model was constructed in the first place is not sensible at all. </a:t>
            </a:r>
          </a:p>
          <a:p>
            <a:pPr algn="just">
              <a:spcBef>
                <a:spcPts val="0"/>
              </a:spcBef>
            </a:pPr>
            <a:endParaRPr lang="en-GB" dirty="0">
              <a:effectLst/>
              <a:latin typeface="+mn-lt"/>
              <a:ea typeface="SimSun" panose="02010600030101010101" pitchFamily="2" charset="-122"/>
              <a:cs typeface="Times New Roman" panose="02020603050405020304" pitchFamily="18" charset="0"/>
            </a:endParaRPr>
          </a:p>
          <a:p>
            <a:pPr algn="just">
              <a:spcBef>
                <a:spcPts val="0"/>
              </a:spcBef>
            </a:pPr>
            <a:r>
              <a:rPr lang="en-GB" dirty="0">
                <a:effectLst/>
                <a:latin typeface="+mn-lt"/>
                <a:ea typeface="SimSun" panose="02010600030101010101" pitchFamily="2" charset="-122"/>
                <a:cs typeface="Times New Roman" panose="02020603050405020304" pitchFamily="18" charset="0"/>
              </a:rPr>
              <a:t>Therefore, analysts usually “hold back” a subset of data, namely the testing dataset, for model evaluation purpose. The remaining data form the training dataset for the construction the model.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In Python, the module </a:t>
            </a:r>
            <a:r>
              <a:rPr lang="en-GB" dirty="0" err="1">
                <a:effectLst/>
                <a:latin typeface="+mn-lt"/>
                <a:ea typeface="SimSun" panose="02010600030101010101" pitchFamily="2" charset="-122"/>
                <a:cs typeface="Times New Roman" panose="02020603050405020304" pitchFamily="18" charset="0"/>
              </a:rPr>
              <a:t>model_selection</a:t>
            </a:r>
            <a:r>
              <a:rPr lang="en-GB" dirty="0">
                <a:effectLst/>
                <a:latin typeface="+mn-lt"/>
                <a:ea typeface="SimSun" panose="02010600030101010101" pitchFamily="2" charset="-122"/>
                <a:cs typeface="Times New Roman" panose="02020603050405020304" pitchFamily="18" charset="0"/>
              </a:rPr>
              <a:t> provides the </a:t>
            </a:r>
            <a:r>
              <a:rPr lang="en-GB" dirty="0" err="1">
                <a:effectLst/>
                <a:latin typeface="+mn-lt"/>
                <a:ea typeface="SimSun" panose="02010600030101010101" pitchFamily="2" charset="-122"/>
                <a:cs typeface="Times New Roman" panose="02020603050405020304" pitchFamily="18" charset="0"/>
              </a:rPr>
              <a:t>train_test_split</a:t>
            </a:r>
            <a:r>
              <a:rPr lang="en-GB" dirty="0">
                <a:effectLst/>
                <a:latin typeface="+mn-lt"/>
                <a:ea typeface="SimSun" panose="02010600030101010101" pitchFamily="2" charset="-122"/>
                <a:cs typeface="Times New Roman" panose="02020603050405020304" pitchFamily="18" charset="0"/>
              </a:rPr>
              <a:t>() function to draw observations randomly from the original DataFrame into the training and the testing datasets.</a:t>
            </a:r>
          </a:p>
          <a:p>
            <a:pPr>
              <a:spcBef>
                <a:spcPts val="0"/>
              </a:spcBef>
            </a:pPr>
            <a:endParaRPr lang="en-GB" kern="1200" dirty="0">
              <a:solidFill>
                <a:schemeClr val="tx1"/>
              </a:solidFill>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The objects assigned to the parameter arrays can be NumPy arrays, pandas DataFrames, etc. </a:t>
            </a:r>
          </a:p>
          <a:p>
            <a:pPr>
              <a:spcBef>
                <a:spcPts val="0"/>
              </a:spcBef>
            </a:pPr>
            <a:endParaRPr lang="en-GB" dirty="0">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A value between 0 and 1 should be given to the parameter </a:t>
            </a:r>
            <a:r>
              <a:rPr lang="en-GB" dirty="0" err="1">
                <a:effectLst/>
                <a:latin typeface="+mn-lt"/>
                <a:ea typeface="SimSun" panose="02010600030101010101" pitchFamily="2" charset="-122"/>
                <a:cs typeface="Times New Roman" panose="02020603050405020304" pitchFamily="18" charset="0"/>
              </a:rPr>
              <a:t>test_size</a:t>
            </a:r>
            <a:r>
              <a:rPr lang="en-GB" dirty="0">
                <a:effectLst/>
                <a:latin typeface="+mn-lt"/>
                <a:ea typeface="SimSun" panose="02010600030101010101" pitchFamily="2" charset="-122"/>
                <a:cs typeface="Times New Roman" panose="02020603050405020304" pitchFamily="18" charset="0"/>
              </a:rPr>
              <a:t>, which determines the proportion of observations in the original array that the testing dataset should be distributed to. The default value here is 0.25. </a:t>
            </a:r>
          </a:p>
          <a:p>
            <a:pPr>
              <a:spcBef>
                <a:spcPts val="0"/>
              </a:spcBef>
            </a:pPr>
            <a:endParaRPr lang="en-GB" dirty="0">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The parameter </a:t>
            </a:r>
            <a:r>
              <a:rPr lang="en-GB" dirty="0" err="1">
                <a:effectLst/>
                <a:latin typeface="+mn-lt"/>
                <a:ea typeface="SimSun" panose="02010600030101010101" pitchFamily="2" charset="-122"/>
                <a:cs typeface="Times New Roman" panose="02020603050405020304" pitchFamily="18" charset="0"/>
              </a:rPr>
              <a:t>random_state</a:t>
            </a:r>
            <a:r>
              <a:rPr lang="en-GB" dirty="0">
                <a:effectLst/>
                <a:latin typeface="+mn-lt"/>
                <a:ea typeface="SimSun" panose="02010600030101010101" pitchFamily="2" charset="-122"/>
                <a:cs typeface="Times New Roman" panose="02020603050405020304" pitchFamily="18" charset="0"/>
              </a:rPr>
              <a:t> controls the shuffling applied to the data before applying the split. The default value here is "None", which means that different random seeds will be selected independently every time the function is being executed. That is, different observations will be chosen for the testing dataset in every run. Consequently, the testing result of the model will be different as well.</a:t>
            </a:r>
            <a:endParaRPr lang="en-SG" kern="1200" dirty="0">
              <a:solidFill>
                <a:schemeClr val="tx1"/>
              </a:solidFill>
              <a:effectLst/>
              <a:latin typeface="+mn-lt"/>
              <a:ea typeface="+mn-ea"/>
              <a:cs typeface="Arial" panose="020B0604020202020204" pitchFamily="34" charset="0"/>
            </a:endParaRPr>
          </a:p>
        </p:txBody>
      </p:sp>
    </p:spTree>
    <p:extLst>
      <p:ext uri="{BB962C8B-B14F-4D97-AF65-F5344CB8AC3E}">
        <p14:creationId xmlns:p14="http://schemas.microsoft.com/office/powerpoint/2010/main" val="288144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In scikit-learn, the ultimate command of many algorithms to fit a model on a DataFrame is the .fit() function.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.fit() function has usually two parameters: X and Y, where Y could be optional for some algorithms.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 X is the design matrix that contains all independent variables, and Y is the vector of the target variable.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Both X and Y can be NumPy arrays or pandas DataFrames.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a result, we need to extract the independent variables as a matrix and the dependent variable as a vector from the original DataFrame.</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172753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The procedure here is rather straightforward. We simply select the column that represents our dependent variable and save it as a new object.</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Similarly, the matrix of the independent variables can be selected in the same manner.</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it is required to wrap the names of the independent variables in a list (square brackets) first before putting them in the index operator [].</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DataFrame only contains the independent variables and the target variable, we can also simply drop the target variable from the original DataFrame to obtain X.</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the target variable is categorical and has been transformed to various dummy variables, the names of the dummy variables must be put in a list when passing them to the .drop() method.</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112078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20827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has become very common to use Python to carry out tasks for data analytics, statistical modelling or machine learning recently. And the trend is rising.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In fact, many Python packages in these areas have also been developed. One of the most common libraries used for these purposes is scikit-learn, a free machine learning library written for Python. </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One reason that scikit-learn has become one of the most common machine learning libraries for programming is its broad applicability and functionality.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features various algorithms for classification, regression, clustering, etc.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In machine learning, programs are constructed with parameters such that they can “learn” from newly fed data. That is, they can automatically adjust and improve their behaviour according to the new “knowledge”.</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Clustering is a multivariate technique to group “similar” observations into disjoint, finite number of clusters.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One of the most popular clustering algorithms is the K-Means method. This technique is very efficient in clustering large data sets.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algorithm here is to split the data into K groups with equal variance by minimising the variation within the cluster.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This variation is called the inertia or within-cluster sum-of-squares.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“members” in the same cluster should be as “similar” as possible, while observations from different clusters should be most distinguishable.</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Different from some other clustering algorithms in which the number of clusters will only emerge during the grouping process, the K-Means method requires the number of clusters to be specified before the algorithm starts.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clusters are characterised by their centroids, which can be interpreted as the centre of an area in a two-dimensional space, and therefore, they are the average of all the observations within a cluster.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the name of the algorithm suggests, there should be K different means (centroids) and they should be explored during the clustering process.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The process of K-Means clustering can be described in five main steps: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K observations are randomly selected as initial cluster centroids where K is a pre-defined positive integer.</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Compute the distance of each object to the centroid. </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Based on the distance computed, each object is assigned to the nearest centroid. Objects assigned to the same centroid then form a cluster. There will be K number of clusters.</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For each cluster, recompute the centroid using the objects assigned to the cluster. The iteration starts again from Step 2.</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The iteration stops when the centroids remain unchanged or a specified number of iterations has been performed. </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9281113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Note that the distance refers to the Euclidean distance in general.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Euclidean distance between an object and a cluster centroid is measured by the sum of the squared differences between the values of some selected clustering criteria, which are usually some input variables of the object and the values of the same clustering criteria of the centroid.</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Subsequent to the clustering process, it is important to make sure that the resulting clusters really create some insights.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To interpret the clusters, the characteristics of each cluster should be explored by looking at the summary statistics (e.g. mean, min, max) of the clustering criteria.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 good clustering solution should allow us to describe the profile of each cluster clearly.</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addition, there are objective measures for evaluating the quality of clustering solutions: cohesion, separation and parsimony.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cohesion measures the similarity of the objects in a cluster. This value should be small because these objects should be similar.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separation, on the other hand, measures how dissimilar the clusters are, and this value should be high.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Here, we can apply the Silhouette coefficient since it combines both the cohesion and the separation.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Briefly speaking, the Silhouette coefficient is a value between -1 and 1 that measures the relationship between the intra-cluster distances and nearest cluster distances.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mean of the individual Silhouette coefficients will be computed for every clustering solution for evaluation.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 high and positive average Silhouette coefficient suggests appropriate and useful cluster solution.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 the contrary, negative Silhouette coefficient indicates a rather undesirable clustering result.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Furthermore, parsimony is another important criterion in clustering.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As a result, we prefer smaller number of clusters if the quality of the corresponding clustering solution is satisfactory.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Nevertheless, the number of clustering criteria should also be parsimonious, so that the clustering solution can be interpreted conveniently.</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44398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US" dirty="0">
                <a:effectLst/>
                <a:latin typeface="+mn-lt"/>
                <a:ea typeface="SimSun" panose="02010600030101010101" pitchFamily="2" charset="-122"/>
                <a:cs typeface="Times New Roman" panose="02020603050405020304" pitchFamily="18" charset="0"/>
              </a:rPr>
              <a:t>In scikit-learn, all algorithms are controlled and executed by the so-called estimator. We can adjust our parameters for the modelling process in the syntax of the estimator declaration.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In K-Means Clustering, the estimator is called </a:t>
            </a:r>
            <a:r>
              <a:rPr lang="en-US" dirty="0" err="1">
                <a:effectLst/>
                <a:latin typeface="+mn-lt"/>
                <a:ea typeface="SimSun" panose="02010600030101010101" pitchFamily="2" charset="-122"/>
                <a:cs typeface="Times New Roman" panose="02020603050405020304" pitchFamily="18" charset="0"/>
              </a:rPr>
              <a:t>KMeans</a:t>
            </a:r>
            <a:r>
              <a:rPr lang="en-US" dirty="0">
                <a:effectLst/>
                <a:latin typeface="+mn-lt"/>
                <a:ea typeface="SimSun" panose="02010600030101010101" pitchFamily="2" charset="-122"/>
                <a:cs typeface="Times New Roman" panose="02020603050405020304" pitchFamily="18" charset="0"/>
              </a:rPr>
              <a:t>. And it can be imported from the cluster module of the s</a:t>
            </a:r>
            <a:r>
              <a:rPr lang="de-DE" dirty="0">
                <a:effectLst/>
                <a:latin typeface="+mn-lt"/>
                <a:ea typeface="SimSun" panose="02010600030101010101" pitchFamily="2" charset="-122"/>
                <a:cs typeface="Times New Roman" panose="02020603050405020304" pitchFamily="18" charset="0"/>
              </a:rPr>
              <a:t>ci</a:t>
            </a:r>
            <a:r>
              <a:rPr lang="en-US" dirty="0">
                <a:effectLst/>
                <a:latin typeface="+mn-lt"/>
                <a:ea typeface="SimSun" panose="02010600030101010101" pitchFamily="2" charset="-122"/>
                <a:cs typeface="Times New Roman" panose="02020603050405020304" pitchFamily="18" charset="0"/>
              </a:rPr>
              <a:t>kit-learn package. </a:t>
            </a:r>
          </a:p>
          <a:p>
            <a:pPr>
              <a:spcBef>
                <a:spcPts val="0"/>
              </a:spcBef>
            </a:pPr>
            <a:endParaRPr lang="en-US" dirty="0">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First, we need to initiate the </a:t>
            </a:r>
            <a:r>
              <a:rPr lang="en-US" dirty="0" err="1">
                <a:effectLst/>
                <a:latin typeface="+mn-lt"/>
                <a:ea typeface="SimSun" panose="02010600030101010101" pitchFamily="2" charset="-122"/>
                <a:cs typeface="Times New Roman" panose="02020603050405020304" pitchFamily="18" charset="0"/>
              </a:rPr>
              <a:t>KMeans</a:t>
            </a:r>
            <a:r>
              <a:rPr lang="en-US" dirty="0">
                <a:effectLst/>
                <a:latin typeface="+mn-lt"/>
                <a:ea typeface="SimSun" panose="02010600030101010101" pitchFamily="2" charset="-122"/>
                <a:cs typeface="Times New Roman" panose="02020603050405020304" pitchFamily="18" charset="0"/>
              </a:rPr>
              <a:t> estimator and adjust the estimation parameters according to our needs.</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831161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dirty="0" err="1">
                <a:effectLst/>
                <a:latin typeface="+mj-lt"/>
                <a:ea typeface="SimSun" panose="02010600030101010101" pitchFamily="2" charset="-122"/>
                <a:cs typeface="Times New Roman" panose="02020603050405020304" pitchFamily="18" charset="0"/>
              </a:rPr>
              <a:t>Hiere</a:t>
            </a:r>
            <a:r>
              <a:rPr lang="en-GB" dirty="0">
                <a:effectLst/>
                <a:latin typeface="+mj-lt"/>
                <a:ea typeface="SimSun" panose="02010600030101010101" pitchFamily="2" charset="-122"/>
                <a:cs typeface="Times New Roman" panose="02020603050405020304" pitchFamily="18" charset="0"/>
              </a:rPr>
              <a:t> is a list of parameters of the K-Means estimator.</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err="1">
                <a:effectLst/>
                <a:latin typeface="+mj-lt"/>
                <a:ea typeface="SimSun" panose="02010600030101010101" pitchFamily="2" charset="-122"/>
                <a:cs typeface="Times New Roman" panose="02020603050405020304" pitchFamily="18" charset="0"/>
              </a:rPr>
              <a:t>n_clusters</a:t>
            </a:r>
            <a:r>
              <a:rPr lang="en-GB" dirty="0">
                <a:effectLst/>
                <a:latin typeface="+mj-lt"/>
                <a:ea typeface="SimSun" panose="02010600030101010101" pitchFamily="2" charset="-122"/>
                <a:cs typeface="Times New Roman" panose="02020603050405020304" pitchFamily="18" charset="0"/>
              </a:rPr>
              <a:t> is the number of clusters to form as well as the number of centroids to generate.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err="1">
                <a:effectLst/>
                <a:latin typeface="+mj-lt"/>
                <a:ea typeface="SimSun" panose="02010600030101010101" pitchFamily="2" charset="-122"/>
                <a:cs typeface="Times New Roman" panose="02020603050405020304" pitchFamily="18" charset="0"/>
              </a:rPr>
              <a:t>init</a:t>
            </a:r>
            <a:r>
              <a:rPr lang="en-GB" dirty="0">
                <a:effectLst/>
                <a:latin typeface="+mj-lt"/>
                <a:ea typeface="SimSun" panose="02010600030101010101" pitchFamily="2" charset="-122"/>
                <a:cs typeface="Times New Roman" panose="02020603050405020304" pitchFamily="18" charset="0"/>
              </a:rPr>
              <a:t> is the method for initialisation: </a:t>
            </a:r>
          </a:p>
          <a:p>
            <a:pPr algn="just">
              <a:spcBef>
                <a:spcPts val="0"/>
              </a:spcBef>
            </a:pPr>
            <a:r>
              <a:rPr lang="en-GB" dirty="0">
                <a:effectLst/>
                <a:latin typeface="+mj-lt"/>
                <a:ea typeface="SimSun" panose="02010600030101010101" pitchFamily="2" charset="-122"/>
                <a:cs typeface="Times New Roman" panose="02020603050405020304" pitchFamily="18" charset="0"/>
              </a:rPr>
              <a:t>"k-means++": selects initial cluster centres for k-mean clustering in a smart way to speed up convergence.</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"random": choose </a:t>
            </a:r>
            <a:r>
              <a:rPr lang="en-GB" dirty="0" err="1">
                <a:effectLst/>
                <a:latin typeface="+mj-lt"/>
                <a:ea typeface="SimSun" panose="02010600030101010101" pitchFamily="2" charset="-122"/>
                <a:cs typeface="Times New Roman" panose="02020603050405020304" pitchFamily="18" charset="0"/>
              </a:rPr>
              <a:t>n_clusters</a:t>
            </a:r>
            <a:r>
              <a:rPr lang="en-GB" dirty="0">
                <a:effectLst/>
                <a:latin typeface="+mj-lt"/>
                <a:ea typeface="SimSun" panose="02010600030101010101" pitchFamily="2" charset="-122"/>
                <a:cs typeface="Times New Roman" panose="02020603050405020304" pitchFamily="18" charset="0"/>
              </a:rPr>
              <a:t> observations at random from the data as initial centroids.</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Array: An array with number of rows equal to the number of clusters, and number of columns equal to the number of variables that give the initial centroids.</a:t>
            </a: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Callable: Any function or method that takes arguments X, number of clusters and a random state and return an initialisation.</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i="0" dirty="0" err="1">
                <a:effectLst/>
                <a:latin typeface="+mj-lt"/>
                <a:ea typeface="SimSun" panose="02010600030101010101" pitchFamily="2" charset="-122"/>
                <a:cs typeface="Times New Roman" panose="02020603050405020304" pitchFamily="18" charset="0"/>
              </a:rPr>
              <a:t>n_init</a:t>
            </a:r>
            <a:r>
              <a:rPr lang="en-GB" i="0" dirty="0">
                <a:effectLst/>
                <a:latin typeface="+mj-lt"/>
                <a:ea typeface="SimSun" panose="02010600030101010101" pitchFamily="2" charset="-122"/>
                <a:cs typeface="Times New Roman" panose="02020603050405020304" pitchFamily="18" charset="0"/>
              </a:rPr>
              <a:t> is the number of time the k-means algorithm will be run with different centroid seeds. The final results will be the best output of </a:t>
            </a:r>
            <a:r>
              <a:rPr lang="en-GB" i="0" dirty="0" err="1">
                <a:effectLst/>
                <a:latin typeface="+mj-lt"/>
                <a:ea typeface="SimSun" panose="02010600030101010101" pitchFamily="2" charset="-122"/>
                <a:cs typeface="Times New Roman" panose="02020603050405020304" pitchFamily="18" charset="0"/>
              </a:rPr>
              <a:t>n_init</a:t>
            </a:r>
            <a:r>
              <a:rPr lang="en-GB" i="0" dirty="0">
                <a:effectLst/>
                <a:latin typeface="+mj-lt"/>
                <a:ea typeface="SimSun" panose="02010600030101010101" pitchFamily="2" charset="-122"/>
                <a:cs typeface="Times New Roman" panose="02020603050405020304" pitchFamily="18" charset="0"/>
              </a:rPr>
              <a:t> consecutive runs in terms of inertia.</a:t>
            </a:r>
            <a:endParaRPr lang="en-GB" b="0" i="0"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endParaRPr lang="en-GB" b="0" dirty="0">
              <a:effectLst/>
              <a:latin typeface="+mj-lt"/>
              <a:ea typeface="SimSun" panose="02010600030101010101" pitchFamily="2" charset="-122"/>
              <a:cs typeface="Times New Roman" panose="02020603050405020304" pitchFamily="18" charset="0"/>
            </a:endParaRPr>
          </a:p>
          <a:p>
            <a:pPr algn="just">
              <a:spcBef>
                <a:spcPts val="0"/>
              </a:spcBef>
            </a:pPr>
            <a:r>
              <a:rPr lang="en-GB" i="0" dirty="0" err="1">
                <a:effectLst/>
                <a:latin typeface="+mj-lt"/>
                <a:ea typeface="SimSun" panose="02010600030101010101" pitchFamily="2" charset="-122"/>
                <a:cs typeface="Times New Roman" panose="02020603050405020304" pitchFamily="18" charset="0"/>
              </a:rPr>
              <a:t>max_iter</a:t>
            </a:r>
            <a:r>
              <a:rPr lang="en-GB" i="0" dirty="0">
                <a:effectLst/>
                <a:latin typeface="+mj-lt"/>
                <a:ea typeface="SimSun" panose="02010600030101010101" pitchFamily="2" charset="-122"/>
                <a:cs typeface="Times New Roman" panose="02020603050405020304" pitchFamily="18" charset="0"/>
              </a:rPr>
              <a:t> </a:t>
            </a:r>
            <a:r>
              <a:rPr lang="en-US" i="0" dirty="0">
                <a:effectLst/>
                <a:latin typeface="+mj-lt"/>
                <a:ea typeface="SimSun" panose="02010600030101010101" pitchFamily="2" charset="-122"/>
                <a:cs typeface="Times New Roman" panose="02020603050405020304" pitchFamily="18" charset="0"/>
              </a:rPr>
              <a:t>is the m</a:t>
            </a:r>
            <a:r>
              <a:rPr lang="en-GB" i="0" dirty="0" err="1">
                <a:effectLst/>
                <a:latin typeface="+mj-lt"/>
                <a:ea typeface="SimSun" panose="02010600030101010101" pitchFamily="2" charset="-122"/>
                <a:cs typeface="Times New Roman" panose="02020603050405020304" pitchFamily="18" charset="0"/>
              </a:rPr>
              <a:t>aximum</a:t>
            </a:r>
            <a:r>
              <a:rPr lang="en-GB" i="0" dirty="0">
                <a:effectLst/>
                <a:latin typeface="+mj-lt"/>
                <a:ea typeface="SimSun" panose="02010600030101010101" pitchFamily="2" charset="-122"/>
                <a:cs typeface="Times New Roman" panose="02020603050405020304" pitchFamily="18" charset="0"/>
              </a:rPr>
              <a:t> iterations of the k-means algorithm for a single run.</a:t>
            </a:r>
          </a:p>
          <a:p>
            <a:pPr algn="just">
              <a:spcBef>
                <a:spcPts val="0"/>
              </a:spcBef>
            </a:pPr>
            <a:endParaRPr lang="en-GB" i="0" dirty="0">
              <a:effectLst/>
              <a:latin typeface="+mj-lt"/>
              <a:ea typeface="SimSun" panose="02010600030101010101" pitchFamily="2" charset="-122"/>
              <a:cs typeface="Times New Roman" panose="02020603050405020304" pitchFamily="18" charset="0"/>
            </a:endParaRPr>
          </a:p>
          <a:p>
            <a:pPr algn="l">
              <a:spcBef>
                <a:spcPts val="0"/>
              </a:spcBef>
            </a:pPr>
            <a:r>
              <a:rPr lang="en-GB" i="0" dirty="0" err="1">
                <a:effectLst/>
                <a:latin typeface="+mj-lt"/>
                <a:ea typeface="SimSun" panose="02010600030101010101" pitchFamily="2" charset="-122"/>
                <a:cs typeface="Times New Roman" panose="02020603050405020304" pitchFamily="18" charset="0"/>
              </a:rPr>
              <a:t>tol</a:t>
            </a:r>
            <a:r>
              <a:rPr lang="en-GB" i="0" dirty="0">
                <a:effectLst/>
                <a:latin typeface="+mj-lt"/>
                <a:ea typeface="SimSun" panose="02010600030101010101" pitchFamily="2" charset="-122"/>
                <a:cs typeface="Times New Roman" panose="02020603050405020304" pitchFamily="18" charset="0"/>
              </a:rPr>
              <a:t> </a:t>
            </a:r>
            <a:r>
              <a:rPr lang="en-US" i="0" dirty="0">
                <a:effectLst/>
                <a:latin typeface="+mj-lt"/>
                <a:ea typeface="SimSun" panose="02010600030101010101" pitchFamily="2" charset="-122"/>
                <a:cs typeface="Times New Roman" panose="02020603050405020304" pitchFamily="18" charset="0"/>
              </a:rPr>
              <a:t>is the r</a:t>
            </a:r>
            <a:r>
              <a:rPr lang="en-GB" i="0" dirty="0">
                <a:effectLst/>
                <a:latin typeface="+mj-lt"/>
                <a:ea typeface="SimSun" panose="02010600030101010101" pitchFamily="2" charset="-122"/>
                <a:cs typeface="Times New Roman" panose="02020603050405020304" pitchFamily="18" charset="0"/>
              </a:rPr>
              <a:t>elative tolerance of the difference in the cluster centres of two consecutive iterations to declare convergence.</a:t>
            </a:r>
            <a:endParaRPr lang="en-SG" i="0" dirty="0">
              <a:effectLst/>
              <a:latin typeface="+mj-lt"/>
              <a:ea typeface="SimSun" panose="02010600030101010101" pitchFamily="2" charset="-122"/>
              <a:cs typeface="Times New Roman" panose="02020603050405020304" pitchFamily="18" charset="0"/>
            </a:endParaRPr>
          </a:p>
          <a:p>
            <a:pPr algn="just">
              <a:spcBef>
                <a:spcPts val="0"/>
              </a:spcBef>
            </a:pPr>
            <a:endParaRPr lang="en-SG" i="0" dirty="0">
              <a:effectLst/>
              <a:latin typeface="+mj-lt"/>
              <a:ea typeface="SimSun" panose="02010600030101010101" pitchFamily="2" charset="-122"/>
              <a:cs typeface="Times New Roman" panose="02020603050405020304" pitchFamily="18" charset="0"/>
            </a:endParaRPr>
          </a:p>
          <a:p>
            <a:pPr algn="l">
              <a:spcBef>
                <a:spcPts val="0"/>
              </a:spcBef>
            </a:pPr>
            <a:r>
              <a:rPr lang="en-GB" i="0" dirty="0" err="1">
                <a:effectLst/>
                <a:latin typeface="+mj-lt"/>
                <a:ea typeface="SimSun" panose="02010600030101010101" pitchFamily="2" charset="-122"/>
                <a:cs typeface="Times New Roman" panose="02020603050405020304" pitchFamily="18" charset="0"/>
              </a:rPr>
              <a:t>precompute_distances</a:t>
            </a:r>
            <a:r>
              <a:rPr lang="en-GB" i="0" dirty="0">
                <a:effectLst/>
                <a:latin typeface="+mj-lt"/>
                <a:ea typeface="SimSun" panose="02010600030101010101" pitchFamily="2" charset="-122"/>
                <a:cs typeface="Times New Roman" panose="02020603050405020304" pitchFamily="18" charset="0"/>
              </a:rPr>
              <a:t> </a:t>
            </a:r>
            <a:r>
              <a:rPr lang="en-US" i="0" dirty="0">
                <a:effectLst/>
                <a:latin typeface="+mj-lt"/>
                <a:ea typeface="SimSun" panose="02010600030101010101" pitchFamily="2" charset="-122"/>
                <a:cs typeface="Times New Roman" panose="02020603050405020304" pitchFamily="18" charset="0"/>
              </a:rPr>
              <a:t>takes three possible values</a:t>
            </a:r>
            <a:r>
              <a:rPr lang="en-GB" i="0" dirty="0">
                <a:effectLst/>
                <a:latin typeface="+mj-lt"/>
                <a:ea typeface="SimSun" panose="02010600030101010101" pitchFamily="2" charset="-122"/>
                <a:cs typeface="Times New Roman" panose="02020603050405020304" pitchFamily="18" charset="0"/>
              </a:rPr>
              <a:t>:</a:t>
            </a:r>
          </a:p>
          <a:p>
            <a:pPr algn="just">
              <a:spcBef>
                <a:spcPts val="0"/>
              </a:spcBef>
            </a:pPr>
            <a:r>
              <a:rPr lang="en-GB" dirty="0">
                <a:effectLst/>
                <a:latin typeface="+mj-lt"/>
                <a:ea typeface="SimSun" panose="02010600030101010101" pitchFamily="2" charset="-122"/>
                <a:cs typeface="Times New Roman" panose="02020603050405020304" pitchFamily="18" charset="0"/>
              </a:rPr>
              <a:t>"auto": do not precompute distances if </a:t>
            </a:r>
            <a:r>
              <a:rPr lang="en-GB" dirty="0" err="1">
                <a:effectLst/>
                <a:latin typeface="+mj-lt"/>
                <a:ea typeface="SimSun" panose="02010600030101010101" pitchFamily="2" charset="-122"/>
                <a:cs typeface="Times New Roman" panose="02020603050405020304" pitchFamily="18" charset="0"/>
              </a:rPr>
              <a:t>n_samples</a:t>
            </a:r>
            <a:r>
              <a:rPr lang="en-GB" dirty="0">
                <a:effectLst/>
                <a:latin typeface="+mj-lt"/>
                <a:ea typeface="SimSun" panose="02010600030101010101" pitchFamily="2" charset="-122"/>
                <a:cs typeface="Times New Roman" panose="02020603050405020304" pitchFamily="18" charset="0"/>
              </a:rPr>
              <a:t> * </a:t>
            </a:r>
            <a:r>
              <a:rPr lang="en-GB" dirty="0" err="1">
                <a:effectLst/>
                <a:latin typeface="+mj-lt"/>
                <a:ea typeface="SimSun" panose="02010600030101010101" pitchFamily="2" charset="-122"/>
                <a:cs typeface="Times New Roman" panose="02020603050405020304" pitchFamily="18" charset="0"/>
              </a:rPr>
              <a:t>n_clusters</a:t>
            </a:r>
            <a:r>
              <a:rPr lang="en-GB" dirty="0">
                <a:effectLst/>
                <a:latin typeface="+mj-lt"/>
                <a:ea typeface="SimSun" panose="02010600030101010101" pitchFamily="2" charset="-122"/>
                <a:cs typeface="Times New Roman" panose="02020603050405020304" pitchFamily="18" charset="0"/>
              </a:rPr>
              <a:t> &gt; 12 million. This corresponds to about 100MB overhead per job using double precision.</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True: always precompute distances.</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False: never precompute distances.</a:t>
            </a:r>
            <a:endParaRPr lang="en-SG"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a:p>
            <a:pPr algn="l">
              <a:spcBef>
                <a:spcPts val="0"/>
              </a:spcBef>
            </a:pPr>
            <a:r>
              <a:rPr lang="en-GB" dirty="0" err="1">
                <a:effectLst/>
                <a:latin typeface="+mj-lt"/>
                <a:ea typeface="SimSun" panose="02010600030101010101" pitchFamily="2" charset="-122"/>
                <a:cs typeface="Times New Roman" panose="02020603050405020304" pitchFamily="18" charset="0"/>
              </a:rPr>
              <a:t>random_state</a:t>
            </a:r>
            <a:r>
              <a:rPr lang="en-GB" dirty="0">
                <a:effectLst/>
                <a:latin typeface="+mj-lt"/>
                <a:ea typeface="SimSun" panose="02010600030101010101" pitchFamily="2" charset="-122"/>
                <a:cs typeface="Times New Roman" panose="02020603050405020304" pitchFamily="18" charset="0"/>
              </a:rPr>
              <a:t> determines the random number generation for centroid initialisation. Use an integer to make the randomness deterministic.</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256990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We can attach fit() to the </a:t>
            </a:r>
            <a:r>
              <a:rPr lang="en-GB" kern="1200" dirty="0" err="1">
                <a:solidFill>
                  <a:schemeClr val="tx1"/>
                </a:solidFill>
                <a:effectLst/>
                <a:latin typeface="+mj-lt"/>
                <a:ea typeface="+mn-ea"/>
                <a:cs typeface="Arial" panose="020B0604020202020204" pitchFamily="34" charset="0"/>
              </a:rPr>
              <a:t>KMeans</a:t>
            </a:r>
            <a:r>
              <a:rPr lang="en-GB" kern="1200" dirty="0">
                <a:solidFill>
                  <a:schemeClr val="tx1"/>
                </a:solidFill>
                <a:effectLst/>
                <a:latin typeface="+mj-lt"/>
                <a:ea typeface="+mn-ea"/>
                <a:cs typeface="Arial" panose="020B0604020202020204" pitchFamily="34" charset="0"/>
              </a:rPr>
              <a:t> estimator object to perform </a:t>
            </a:r>
            <a:r>
              <a:rPr lang="en-GB" dirty="0">
                <a:effectLst/>
                <a:latin typeface="+mj-lt"/>
                <a:ea typeface="SimSun" panose="02010600030101010101" pitchFamily="2" charset="-122"/>
                <a:cs typeface="Times New Roman" panose="02020603050405020304" pitchFamily="18" charset="0"/>
              </a:rPr>
              <a:t>K-Means clustering on a prepared DataFrame.</a:t>
            </a:r>
          </a:p>
          <a:p>
            <a:pPr marL="0" marR="0" lvl="0" indent="0" algn="l" defTabSz="914400" rtl="0" eaLnBrk="1" fontAlgn="auto" latinLnBrk="0" hangingPunct="1">
              <a:spcBef>
                <a:spcPts val="0"/>
              </a:spcBef>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 X is a prepared DataFrame based on which the clusters are constructed.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With </a:t>
            </a:r>
            <a:r>
              <a:rPr lang="en-GB" dirty="0" err="1">
                <a:effectLst/>
                <a:latin typeface="+mj-lt"/>
                <a:ea typeface="SimSun" panose="02010600030101010101" pitchFamily="2" charset="-122"/>
                <a:cs typeface="Times New Roman" panose="02020603050405020304" pitchFamily="18" charset="0"/>
              </a:rPr>
              <a:t>sample_weight</a:t>
            </a:r>
            <a:r>
              <a:rPr lang="en-GB" dirty="0">
                <a:effectLst/>
                <a:latin typeface="+mj-lt"/>
                <a:ea typeface="SimSun" panose="02010600030101010101" pitchFamily="2" charset="-122"/>
                <a:cs typeface="Times New Roman" panose="02020603050405020304" pitchFamily="18" charset="0"/>
              </a:rPr>
              <a:t>, we can pre-specify the weights for each observation in X. If it is set to None, which is also the default here, all observations will be assigned equal weight.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fitted estimator of the K-Means algorithm is saved in the object left to the equal sign. </a:t>
            </a: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06858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To obtain and view the results of the estimation, we still need to request scikit-learn to predict the cluster classification for each observation in the DataFrame X.</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parameters here are the same as the .fit() function.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 X contains the data for which the cluster prediction will be calculated.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pre-specified individual weights in </a:t>
            </a:r>
            <a:r>
              <a:rPr lang="en-GB" dirty="0" err="1">
                <a:effectLst/>
                <a:latin typeface="+mj-lt"/>
                <a:ea typeface="SimSun" panose="02010600030101010101" pitchFamily="2" charset="-122"/>
                <a:cs typeface="Times New Roman" panose="02020603050405020304" pitchFamily="18" charset="0"/>
              </a:rPr>
              <a:t>sample_weight</a:t>
            </a:r>
            <a:r>
              <a:rPr lang="en-GB" dirty="0">
                <a:effectLst/>
                <a:latin typeface="+mj-lt"/>
                <a:ea typeface="SimSun" panose="02010600030101010101" pitchFamily="2" charset="-122"/>
                <a:cs typeface="Times New Roman" panose="02020603050405020304" pitchFamily="18" charset="0"/>
              </a:rPr>
              <a:t> will be assigned to all observations in the dataset.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output object here is an n-dimensional array of length </a:t>
            </a:r>
            <a:r>
              <a:rPr lang="en-GB" dirty="0" err="1">
                <a:effectLst/>
                <a:latin typeface="+mj-lt"/>
                <a:ea typeface="SimSun" panose="02010600030101010101" pitchFamily="2" charset="-122"/>
                <a:cs typeface="Times New Roman" panose="02020603050405020304" pitchFamily="18" charset="0"/>
              </a:rPr>
              <a:t>n_samples</a:t>
            </a:r>
            <a:r>
              <a:rPr lang="en-GB" dirty="0">
                <a:effectLst/>
                <a:latin typeface="+mj-lt"/>
                <a:ea typeface="SimSun" panose="02010600030101010101" pitchFamily="2" charset="-122"/>
                <a:cs typeface="Times New Roman" panose="02020603050405020304" pitchFamily="18" charset="0"/>
              </a:rPr>
              <a:t>, i.e., the number of observations in the dataset.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items in the array are indices of the cluster that each sample belongs to.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Recall that the number of clusters, K, must be specified before the clustering algorithm starts. One way to determine the optimal value of K is the elbow method.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Elbow method is a popular technique that uses the inertia as the measurement to compare the distortions in some clustering solutions with different K.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distortion is the sum of squared distances of each data point to the centroids. The plot of distortions which looks like an arm will then be generated.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best value of K can be found at the “elbow”, the inflection point on the curve.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To determine the inertia of a clustering solution, we can apply the .inertia_ method on a </a:t>
            </a:r>
            <a:r>
              <a:rPr lang="en-GB" dirty="0" err="1">
                <a:effectLst/>
                <a:latin typeface="+mj-lt"/>
                <a:ea typeface="SimSun" panose="02010600030101010101" pitchFamily="2" charset="-122"/>
                <a:cs typeface="Times New Roman" panose="02020603050405020304" pitchFamily="18" charset="0"/>
              </a:rPr>
              <a:t>KMeans</a:t>
            </a:r>
            <a:r>
              <a:rPr lang="en-GB" dirty="0">
                <a:effectLst/>
                <a:latin typeface="+mj-lt"/>
                <a:ea typeface="SimSun" panose="02010600030101010101" pitchFamily="2" charset="-122"/>
                <a:cs typeface="Times New Roman" panose="02020603050405020304" pitchFamily="18" charset="0"/>
              </a:rPr>
              <a:t> estimator.</a:t>
            </a:r>
          </a:p>
          <a:p>
            <a:pPr>
              <a:spcBef>
                <a:spcPts val="0"/>
              </a:spcBef>
            </a:pPr>
            <a:endParaRPr lang="en-GB" kern="1200" dirty="0">
              <a:solidFill>
                <a:schemeClr val="tx1"/>
              </a:solidFill>
              <a:effectLst/>
              <a:latin typeface="+mj-lt"/>
              <a:ea typeface="+mn-ea"/>
              <a:cs typeface="Arial" panose="020B0604020202020204" pitchFamily="34" charset="0"/>
            </a:endParaRPr>
          </a:p>
        </p:txBody>
      </p:sp>
    </p:spTree>
    <p:extLst>
      <p:ext uri="{BB962C8B-B14F-4D97-AF65-F5344CB8AC3E}">
        <p14:creationId xmlns:p14="http://schemas.microsoft.com/office/powerpoint/2010/main" val="35001574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The characteristics of the clusters can be examined by looking at some statistics such as mean, min, max, etc. of the clustering criteria based on which the clusters have been constructed.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this purpose, we can cross-tabulate the clustering criteria and the cluster index to understand the features of the clusters.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If a clustering criterion variable is categorical, our focus of interpretation will be on the proportional distribution of the clusters in each category.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With the crosstab() function, we can easily create a cross-table to fulfil our purpose.</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object assigned to the first parameter of the crosstab() function is the row variable of the cross-tabulation.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most of the cases, one of the clustering criteria is placed here since the number of categories could be rather large, and it is more convenient to have them listed in rows rather than in columns.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multiple names are passed to this parameter, these variables will be tabulated in hierarchy.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second parameter controls the column variable. Our suggestion is to place the cluster index here since the number of clusters is usually limited.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parameter normalize can take the values "all", "index", "columns", {0, 1}, or {True, False} where the default value is False, or 0 equivalently.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normalize = True or 1, Python will return the table percentage of each cell, while the counts of each cell will be shown if normalize is False or 0.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normalize = "index", the row proportion of the cell will be calculated, while the column percentage will be provided if normalize = "column".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margin = True, the marginal frequency of the axis specified in the normalize parameter will be listed out as well.</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87554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a clustering criterion variable was numeric, the crosstab() function would not be a good choice since it would take every unique value in it as a separate category.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this case, we would rather let Python calculate some statistics of the clustering criteria for each cluster. </a:t>
            </a:r>
          </a:p>
          <a:p>
            <a:pPr marL="0" marR="0" lvl="0" indent="0" algn="just"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And the .</a:t>
            </a:r>
            <a:r>
              <a:rPr lang="en-GB" dirty="0" err="1">
                <a:effectLst/>
                <a:latin typeface="+mj-lt"/>
                <a:ea typeface="SimSun" panose="02010600030101010101" pitchFamily="2" charset="-122"/>
                <a:cs typeface="Times New Roman" panose="02020603050405020304" pitchFamily="18" charset="0"/>
              </a:rPr>
              <a:t>groupby</a:t>
            </a:r>
            <a:r>
              <a:rPr lang="en-GB" dirty="0">
                <a:effectLst/>
                <a:latin typeface="+mj-lt"/>
                <a:ea typeface="SimSun" panose="02010600030101010101" pitchFamily="2" charset="-122"/>
                <a:cs typeface="Times New Roman" panose="02020603050405020304" pitchFamily="18" charset="0"/>
              </a:rPr>
              <a:t>() method of the pandas package would become applicable in our Python program once again.</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syntax here is specifically adjusted for clustering interpretation.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First, we merge the selected clustering criteria variables from the original DataFrame with the cluster classification variable.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resulting DataFrame will be grouped by the cluster indices, and the method to compute the statistics of interest is appended to it.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the variable used in the .</a:t>
            </a:r>
            <a:r>
              <a:rPr lang="en-GB" dirty="0" err="1">
                <a:effectLst/>
                <a:latin typeface="+mj-lt"/>
                <a:ea typeface="SimSun" panose="02010600030101010101" pitchFamily="2" charset="-122"/>
                <a:cs typeface="Times New Roman" panose="02020603050405020304" pitchFamily="18" charset="0"/>
              </a:rPr>
              <a:t>groupby</a:t>
            </a:r>
            <a:r>
              <a:rPr lang="en-GB" dirty="0">
                <a:effectLst/>
                <a:latin typeface="+mj-lt"/>
                <a:ea typeface="SimSun" panose="02010600030101010101" pitchFamily="2" charset="-122"/>
                <a:cs typeface="Times New Roman" panose="02020603050405020304" pitchFamily="18" charset="0"/>
              </a:rPr>
              <a:t>() method, which is the cluster index in this case, will be displayed as rows.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Therefore, we may transpose the DataFrame resulted from the .</a:t>
            </a:r>
            <a:r>
              <a:rPr lang="en-GB" dirty="0" err="1">
                <a:effectLst/>
                <a:latin typeface="+mj-lt"/>
                <a:ea typeface="SimSun" panose="02010600030101010101" pitchFamily="2" charset="-122"/>
                <a:cs typeface="Times New Roman" panose="02020603050405020304" pitchFamily="18" charset="0"/>
              </a:rPr>
              <a:t>groupby</a:t>
            </a:r>
            <a:r>
              <a:rPr lang="en-GB" dirty="0">
                <a:effectLst/>
                <a:latin typeface="+mj-lt"/>
                <a:ea typeface="SimSun" panose="02010600030101010101" pitchFamily="2" charset="-122"/>
                <a:cs typeface="Times New Roman" panose="02020603050405020304" pitchFamily="18" charset="0"/>
              </a:rPr>
              <a:t>() method to swap the rows and columns.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After transposing the table, the cluster indices are put as columns in the same way crosstab() does.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But it is more a step to standardise the presentation rather than an analytics requirement and hence optional for us to integrate it in our syntax or not.</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28111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latin typeface="+mj-lt"/>
                <a:ea typeface="SimSun" panose="02010600030101010101" pitchFamily="2" charset="-122"/>
                <a:cs typeface="Times New Roman" panose="02020603050405020304" pitchFamily="18" charset="0"/>
              </a:rPr>
              <a:t>Here </a:t>
            </a:r>
            <a:r>
              <a:rPr lang="en-GB" kern="1200" dirty="0">
                <a:solidFill>
                  <a:schemeClr val="tx1"/>
                </a:solidFill>
                <a:effectLst/>
                <a:latin typeface="+mj-lt"/>
                <a:ea typeface="+mn-ea"/>
                <a:cs typeface="Arial" panose="020B0604020202020204" pitchFamily="34" charset="0"/>
              </a:rPr>
              <a:t>is a table of some common algorithms that are available in scikit-learn.</a:t>
            </a:r>
          </a:p>
          <a:p>
            <a:pPr>
              <a:spcBef>
                <a:spcPts val="0"/>
              </a:spcBef>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Beside machine learning algorithms, scikit-learn also provides modules for model selection, visualisation, data transformation as well as example datasets. </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831161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Silhouette coefficient is used to evaluate the cohesion and separation of a clustering solution.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scikit-learn, we can apply the </a:t>
            </a:r>
            <a:r>
              <a:rPr lang="en-GB" dirty="0" err="1">
                <a:effectLst/>
                <a:latin typeface="+mj-lt"/>
                <a:ea typeface="SimSun" panose="02010600030101010101" pitchFamily="2" charset="-122"/>
                <a:cs typeface="Times New Roman" panose="02020603050405020304" pitchFamily="18" charset="0"/>
              </a:rPr>
              <a:t>silhouette_score</a:t>
            </a:r>
            <a:r>
              <a:rPr lang="en-GB" dirty="0">
                <a:effectLst/>
                <a:latin typeface="+mj-lt"/>
                <a:ea typeface="SimSun" panose="02010600030101010101" pitchFamily="2" charset="-122"/>
                <a:cs typeface="Times New Roman" panose="02020603050405020304" pitchFamily="18" charset="0"/>
              </a:rPr>
              <a:t> function from the metrics module to calculate it.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first parameter of the function refers to the matrix of the input variables, or clustering criteria.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second parameter requests for the array of the fitted cluster of each observation.</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406223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Another possibility to understand a clustering solution is the graphical approach.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idea of this approach is to plot all the data points with their cluster classification in a two-dimensional scatter plot.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This approach would be rather straightforward if only one or two input variables have been used as clustering criteria.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multivariate case, we need to reduce the dimensionality of all the input variables down to two before plotting.</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One of the most common methods to reduce the dimensions of a high-dimensional array (or matrix) is the Principal Component Analysis (PCA).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idea of the PCA is to project each data point onto the first few principal components which contain the majority of the variation in the data.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loss of information caused by the omission of the remaining components is then insignificant and the data dimension is reduced to the number of principal components.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In our case, we may only be interested in the first two components to span the space for our scatter plot.</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Note that PCA() is an estimator from the decomposition module. Here, we can specify the number of components we would like the result to contain.</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Subsequently, we need to use the .</a:t>
            </a:r>
            <a:r>
              <a:rPr lang="en-GB" dirty="0" err="1">
                <a:effectLst/>
                <a:latin typeface="+mj-lt"/>
                <a:ea typeface="SimSun" panose="02010600030101010101" pitchFamily="2" charset="-122"/>
                <a:cs typeface="Times New Roman" panose="02020603050405020304" pitchFamily="18" charset="0"/>
              </a:rPr>
              <a:t>fit_transformation</a:t>
            </a:r>
            <a:r>
              <a:rPr lang="en-GB" dirty="0">
                <a:effectLst/>
                <a:latin typeface="+mj-lt"/>
                <a:ea typeface="SimSun" panose="02010600030101010101" pitchFamily="2" charset="-122"/>
                <a:cs typeface="Times New Roman" panose="02020603050405020304" pitchFamily="18" charset="0"/>
              </a:rPr>
              <a:t>() (not the .fit() function here) since we are interested in the transformed values of all the criteria variables. The criteria variables are therefore the input variables here.</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returned object here is an n-dimensional NumPy array with the transformed data.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Hence, the array has 2 columns, and its number of rows corresponds to the number of observations in the DataFrame that has been passed to the  .</a:t>
            </a:r>
            <a:r>
              <a:rPr lang="en-GB" dirty="0" err="1">
                <a:effectLst/>
                <a:latin typeface="+mj-lt"/>
                <a:ea typeface="SimSun" panose="02010600030101010101" pitchFamily="2" charset="-122"/>
                <a:cs typeface="Times New Roman" panose="02020603050405020304" pitchFamily="18" charset="0"/>
              </a:rPr>
              <a:t>fit_transformation</a:t>
            </a:r>
            <a:r>
              <a:rPr lang="en-GB" dirty="0">
                <a:effectLst/>
                <a:latin typeface="+mj-lt"/>
                <a:ea typeface="SimSun" panose="02010600030101010101" pitchFamily="2" charset="-122"/>
                <a:cs typeface="Times New Roman" panose="02020603050405020304" pitchFamily="18" charset="0"/>
              </a:rPr>
              <a:t>() function in the first place.</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034228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625195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Decision trees are among the most common data mining methods which are applied to split a set (or subset) of observations to reach certain decision points based on some criteria eventually.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Each decision point in the tree is also called a node and represents a subset of the sample based on which the decision tree is created.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Nodes split from a superordinate node are called the child node while the origin node is called the parent node. A child node with no further subdivisions or splitting is called a leaf node.</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Since each observation in the sample will be assigned to one of the nodes eventually, decision tree is a classification technique to separate a sample into multiple classes.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decision tree algorithm predicts the individual classification based on the values of some input variables and calculates the predicted value of the target variable at the same time.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These decision rules form the resulting model which can then be illustrated by a tree-like structure graphically. This structure convenes the interpretation of the modelling result.</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7635318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We can also use the decision tree model to understand the relationship between the target variable and the input variables.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fact, decision tree handles complex relationship such as non-linearity and interaction rather well.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not all input variables are of the same importance in the classification process. Their hierarchy in the decision rules reflects in the decision tree in which input variables appear higher up are more important.</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Nodes without further splitting are called the leaf nodes. Their value is the prediction of the target variable for those observations classified in the corresponding nodes.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target variable is categorical, the value of the leaf node will be the mode, the most frequent class.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And it will be the mean of the data in that node if the decision tree is predicting a numeric variable. </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Over the years, there have been many algorithms for splitting the nodes and hence the construction of the tree developed, proposed, and implemented in software packages.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most common ones are CHAID (chi-square automatic interaction detection), C5.0 (a proprietary algorithm) and CART (classification and regression tree).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Python, the estimator </a:t>
            </a:r>
            <a:r>
              <a:rPr lang="en-GB" dirty="0" err="1">
                <a:effectLst/>
                <a:latin typeface="+mj-lt"/>
                <a:ea typeface="SimSun" panose="02010600030101010101" pitchFamily="2" charset="-122"/>
                <a:cs typeface="Times New Roman" panose="02020603050405020304" pitchFamily="18" charset="0"/>
              </a:rPr>
              <a:t>DecisionTreeClassifier</a:t>
            </a:r>
            <a:r>
              <a:rPr lang="en-GB" dirty="0">
                <a:effectLst/>
                <a:latin typeface="+mj-lt"/>
                <a:ea typeface="SimSun" panose="02010600030101010101" pitchFamily="2" charset="-122"/>
                <a:cs typeface="Times New Roman" panose="02020603050405020304" pitchFamily="18" charset="0"/>
              </a:rPr>
              <a:t> of the scikit-learn package uses an optimised version of the CART algorithm.</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the name suggests, the CART algorithm is capable to create both classification trees and regression trees. While regression trees estimate the values of a continuous target variable, classification trees predict the outcome of a categorical target variable. In other words, CART is applicable on almost every type of output variables.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CART, every parent node has only two child nodes. That is, CART will only split the tree into two sub-samples at every decision point.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And the calculation of the split is based on the input variables that are also used to predict the target output. </a:t>
            </a:r>
            <a:r>
              <a:rPr lang="en-US" dirty="0">
                <a:latin typeface="+mj-lt"/>
              </a:rPr>
              <a:t>The splitting process terminates once certain stopping criteria are fulfilled.</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526593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As the split process advances, the sample will be divided into more and more, smaller and smaller subsets. These subsets will also become more and more homogeneous. The whole splitting process will be terminated once certain stopping criteria are fulfilled.</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homogeneity of each subset reflects the split quality from a parent node to its child nodes.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classification tree, the homogeneity is measured by Gini and Entropy. Roughly speaking, both Gini and Entropy measure the impurity of a node, but with different theoretical background. By comparing the impurity decrease across all possible splits in all input variables, the split with the highest reduction of impurity will be chosen.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scikit-learn, both Gini and entropy are options of the criterion parameter in the </a:t>
            </a:r>
            <a:r>
              <a:rPr lang="en-GB" dirty="0" err="1">
                <a:effectLst/>
                <a:latin typeface="+mj-lt"/>
                <a:ea typeface="SimSun" panose="02010600030101010101" pitchFamily="2" charset="-122"/>
                <a:cs typeface="Times New Roman" panose="02020603050405020304" pitchFamily="18" charset="0"/>
              </a:rPr>
              <a:t>DecisionTreeClassifier</a:t>
            </a:r>
            <a:r>
              <a:rPr lang="en-GB" dirty="0">
                <a:effectLst/>
                <a:latin typeface="+mj-lt"/>
                <a:ea typeface="SimSun" panose="02010600030101010101" pitchFamily="2" charset="-122"/>
                <a:cs typeface="Times New Roman" panose="02020603050405020304" pitchFamily="18" charset="0"/>
              </a:rPr>
              <a: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regression tree, the impurity is measured by the sum of squared error (SSE). The SSE is the total deviance of each observation from the sample mean. For each potential split, CART computes the SSE for each child node and the split with the lowest </a:t>
            </a:r>
            <a:r>
              <a:rPr lang="en-GB" dirty="0">
                <a:latin typeface="+mj-lt"/>
                <a:ea typeface="SimSun" panose="02010600030101010101" pitchFamily="2" charset="-122"/>
                <a:cs typeface="Times New Roman" panose="02020603050405020304" pitchFamily="18" charset="0"/>
              </a:rPr>
              <a:t>total </a:t>
            </a:r>
            <a:r>
              <a:rPr lang="en-GB" dirty="0">
                <a:effectLst/>
                <a:latin typeface="+mj-lt"/>
                <a:ea typeface="SimSun" panose="02010600030101010101" pitchFamily="2" charset="-122"/>
                <a:cs typeface="Times New Roman" panose="02020603050405020304" pitchFamily="18" charset="0"/>
              </a:rPr>
              <a:t>SSE across all child nodes will be chosen. Since the mean of the target variable of the leaf node is equal to the predicted value of the target variable, splits with low SSE have child nodes that contain data whose target values are close to the mean value.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1639317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One possibility to stop the CART algorithm is when the impurity improvement of a new split drops below a certain pre-defined threshold.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instance, if a node has reached a rather low Gini or SSE respectively, meaning that the parent node itself is already rather homogeneous, another split from the node would only create homogeneous child nodes.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this case, this split is not really necessary since it does not decrease the impurity significantly.</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Nevertheless, choosing the right thresholds to stop the split algorithm is not as straightforward as it seems.</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thresholds are high, the resulting tree could be oversimplified as splits become more difficult. Low thresholds, on the other hand, could lead to overcomplicated trees that are difficult to interpret and deploy.</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Another possibility to stop the algorithm is when the tree has attained a pre-specified depth. The depth of the tree refers to the number of splits in it.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This method can simply control the size of the tree without oversimplifying or overcomplicating it.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One last stop criterion is to set a lower bound of observations in the nodes. Once the number of observations in all nodes has reached the bound, a new split from any node would only create child nodes that contain less observations than the lower bound allows.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a result, the lower bound blocks the algorithm from carrying out another split and the entire process ends.</a:t>
            </a:r>
          </a:p>
        </p:txBody>
      </p:sp>
    </p:spTree>
    <p:extLst>
      <p:ext uri="{BB962C8B-B14F-4D97-AF65-F5344CB8AC3E}">
        <p14:creationId xmlns:p14="http://schemas.microsoft.com/office/powerpoint/2010/main" val="35637336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One way to evaluate the performance of a decision tree is to examine the precision of its prediction.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 the predicted values of the target variable will be compared with the observed data.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classification trees, we can use the confusion matrix in which the correct and incorrect classifications are summarised.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larger the proportion of observations for which the predicted and observed classifications are identical, the more accurate is the decision tree model.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regression trees, the Root-Mean-Square-Error (RMSE) is usually used to measure the prediction accuracy of the model.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Basically, the RMSE is kind of an average deviance of all the predicted values from their observed counterparts.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lower such deviance is, the closer are the predictions to the actual values, and the better is the model.</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506031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Same as NumPy, </a:t>
            </a:r>
            <a:r>
              <a:rPr lang="en-GB" kern="1200" dirty="0" err="1">
                <a:solidFill>
                  <a:schemeClr val="tx1"/>
                </a:solidFill>
                <a:effectLst/>
                <a:latin typeface="+mj-lt"/>
                <a:ea typeface="+mn-ea"/>
                <a:cs typeface="Arial" panose="020B0604020202020204" pitchFamily="34" charset="0"/>
              </a:rPr>
              <a:t>matplotlib</a:t>
            </a:r>
            <a:r>
              <a:rPr lang="en-GB" kern="1200" dirty="0">
                <a:solidFill>
                  <a:schemeClr val="tx1"/>
                </a:solidFill>
                <a:effectLst/>
                <a:latin typeface="+mj-lt"/>
                <a:ea typeface="+mn-ea"/>
                <a:cs typeface="Arial" panose="020B0604020202020204" pitchFamily="34" charset="0"/>
              </a:rPr>
              <a:t> and pandas, we can simply use pip, the package installer of Python, to download and install scikit-learn. </a:t>
            </a:r>
            <a:endParaRPr lang="en-SG" kern="1200" dirty="0">
              <a:solidFill>
                <a:schemeClr val="tx1"/>
              </a:solidFill>
              <a:effectLst/>
              <a:latin typeface="+mj-lt"/>
              <a:ea typeface="+mn-ea"/>
              <a:cs typeface="Arial" panose="020B0604020202020204" pitchFamily="34"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After installing scikit-learn using pip, we can import it into our program.</a:t>
            </a:r>
            <a:endParaRPr lang="en-SG"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Note that it is </a:t>
            </a:r>
            <a:r>
              <a:rPr lang="en-GB" kern="1200" dirty="0" err="1">
                <a:solidFill>
                  <a:schemeClr val="tx1"/>
                </a:solidFill>
                <a:effectLst/>
                <a:latin typeface="+mj-lt"/>
                <a:ea typeface="+mn-ea"/>
                <a:cs typeface="Arial" panose="020B0604020202020204" pitchFamily="34" charset="0"/>
              </a:rPr>
              <a:t>sklearn</a:t>
            </a:r>
            <a:r>
              <a:rPr lang="en-GB" kern="1200" dirty="0">
                <a:solidFill>
                  <a:schemeClr val="tx1"/>
                </a:solidFill>
                <a:effectLst/>
                <a:latin typeface="+mj-lt"/>
                <a:ea typeface="+mn-ea"/>
                <a:cs typeface="Arial" panose="020B0604020202020204" pitchFamily="34" charset="0"/>
              </a:rPr>
              <a:t> and not scikit-learn that refers to the scikit-learn library in the Python programs. </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256990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Furthermore, the performance of a decision tree on unseen data must be evaluated as well.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this purpose, we partition the original dataset randomly into a training and a testing dataset.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training dataset is used to construct the model while the predictive performance of the model will be evaluated based on the testing dataset.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the decision tree as a predictive model is evaluated by its ability to apply what it has “learned” from the training data on the testing data.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prediction accuracy of the model on the training data is much higher than the testing data, the model tends to be overfitted.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It is too specialised to the structure of the training dataset and not generalised enough for other data that do not contain certain unique characteristics of the training data.</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383624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Same as K-Means clustering, scikit-learn also has an estimator for decision trees model which is integrated in the tree module. </a:t>
            </a:r>
          </a:p>
          <a:p>
            <a:pPr marL="0" marR="0" lvl="0" indent="0" algn="just"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In order to be able to use all possible functions in the module, the </a:t>
            </a:r>
            <a:r>
              <a:rPr lang="en-GB" sz="1200" kern="1200" dirty="0" err="1">
                <a:solidFill>
                  <a:schemeClr val="tx1"/>
                </a:solidFill>
                <a:effectLst/>
                <a:latin typeface="Calibri" panose="020F0502020204030204" pitchFamily="34" charset="0"/>
                <a:ea typeface="+mn-ea"/>
                <a:cs typeface="Arial" panose="020B0604020202020204" pitchFamily="34" charset="0"/>
              </a:rPr>
              <a:t>sklearn.tree</a:t>
            </a:r>
            <a:r>
              <a:rPr lang="en-GB" sz="1200" kern="1200" dirty="0">
                <a:solidFill>
                  <a:schemeClr val="tx1"/>
                </a:solidFill>
                <a:effectLst/>
                <a:latin typeface="Calibri" panose="020F0502020204030204" pitchFamily="34" charset="0"/>
                <a:ea typeface="+mn-ea"/>
                <a:cs typeface="Arial" panose="020B0604020202020204" pitchFamily="34" charset="0"/>
              </a:rPr>
              <a:t> module shall be imported in the first place. </a:t>
            </a:r>
          </a:p>
          <a:p>
            <a:pPr marL="0" marR="0" lvl="0" indent="0" algn="just"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If we want to apply a classification tree in Python, we have to initiate a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estimator object whereas if the data should be fitted by a regression tree, a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DecisionTreeRegressor</a:t>
            </a:r>
            <a:r>
              <a:rPr lang="en-GB" sz="1200" kern="1200" dirty="0">
                <a:solidFill>
                  <a:schemeClr val="tx1"/>
                </a:solidFill>
                <a:effectLst/>
                <a:latin typeface="Calibri" panose="020F0502020204030204" pitchFamily="34" charset="0"/>
                <a:ea typeface="+mn-ea"/>
                <a:cs typeface="Arial" panose="020B0604020202020204" pitchFamily="34" charset="0"/>
              </a:rPr>
              <a:t> estimator object should be declared.</a:t>
            </a:r>
            <a:endParaRPr lang="en-SG"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7804940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defTabSz="914400" rtl="0" eaLnBrk="1" fontAlgn="auto" latinLnBrk="0" hangingPunct="1">
              <a:spcBef>
                <a:spcPts val="0"/>
              </a:spcBef>
              <a:buClrTx/>
              <a:buSzTx/>
              <a:buFontTx/>
              <a:buNone/>
              <a:tabLst/>
              <a:defRPr/>
            </a:pPr>
            <a:r>
              <a:rPr lang="en-US" dirty="0">
                <a:latin typeface="+mj-lt"/>
              </a:rPr>
              <a:t>Here is a list of the parameters of the </a:t>
            </a:r>
            <a:r>
              <a:rPr lang="en-US" dirty="0" err="1">
                <a:solidFill>
                  <a:schemeClr val="tx2"/>
                </a:solidFill>
                <a:latin typeface="+mj-lt"/>
              </a:rPr>
              <a:t>DecisionTreeClassifier</a:t>
            </a:r>
            <a:r>
              <a:rPr lang="en-US" dirty="0">
                <a:latin typeface="+mj-lt"/>
              </a:rPr>
              <a:t> and </a:t>
            </a:r>
            <a:r>
              <a:rPr lang="en-US" dirty="0" err="1">
                <a:solidFill>
                  <a:schemeClr val="tx2"/>
                </a:solidFill>
                <a:latin typeface="+mj-lt"/>
              </a:rPr>
              <a:t>DecisionTreeRegressor</a:t>
            </a:r>
            <a:r>
              <a:rPr lang="en-US" dirty="0">
                <a:latin typeface="+mj-lt"/>
              </a:rPr>
              <a:t> estimators.</a:t>
            </a:r>
          </a:p>
          <a:p>
            <a:pPr marL="0" marR="0" lvl="0" indent="0"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The main differences between the estimators </a:t>
            </a:r>
            <a:r>
              <a:rPr lang="en-GB" kern="1200" dirty="0" err="1">
                <a:solidFill>
                  <a:schemeClr val="tx1"/>
                </a:solidFill>
                <a:effectLst/>
                <a:latin typeface="+mj-lt"/>
                <a:ea typeface="+mn-ea"/>
                <a:cs typeface="Arial" panose="020B0604020202020204" pitchFamily="34" charset="0"/>
              </a:rPr>
              <a:t>DecisionTreeClassifier</a:t>
            </a:r>
            <a:r>
              <a:rPr lang="en-GB" kern="1200" dirty="0">
                <a:solidFill>
                  <a:schemeClr val="tx1"/>
                </a:solidFill>
                <a:effectLst/>
                <a:latin typeface="+mj-lt"/>
                <a:ea typeface="+mn-ea"/>
                <a:cs typeface="Arial" panose="020B0604020202020204" pitchFamily="34" charset="0"/>
              </a:rPr>
              <a:t> and </a:t>
            </a:r>
            <a:r>
              <a:rPr lang="en-GB" kern="1200" dirty="0" err="1">
                <a:solidFill>
                  <a:schemeClr val="tx1"/>
                </a:solidFill>
                <a:effectLst/>
                <a:latin typeface="+mj-lt"/>
                <a:ea typeface="+mn-ea"/>
                <a:cs typeface="Arial" panose="020B0604020202020204" pitchFamily="34" charset="0"/>
              </a:rPr>
              <a:t>DecisionTreeRegressor</a:t>
            </a:r>
            <a:r>
              <a:rPr lang="en-GB" kern="1200" dirty="0">
                <a:solidFill>
                  <a:schemeClr val="tx1"/>
                </a:solidFill>
                <a:effectLst/>
                <a:latin typeface="+mj-lt"/>
                <a:ea typeface="+mn-ea"/>
                <a:cs typeface="Arial" panose="020B0604020202020204" pitchFamily="34" charset="0"/>
              </a:rPr>
              <a:t> are the values of the parameter criterion and the availability of the parameter </a:t>
            </a:r>
            <a:r>
              <a:rPr lang="en-GB" kern="1200" dirty="0" err="1">
                <a:solidFill>
                  <a:schemeClr val="tx1"/>
                </a:solidFill>
                <a:effectLst/>
                <a:latin typeface="+mj-lt"/>
                <a:ea typeface="+mn-ea"/>
                <a:cs typeface="Arial" panose="020B0604020202020204" pitchFamily="34" charset="0"/>
              </a:rPr>
              <a:t>class_weight</a:t>
            </a:r>
            <a:r>
              <a:rPr lang="en-GB" kern="1200" dirty="0">
                <a:solidFill>
                  <a:schemeClr val="tx1"/>
                </a:solidFill>
                <a:effectLst/>
                <a:latin typeface="+mj-lt"/>
                <a:ea typeface="+mn-ea"/>
                <a:cs typeface="Arial" panose="020B0604020202020204" pitchFamily="34" charset="0"/>
              </a:rPr>
              <a:t>.</a:t>
            </a:r>
          </a:p>
          <a:p>
            <a:pPr marL="0" marR="0" lvl="0" indent="0"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Criterion </a:t>
            </a:r>
            <a:r>
              <a:rPr lang="en-US" i="0" kern="1200" dirty="0">
                <a:solidFill>
                  <a:schemeClr val="tx1"/>
                </a:solidFill>
                <a:effectLst/>
                <a:latin typeface="+mj-lt"/>
                <a:ea typeface="+mn-ea"/>
                <a:cs typeface="Arial" panose="020B0604020202020204" pitchFamily="34" charset="0"/>
              </a:rPr>
              <a:t>is the </a:t>
            </a:r>
            <a:r>
              <a:rPr lang="en-GB" i="0" kern="1200" dirty="0">
                <a:solidFill>
                  <a:schemeClr val="tx1"/>
                </a:solidFill>
                <a:effectLst/>
                <a:latin typeface="+mj-lt"/>
                <a:ea typeface="+mn-ea"/>
                <a:cs typeface="Arial" panose="020B0604020202020204" pitchFamily="34" charset="0"/>
              </a:rPr>
              <a:t>function to measure the quality of a split. </a:t>
            </a:r>
          </a:p>
          <a:p>
            <a:pPr>
              <a:spcBef>
                <a:spcPts val="0"/>
              </a:spcBef>
            </a:pPr>
            <a:r>
              <a:rPr lang="en-GB" i="0" kern="1200" dirty="0">
                <a:solidFill>
                  <a:schemeClr val="tx1"/>
                </a:solidFill>
                <a:effectLst/>
                <a:latin typeface="+mj-lt"/>
                <a:ea typeface="+mn-ea"/>
                <a:cs typeface="Arial" panose="020B0604020202020204" pitchFamily="34" charset="0"/>
              </a:rPr>
              <a:t>For classification trees, the supported criteria are "</a:t>
            </a:r>
            <a:r>
              <a:rPr lang="en-GB" i="0" kern="1200" dirty="0" err="1">
                <a:solidFill>
                  <a:schemeClr val="tx1"/>
                </a:solidFill>
                <a:effectLst/>
                <a:latin typeface="+mj-lt"/>
                <a:ea typeface="+mn-ea"/>
                <a:cs typeface="Arial" panose="020B0604020202020204" pitchFamily="34" charset="0"/>
              </a:rPr>
              <a:t>gini</a:t>
            </a:r>
            <a:r>
              <a:rPr lang="en-GB" i="0" kern="1200" dirty="0">
                <a:solidFill>
                  <a:schemeClr val="tx1"/>
                </a:solidFill>
                <a:effectLst/>
                <a:latin typeface="+mj-lt"/>
                <a:ea typeface="+mn-ea"/>
                <a:cs typeface="Arial" panose="020B0604020202020204" pitchFamily="34" charset="0"/>
              </a:rPr>
              <a:t>" for the Gini impurity and "entropy" for the information gain. </a:t>
            </a:r>
            <a:endParaRPr lang="en-SG" i="0"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For regression trees, the supported criteria are "</a:t>
            </a:r>
            <a:r>
              <a:rPr lang="en-GB" i="0" kern="1200" dirty="0" err="1">
                <a:solidFill>
                  <a:schemeClr val="tx1"/>
                </a:solidFill>
                <a:effectLst/>
                <a:latin typeface="+mj-lt"/>
                <a:ea typeface="+mn-ea"/>
                <a:cs typeface="Arial" panose="020B0604020202020204" pitchFamily="34" charset="0"/>
              </a:rPr>
              <a:t>mse</a:t>
            </a:r>
            <a:r>
              <a:rPr lang="en-GB" i="0" kern="1200" dirty="0">
                <a:solidFill>
                  <a:schemeClr val="tx1"/>
                </a:solidFill>
                <a:effectLst/>
                <a:latin typeface="+mj-lt"/>
                <a:ea typeface="+mn-ea"/>
                <a:cs typeface="Arial" panose="020B0604020202020204" pitchFamily="34" charset="0"/>
              </a:rPr>
              <a:t>" for the mean squared error which is equal to variance reduction as feature selection criterion, "</a:t>
            </a:r>
            <a:r>
              <a:rPr lang="en-GB" i="0" kern="1200" dirty="0" err="1">
                <a:solidFill>
                  <a:schemeClr val="tx1"/>
                </a:solidFill>
                <a:effectLst/>
                <a:latin typeface="+mj-lt"/>
                <a:ea typeface="+mn-ea"/>
                <a:cs typeface="Arial" panose="020B0604020202020204" pitchFamily="34" charset="0"/>
              </a:rPr>
              <a:t>friedman_mse</a:t>
            </a:r>
            <a:r>
              <a:rPr lang="en-GB" i="0" kern="1200" dirty="0">
                <a:solidFill>
                  <a:schemeClr val="tx1"/>
                </a:solidFill>
                <a:effectLst/>
                <a:latin typeface="+mj-lt"/>
                <a:ea typeface="+mn-ea"/>
                <a:cs typeface="Arial" panose="020B0604020202020204" pitchFamily="34" charset="0"/>
              </a:rPr>
              <a:t>", which uses mean squared error with Friedman’s improvement score for potential splits, "</a:t>
            </a:r>
            <a:r>
              <a:rPr lang="en-GB" i="0" kern="1200" dirty="0" err="1">
                <a:solidFill>
                  <a:schemeClr val="tx1"/>
                </a:solidFill>
                <a:effectLst/>
                <a:latin typeface="+mj-lt"/>
                <a:ea typeface="+mn-ea"/>
                <a:cs typeface="Arial" panose="020B0604020202020204" pitchFamily="34" charset="0"/>
              </a:rPr>
              <a:t>mae</a:t>
            </a:r>
            <a:r>
              <a:rPr lang="en-GB" i="0" kern="1200" dirty="0">
                <a:solidFill>
                  <a:schemeClr val="tx1"/>
                </a:solidFill>
                <a:effectLst/>
                <a:latin typeface="+mj-lt"/>
                <a:ea typeface="+mn-ea"/>
                <a:cs typeface="Arial" panose="020B0604020202020204" pitchFamily="34" charset="0"/>
              </a:rPr>
              <a:t>" for the mean absolute error, and "</a:t>
            </a:r>
            <a:r>
              <a:rPr lang="en-GB" i="0" kern="1200" dirty="0" err="1">
                <a:solidFill>
                  <a:schemeClr val="tx1"/>
                </a:solidFill>
                <a:effectLst/>
                <a:latin typeface="+mj-lt"/>
                <a:ea typeface="+mn-ea"/>
                <a:cs typeface="Arial" panose="020B0604020202020204" pitchFamily="34" charset="0"/>
              </a:rPr>
              <a:t>poisson</a:t>
            </a:r>
            <a:r>
              <a:rPr lang="en-GB" i="0" kern="1200" dirty="0">
                <a:solidFill>
                  <a:schemeClr val="tx1"/>
                </a:solidFill>
                <a:effectLst/>
                <a:latin typeface="+mj-lt"/>
                <a:ea typeface="+mn-ea"/>
                <a:cs typeface="Arial" panose="020B0604020202020204" pitchFamily="34" charset="0"/>
              </a:rPr>
              <a:t>" which uses reduction in Poisson deviance to find splits.</a:t>
            </a:r>
          </a:p>
          <a:p>
            <a:pPr>
              <a:spcBef>
                <a:spcPts val="0"/>
              </a:spcBef>
            </a:pPr>
            <a:endParaRPr lang="en-SG"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splitter </a:t>
            </a:r>
            <a:r>
              <a:rPr lang="en-US" kern="1200" dirty="0">
                <a:solidFill>
                  <a:schemeClr val="tx1"/>
                </a:solidFill>
                <a:effectLst/>
                <a:latin typeface="+mj-lt"/>
                <a:ea typeface="+mn-ea"/>
                <a:cs typeface="Arial" panose="020B0604020202020204" pitchFamily="34" charset="0"/>
              </a:rPr>
              <a:t>is t</a:t>
            </a:r>
            <a:r>
              <a:rPr lang="en-GB" kern="1200" dirty="0">
                <a:solidFill>
                  <a:schemeClr val="tx1"/>
                </a:solidFill>
                <a:effectLst/>
                <a:latin typeface="+mj-lt"/>
                <a:ea typeface="+mn-ea"/>
                <a:cs typeface="Arial" panose="020B0604020202020204" pitchFamily="34" charset="0"/>
              </a:rPr>
              <a:t>he strategy used to choose the split at each node. Supported strategies are "best" to choose the best split and "random" to choose the best random split.</a:t>
            </a:r>
            <a:endParaRPr lang="en-SG"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max_depth</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a:t>
            </a:r>
            <a:r>
              <a:rPr lang="en-GB" i="0" kern="1200" dirty="0">
                <a:solidFill>
                  <a:schemeClr val="tx1"/>
                </a:solidFill>
                <a:effectLst/>
                <a:latin typeface="+mj-lt"/>
                <a:ea typeface="+mn-ea"/>
                <a:cs typeface="Arial" panose="020B0604020202020204" pitchFamily="34" charset="0"/>
              </a:rPr>
              <a:t>he maximum depth of the tree. If None, then nodes are expanded until all leaves are pure or until all leaves contain less than </a:t>
            </a:r>
            <a:r>
              <a:rPr lang="en-GB" i="0" kern="1200" dirty="0" err="1">
                <a:solidFill>
                  <a:schemeClr val="tx1"/>
                </a:solidFill>
                <a:effectLst/>
                <a:latin typeface="+mj-lt"/>
                <a:ea typeface="+mn-ea"/>
                <a:cs typeface="Arial" panose="020B0604020202020204" pitchFamily="34" charset="0"/>
              </a:rPr>
              <a:t>min_samples_split</a:t>
            </a:r>
            <a:r>
              <a:rPr lang="en-GB" i="0" kern="1200" dirty="0">
                <a:solidFill>
                  <a:schemeClr val="tx1"/>
                </a:solidFill>
                <a:effectLst/>
                <a:latin typeface="+mj-lt"/>
                <a:ea typeface="+mn-ea"/>
                <a:cs typeface="Arial" panose="020B0604020202020204" pitchFamily="34" charset="0"/>
              </a:rPr>
              <a:t> samples.</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i="0"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min_samples_split</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a:t>
            </a:r>
            <a:r>
              <a:rPr lang="en-GB" i="0" kern="1200" dirty="0">
                <a:solidFill>
                  <a:schemeClr val="tx1"/>
                </a:solidFill>
                <a:effectLst/>
                <a:latin typeface="+mj-lt"/>
                <a:ea typeface="+mn-ea"/>
                <a:cs typeface="Arial" panose="020B0604020202020204" pitchFamily="34" charset="0"/>
              </a:rPr>
              <a:t>he minimum number of samples required to split an internal node.</a:t>
            </a: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err="1">
                <a:solidFill>
                  <a:schemeClr val="tx1"/>
                </a:solidFill>
                <a:effectLst/>
                <a:latin typeface="+mj-lt"/>
                <a:ea typeface="+mn-ea"/>
                <a:cs typeface="Arial" panose="020B0604020202020204" pitchFamily="34" charset="0"/>
              </a:rPr>
              <a:t>min_samples_leaf</a:t>
            </a:r>
            <a:r>
              <a:rPr lang="en-GB" kern="1200" dirty="0">
                <a:solidFill>
                  <a:schemeClr val="tx1"/>
                </a:solidFill>
                <a:effectLst/>
                <a:latin typeface="+mj-lt"/>
                <a:ea typeface="+mn-ea"/>
                <a:cs typeface="Arial" panose="020B0604020202020204" pitchFamily="34" charset="0"/>
              </a:rPr>
              <a:t> </a:t>
            </a:r>
            <a:r>
              <a:rPr lang="en-US" kern="1200" dirty="0">
                <a:solidFill>
                  <a:schemeClr val="tx1"/>
                </a:solidFill>
                <a:effectLst/>
                <a:latin typeface="+mj-lt"/>
                <a:ea typeface="+mn-ea"/>
                <a:cs typeface="Arial" panose="020B0604020202020204" pitchFamily="34" charset="0"/>
              </a:rPr>
              <a:t>is t</a:t>
            </a:r>
            <a:r>
              <a:rPr lang="en-GB" kern="1200" dirty="0">
                <a:solidFill>
                  <a:schemeClr val="tx1"/>
                </a:solidFill>
                <a:effectLst/>
                <a:latin typeface="+mj-lt"/>
                <a:ea typeface="+mn-ea"/>
                <a:cs typeface="Arial" panose="020B0604020202020204" pitchFamily="34" charset="0"/>
              </a:rPr>
              <a:t>he minimum number of samples required to be at a leaf node. A split point at any depth will only be considered if it leaves at least </a:t>
            </a:r>
            <a:r>
              <a:rPr lang="en-GB" kern="1200" dirty="0" err="1">
                <a:solidFill>
                  <a:schemeClr val="tx1"/>
                </a:solidFill>
                <a:effectLst/>
                <a:latin typeface="+mj-lt"/>
                <a:ea typeface="+mn-ea"/>
                <a:cs typeface="Arial" panose="020B0604020202020204" pitchFamily="34" charset="0"/>
              </a:rPr>
              <a:t>min_samples_leaf</a:t>
            </a:r>
            <a:r>
              <a:rPr lang="en-GB" kern="1200" dirty="0">
                <a:solidFill>
                  <a:schemeClr val="tx1"/>
                </a:solidFill>
                <a:effectLst/>
                <a:latin typeface="+mj-lt"/>
                <a:ea typeface="+mn-ea"/>
                <a:cs typeface="Arial" panose="020B0604020202020204" pitchFamily="34" charset="0"/>
              </a:rPr>
              <a:t> training samples in each of the left and right branches. This may have the effect of smoothing the model, especially in regression.</a:t>
            </a:r>
            <a:endParaRPr lang="en-SG" kern="1200" dirty="0">
              <a:solidFill>
                <a:schemeClr val="tx1"/>
              </a:solidFill>
              <a:effectLst/>
              <a:latin typeface="+mj-lt"/>
              <a:ea typeface="+mn-ea"/>
              <a:cs typeface="Arial" panose="020B0604020202020204" pitchFamily="34" charset="0"/>
            </a:endParaRPr>
          </a:p>
          <a:p>
            <a:pPr marL="0" marR="0" lvl="0" indent="0"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1178790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min_weight_fraction_leaf</a:t>
            </a:r>
            <a:r>
              <a:rPr lang="en-US" kern="1200" dirty="0">
                <a:solidFill>
                  <a:schemeClr val="tx1"/>
                </a:solidFill>
                <a:effectLst/>
                <a:latin typeface="Calibri" panose="020F0502020204030204" pitchFamily="34" charset="0"/>
                <a:ea typeface="+mn-ea"/>
                <a:cs typeface="Arial" panose="020B0604020202020204" pitchFamily="34" charset="0"/>
              </a:rPr>
              <a:t> is t</a:t>
            </a:r>
            <a:r>
              <a:rPr lang="en-GB" kern="1200" dirty="0">
                <a:solidFill>
                  <a:schemeClr val="tx1"/>
                </a:solidFill>
                <a:effectLst/>
                <a:latin typeface="Calibri" panose="020F0502020204030204" pitchFamily="34" charset="0"/>
                <a:ea typeface="+mn-ea"/>
                <a:cs typeface="Arial" panose="020B0604020202020204" pitchFamily="34" charset="0"/>
              </a:rPr>
              <a:t>he minimum weighted fraction of the sum total of weights (of all the input samples) required to be at a leaf node.</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max_features</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a:t>
            </a:r>
            <a:r>
              <a:rPr lang="en-GB" i="0" kern="1200" dirty="0">
                <a:solidFill>
                  <a:schemeClr val="tx1"/>
                </a:solidFill>
                <a:effectLst/>
                <a:latin typeface="Calibri" panose="020F0502020204030204" pitchFamily="34" charset="0"/>
                <a:ea typeface="+mn-ea"/>
                <a:cs typeface="Arial" panose="020B0604020202020204" pitchFamily="34" charset="0"/>
              </a:rPr>
              <a:t>he number of features to consider when looking for the best split.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random_state</a:t>
            </a:r>
            <a:r>
              <a:rPr lang="en-GB" kern="1200" dirty="0">
                <a:solidFill>
                  <a:schemeClr val="tx1"/>
                </a:solidFill>
                <a:effectLst/>
                <a:latin typeface="Calibri" panose="020F0502020204030204" pitchFamily="34" charset="0"/>
                <a:ea typeface="+mn-ea"/>
                <a:cs typeface="Arial" panose="020B0604020202020204" pitchFamily="34" charset="0"/>
              </a:rPr>
              <a:t> </a:t>
            </a:r>
            <a:r>
              <a:rPr lang="en-US" i="1" kern="1200" dirty="0">
                <a:solidFill>
                  <a:schemeClr val="tx1"/>
                </a:solidFill>
                <a:effectLst/>
                <a:latin typeface="Calibri" panose="020F0502020204030204" pitchFamily="34" charset="0"/>
                <a:ea typeface="+mn-ea"/>
                <a:cs typeface="Arial" panose="020B0604020202020204" pitchFamily="34" charset="0"/>
              </a:rPr>
              <a:t>c</a:t>
            </a:r>
            <a:r>
              <a:rPr lang="en-GB" kern="1200" dirty="0" err="1">
                <a:solidFill>
                  <a:schemeClr val="tx1"/>
                </a:solidFill>
                <a:effectLst/>
                <a:latin typeface="Calibri" panose="020F0502020204030204" pitchFamily="34" charset="0"/>
                <a:ea typeface="+mn-ea"/>
                <a:cs typeface="Arial" panose="020B0604020202020204" pitchFamily="34" charset="0"/>
              </a:rPr>
              <a:t>ontrols</a:t>
            </a:r>
            <a:r>
              <a:rPr lang="en-GB" kern="1200" dirty="0">
                <a:solidFill>
                  <a:schemeClr val="tx1"/>
                </a:solidFill>
                <a:effectLst/>
                <a:latin typeface="Calibri" panose="020F0502020204030204" pitchFamily="34" charset="0"/>
                <a:ea typeface="+mn-ea"/>
                <a:cs typeface="Arial" panose="020B0604020202020204" pitchFamily="34" charset="0"/>
              </a:rPr>
              <a:t> the randomness of the estimator.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max_leaf_nodes</a:t>
            </a:r>
            <a:r>
              <a:rPr lang="en-GB" kern="1200" dirty="0">
                <a:solidFill>
                  <a:schemeClr val="tx1"/>
                </a:solidFill>
                <a:effectLst/>
                <a:latin typeface="Calibri" panose="020F0502020204030204" pitchFamily="34" charset="0"/>
                <a:ea typeface="+mn-ea"/>
                <a:cs typeface="Arial" panose="020B0604020202020204" pitchFamily="34" charset="0"/>
              </a:rPr>
              <a:t> allows a tree to grow with </a:t>
            </a:r>
            <a:r>
              <a:rPr lang="en-GB" kern="1200" dirty="0" err="1">
                <a:solidFill>
                  <a:schemeClr val="tx1"/>
                </a:solidFill>
                <a:effectLst/>
                <a:latin typeface="Calibri" panose="020F0502020204030204" pitchFamily="34" charset="0"/>
                <a:ea typeface="+mn-ea"/>
                <a:cs typeface="Arial" panose="020B0604020202020204" pitchFamily="34" charset="0"/>
              </a:rPr>
              <a:t>max_leaf_nodes</a:t>
            </a:r>
            <a:r>
              <a:rPr lang="en-GB" kern="1200" dirty="0">
                <a:solidFill>
                  <a:schemeClr val="tx1"/>
                </a:solidFill>
                <a:effectLst/>
                <a:latin typeface="Calibri" panose="020F0502020204030204" pitchFamily="34" charset="0"/>
                <a:ea typeface="+mn-ea"/>
                <a:cs typeface="Arial" panose="020B0604020202020204" pitchFamily="34" charset="0"/>
              </a:rPr>
              <a:t> in best-first fashion. Best nodes are defined as relative reduction in impurity. If None then unlimited number of leaf nodes.</a:t>
            </a: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min_impurity_decrease</a:t>
            </a:r>
            <a:r>
              <a:rPr lang="en-GB" kern="1200" dirty="0">
                <a:solidFill>
                  <a:schemeClr val="tx1"/>
                </a:solidFill>
                <a:effectLst/>
                <a:latin typeface="Calibri" panose="020F0502020204030204" pitchFamily="34" charset="0"/>
                <a:ea typeface="+mn-ea"/>
                <a:cs typeface="Arial" panose="020B0604020202020204" pitchFamily="34" charset="0"/>
              </a:rPr>
              <a:t> is the threshold value based on which the algorithm would allow </a:t>
            </a:r>
            <a:r>
              <a:rPr lang="en-US" i="1" kern="1200" dirty="0">
                <a:solidFill>
                  <a:schemeClr val="tx1"/>
                </a:solidFill>
                <a:effectLst/>
                <a:latin typeface="Calibri" panose="020F0502020204030204" pitchFamily="34" charset="0"/>
                <a:ea typeface="+mn-ea"/>
                <a:cs typeface="Arial" panose="020B0604020202020204" pitchFamily="34" charset="0"/>
              </a:rPr>
              <a:t>a </a:t>
            </a:r>
            <a:r>
              <a:rPr lang="en-GB" kern="1200" dirty="0">
                <a:solidFill>
                  <a:schemeClr val="tx1"/>
                </a:solidFill>
                <a:effectLst/>
                <a:latin typeface="Calibri" panose="020F0502020204030204" pitchFamily="34" charset="0"/>
                <a:ea typeface="+mn-ea"/>
                <a:cs typeface="Arial" panose="020B0604020202020204" pitchFamily="34" charset="0"/>
              </a:rPr>
              <a:t>node to split or not. The split must induce a decrease of the impurity greater than or equal to this value.</a:t>
            </a: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min_impurity_split</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the t</a:t>
            </a:r>
            <a:r>
              <a:rPr lang="en-GB" i="0" kern="1200" dirty="0" err="1">
                <a:solidFill>
                  <a:schemeClr val="tx1"/>
                </a:solidFill>
                <a:effectLst/>
                <a:latin typeface="Calibri" panose="020F0502020204030204" pitchFamily="34" charset="0"/>
                <a:ea typeface="+mn-ea"/>
                <a:cs typeface="Arial" panose="020B0604020202020204" pitchFamily="34" charset="0"/>
              </a:rPr>
              <a:t>hreshold</a:t>
            </a:r>
            <a:r>
              <a:rPr lang="en-GB" i="0" kern="1200" dirty="0">
                <a:solidFill>
                  <a:schemeClr val="tx1"/>
                </a:solidFill>
                <a:effectLst/>
                <a:latin typeface="Calibri" panose="020F0502020204030204" pitchFamily="34" charset="0"/>
                <a:ea typeface="+mn-ea"/>
                <a:cs typeface="Arial" panose="020B0604020202020204" pitchFamily="34" charset="0"/>
              </a:rPr>
              <a:t> for early stopping in tree growth. A node will split if its impurity is above the threshold, otherwise it is a leaf.</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class_weight</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the w</a:t>
            </a:r>
            <a:r>
              <a:rPr lang="en-GB" i="0" kern="1200" dirty="0">
                <a:solidFill>
                  <a:schemeClr val="tx1"/>
                </a:solidFill>
                <a:effectLst/>
                <a:latin typeface="Calibri" panose="020F0502020204030204" pitchFamily="34" charset="0"/>
                <a:ea typeface="+mn-ea"/>
                <a:cs typeface="Arial" panose="020B0604020202020204" pitchFamily="34" charset="0"/>
              </a:rPr>
              <a:t>eights associated with the categories in a categorical target variable. If None, all classes are supposed to have weight one.</a:t>
            </a:r>
            <a:endParaRPr lang="en-SG" i="0" kern="1200" dirty="0">
              <a:solidFill>
                <a:schemeClr val="tx1"/>
              </a:solidFill>
              <a:effectLst/>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22522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Next, we can apply the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and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DecisionTreeRegressor</a:t>
            </a:r>
            <a:r>
              <a:rPr lang="en-GB" sz="1200" kern="1200" dirty="0">
                <a:solidFill>
                  <a:schemeClr val="tx1"/>
                </a:solidFill>
                <a:effectLst/>
                <a:latin typeface="Calibri" panose="020F0502020204030204" pitchFamily="34" charset="0"/>
                <a:ea typeface="+mn-ea"/>
                <a:cs typeface="Arial" panose="020B0604020202020204" pitchFamily="34" charset="0"/>
              </a:rPr>
              <a:t> estimators on the prepared training DataFrames with the input variables X and the target variable y.</a:t>
            </a:r>
          </a:p>
          <a:p>
            <a:pPr marL="0" marR="0" lvl="0" indent="0" algn="just"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For both the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and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DecisionTreeRegressor</a:t>
            </a:r>
            <a:r>
              <a:rPr lang="en-GB" sz="1200" kern="1200" dirty="0">
                <a:solidFill>
                  <a:schemeClr val="tx1"/>
                </a:solidFill>
                <a:effectLst/>
                <a:latin typeface="Calibri" panose="020F0502020204030204" pitchFamily="34" charset="0"/>
                <a:ea typeface="+mn-ea"/>
                <a:cs typeface="Arial" panose="020B0604020202020204" pitchFamily="34" charset="0"/>
              </a:rPr>
              <a:t> estimators, scikit-learn also facilitates the parameter </a:t>
            </a:r>
            <a:r>
              <a:rPr lang="en-GB" sz="1200" kern="1200" dirty="0" err="1">
                <a:solidFill>
                  <a:schemeClr val="tx1"/>
                </a:solidFill>
                <a:effectLst/>
                <a:latin typeface="Calibri" panose="020F0502020204030204" pitchFamily="34" charset="0"/>
                <a:ea typeface="+mn-ea"/>
                <a:cs typeface="Arial" panose="020B0604020202020204" pitchFamily="34" charset="0"/>
              </a:rPr>
              <a:t>sample_weight</a:t>
            </a:r>
            <a:r>
              <a:rPr lang="en-GB" sz="1200" kern="1200" dirty="0">
                <a:solidFill>
                  <a:schemeClr val="tx1"/>
                </a:solidFill>
                <a:effectLst/>
                <a:latin typeface="Calibri" panose="020F0502020204030204" pitchFamily="34" charset="0"/>
                <a:ea typeface="+mn-ea"/>
                <a:cs typeface="Arial" panose="020B0604020202020204" pitchFamily="34" charset="0"/>
              </a:rPr>
              <a:t> to specify individual weights in </a:t>
            </a:r>
            <a:r>
              <a:rPr lang="en-GB" sz="1200" kern="1200" dirty="0" err="1">
                <a:solidFill>
                  <a:schemeClr val="tx1"/>
                </a:solidFill>
                <a:effectLst/>
                <a:latin typeface="Calibri" panose="020F0502020204030204" pitchFamily="34" charset="0"/>
                <a:ea typeface="+mn-ea"/>
                <a:cs typeface="Arial" panose="020B0604020202020204" pitchFamily="34" charset="0"/>
              </a:rPr>
              <a:t>X_train</a:t>
            </a:r>
            <a:r>
              <a:rPr lang="en-GB" sz="1200" kern="1200" dirty="0">
                <a:solidFill>
                  <a:schemeClr val="tx1"/>
                </a:solidFill>
                <a:effectLst/>
                <a:latin typeface="Calibri" panose="020F0502020204030204" pitchFamily="34" charset="0"/>
                <a:ea typeface="+mn-ea"/>
                <a:cs typeface="Arial" panose="020B0604020202020204" pitchFamily="34" charset="0"/>
              </a:rPr>
              <a:t>.</a:t>
            </a:r>
          </a:p>
          <a:p>
            <a:pPr>
              <a:spcBef>
                <a:spcPts val="0"/>
              </a:spcBef>
            </a:pPr>
            <a:endParaRPr lang="en-GB" dirty="0"/>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If it is set to None, the default value, all observations will be assigned equal weight. </a:t>
            </a:r>
          </a:p>
          <a:p>
            <a:pPr>
              <a:spcBef>
                <a:spcPts val="0"/>
              </a:spcBef>
            </a:pPr>
            <a:endParaRPr lang="en-GB" dirty="0"/>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In addition, </a:t>
            </a:r>
            <a:r>
              <a:rPr lang="en-GB" sz="1200" kern="1200" dirty="0" err="1">
                <a:solidFill>
                  <a:schemeClr val="tx1"/>
                </a:solidFill>
                <a:effectLst/>
                <a:latin typeface="Calibri" panose="020F0502020204030204" pitchFamily="34" charset="0"/>
                <a:ea typeface="+mn-ea"/>
                <a:cs typeface="Arial" panose="020B0604020202020204" pitchFamily="34" charset="0"/>
              </a:rPr>
              <a:t>sample_weight</a:t>
            </a:r>
            <a:r>
              <a:rPr lang="en-GB" sz="1200" kern="1200" dirty="0">
                <a:solidFill>
                  <a:schemeClr val="tx1"/>
                </a:solidFill>
                <a:effectLst/>
                <a:latin typeface="Calibri" panose="020F0502020204030204" pitchFamily="34" charset="0"/>
                <a:ea typeface="+mn-ea"/>
                <a:cs typeface="Arial" panose="020B0604020202020204" pitchFamily="34" charset="0"/>
              </a:rPr>
              <a:t> will be multiplied with </a:t>
            </a:r>
            <a:r>
              <a:rPr lang="en-GB" sz="1200" kern="1200" dirty="0" err="1">
                <a:solidFill>
                  <a:schemeClr val="tx1"/>
                </a:solidFill>
                <a:effectLst/>
                <a:latin typeface="Calibri" panose="020F0502020204030204" pitchFamily="34" charset="0"/>
                <a:ea typeface="+mn-ea"/>
                <a:cs typeface="Arial" panose="020B0604020202020204" pitchFamily="34" charset="0"/>
              </a:rPr>
              <a:t>class_weight</a:t>
            </a:r>
            <a:r>
              <a:rPr lang="en-GB" sz="1200" kern="1200" dirty="0">
                <a:solidFill>
                  <a:schemeClr val="tx1"/>
                </a:solidFill>
                <a:effectLst/>
                <a:latin typeface="Calibri" panose="020F0502020204030204" pitchFamily="34" charset="0"/>
                <a:ea typeface="+mn-ea"/>
                <a:cs typeface="Arial" panose="020B0604020202020204" pitchFamily="34" charset="0"/>
              </a:rPr>
              <a:t> if it is specified in the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estimator for classification trees.</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With the fitted estimator of the decision trees algorithm, we can predict the classification of the data stored in the testing DataFrame called </a:t>
            </a:r>
            <a:r>
              <a:rPr lang="en-GB" sz="1200" kern="1200" dirty="0" err="1">
                <a:solidFill>
                  <a:schemeClr val="tx1"/>
                </a:solidFill>
                <a:effectLst/>
                <a:latin typeface="Calibri" panose="020F0502020204030204" pitchFamily="34" charset="0"/>
                <a:ea typeface="+mn-ea"/>
                <a:cs typeface="Arial" panose="020B0604020202020204" pitchFamily="34" charset="0"/>
              </a:rPr>
              <a:t>X_test</a:t>
            </a:r>
            <a:r>
              <a:rPr lang="en-GB" sz="1200" kern="1200" dirty="0">
                <a:solidFill>
                  <a:schemeClr val="tx1"/>
                </a:solidFill>
                <a:effectLst/>
                <a:latin typeface="Calibri" panose="020F0502020204030204" pitchFamily="34" charset="0"/>
                <a:ea typeface="+mn-ea"/>
                <a:cs typeface="Arial" panose="020B0604020202020204" pitchFamily="34" charset="0"/>
              </a:rPr>
              <a:t>.</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The returned object is a NumPy array which contains the predicted target values of every observation in the testing dataset. </a:t>
            </a:r>
          </a:p>
          <a:p>
            <a:pPr marL="0" marR="0" lvl="0" indent="0" algn="l" defTabSz="914400" rtl="0" eaLnBrk="1" fontAlgn="auto" latinLnBrk="0" hangingPunct="1">
              <a:spcBef>
                <a:spcPts val="0"/>
              </a:spcBef>
              <a:buClrTx/>
              <a:buSzTx/>
              <a:buFontTx/>
              <a:buNone/>
              <a:tabLst/>
              <a:defRPr/>
            </a:pPr>
            <a:endParaRPr lang="en-GB" dirty="0"/>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The number of rows here is therefore equivalent to the number of rows in </a:t>
            </a:r>
            <a:r>
              <a:rPr lang="en-GB" sz="1200" kern="1200" dirty="0" err="1">
                <a:solidFill>
                  <a:schemeClr val="tx1"/>
                </a:solidFill>
                <a:effectLst/>
                <a:latin typeface="Calibri" panose="020F0502020204030204" pitchFamily="34" charset="0"/>
                <a:ea typeface="+mn-ea"/>
                <a:cs typeface="Arial" panose="020B0604020202020204" pitchFamily="34" charset="0"/>
              </a:rPr>
              <a:t>X_test</a:t>
            </a:r>
            <a:r>
              <a:rPr lang="en-GB" sz="1200" kern="1200" dirty="0">
                <a:solidFill>
                  <a:schemeClr val="tx1"/>
                </a:solidFill>
                <a:effectLst/>
                <a:latin typeface="Calibri" panose="020F0502020204030204" pitchFamily="34" charset="0"/>
                <a:ea typeface="+mn-ea"/>
                <a:cs typeface="Arial" panose="020B0604020202020204" pitchFamily="34" charset="0"/>
              </a:rPr>
              <a:t>.</a:t>
            </a:r>
            <a:endParaRPr lang="en-SG" sz="1200" kern="1200" dirty="0">
              <a:solidFill>
                <a:schemeClr val="tx1"/>
              </a:solidFill>
              <a:effectLst/>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622155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There are various possibilities to evaluate the performance of a decision tree. One of them is the confusion matrix which compares the actual with the predicted classification of the sample.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In Python, the confusion matrix can be computed by the function </a:t>
            </a:r>
            <a:r>
              <a:rPr lang="en-GB" kern="1200" dirty="0" err="1">
                <a:solidFill>
                  <a:schemeClr val="tx1"/>
                </a:solidFill>
                <a:effectLst/>
                <a:latin typeface="+mj-lt"/>
                <a:ea typeface="+mn-ea"/>
                <a:cs typeface="Arial" panose="020B0604020202020204" pitchFamily="34" charset="0"/>
              </a:rPr>
              <a:t>confusion_matrix</a:t>
            </a:r>
            <a:r>
              <a:rPr lang="en-GB" kern="1200" dirty="0">
                <a:solidFill>
                  <a:schemeClr val="tx1"/>
                </a:solidFill>
                <a:effectLst/>
                <a:latin typeface="+mj-lt"/>
                <a:ea typeface="+mn-ea"/>
                <a:cs typeface="Arial" panose="020B0604020202020204" pitchFamily="34" charset="0"/>
              </a:rPr>
              <a:t>() from the metrics module.</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The object </a:t>
            </a:r>
            <a:r>
              <a:rPr lang="en-GB" kern="1200" dirty="0" err="1">
                <a:solidFill>
                  <a:schemeClr val="tx1"/>
                </a:solidFill>
                <a:effectLst/>
                <a:latin typeface="+mj-lt"/>
                <a:ea typeface="+mn-ea"/>
                <a:cs typeface="Arial" panose="020B0604020202020204" pitchFamily="34" charset="0"/>
              </a:rPr>
              <a:t>target_var</a:t>
            </a:r>
            <a:r>
              <a:rPr lang="en-GB" kern="1200" dirty="0">
                <a:solidFill>
                  <a:schemeClr val="tx1"/>
                </a:solidFill>
                <a:effectLst/>
                <a:latin typeface="+mj-lt"/>
                <a:ea typeface="+mn-ea"/>
                <a:cs typeface="Arial" panose="020B0604020202020204" pitchFamily="34" charset="0"/>
              </a:rPr>
              <a:t> is the column of the target variable in the original DataFrame and </a:t>
            </a:r>
            <a:r>
              <a:rPr lang="en-GB" kern="1200" dirty="0" err="1">
                <a:solidFill>
                  <a:schemeClr val="tx1"/>
                </a:solidFill>
                <a:effectLst/>
                <a:latin typeface="+mj-lt"/>
                <a:ea typeface="+mn-ea"/>
                <a:cs typeface="Arial" panose="020B0604020202020204" pitchFamily="34" charset="0"/>
              </a:rPr>
              <a:t>tree_Pred_Object</a:t>
            </a:r>
            <a:r>
              <a:rPr lang="en-GB" kern="1200" dirty="0">
                <a:solidFill>
                  <a:schemeClr val="tx1"/>
                </a:solidFill>
                <a:effectLst/>
                <a:latin typeface="+mj-lt"/>
                <a:ea typeface="+mn-ea"/>
                <a:cs typeface="Arial" panose="020B0604020202020204" pitchFamily="34" charset="0"/>
              </a:rPr>
              <a:t> is the resulting NumPy array from the predict() function of the </a:t>
            </a:r>
            <a:r>
              <a:rPr lang="en-GB" kern="1200" dirty="0" err="1">
                <a:solidFill>
                  <a:schemeClr val="tx1"/>
                </a:solidFill>
                <a:effectLst/>
                <a:latin typeface="+mj-lt"/>
                <a:ea typeface="+mn-ea"/>
                <a:cs typeface="Arial" panose="020B0604020202020204" pitchFamily="34" charset="0"/>
              </a:rPr>
              <a:t>DecisionTreeClassifier</a:t>
            </a:r>
            <a:r>
              <a:rPr lang="en-GB" kern="1200" dirty="0">
                <a:solidFill>
                  <a:schemeClr val="tx1"/>
                </a:solidFill>
                <a:effectLst/>
                <a:latin typeface="+mj-lt"/>
                <a:ea typeface="+mn-ea"/>
                <a:cs typeface="Arial" panose="020B0604020202020204" pitchFamily="34" charset="0"/>
              </a:rPr>
              <a:t> or </a:t>
            </a:r>
            <a:r>
              <a:rPr lang="en-GB" kern="1200" dirty="0" err="1">
                <a:solidFill>
                  <a:schemeClr val="tx1"/>
                </a:solidFill>
                <a:effectLst/>
                <a:latin typeface="+mj-lt"/>
                <a:ea typeface="+mn-ea"/>
                <a:cs typeface="Arial" panose="020B0604020202020204" pitchFamily="34" charset="0"/>
              </a:rPr>
              <a:t>DecisionTreeRegressor</a:t>
            </a:r>
            <a:r>
              <a:rPr lang="en-GB" kern="1200" dirty="0">
                <a:solidFill>
                  <a:schemeClr val="tx1"/>
                </a:solidFill>
                <a:effectLst/>
                <a:latin typeface="+mj-lt"/>
                <a:ea typeface="+mn-ea"/>
                <a:cs typeface="Arial" panose="020B0604020202020204" pitchFamily="34" charset="0"/>
              </a:rPr>
              <a:t> estimator.</a:t>
            </a:r>
          </a:p>
          <a:p>
            <a:pPr>
              <a:spcBef>
                <a:spcPts val="0"/>
              </a:spcBef>
            </a:pPr>
            <a:endParaRPr lang="en-SG"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Other indicators such as accuracy, precision, and recall scores can also be considered for assessing the predictive performance of a decision tree.</a:t>
            </a:r>
            <a:endParaRPr lang="en-SG" kern="1200" dirty="0">
              <a:solidFill>
                <a:schemeClr val="tx1"/>
              </a:solidFill>
              <a:effectLst/>
              <a:latin typeface="+mj-lt"/>
              <a:ea typeface="+mn-ea"/>
              <a:cs typeface="Arial" panose="020B0604020202020204" pitchFamily="34"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The above three measures are particularly useful in examining binary classification target variables. A binary target variable has two classes: 0 = “negative” and 1 = “positive”.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Accuracy score measures the sample proportion that has been classified as positive and negative correctly.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Precision score, on the other hand, also called the positive predicted value (PPV) represents the sample proportion that has been predicted as positive correctly (true positive) in relation to all the cases that are predicted as positive, regardless of their actual status.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Recall score, or sensitivity, is the proportion of the true positive cases in relation to the actually positive sample.</a:t>
            </a:r>
            <a:endParaRPr lang="en-SG" kern="1200" dirty="0">
              <a:solidFill>
                <a:schemeClr val="tx1"/>
              </a:solidFill>
              <a:effectLst/>
              <a:latin typeface="+mj-lt"/>
              <a:ea typeface="+mn-ea"/>
              <a:cs typeface="Arial" panose="020B0604020202020204" pitchFamily="34"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635318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 most important tool to understand and to evaluate a decision tree is the plot of the tree itself. </a:t>
            </a:r>
          </a:p>
          <a:p>
            <a:pPr algn="just">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lgn="just">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 tree module of the scikit-learn package provides the </a:t>
            </a:r>
            <a:r>
              <a:rPr lang="en-GB" sz="1200" kern="1200" dirty="0" err="1">
                <a:solidFill>
                  <a:schemeClr val="tx1"/>
                </a:solidFill>
                <a:effectLst/>
                <a:latin typeface="Calibri" panose="020F0502020204030204" pitchFamily="34" charset="0"/>
                <a:ea typeface="+mn-ea"/>
                <a:cs typeface="Arial" panose="020B0604020202020204" pitchFamily="34" charset="0"/>
              </a:rPr>
              <a:t>plot_tree</a:t>
            </a:r>
            <a:r>
              <a:rPr lang="en-GB" sz="1200" kern="1200" dirty="0">
                <a:solidFill>
                  <a:schemeClr val="tx1"/>
                </a:solidFill>
                <a:effectLst/>
                <a:latin typeface="Calibri" panose="020F0502020204030204" pitchFamily="34" charset="0"/>
                <a:ea typeface="+mn-ea"/>
                <a:cs typeface="Arial" panose="020B0604020202020204" pitchFamily="34" charset="0"/>
              </a:rPr>
              <a:t>() function to generate such a graph conveniently.</a:t>
            </a:r>
          </a:p>
          <a:p>
            <a:pPr algn="just">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The </a:t>
            </a:r>
            <a:r>
              <a:rPr lang="en-GB" sz="1200" kern="1200" dirty="0" err="1">
                <a:solidFill>
                  <a:schemeClr val="tx1"/>
                </a:solidFill>
                <a:effectLst/>
                <a:latin typeface="Calibri" panose="020F0502020204030204" pitchFamily="34" charset="0"/>
                <a:ea typeface="+mn-ea"/>
                <a:cs typeface="Arial" panose="020B0604020202020204" pitchFamily="34" charset="0"/>
              </a:rPr>
              <a:t>plot_tree</a:t>
            </a:r>
            <a:r>
              <a:rPr lang="en-GB" sz="1200" kern="1200" dirty="0">
                <a:solidFill>
                  <a:schemeClr val="tx1"/>
                </a:solidFill>
                <a:effectLst/>
                <a:latin typeface="Calibri" panose="020F0502020204030204" pitchFamily="34" charset="0"/>
                <a:ea typeface="+mn-ea"/>
                <a:cs typeface="Arial" panose="020B0604020202020204" pitchFamily="34" charset="0"/>
              </a:rPr>
              <a:t>() function can also be combined with the </a:t>
            </a:r>
            <a:r>
              <a:rPr lang="en-GB" sz="1200" kern="1200" dirty="0" err="1">
                <a:solidFill>
                  <a:schemeClr val="tx1"/>
                </a:solidFill>
                <a:effectLst/>
                <a:latin typeface="Calibri" panose="020F0502020204030204" pitchFamily="34" charset="0"/>
                <a:ea typeface="+mn-ea"/>
                <a:cs typeface="Arial" panose="020B0604020202020204" pitchFamily="34" charset="0"/>
              </a:rPr>
              <a:t>matplotlib</a:t>
            </a:r>
            <a:r>
              <a:rPr lang="en-GB" sz="1200" kern="1200" dirty="0">
                <a:solidFill>
                  <a:schemeClr val="tx1"/>
                </a:solidFill>
                <a:effectLst/>
                <a:latin typeface="Calibri" panose="020F0502020204030204" pitchFamily="34" charset="0"/>
                <a:ea typeface="+mn-ea"/>
                <a:cs typeface="Arial" panose="020B0604020202020204" pitchFamily="34" charset="0"/>
              </a:rPr>
              <a:t> options such as the plot size, the borderline settings, etc. to optimise the output of the tree.</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516366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US" dirty="0">
                <a:latin typeface="+mj-lt"/>
              </a:rPr>
              <a:t>Here is a list of the parameters of the </a:t>
            </a:r>
            <a:r>
              <a:rPr lang="en-GB" dirty="0" err="1">
                <a:solidFill>
                  <a:schemeClr val="tx2"/>
                </a:solidFill>
                <a:latin typeface="+mj-lt"/>
              </a:rPr>
              <a:t>plot_tree</a:t>
            </a:r>
            <a:r>
              <a:rPr lang="en-GB" dirty="0">
                <a:solidFill>
                  <a:schemeClr val="tx2"/>
                </a:solidFill>
                <a:latin typeface="+mj-lt"/>
              </a:rPr>
              <a:t>()</a:t>
            </a:r>
            <a:r>
              <a:rPr lang="en-US" dirty="0">
                <a:latin typeface="+mj-lt"/>
              </a:rPr>
              <a:t> function.</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err="1">
                <a:solidFill>
                  <a:schemeClr val="tx1"/>
                </a:solidFill>
                <a:effectLst/>
                <a:latin typeface="+mj-lt"/>
                <a:ea typeface="+mn-ea"/>
                <a:cs typeface="Arial" panose="020B0604020202020204" pitchFamily="34" charset="0"/>
              </a:rPr>
              <a:t>decision_tree</a:t>
            </a:r>
            <a:r>
              <a:rPr lang="en-GB" kern="1200" dirty="0">
                <a:solidFill>
                  <a:schemeClr val="tx1"/>
                </a:solidFill>
                <a:effectLst/>
                <a:latin typeface="+mj-lt"/>
                <a:ea typeface="+mn-ea"/>
                <a:cs typeface="Arial" panose="020B0604020202020204" pitchFamily="34" charset="0"/>
              </a:rPr>
              <a:t> is the estimated decision tree object to be plotted.</a:t>
            </a:r>
            <a:endParaRPr lang="en-SG"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max_depth</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a:t>
            </a:r>
            <a:r>
              <a:rPr lang="en-GB" i="0" kern="1200" dirty="0">
                <a:solidFill>
                  <a:schemeClr val="tx1"/>
                </a:solidFill>
                <a:effectLst/>
                <a:latin typeface="+mj-lt"/>
                <a:ea typeface="+mn-ea"/>
                <a:cs typeface="Arial" panose="020B0604020202020204" pitchFamily="34" charset="0"/>
              </a:rPr>
              <a:t>he maximum depth of the representation. If None, the tree is fully generated.</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feature_names</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the n</a:t>
            </a:r>
            <a:r>
              <a:rPr lang="en-GB" i="0" kern="1200" dirty="0" err="1">
                <a:solidFill>
                  <a:schemeClr val="tx1"/>
                </a:solidFill>
                <a:effectLst/>
                <a:latin typeface="+mj-lt"/>
                <a:ea typeface="+mn-ea"/>
                <a:cs typeface="Arial" panose="020B0604020202020204" pitchFamily="34" charset="0"/>
              </a:rPr>
              <a:t>ames</a:t>
            </a:r>
            <a:r>
              <a:rPr lang="en-GB" i="0" kern="1200" dirty="0">
                <a:solidFill>
                  <a:schemeClr val="tx1"/>
                </a:solidFill>
                <a:effectLst/>
                <a:latin typeface="+mj-lt"/>
                <a:ea typeface="+mn-ea"/>
                <a:cs typeface="Arial" panose="020B0604020202020204" pitchFamily="34" charset="0"/>
              </a:rPr>
              <a:t> of each of the features (variables). If None, generic names will be used ("X[0]", "X[1]", …).</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class_names</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the n</a:t>
            </a:r>
            <a:r>
              <a:rPr lang="en-GB" i="0" kern="1200" dirty="0" err="1">
                <a:solidFill>
                  <a:schemeClr val="tx1"/>
                </a:solidFill>
                <a:effectLst/>
                <a:latin typeface="+mj-lt"/>
                <a:ea typeface="+mn-ea"/>
                <a:cs typeface="Arial" panose="020B0604020202020204" pitchFamily="34" charset="0"/>
              </a:rPr>
              <a:t>ames</a:t>
            </a:r>
            <a:r>
              <a:rPr lang="en-GB" i="0" kern="1200" dirty="0">
                <a:solidFill>
                  <a:schemeClr val="tx1"/>
                </a:solidFill>
                <a:effectLst/>
                <a:latin typeface="+mj-lt"/>
                <a:ea typeface="+mn-ea"/>
                <a:cs typeface="Arial" panose="020B0604020202020204" pitchFamily="34" charset="0"/>
              </a:rPr>
              <a:t> of each of the target classes in ascending numerical order. Only relevant for classification and not supported for multi-output. If True, the graph shows a symbolic representation of the class name.</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label </a:t>
            </a:r>
            <a:r>
              <a:rPr lang="en-US" i="0" kern="1200" dirty="0">
                <a:solidFill>
                  <a:schemeClr val="tx1"/>
                </a:solidFill>
                <a:effectLst/>
                <a:latin typeface="+mj-lt"/>
                <a:ea typeface="+mn-ea"/>
                <a:cs typeface="Arial" panose="020B0604020202020204" pitchFamily="34" charset="0"/>
              </a:rPr>
              <a:t>controls w</a:t>
            </a:r>
            <a:r>
              <a:rPr lang="en-GB" i="0" kern="1200" dirty="0" err="1">
                <a:solidFill>
                  <a:schemeClr val="tx1"/>
                </a:solidFill>
                <a:effectLst/>
                <a:latin typeface="+mj-lt"/>
                <a:ea typeface="+mn-ea"/>
                <a:cs typeface="Arial" panose="020B0604020202020204" pitchFamily="34" charset="0"/>
              </a:rPr>
              <a:t>hether</a:t>
            </a:r>
            <a:r>
              <a:rPr lang="en-GB" i="0" kern="1200" dirty="0">
                <a:solidFill>
                  <a:schemeClr val="tx1"/>
                </a:solidFill>
                <a:effectLst/>
                <a:latin typeface="+mj-lt"/>
                <a:ea typeface="+mn-ea"/>
                <a:cs typeface="Arial" panose="020B0604020202020204" pitchFamily="34" charset="0"/>
              </a:rPr>
              <a:t> to show informative labels for impurity, etc. or not. Options include "all" to show at every node, "root" to show only at the top root node, or "none" to not show at any node.</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filled </a:t>
            </a:r>
            <a:r>
              <a:rPr lang="en-US" i="0" kern="1200" dirty="0">
                <a:solidFill>
                  <a:schemeClr val="tx1"/>
                </a:solidFill>
                <a:effectLst/>
                <a:latin typeface="+mj-lt"/>
                <a:ea typeface="+mn-ea"/>
                <a:cs typeface="Arial" panose="020B0604020202020204" pitchFamily="34" charset="0"/>
              </a:rPr>
              <a:t>controls whether to </a:t>
            </a:r>
            <a:r>
              <a:rPr lang="en-GB" i="0" kern="1200" dirty="0">
                <a:solidFill>
                  <a:schemeClr val="tx1"/>
                </a:solidFill>
                <a:effectLst/>
                <a:latin typeface="+mj-lt"/>
                <a:ea typeface="+mn-ea"/>
                <a:cs typeface="Arial" panose="020B0604020202020204" pitchFamily="34" charset="0"/>
              </a:rPr>
              <a:t>paint the nodes to indicate majority class for classification or extremity of values for regression or not.</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u="none" kern="1200" dirty="0">
                <a:solidFill>
                  <a:schemeClr val="tx1"/>
                </a:solidFill>
                <a:effectLst/>
                <a:latin typeface="+mj-lt"/>
                <a:ea typeface="+mn-ea"/>
                <a:cs typeface="Arial" panose="020B0604020202020204" pitchFamily="34" charset="0"/>
              </a:rPr>
              <a:t>Impurity </a:t>
            </a:r>
            <a:r>
              <a:rPr lang="en-US" i="0" u="none" kern="1200" dirty="0">
                <a:solidFill>
                  <a:schemeClr val="tx1"/>
                </a:solidFill>
                <a:effectLst/>
                <a:latin typeface="+mj-lt"/>
                <a:ea typeface="+mn-ea"/>
                <a:cs typeface="Arial" panose="020B0604020202020204" pitchFamily="34" charset="0"/>
              </a:rPr>
              <a:t>controls whether to </a:t>
            </a:r>
            <a:r>
              <a:rPr lang="en-GB" i="0" u="none" kern="1200" dirty="0">
                <a:solidFill>
                  <a:schemeClr val="tx1"/>
                </a:solidFill>
                <a:effectLst/>
                <a:latin typeface="+mj-lt"/>
                <a:ea typeface="+mn-ea"/>
                <a:cs typeface="Arial" panose="020B0604020202020204" pitchFamily="34" charset="0"/>
              </a:rPr>
              <a:t>show the impurity at each node or not.</a:t>
            </a:r>
            <a:endParaRPr lang="en-SG" i="0" u="none"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6928279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node_ids</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controls whether to </a:t>
            </a:r>
            <a:r>
              <a:rPr lang="en-GB" i="0" kern="1200" dirty="0">
                <a:solidFill>
                  <a:schemeClr val="tx1"/>
                </a:solidFill>
                <a:effectLst/>
                <a:latin typeface="Calibri" panose="020F0502020204030204" pitchFamily="34" charset="0"/>
                <a:ea typeface="+mn-ea"/>
                <a:cs typeface="Arial" panose="020B0604020202020204" pitchFamily="34" charset="0"/>
              </a:rPr>
              <a:t>show the ID number on each node or not.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a:solidFill>
                  <a:schemeClr val="tx1"/>
                </a:solidFill>
                <a:effectLst/>
                <a:latin typeface="Calibri" panose="020F0502020204030204" pitchFamily="34" charset="0"/>
                <a:ea typeface="+mn-ea"/>
                <a:cs typeface="Arial" panose="020B0604020202020204" pitchFamily="34" charset="0"/>
              </a:rPr>
              <a:t>proportion </a:t>
            </a:r>
            <a:r>
              <a:rPr lang="en-US" i="0" kern="1200" dirty="0">
                <a:solidFill>
                  <a:schemeClr val="tx1"/>
                </a:solidFill>
                <a:effectLst/>
                <a:latin typeface="Calibri" panose="020F0502020204030204" pitchFamily="34" charset="0"/>
                <a:ea typeface="+mn-ea"/>
                <a:cs typeface="Arial" panose="020B0604020202020204" pitchFamily="34" charset="0"/>
              </a:rPr>
              <a:t>controls whether to</a:t>
            </a:r>
            <a:r>
              <a:rPr lang="en-GB" i="0" kern="1200" dirty="0">
                <a:solidFill>
                  <a:schemeClr val="tx1"/>
                </a:solidFill>
                <a:effectLst/>
                <a:latin typeface="Calibri" panose="020F0502020204030204" pitchFamily="34" charset="0"/>
                <a:ea typeface="+mn-ea"/>
                <a:cs typeface="Arial" panose="020B0604020202020204" pitchFamily="34" charset="0"/>
              </a:rPr>
              <a:t> change the display of ”values” and/or “samples” to be proportions and percentages, respectively, or not.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a:solidFill>
                  <a:schemeClr val="tx1"/>
                </a:solidFill>
                <a:effectLst/>
                <a:latin typeface="Calibri" panose="020F0502020204030204" pitchFamily="34" charset="0"/>
                <a:ea typeface="+mn-ea"/>
                <a:cs typeface="Arial" panose="020B0604020202020204" pitchFamily="34" charset="0"/>
              </a:rPr>
              <a:t>rounded </a:t>
            </a:r>
            <a:r>
              <a:rPr lang="en-US" i="0" kern="1200" dirty="0">
                <a:solidFill>
                  <a:schemeClr val="tx1"/>
                </a:solidFill>
                <a:effectLst/>
                <a:latin typeface="Calibri" panose="020F0502020204030204" pitchFamily="34" charset="0"/>
                <a:ea typeface="+mn-ea"/>
                <a:cs typeface="Arial" panose="020B0604020202020204" pitchFamily="34" charset="0"/>
              </a:rPr>
              <a:t>controls whether to</a:t>
            </a:r>
            <a:r>
              <a:rPr lang="en-GB" i="0" kern="1200" dirty="0">
                <a:solidFill>
                  <a:schemeClr val="tx1"/>
                </a:solidFill>
                <a:effectLst/>
                <a:latin typeface="Calibri" panose="020F0502020204030204" pitchFamily="34" charset="0"/>
                <a:ea typeface="+mn-ea"/>
                <a:cs typeface="Arial" panose="020B0604020202020204" pitchFamily="34" charset="0"/>
              </a:rPr>
              <a:t> draw node boxes with rounded corners and use Helvetica fonts instead of Times-Roman or not.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a:solidFill>
                  <a:schemeClr val="tx1"/>
                </a:solidFill>
                <a:effectLst/>
                <a:latin typeface="Calibri" panose="020F0502020204030204" pitchFamily="34" charset="0"/>
                <a:ea typeface="+mn-ea"/>
                <a:cs typeface="Arial" panose="020B0604020202020204" pitchFamily="34" charset="0"/>
              </a:rPr>
              <a:t>precision </a:t>
            </a:r>
            <a:r>
              <a:rPr lang="en-US" i="0" kern="1200" dirty="0">
                <a:solidFill>
                  <a:schemeClr val="tx1"/>
                </a:solidFill>
                <a:effectLst/>
                <a:latin typeface="Calibri" panose="020F0502020204030204" pitchFamily="34" charset="0"/>
                <a:ea typeface="+mn-ea"/>
                <a:cs typeface="Arial" panose="020B0604020202020204" pitchFamily="34" charset="0"/>
              </a:rPr>
              <a:t>is the n</a:t>
            </a:r>
            <a:r>
              <a:rPr lang="en-GB" i="0" kern="1200" dirty="0">
                <a:solidFill>
                  <a:schemeClr val="tx1"/>
                </a:solidFill>
                <a:effectLst/>
                <a:latin typeface="Calibri" panose="020F0502020204030204" pitchFamily="34" charset="0"/>
                <a:ea typeface="+mn-ea"/>
                <a:cs typeface="Arial" panose="020B0604020202020204" pitchFamily="34" charset="0"/>
              </a:rPr>
              <a:t>umber of digits of precision for floating point in the values of impurity, threshold and value attributes of each node.</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u="none" kern="1200" dirty="0" err="1">
                <a:solidFill>
                  <a:schemeClr val="tx1"/>
                </a:solidFill>
                <a:effectLst/>
                <a:latin typeface="Calibri" panose="020F0502020204030204" pitchFamily="34" charset="0"/>
                <a:ea typeface="+mn-ea"/>
                <a:cs typeface="Arial" panose="020B0604020202020204" pitchFamily="34" charset="0"/>
              </a:rPr>
              <a:t>ax</a:t>
            </a:r>
            <a:r>
              <a:rPr lang="en-GB" i="0" u="none" kern="1200" dirty="0">
                <a:solidFill>
                  <a:schemeClr val="tx1"/>
                </a:solidFill>
                <a:effectLst/>
                <a:latin typeface="Calibri" panose="020F0502020204030204" pitchFamily="34" charset="0"/>
                <a:ea typeface="+mn-ea"/>
                <a:cs typeface="Arial" panose="020B0604020202020204" pitchFamily="34" charset="0"/>
              </a:rPr>
              <a:t> </a:t>
            </a:r>
            <a:r>
              <a:rPr lang="en-US" i="0" u="none" kern="1200" dirty="0">
                <a:solidFill>
                  <a:schemeClr val="tx1"/>
                </a:solidFill>
                <a:effectLst/>
                <a:latin typeface="Calibri" panose="020F0502020204030204" pitchFamily="34" charset="0"/>
                <a:ea typeface="+mn-ea"/>
                <a:cs typeface="Arial" panose="020B0604020202020204" pitchFamily="34" charset="0"/>
              </a:rPr>
              <a:t>is a</a:t>
            </a:r>
            <a:r>
              <a:rPr lang="en-GB" i="0" u="none" kern="1200" dirty="0" err="1">
                <a:solidFill>
                  <a:schemeClr val="tx1"/>
                </a:solidFill>
                <a:effectLst/>
                <a:latin typeface="Calibri" panose="020F0502020204030204" pitchFamily="34" charset="0"/>
                <a:ea typeface="+mn-ea"/>
                <a:cs typeface="Arial" panose="020B0604020202020204" pitchFamily="34" charset="0"/>
              </a:rPr>
              <a:t>xes</a:t>
            </a:r>
            <a:r>
              <a:rPr lang="en-GB" i="0" u="none" kern="1200" dirty="0">
                <a:solidFill>
                  <a:schemeClr val="tx1"/>
                </a:solidFill>
                <a:effectLst/>
                <a:latin typeface="Calibri" panose="020F0502020204030204" pitchFamily="34" charset="0"/>
                <a:ea typeface="+mn-ea"/>
                <a:cs typeface="Arial" panose="020B0604020202020204" pitchFamily="34" charset="0"/>
              </a:rPr>
              <a:t> to plot to. If None, use current axis. Any previous content is cleared.</a:t>
            </a:r>
            <a:endParaRPr lang="en-SG" i="0" u="none"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fontsize</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the s</a:t>
            </a:r>
            <a:r>
              <a:rPr lang="en-GB" i="0" kern="1200" dirty="0" err="1">
                <a:solidFill>
                  <a:schemeClr val="tx1"/>
                </a:solidFill>
                <a:effectLst/>
                <a:latin typeface="Calibri" panose="020F0502020204030204" pitchFamily="34" charset="0"/>
                <a:ea typeface="+mn-ea"/>
                <a:cs typeface="Arial" panose="020B0604020202020204" pitchFamily="34" charset="0"/>
              </a:rPr>
              <a:t>ize</a:t>
            </a:r>
            <a:r>
              <a:rPr lang="en-GB" i="0" kern="1200" dirty="0">
                <a:solidFill>
                  <a:schemeClr val="tx1"/>
                </a:solidFill>
                <a:effectLst/>
                <a:latin typeface="Calibri" panose="020F0502020204030204" pitchFamily="34" charset="0"/>
                <a:ea typeface="+mn-ea"/>
                <a:cs typeface="Arial" panose="020B0604020202020204" pitchFamily="34" charset="0"/>
              </a:rPr>
              <a:t> of text font. If None, determined automatically to fit figure.</a:t>
            </a:r>
            <a:endParaRPr lang="en-SG" i="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lnSpc>
                <a:spcPct val="130000"/>
              </a:lnSpc>
              <a:spcBef>
                <a:spcPts val="0"/>
              </a:spcBef>
              <a:spcAft>
                <a:spcPts val="600"/>
              </a:spcAft>
              <a:buClrTx/>
              <a:buSzTx/>
              <a:buFontTx/>
              <a:buNone/>
              <a:tabLst/>
              <a:defRPr/>
            </a:pPr>
            <a:endParaRPr lang="en-GB" kern="1200" dirty="0">
              <a:solidFill>
                <a:schemeClr val="tx1"/>
              </a:solidFill>
              <a:effectLst/>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724662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spcBef>
                <a:spcPts val="0"/>
              </a:spcBef>
              <a:buClrTx/>
              <a:buSzTx/>
              <a:buFontTx/>
              <a:buNone/>
              <a:tabLst/>
              <a:defRPr/>
            </a:pPr>
            <a:r>
              <a:rPr lang="en-US" sz="1200" kern="1200" dirty="0">
                <a:solidFill>
                  <a:schemeClr val="tx1"/>
                </a:solidFill>
                <a:effectLst/>
                <a:latin typeface="Calibri" panose="020F0502020204030204" pitchFamily="34" charset="0"/>
                <a:ea typeface="+mn-ea"/>
                <a:cs typeface="Arial" panose="020B0604020202020204" pitchFamily="34" charset="0"/>
              </a:rPr>
              <a:t>S</a:t>
            </a:r>
            <a:r>
              <a:rPr lang="en-GB" sz="1200" kern="1200" dirty="0" err="1">
                <a:solidFill>
                  <a:schemeClr val="tx1"/>
                </a:solidFill>
                <a:effectLst/>
                <a:latin typeface="Calibri" panose="020F0502020204030204" pitchFamily="34" charset="0"/>
                <a:ea typeface="+mn-ea"/>
                <a:cs typeface="Arial" panose="020B0604020202020204" pitchFamily="34" charset="0"/>
              </a:rPr>
              <a:t>ince</a:t>
            </a:r>
            <a:r>
              <a:rPr lang="en-GB" dirty="0"/>
              <a:t> </a:t>
            </a:r>
            <a:r>
              <a:rPr lang="en-GB" sz="1200" kern="1200" dirty="0">
                <a:solidFill>
                  <a:schemeClr val="tx1"/>
                </a:solidFill>
                <a:effectLst/>
                <a:latin typeface="Calibri" panose="020F0502020204030204" pitchFamily="34" charset="0"/>
                <a:ea typeface="+mn-ea"/>
                <a:cs typeface="Arial" panose="020B0604020202020204" pitchFamily="34" charset="0"/>
              </a:rPr>
              <a:t>the library is extraordinary extensive, programmers usually do not import the entire library. </a:t>
            </a:r>
          </a:p>
          <a:p>
            <a:pPr marL="0" marR="0" lvl="0" indent="0" algn="l"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Instead, the common practice is to load the required algorithm or only its “estimator” object. </a:t>
            </a:r>
          </a:p>
          <a:p>
            <a:pPr marL="0" marR="0" lvl="0" indent="0" algn="l"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For instance, if linear regression models are required for the analytics task, we can import the estimator </a:t>
            </a:r>
            <a:r>
              <a:rPr lang="en-GB" sz="1200" kern="1200" dirty="0" err="1">
                <a:solidFill>
                  <a:schemeClr val="tx1"/>
                </a:solidFill>
                <a:effectLst/>
                <a:latin typeface="Calibri" panose="020F0502020204030204" pitchFamily="34" charset="0"/>
                <a:ea typeface="+mn-ea"/>
                <a:cs typeface="Arial" panose="020B0604020202020204" pitchFamily="34" charset="0"/>
              </a:rPr>
              <a:t>LinearRegression</a:t>
            </a:r>
            <a:r>
              <a:rPr lang="en-GB" sz="1200" kern="1200" dirty="0">
                <a:solidFill>
                  <a:schemeClr val="tx1"/>
                </a:solidFill>
                <a:effectLst/>
                <a:latin typeface="Calibri" panose="020F0502020204030204" pitchFamily="34" charset="0"/>
                <a:ea typeface="+mn-ea"/>
                <a:cs typeface="Arial" panose="020B0604020202020204" pitchFamily="34" charset="0"/>
              </a:rPr>
              <a:t> from the module </a:t>
            </a:r>
            <a:r>
              <a:rPr lang="en-GB" sz="1200" kern="1200" dirty="0" err="1">
                <a:solidFill>
                  <a:schemeClr val="tx1"/>
                </a:solidFill>
                <a:effectLst/>
                <a:latin typeface="Calibri" panose="020F0502020204030204" pitchFamily="34" charset="0"/>
                <a:ea typeface="+mn-ea"/>
                <a:cs typeface="Arial" panose="020B0604020202020204" pitchFamily="34" charset="0"/>
              </a:rPr>
              <a:t>linear_model</a:t>
            </a:r>
            <a:r>
              <a:rPr lang="en-GB" sz="1200" kern="1200" dirty="0">
                <a:solidFill>
                  <a:schemeClr val="tx1"/>
                </a:solidFill>
                <a:effectLst/>
                <a:latin typeface="Calibri" panose="020F0502020204030204" pitchFamily="34" charset="0"/>
                <a:ea typeface="+mn-ea"/>
                <a:cs typeface="Arial" panose="020B0604020202020204" pitchFamily="34" charset="0"/>
              </a:rPr>
              <a:t>.</a:t>
            </a:r>
          </a:p>
          <a:p>
            <a:pPr marL="0" marR="0" lvl="0" indent="0" algn="l"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Since each module has its own estimators, functions, etc., it is important to refer to the official websites for the correct spelling, including the cases of the names.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is not unusual that we need to load couple of them for a single analytics task. It is therefore important to put sufficient comments in the program to explain the purpose and use of each imported module.</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But before we can apply any analytics algorithm, we need to prepare the data according to the requirements of each of the algorithms.</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06858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One of the first steps in data preparation is to check on and to deal with missing values in the dataset.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Previously, we have discussed how to specify, identify, and modify observations with missing values. To recall some details, we can define specific strings in the dataset as missing values during the reading process and, at the same time, we instruct Python to treat white strings as missing values if necessary.</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dirty="0"/>
              <a:t>After creating a pandas DataFrame, we have to decide on the appropriate measure to deal with the missing values in it. </a:t>
            </a:r>
          </a:p>
          <a:p>
            <a:pPr>
              <a:spcBef>
                <a:spcPts val="0"/>
              </a:spcBef>
            </a:pPr>
            <a:endParaRPr lang="en-GB" dirty="0"/>
          </a:p>
          <a:p>
            <a:pPr>
              <a:spcBef>
                <a:spcPts val="0"/>
              </a:spcBef>
            </a:pPr>
            <a:r>
              <a:rPr lang="en-GB" dirty="0"/>
              <a:t>One way to deal with them is to remove those rows with missing values in any of the columns completely from the DataFrame.</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spcBef>
                <a:spcPts val="0"/>
              </a:spcBef>
              <a:buClrTx/>
              <a:buSzTx/>
              <a:buFontTx/>
              <a:buNone/>
              <a:tabLst/>
              <a:defRPr/>
            </a:pPr>
            <a:r>
              <a:rPr lang="en-GB" dirty="0">
                <a:latin typeface="+mj-lt"/>
              </a:rPr>
              <a:t>Another way to deal with missing values is to replace them by specific values. Here, we can choose to apply the replacement on missing values of the entire DataFrame or just a specific column. </a:t>
            </a:r>
          </a:p>
          <a:p>
            <a:pPr>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latin typeface="+mj-lt"/>
              </a:rPr>
              <a:t>The advantage of replacing the missing values in all columns is certainly the convenience in creating the corresponding code. Nevertheless, it is not unusual that a DataFrame contains various types of variables. In this case, replacing all missing values by a single value may not be desirable or even possible. The replacement values should be chosen according to the characteristics and requirements of each variable.</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3566536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 Bulleted Lis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8CF854E-20CB-4ED7-8722-FCA536D762F6}"/>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pic>
        <p:nvPicPr>
          <p:cNvPr id="9" name="Picture 8" descr="holding device-02.png">
            <a:extLst>
              <a:ext uri="{FF2B5EF4-FFF2-40B4-BE49-F238E27FC236}">
                <a16:creationId xmlns:a16="http://schemas.microsoft.com/office/drawing/2014/main" id="{AA410A6D-8E37-40A0-B8CC-1C96208382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2BD45AE7-ECF6-4289-BFAE-B988AB3AD28C}"/>
              </a:ext>
            </a:extLst>
          </p:cNvPr>
          <p:cNvSpPr>
            <a:spLocks noGrp="1"/>
          </p:cNvSpPr>
          <p:nvPr>
            <p:ph type="subTitle" idx="1"/>
          </p:nvPr>
        </p:nvSpPr>
        <p:spPr>
          <a:xfrm>
            <a:off x="492133" y="1256579"/>
            <a:ext cx="8468334" cy="3012503"/>
          </a:xfrm>
        </p:spPr>
        <p:txBody>
          <a:bodyPr>
            <a:no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DABD27E-81FF-4AE6-B3A8-188A6AB14720}" type="slidenum">
              <a:rPr lang="en-SG" sz="2000" smtClean="0">
                <a:solidFill>
                  <a:schemeClr val="tx1"/>
                </a:solidFill>
                <a:latin typeface="+mn-lt"/>
              </a:rPr>
              <a:t>‹#›</a:t>
            </a:fld>
            <a:r>
              <a:rPr lang="en-SG" sz="2000" dirty="0">
                <a:solidFill>
                  <a:schemeClr val="tx1"/>
                </a:solidFill>
                <a:latin typeface="+mn-lt"/>
              </a:rPr>
              <a:t>/60</a:t>
            </a: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
            <a:ext cx="9144000" cy="6851703"/>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2616969"/>
            <a:ext cx="2438090" cy="1647099"/>
          </a:xfrm>
          <a:prstGeom prst="rect">
            <a:avLst/>
          </a:prstGeom>
        </p:spPr>
      </p:pic>
    </p:spTree>
    <p:extLst>
      <p:ext uri="{BB962C8B-B14F-4D97-AF65-F5344CB8AC3E}">
        <p14:creationId xmlns:p14="http://schemas.microsoft.com/office/powerpoint/2010/main" val="3801781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070957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9" y="6081833"/>
            <a:ext cx="726021" cy="484015"/>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Tree>
    <p:extLst>
      <p:ext uri="{BB962C8B-B14F-4D97-AF65-F5344CB8AC3E}">
        <p14:creationId xmlns:p14="http://schemas.microsoft.com/office/powerpoint/2010/main" val="1021891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146679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859614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046428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4185650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42607143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41877194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60" y="0"/>
            <a:ext cx="4897541"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9" y="-2909740"/>
            <a:ext cx="4720549" cy="6142495"/>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defRPr/>
            </a:pPr>
            <a:endParaRPr lang="en-US" dirty="0">
              <a:solidFill>
                <a:srgbClr val="FFFFFF"/>
              </a:solidFill>
            </a:endParaRPr>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1"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4181862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umbered List">
    <p:spTree>
      <p:nvGrpSpPr>
        <p:cNvPr id="1" name=""/>
        <p:cNvGrpSpPr/>
        <p:nvPr/>
      </p:nvGrpSpPr>
      <p:grpSpPr>
        <a:xfrm>
          <a:off x="0" y="0"/>
          <a:ext cx="0" cy="0"/>
          <a:chOff x="0" y="0"/>
          <a:chExt cx="0" cy="0"/>
        </a:xfrm>
      </p:grpSpPr>
      <p:pic>
        <p:nvPicPr>
          <p:cNvPr id="7" name="Picture 6" descr="holding device-02.png">
            <a:extLst>
              <a:ext uri="{FF2B5EF4-FFF2-40B4-BE49-F238E27FC236}">
                <a16:creationId xmlns:a16="http://schemas.microsoft.com/office/drawing/2014/main" id="{77683DCF-304F-4543-AC23-5629F576D6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8" name="Subtitle 2">
            <a:extLst>
              <a:ext uri="{FF2B5EF4-FFF2-40B4-BE49-F238E27FC236}">
                <a16:creationId xmlns:a16="http://schemas.microsoft.com/office/drawing/2014/main" id="{E17BF815-5C07-4BFA-9409-344E12682DF8}"/>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0210C1F-565F-4EF7-BF6D-830115892A1B}" type="slidenum">
              <a:rPr lang="en-SG" sz="2000" smtClean="0">
                <a:solidFill>
                  <a:schemeClr val="tx1"/>
                </a:solidFill>
                <a:latin typeface="+mn-lt"/>
              </a:rPr>
              <a:t>‹#›</a:t>
            </a:fld>
            <a:r>
              <a:rPr lang="en-SG" sz="2000" dirty="0">
                <a:solidFill>
                  <a:schemeClr val="tx1"/>
                </a:solidFill>
                <a:latin typeface="+mn-lt"/>
              </a:rPr>
              <a:t>/60</a:t>
            </a:r>
          </a:p>
        </p:txBody>
      </p:sp>
      <p:sp>
        <p:nvSpPr>
          <p:cNvPr id="9" name="Title 1">
            <a:extLst>
              <a:ext uri="{FF2B5EF4-FFF2-40B4-BE49-F238E27FC236}">
                <a16:creationId xmlns:a16="http://schemas.microsoft.com/office/drawing/2014/main" id="{C803974A-6919-4DDA-95FB-54737D95A79D}"/>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2142037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a:xfrm>
            <a:off x="260213" y="861061"/>
            <a:ext cx="3914896" cy="1097856"/>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6"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4837937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5" name="Picture Placeholder 2"/>
          <p:cNvSpPr>
            <a:spLocks noGrp="1"/>
          </p:cNvSpPr>
          <p:nvPr>
            <p:ph type="pic" idx="11"/>
          </p:nvPr>
        </p:nvSpPr>
        <p:spPr>
          <a:xfrm>
            <a:off x="4496271" y="86106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1" y="351485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9430121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115932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3" y="604995"/>
            <a:ext cx="8563649" cy="1097856"/>
          </a:xfrm>
        </p:spPr>
        <p:txBody>
          <a:bodyPr/>
          <a:lstStyle/>
          <a:p>
            <a:r>
              <a:rPr lang="en-US" dirty="0"/>
              <a:t>Click to edit 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1702851"/>
            <a:ext cx="8563648"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2540134"/>
            <a:ext cx="8563649"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29228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9461"/>
            <a:ext cx="2786302"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3"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310621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pPr defTabSz="457200"/>
            <a:fld id="{2066355A-084C-D24E-9AD2-7E4FC41EA627}" type="slidenum">
              <a:rPr lang="en-US" b="1" smtClean="0"/>
              <a:pPr defTabSz="457200"/>
              <a:t>‹#›</a:t>
            </a:fld>
            <a:endParaRPr lang="en-US" b="1" dirty="0"/>
          </a:p>
        </p:txBody>
      </p:sp>
    </p:spTree>
    <p:extLst>
      <p:ext uri="{BB962C8B-B14F-4D97-AF65-F5344CB8AC3E}">
        <p14:creationId xmlns:p14="http://schemas.microsoft.com/office/powerpoint/2010/main" val="27751181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5821217"/>
            <a:ext cx="1116944" cy="744631"/>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pPr defTabSz="457200"/>
            <a:r>
              <a:rPr lang="en-US"/>
              <a:t>suss.edu.sg</a:t>
            </a:r>
            <a:endParaRPr lang="en-US" dirty="0"/>
          </a:p>
        </p:txBody>
      </p:sp>
    </p:spTree>
    <p:extLst>
      <p:ext uri="{BB962C8B-B14F-4D97-AF65-F5344CB8AC3E}">
        <p14:creationId xmlns:p14="http://schemas.microsoft.com/office/powerpoint/2010/main" val="26140790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1219199"/>
            <a:ext cx="8229600" cy="1713676"/>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p:cNvSpPr>
            <a:spLocks noGrp="1"/>
          </p:cNvSpPr>
          <p:nvPr>
            <p:ph type="subTitle" idx="1"/>
          </p:nvPr>
        </p:nvSpPr>
        <p:spPr>
          <a:xfrm>
            <a:off x="256566" y="3007298"/>
            <a:ext cx="8468334" cy="3012503"/>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31846390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3833154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40570172-6531-4623-94F6-969DC93D5C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7" name="Subtitle 2">
            <a:extLst>
              <a:ext uri="{FF2B5EF4-FFF2-40B4-BE49-F238E27FC236}">
                <a16:creationId xmlns:a16="http://schemas.microsoft.com/office/drawing/2014/main" id="{6DCAD2DA-B888-43BF-AF5D-2273C167D24A}"/>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itle 1">
            <a:extLst>
              <a:ext uri="{FF2B5EF4-FFF2-40B4-BE49-F238E27FC236}">
                <a16:creationId xmlns:a16="http://schemas.microsoft.com/office/drawing/2014/main" id="{613346AA-8C3E-4AB3-B131-7BCA91D903E7}"/>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descr="holding device-02.png">
            <a:extLst>
              <a:ext uri="{FF2B5EF4-FFF2-40B4-BE49-F238E27FC236}">
                <a16:creationId xmlns:a16="http://schemas.microsoft.com/office/drawing/2014/main" id="{DC58F275-C00E-4C38-8E85-7D10AB5BC6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a:extLst>
              <a:ext uri="{FF2B5EF4-FFF2-40B4-BE49-F238E27FC236}">
                <a16:creationId xmlns:a16="http://schemas.microsoft.com/office/drawing/2014/main" id="{655A8B44-E113-4C6B-A2FC-5BEFE731A049}"/>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itle 1">
            <a:extLst>
              <a:ext uri="{FF2B5EF4-FFF2-40B4-BE49-F238E27FC236}">
                <a16:creationId xmlns:a16="http://schemas.microsoft.com/office/drawing/2014/main" id="{001EC048-C650-49E3-9F70-474121843DAB}"/>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_02">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2DB593FB-453B-49CE-8C22-EC4F23596A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B8C2D3B4-8000-4C3B-83C3-D27675CA2CFF}"/>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Title 1">
            <a:extLst>
              <a:ext uri="{FF2B5EF4-FFF2-40B4-BE49-F238E27FC236}">
                <a16:creationId xmlns:a16="http://schemas.microsoft.com/office/drawing/2014/main" id="{2B96C52F-D628-48AA-A015-450747157080}"/>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35423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emplate01-01.png"/>
          <p:cNvPicPr>
            <a:picLocks noChangeAspect="1"/>
          </p:cNvPicPr>
          <p:nvPr userDrawn="1"/>
        </p:nvPicPr>
        <p:blipFill rotWithShape="1">
          <a:blip r:embed="rId3" cstate="screen">
            <a:extLst>
              <a:ext uri="{28A0092B-C50C-407E-A947-70E740481C1C}">
                <a14:useLocalDpi xmlns:a14="http://schemas.microsoft.com/office/drawing/2010/main"/>
              </a:ext>
            </a:extLst>
          </a:blip>
          <a:srcRect l="25069"/>
          <a:stretch/>
        </p:blipFill>
        <p:spPr>
          <a:xfrm>
            <a:off x="-25065" y="-14359"/>
            <a:ext cx="9207710" cy="6905783"/>
          </a:xfrm>
          <a:prstGeom prst="rect">
            <a:avLst/>
          </a:prstGeom>
        </p:spPr>
      </p:pic>
      <p:pic>
        <p:nvPicPr>
          <p:cNvPr id="4" name="Picture 3" descr="01 Singapore University of Social Sciences_Horizontal Format_Version A_White Background_RGB.png">
            <a:extLst>
              <a:ext uri="{FF2B5EF4-FFF2-40B4-BE49-F238E27FC236}">
                <a16:creationId xmlns:a16="http://schemas.microsoft.com/office/drawing/2014/main" id="{F4B87DF8-359B-428C-8106-C024322B14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
        <p:nvSpPr>
          <p:cNvPr id="5" name="Title 1">
            <a:extLst>
              <a:ext uri="{FF2B5EF4-FFF2-40B4-BE49-F238E27FC236}">
                <a16:creationId xmlns:a16="http://schemas.microsoft.com/office/drawing/2014/main" id="{199BAE98-A49E-472D-8ACE-E2B33FF24B12}"/>
              </a:ext>
            </a:extLst>
          </p:cNvPr>
          <p:cNvSpPr>
            <a:spLocks noGrp="1"/>
          </p:cNvSpPr>
          <p:nvPr>
            <p:ph type="title" hasCustomPrompt="1"/>
          </p:nvPr>
        </p:nvSpPr>
        <p:spPr>
          <a:xfrm>
            <a:off x="206436" y="1219199"/>
            <a:ext cx="8229600" cy="1713676"/>
          </a:xfrm>
        </p:spPr>
        <p:txBody>
          <a:bodyPr/>
          <a:lstStyle>
            <a:lvl1pPr>
              <a:defRPr sz="5500">
                <a:solidFill>
                  <a:schemeClr val="tx1"/>
                </a:solidFill>
              </a:defRPr>
            </a:lvl1pPr>
          </a:lstStyle>
          <a:p>
            <a:r>
              <a:rPr lang="en-US" dirty="0"/>
              <a:t>Presentation </a:t>
            </a:r>
            <a:br>
              <a:rPr lang="en-US" dirty="0"/>
            </a:br>
            <a:r>
              <a:rPr lang="en-US" dirty="0"/>
              <a:t>Title</a:t>
            </a:r>
          </a:p>
        </p:txBody>
      </p:sp>
    </p:spTree>
    <p:custDataLst>
      <p:tags r:id="rId1"/>
    </p:custDataLst>
    <p:extLst>
      <p:ext uri="{BB962C8B-B14F-4D97-AF65-F5344CB8AC3E}">
        <p14:creationId xmlns:p14="http://schemas.microsoft.com/office/powerpoint/2010/main" val="39500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_01">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E0000"/>
              </a:solidFill>
            </a:endParaRPr>
          </a:p>
        </p:txBody>
      </p:sp>
      <p:pic>
        <p:nvPicPr>
          <p:cNvPr id="8" name="Picture 7" descr="Template01-02.png"/>
          <p:cNvPicPr>
            <a:picLocks noChangeAspect="1"/>
          </p:cNvPicPr>
          <p:nvPr userDrawn="1"/>
        </p:nvPicPr>
        <p:blipFill rotWithShape="1">
          <a:blip r:embed="rId3" cstate="screen">
            <a:extLst>
              <a:ext uri="{28A0092B-C50C-407E-A947-70E740481C1C}">
                <a14:useLocalDpi xmlns:a14="http://schemas.microsoft.com/office/drawing/2010/main"/>
              </a:ext>
            </a:extLst>
          </a:blip>
          <a:srcRect r="30336"/>
          <a:stretch/>
        </p:blipFill>
        <p:spPr>
          <a:xfrm>
            <a:off x="0" y="-2"/>
            <a:ext cx="8541204" cy="6858001"/>
          </a:xfrm>
          <a:prstGeom prst="rect">
            <a:avLst/>
          </a:prstGeom>
        </p:spPr>
      </p:pic>
      <p:sp>
        <p:nvSpPr>
          <p:cNvPr id="9" name="Title 1"/>
          <p:cNvSpPr>
            <a:spLocks noGrp="1"/>
          </p:cNvSpPr>
          <p:nvPr>
            <p:ph type="title" hasCustomPrompt="1"/>
          </p:nvPr>
        </p:nvSpPr>
        <p:spPr>
          <a:xfrm>
            <a:off x="206436" y="1219199"/>
            <a:ext cx="8229600" cy="1713676"/>
          </a:xfrm>
        </p:spPr>
        <p:txBody>
          <a:bodyPr/>
          <a:lstStyle>
            <a:lvl1pPr>
              <a:defRPr sz="5500">
                <a:solidFill>
                  <a:srgbClr val="FFFFFF"/>
                </a:solidFill>
              </a:defRPr>
            </a:lvl1pPr>
          </a:lstStyle>
          <a:p>
            <a:r>
              <a:rPr lang="en-US" dirty="0"/>
              <a:t>Presentation </a:t>
            </a:r>
            <a:br>
              <a:rPr lang="en-US" dirty="0"/>
            </a:br>
            <a:r>
              <a:rPr lang="en-US" dirty="0"/>
              <a:t>Title</a:t>
            </a:r>
          </a:p>
        </p:txBody>
      </p:sp>
      <p:pic>
        <p:nvPicPr>
          <p:cNvPr id="10" name="Picture 9" descr="holding device-02.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1" name="Subtitle 2"/>
          <p:cNvSpPr>
            <a:spLocks noGrp="1"/>
          </p:cNvSpPr>
          <p:nvPr>
            <p:ph type="subTitle" idx="1"/>
          </p:nvPr>
        </p:nvSpPr>
        <p:spPr>
          <a:xfrm>
            <a:off x="256566" y="3007297"/>
            <a:ext cx="6400800" cy="1314450"/>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descr="01 Singapore University of Social Sciences_Horizontal Format_Version A_White Background_RGB.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Tree>
    <p:custDataLst>
      <p:tags r:id="rId1"/>
    </p:custDataLst>
    <p:extLst>
      <p:ext uri="{BB962C8B-B14F-4D97-AF65-F5344CB8AC3E}">
        <p14:creationId xmlns:p14="http://schemas.microsoft.com/office/powerpoint/2010/main" val="3285715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819400"/>
            <a:ext cx="7914456" cy="6096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3564179"/>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3933096"/>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269152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1141138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5.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image" Target="../media/image3.png"/><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theme" Target="../theme/theme3.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Autofit/>
          </a:bodyPr>
          <a:lstStyle/>
          <a:p>
            <a:r>
              <a:rPr lang="en-GB" noProof="0"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3"/>
          </p:nvPr>
        </p:nvSpPr>
        <p:spPr>
          <a:xfrm>
            <a:off x="0" y="6492240"/>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a:t>© 2021 Singapore University of Social Sciences.  All rights reserved.</a:t>
            </a:r>
            <a:endParaRPr lang="en-US" dirty="0"/>
          </a:p>
        </p:txBody>
      </p:sp>
    </p:spTree>
    <p:custDataLst>
      <p:tags r:id="rId9"/>
    </p:custDataLst>
  </p:cSld>
  <p:clrMap bg1="lt1" tx1="dk1" bg2="lt2" tx2="dk2" accent1="accent1" accent2="accent2" accent3="accent3" accent4="accent4" accent5="accent5" accent6="accent6" hlink="hlink" folHlink="folHlink"/>
  <p:sldLayoutIdLst>
    <p:sldLayoutId id="2147483650" r:id="rId1"/>
    <p:sldLayoutId id="2147483656" r:id="rId2"/>
    <p:sldLayoutId id="2147483653" r:id="rId3"/>
    <p:sldLayoutId id="2147483655" r:id="rId4"/>
    <p:sldLayoutId id="2147483659" r:id="rId5"/>
    <p:sldLayoutId id="2147483657" r:id="rId6"/>
    <p:sldLayoutId id="2147483658" r:id="rId7"/>
  </p:sldLayoutIdLst>
  <p:hf sldNum="0" hdr="0" dt="0"/>
  <p:txStyles>
    <p:titleStyle>
      <a:lvl1pPr algn="ctr" defTabSz="914400" rtl="0" eaLnBrk="1" latinLnBrk="0" hangingPunct="1">
        <a:spcBef>
          <a:spcPct val="0"/>
        </a:spcBef>
        <a:buNone/>
        <a:defRPr sz="26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68580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2" y="6510338"/>
            <a:ext cx="8640763" cy="1746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6562726"/>
            <a:ext cx="8712200" cy="3651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6637339"/>
            <a:ext cx="8815388"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225382" y="4101307"/>
            <a:ext cx="4824413"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163470" y="4040983"/>
            <a:ext cx="507523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120607" y="3998121"/>
            <a:ext cx="5332413"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cstate="print">
            <a:extLst>
              <a:ext uri="{28A0092B-C50C-407E-A947-70E740481C1C}">
                <a14:useLocalDpi xmlns:a14="http://schemas.microsoft.com/office/drawing/2010/main" val="0"/>
              </a:ext>
            </a:extLst>
          </a:blip>
          <a:srcRect l="16106" t="18172" r="16106" b="18172"/>
          <a:stretch>
            <a:fillRect/>
          </a:stretch>
        </p:blipFill>
        <p:spPr bwMode="auto">
          <a:xfrm>
            <a:off x="7110413" y="284163"/>
            <a:ext cx="1706562"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6871075"/>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861061"/>
            <a:ext cx="3747016" cy="1097856"/>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2102428"/>
            <a:ext cx="3747016" cy="401828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6327647"/>
            <a:ext cx="2133600" cy="365125"/>
          </a:xfrm>
          <a:prstGeom prst="rect">
            <a:avLst/>
          </a:prstGeom>
        </p:spPr>
        <p:txBody>
          <a:bodyPr vert="horz" lIns="91440" tIns="45720" rIns="91440" bIns="45720" rtlCol="0" anchor="ctr"/>
          <a:lstStyle>
            <a:lvl1pPr algn="r">
              <a:defRPr sz="800">
                <a:solidFill>
                  <a:srgbClr val="003B5C"/>
                </a:solidFill>
              </a:defRPr>
            </a:lvl1pPr>
          </a:lstStyle>
          <a:p>
            <a:pPr defTabSz="457200"/>
            <a:fld id="{2066355A-084C-D24E-9AD2-7E4FC41EA627}" type="slidenum">
              <a:rPr lang="en-US" b="1" smtClean="0"/>
              <a:pPr defTabSz="457200"/>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46030118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3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3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3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3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3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3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4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4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4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4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4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48.xml"/><Relationship Id="rId4" Type="http://schemas.openxmlformats.org/officeDocument/2006/relationships/hyperlink" Target="https://scikit-learn.org/stable/modules/generated/sklearn.cluster.KMeans.%20&#8204;html" TargetMode="Externa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4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50.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5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5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5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54.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5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8.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59.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60.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6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6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ags" Target="../tags/tag67.xml"/><Relationship Id="rId5" Type="http://schemas.openxmlformats.org/officeDocument/2006/relationships/hyperlink" Target="https://scikit-learn.org/stable/modules/generated/sklearn.tree.DecisionTreeRegressor.html" TargetMode="External"/><Relationship Id="rId4" Type="http://schemas.openxmlformats.org/officeDocument/2006/relationships/hyperlink" Target="https://scikit-learn.org/stable/modules/generated/sklearn.tree.DecisionTree&#8204;Classifier.html#sklearn.tree.DecisionTreeClassifier" TargetMode="Externa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tags" Target="../tags/tag68.xml"/><Relationship Id="rId5" Type="http://schemas.openxmlformats.org/officeDocument/2006/relationships/hyperlink" Target="https://scikit-learn.org/stable/modules/generated/sklearn.tree.DecisionTreeRegressor.html" TargetMode="External"/><Relationship Id="rId4" Type="http://schemas.openxmlformats.org/officeDocument/2006/relationships/hyperlink" Target="https://scikit-learn.org/stable/modules/generated/sklearn.tree.DecisionTree&#8204;Classifier.html#sklearn.tree.DecisionTreeClassifier" TargetMode="Externa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5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tags" Target="../tags/tag7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tags" Target="../tags/tag72.xml"/><Relationship Id="rId4" Type="http://schemas.openxmlformats.org/officeDocument/2006/relationships/hyperlink" Target="https://scikit-learn.org/stable/modules/generated/sklearn.tree.plot_tree.html" TargetMode="Externa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xml"/><Relationship Id="rId1" Type="http://schemas.openxmlformats.org/officeDocument/2006/relationships/tags" Target="../tags/tag73.xml"/><Relationship Id="rId4" Type="http://schemas.openxmlformats.org/officeDocument/2006/relationships/hyperlink" Target="https://scikit-learn.org/stable/modules/generated/sklearn.tree.plot_tree.html" TargetMode="Externa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497118" y="1060325"/>
            <a:ext cx="6204306"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ANL252 – Assessments, weightage, deadlines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497118" y="1631140"/>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6" name="Content Placeholder 3"/>
          <p:cNvGraphicFramePr>
            <a:graphicFrameLocks/>
          </p:cNvGraphicFramePr>
          <p:nvPr>
            <p:extLst>
              <p:ext uri="{D42A27DB-BD31-4B8C-83A1-F6EECF244321}">
                <p14:modId xmlns:p14="http://schemas.microsoft.com/office/powerpoint/2010/main" val="1767108945"/>
              </p:ext>
            </p:extLst>
          </p:nvPr>
        </p:nvGraphicFramePr>
        <p:xfrm>
          <a:off x="495522" y="2093160"/>
          <a:ext cx="8152956" cy="3773204"/>
        </p:xfrm>
        <a:graphic>
          <a:graphicData uri="http://schemas.openxmlformats.org/drawingml/2006/table">
            <a:tbl>
              <a:tblPr firstRow="1" bandRow="1">
                <a:tableStyleId>{5C22544A-7EE6-4342-B048-85BDC9FD1C3A}</a:tableStyleId>
              </a:tblPr>
              <a:tblGrid>
                <a:gridCol w="2073847">
                  <a:extLst>
                    <a:ext uri="{9D8B030D-6E8A-4147-A177-3AD203B41FA5}">
                      <a16:colId xmlns:a16="http://schemas.microsoft.com/office/drawing/2014/main" val="736504923"/>
                    </a:ext>
                  </a:extLst>
                </a:gridCol>
                <a:gridCol w="2867660">
                  <a:extLst>
                    <a:ext uri="{9D8B030D-6E8A-4147-A177-3AD203B41FA5}">
                      <a16:colId xmlns:a16="http://schemas.microsoft.com/office/drawing/2014/main" val="2972121942"/>
                    </a:ext>
                  </a:extLst>
                </a:gridCol>
                <a:gridCol w="1188085">
                  <a:extLst>
                    <a:ext uri="{9D8B030D-6E8A-4147-A177-3AD203B41FA5}">
                      <a16:colId xmlns:a16="http://schemas.microsoft.com/office/drawing/2014/main" val="366444726"/>
                    </a:ext>
                  </a:extLst>
                </a:gridCol>
                <a:gridCol w="2023364">
                  <a:extLst>
                    <a:ext uri="{9D8B030D-6E8A-4147-A177-3AD203B41FA5}">
                      <a16:colId xmlns:a16="http://schemas.microsoft.com/office/drawing/2014/main" val="4127926302"/>
                    </a:ext>
                  </a:extLst>
                </a:gridCol>
              </a:tblGrid>
              <a:tr h="391886">
                <a:tc>
                  <a:txBody>
                    <a:bodyPr/>
                    <a:lstStyle/>
                    <a:p>
                      <a:r>
                        <a:rPr lang="en-US" dirty="0"/>
                        <a:t>Assessment</a:t>
                      </a:r>
                      <a:endParaRPr lang="en-SG" dirty="0"/>
                    </a:p>
                  </a:txBody>
                  <a:tcPr anchor="ctr"/>
                </a:tc>
                <a:tc>
                  <a:txBody>
                    <a:bodyPr/>
                    <a:lstStyle/>
                    <a:p>
                      <a:pPr algn="ctr"/>
                      <a:r>
                        <a:rPr lang="en-US" dirty="0"/>
                        <a:t>Weightage</a:t>
                      </a:r>
                      <a:endParaRPr lang="en-SG" dirty="0"/>
                    </a:p>
                  </a:txBody>
                  <a:tcPr anchor="ctr"/>
                </a:tc>
                <a:tc>
                  <a:txBody>
                    <a:bodyPr/>
                    <a:lstStyle/>
                    <a:p>
                      <a:pPr algn="ctr"/>
                      <a:r>
                        <a:rPr lang="en-US" dirty="0"/>
                        <a:t>Start date</a:t>
                      </a:r>
                      <a:endParaRPr lang="en-SG" dirty="0"/>
                    </a:p>
                  </a:txBody>
                  <a:tcPr anchor="ctr"/>
                </a:tc>
                <a:tc>
                  <a:txBody>
                    <a:bodyPr/>
                    <a:lstStyle/>
                    <a:p>
                      <a:pPr algn="ctr"/>
                      <a:r>
                        <a:rPr lang="en-US" dirty="0"/>
                        <a:t>Deadline</a:t>
                      </a:r>
                      <a:endParaRPr lang="en-SG" dirty="0"/>
                    </a:p>
                  </a:txBody>
                  <a:tcPr anchor="ctr"/>
                </a:tc>
                <a:extLst>
                  <a:ext uri="{0D108BD9-81ED-4DB2-BD59-A6C34878D82A}">
                    <a16:rowId xmlns:a16="http://schemas.microsoft.com/office/drawing/2014/main" val="920890589"/>
                  </a:ext>
                </a:extLst>
              </a:tr>
              <a:tr h="368412">
                <a:tc>
                  <a:txBody>
                    <a:bodyPr/>
                    <a:lstStyle/>
                    <a:p>
                      <a:r>
                        <a:rPr lang="en-US" dirty="0"/>
                        <a:t>Pre-Course</a:t>
                      </a:r>
                      <a:r>
                        <a:rPr lang="en-US" baseline="0" dirty="0"/>
                        <a:t> Quiz 1</a:t>
                      </a:r>
                      <a:endParaRPr lang="en-SG" dirty="0"/>
                    </a:p>
                  </a:txBody>
                  <a:tcPr anchor="ctr">
                    <a:solidFill>
                      <a:schemeClr val="bg1">
                        <a:lumMod val="50000"/>
                      </a:schemeClr>
                    </a:solidFill>
                  </a:tcPr>
                </a:tc>
                <a:tc>
                  <a:txBody>
                    <a:bodyPr/>
                    <a:lstStyle/>
                    <a:p>
                      <a:pPr algn="ctr"/>
                      <a:r>
                        <a:rPr lang="en-US" dirty="0"/>
                        <a:t>2%</a:t>
                      </a:r>
                      <a:endParaRPr lang="en-SG" dirty="0"/>
                    </a:p>
                  </a:txBody>
                  <a:tcPr anchor="ctr">
                    <a:solidFill>
                      <a:schemeClr val="bg1">
                        <a:lumMod val="50000"/>
                      </a:schemeClr>
                    </a:solidFill>
                  </a:tcPr>
                </a:tc>
                <a:tc>
                  <a:txBody>
                    <a:bodyPr/>
                    <a:lstStyle/>
                    <a:p>
                      <a:pPr algn="ctr"/>
                      <a:r>
                        <a:rPr lang="en-US" dirty="0"/>
                        <a:t>19 July, 12pm</a:t>
                      </a:r>
                      <a:endParaRPr lang="en-SG" dirty="0"/>
                    </a:p>
                  </a:txBody>
                  <a:tcPr anchor="ctr">
                    <a:solidFill>
                      <a:schemeClr val="bg1">
                        <a:lumMod val="50000"/>
                      </a:schemeClr>
                    </a:solidFill>
                  </a:tcPr>
                </a:tc>
                <a:tc>
                  <a:txBody>
                    <a:bodyPr/>
                    <a:lstStyle/>
                    <a:p>
                      <a:pPr algn="ctr"/>
                      <a:r>
                        <a:rPr lang="en-US" dirty="0"/>
                        <a:t>30 July,</a:t>
                      </a:r>
                      <a:r>
                        <a:rPr lang="en-US" baseline="0" dirty="0"/>
                        <a:t> 12pm</a:t>
                      </a:r>
                      <a:endParaRPr lang="en-SG" dirty="0"/>
                    </a:p>
                  </a:txBody>
                  <a:tcPr anchor="ctr">
                    <a:solidFill>
                      <a:schemeClr val="bg1">
                        <a:lumMod val="50000"/>
                      </a:schemeClr>
                    </a:solidFill>
                  </a:tcPr>
                </a:tc>
                <a:extLst>
                  <a:ext uri="{0D108BD9-81ED-4DB2-BD59-A6C34878D82A}">
                    <a16:rowId xmlns:a16="http://schemas.microsoft.com/office/drawing/2014/main" val="301574426"/>
                  </a:ext>
                </a:extLst>
              </a:tr>
              <a:tr h="368412">
                <a:tc>
                  <a:txBody>
                    <a:bodyPr/>
                    <a:lstStyle/>
                    <a:p>
                      <a:r>
                        <a:rPr lang="en-US" dirty="0"/>
                        <a:t>Pre-Class Quiz 1</a:t>
                      </a:r>
                      <a:endParaRPr lang="en-SG" dirty="0"/>
                    </a:p>
                  </a:txBody>
                  <a:tcPr anchor="ctr">
                    <a:solidFill>
                      <a:schemeClr val="bg1">
                        <a:lumMod val="50000"/>
                      </a:schemeClr>
                    </a:solidFill>
                  </a:tcPr>
                </a:tc>
                <a:tc>
                  <a:txBody>
                    <a:bodyPr/>
                    <a:lstStyle/>
                    <a:p>
                      <a:pPr algn="ctr"/>
                      <a:r>
                        <a:rPr lang="en-US" dirty="0"/>
                        <a:t>2%</a:t>
                      </a:r>
                      <a:endParaRPr lang="en-SG" dirty="0"/>
                    </a:p>
                  </a:txBody>
                  <a:tcPr anchor="ctr">
                    <a:solidFill>
                      <a:schemeClr val="bg1">
                        <a:lumMod val="50000"/>
                      </a:schemeClr>
                    </a:solidFill>
                  </a:tcPr>
                </a:tc>
                <a:tc>
                  <a:txBody>
                    <a:bodyPr/>
                    <a:lstStyle/>
                    <a:p>
                      <a:pPr algn="ctr"/>
                      <a:r>
                        <a:rPr lang="en-US" dirty="0"/>
                        <a:t>2 Aug,</a:t>
                      </a:r>
                      <a:r>
                        <a:rPr lang="en-US" baseline="0" dirty="0"/>
                        <a:t> 12pm</a:t>
                      </a:r>
                      <a:endParaRPr lang="en-SG" dirty="0"/>
                    </a:p>
                  </a:txBody>
                  <a:tcPr anchor="ctr">
                    <a:solidFill>
                      <a:schemeClr val="bg1">
                        <a:lumMod val="50000"/>
                      </a:schemeClr>
                    </a:solidFill>
                  </a:tcPr>
                </a:tc>
                <a:tc>
                  <a:txBody>
                    <a:bodyPr/>
                    <a:lstStyle/>
                    <a:p>
                      <a:pPr algn="ctr"/>
                      <a:r>
                        <a:rPr lang="en-US" dirty="0"/>
                        <a:t>9 Aug, 12pm</a:t>
                      </a:r>
                      <a:endParaRPr lang="en-SG" dirty="0"/>
                    </a:p>
                  </a:txBody>
                  <a:tcPr anchor="ctr">
                    <a:solidFill>
                      <a:schemeClr val="bg1">
                        <a:lumMod val="50000"/>
                      </a:schemeClr>
                    </a:solidFill>
                  </a:tcPr>
                </a:tc>
                <a:extLst>
                  <a:ext uri="{0D108BD9-81ED-4DB2-BD59-A6C34878D82A}">
                    <a16:rowId xmlns:a16="http://schemas.microsoft.com/office/drawing/2014/main" val="196128480"/>
                  </a:ext>
                </a:extLst>
              </a:tr>
              <a:tr h="368412">
                <a:tc>
                  <a:txBody>
                    <a:bodyPr/>
                    <a:lstStyle/>
                    <a:p>
                      <a:r>
                        <a:rPr lang="en-US" dirty="0"/>
                        <a:t>Pre-Class Quiz</a:t>
                      </a:r>
                      <a:r>
                        <a:rPr lang="en-US" baseline="0" dirty="0"/>
                        <a:t> 2</a:t>
                      </a:r>
                      <a:endParaRPr lang="en-SG" dirty="0"/>
                    </a:p>
                  </a:txBody>
                  <a:tcPr anchor="ctr">
                    <a:solidFill>
                      <a:schemeClr val="bg1">
                        <a:lumMod val="50000"/>
                      </a:schemeClr>
                    </a:solidFill>
                  </a:tcPr>
                </a:tc>
                <a:tc>
                  <a:txBody>
                    <a:bodyPr/>
                    <a:lstStyle/>
                    <a:p>
                      <a:pPr algn="ctr"/>
                      <a:r>
                        <a:rPr lang="en-US" dirty="0"/>
                        <a:t>2%</a:t>
                      </a:r>
                      <a:endParaRPr lang="en-SG" dirty="0"/>
                    </a:p>
                  </a:txBody>
                  <a:tcPr anchor="ctr">
                    <a:solidFill>
                      <a:schemeClr val="bg1">
                        <a:lumMod val="50000"/>
                      </a:schemeClr>
                    </a:solidFill>
                  </a:tcPr>
                </a:tc>
                <a:tc>
                  <a:txBody>
                    <a:bodyPr/>
                    <a:lstStyle/>
                    <a:p>
                      <a:pPr algn="ctr"/>
                      <a:r>
                        <a:rPr lang="en-US" dirty="0"/>
                        <a:t>16 Aug, 12pm</a:t>
                      </a:r>
                      <a:endParaRPr lang="en-SG" dirty="0"/>
                    </a:p>
                  </a:txBody>
                  <a:tcPr anchor="ctr">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23 Aug, 12pm</a:t>
                      </a:r>
                      <a:endParaRPr lang="en-SG" dirty="0"/>
                    </a:p>
                  </a:txBody>
                  <a:tcPr anchor="ctr">
                    <a:solidFill>
                      <a:schemeClr val="bg1">
                        <a:lumMod val="50000"/>
                      </a:schemeClr>
                    </a:solidFill>
                  </a:tcPr>
                </a:tc>
                <a:extLst>
                  <a:ext uri="{0D108BD9-81ED-4DB2-BD59-A6C34878D82A}">
                    <a16:rowId xmlns:a16="http://schemas.microsoft.com/office/drawing/2014/main" val="4029903763"/>
                  </a:ext>
                </a:extLst>
              </a:tr>
              <a:tr h="635890">
                <a:tc>
                  <a:txBody>
                    <a:bodyPr/>
                    <a:lstStyle/>
                    <a:p>
                      <a:r>
                        <a:rPr lang="en-US" dirty="0"/>
                        <a:t>Tutor</a:t>
                      </a:r>
                      <a:r>
                        <a:rPr lang="en-US" baseline="0" dirty="0"/>
                        <a:t> Marked Assignment</a:t>
                      </a:r>
                      <a:endParaRPr lang="en-SG" dirty="0"/>
                    </a:p>
                  </a:txBody>
                  <a:tcPr anchor="ctr">
                    <a:solidFill>
                      <a:schemeClr val="bg1">
                        <a:lumMod val="50000"/>
                      </a:schemeClr>
                    </a:solidFill>
                  </a:tcPr>
                </a:tc>
                <a:tc>
                  <a:txBody>
                    <a:bodyPr/>
                    <a:lstStyle/>
                    <a:p>
                      <a:pPr algn="ctr"/>
                      <a:r>
                        <a:rPr lang="en-US" dirty="0"/>
                        <a:t>18%</a:t>
                      </a:r>
                      <a:endParaRPr lang="en-SG" dirty="0"/>
                    </a:p>
                  </a:txBody>
                  <a:tcPr anchor="ctr">
                    <a:solidFill>
                      <a:schemeClr val="bg1">
                        <a:lumMod val="50000"/>
                      </a:schemeClr>
                    </a:solidFill>
                  </a:tcPr>
                </a:tc>
                <a:tc>
                  <a:txBody>
                    <a:bodyPr/>
                    <a:lstStyle/>
                    <a:p>
                      <a:pPr algn="ctr"/>
                      <a:endParaRPr lang="en-SG" dirty="0"/>
                    </a:p>
                  </a:txBody>
                  <a:tcPr anchor="ctr">
                    <a:solidFill>
                      <a:schemeClr val="bg1">
                        <a:lumMod val="50000"/>
                      </a:schemeClr>
                    </a:solidFill>
                  </a:tcPr>
                </a:tc>
                <a:tc>
                  <a:txBody>
                    <a:bodyPr/>
                    <a:lstStyle/>
                    <a:p>
                      <a:pPr algn="ctr"/>
                      <a:r>
                        <a:rPr lang="en-US" dirty="0"/>
                        <a:t>15 Aug, 1155 pm</a:t>
                      </a:r>
                      <a:endParaRPr lang="en-SG" dirty="0"/>
                    </a:p>
                  </a:txBody>
                  <a:tcPr anchor="ctr">
                    <a:solidFill>
                      <a:schemeClr val="bg1">
                        <a:lumMod val="50000"/>
                      </a:schemeClr>
                    </a:solidFill>
                  </a:tcPr>
                </a:tc>
                <a:extLst>
                  <a:ext uri="{0D108BD9-81ED-4DB2-BD59-A6C34878D82A}">
                    <a16:rowId xmlns:a16="http://schemas.microsoft.com/office/drawing/2014/main" val="2065889755"/>
                  </a:ext>
                </a:extLst>
              </a:tr>
              <a:tr h="635890">
                <a:tc>
                  <a:txBody>
                    <a:bodyPr/>
                    <a:lstStyle/>
                    <a:p>
                      <a:r>
                        <a:rPr lang="en-US" dirty="0"/>
                        <a:t>Group</a:t>
                      </a:r>
                      <a:r>
                        <a:rPr lang="en-US" baseline="0" dirty="0"/>
                        <a:t> </a:t>
                      </a:r>
                      <a:r>
                        <a:rPr lang="en-US" dirty="0"/>
                        <a:t>Based Assessment</a:t>
                      </a:r>
                      <a:endParaRPr lang="en-SG" dirty="0"/>
                    </a:p>
                  </a:txBody>
                  <a:tcPr anchor="ctr"/>
                </a:tc>
                <a:tc>
                  <a:txBody>
                    <a:bodyPr/>
                    <a:lstStyle/>
                    <a:p>
                      <a:pPr algn="ctr"/>
                      <a:r>
                        <a:rPr lang="en-US" dirty="0"/>
                        <a:t>20%</a:t>
                      </a:r>
                      <a:endParaRPr lang="en-SG" dirty="0"/>
                    </a:p>
                  </a:txBody>
                  <a:tcPr anchor="ctr"/>
                </a:tc>
                <a:tc>
                  <a:txBody>
                    <a:bodyPr/>
                    <a:lstStyle/>
                    <a:p>
                      <a:pPr algn="ctr"/>
                      <a:endParaRPr lang="en-SG" dirty="0"/>
                    </a:p>
                  </a:txBody>
                  <a:tcPr anchor="ctr"/>
                </a:tc>
                <a:tc>
                  <a:txBody>
                    <a:bodyPr/>
                    <a:lstStyle/>
                    <a:p>
                      <a:pPr algn="ctr"/>
                      <a:r>
                        <a:rPr lang="en-US"/>
                        <a:t>29 </a:t>
                      </a:r>
                      <a:r>
                        <a:rPr lang="en-US" dirty="0"/>
                        <a:t>Aug, 1155 pm</a:t>
                      </a:r>
                      <a:endParaRPr lang="en-SG" dirty="0"/>
                    </a:p>
                  </a:txBody>
                  <a:tcPr anchor="ctr"/>
                </a:tc>
                <a:extLst>
                  <a:ext uri="{0D108BD9-81ED-4DB2-BD59-A6C34878D82A}">
                    <a16:rowId xmlns:a16="http://schemas.microsoft.com/office/drawing/2014/main" val="3821679047"/>
                  </a:ext>
                </a:extLst>
              </a:tr>
              <a:tr h="635890">
                <a:tc>
                  <a:txBody>
                    <a:bodyPr/>
                    <a:lstStyle/>
                    <a:p>
                      <a:r>
                        <a:rPr lang="en-US" dirty="0"/>
                        <a:t>End-of-Course Assessment</a:t>
                      </a:r>
                      <a:endParaRPr lang="en-SG" dirty="0"/>
                    </a:p>
                  </a:txBody>
                  <a:tcPr anchor="ctr"/>
                </a:tc>
                <a:tc>
                  <a:txBody>
                    <a:bodyPr/>
                    <a:lstStyle/>
                    <a:p>
                      <a:pPr algn="ctr"/>
                      <a:r>
                        <a:rPr lang="en-US" dirty="0"/>
                        <a:t>50%</a:t>
                      </a:r>
                      <a:endParaRPr lang="en-SG" dirty="0"/>
                    </a:p>
                  </a:txBody>
                  <a:tcPr anchor="ctr"/>
                </a:tc>
                <a:tc>
                  <a:txBody>
                    <a:bodyPr/>
                    <a:lstStyle/>
                    <a:p>
                      <a:pPr algn="ct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6 September 2021, 12 pm</a:t>
                      </a:r>
                      <a:endParaRPr lang="en-SG" dirty="0"/>
                    </a:p>
                  </a:txBody>
                  <a:tcPr anchor="ctr"/>
                </a:tc>
                <a:extLst>
                  <a:ext uri="{0D108BD9-81ED-4DB2-BD59-A6C34878D82A}">
                    <a16:rowId xmlns:a16="http://schemas.microsoft.com/office/drawing/2014/main" val="153666857"/>
                  </a:ext>
                </a:extLst>
              </a:tr>
              <a:tr h="368412">
                <a:tc>
                  <a:txBody>
                    <a:bodyPr/>
                    <a:lstStyle/>
                    <a:p>
                      <a:r>
                        <a:rPr lang="en-US" dirty="0"/>
                        <a:t>Participation </a:t>
                      </a:r>
                      <a:endParaRPr lang="en-SG" dirty="0"/>
                    </a:p>
                  </a:txBody>
                  <a:tcPr anchor="ctr"/>
                </a:tc>
                <a:tc>
                  <a:txBody>
                    <a:bodyPr/>
                    <a:lstStyle/>
                    <a:p>
                      <a:pPr algn="ctr"/>
                      <a:r>
                        <a:rPr lang="en-US" dirty="0"/>
                        <a:t>6% </a:t>
                      </a:r>
                      <a:r>
                        <a:rPr lang="en-SG" baseline="0" dirty="0"/>
                        <a:t> (30% from class, 70% from forum)</a:t>
                      </a:r>
                      <a:endParaRPr lang="en-US" dirty="0"/>
                    </a:p>
                  </a:txBody>
                  <a:tcPr anchor="ctr"/>
                </a:tc>
                <a:tc>
                  <a:txBody>
                    <a:bodyPr/>
                    <a:lstStyle/>
                    <a:p>
                      <a:pPr algn="ct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a:p>
                  </a:txBody>
                  <a:tcPr anchor="ctr"/>
                </a:tc>
                <a:extLst>
                  <a:ext uri="{0D108BD9-81ED-4DB2-BD59-A6C34878D82A}">
                    <a16:rowId xmlns:a16="http://schemas.microsoft.com/office/drawing/2014/main" val="2824512280"/>
                  </a:ext>
                </a:extLst>
              </a:tr>
            </a:tbl>
          </a:graphicData>
        </a:graphic>
      </p:graphicFrame>
    </p:spTree>
    <p:custDataLst>
      <p:tags r:id="rId1"/>
    </p:custDataLst>
    <p:extLst>
      <p:ext uri="{BB962C8B-B14F-4D97-AF65-F5344CB8AC3E}">
        <p14:creationId xmlns:p14="http://schemas.microsoft.com/office/powerpoint/2010/main" val="3034942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881574"/>
          </a:xfrm>
        </p:spPr>
        <p:txBody>
          <a:bodyPr/>
          <a:lstStyle/>
          <a:p>
            <a:pPr marL="342900" indent="-342900">
              <a:buFont typeface="Arial" panose="020B0604020202020204" pitchFamily="34" charset="0"/>
              <a:buChar char="•"/>
            </a:pPr>
            <a:r>
              <a:rPr lang="en-US" dirty="0"/>
              <a:t>Install scikit-learn using pip.</a:t>
            </a:r>
          </a:p>
          <a:p>
            <a:pPr marL="342900" indent="-342900">
              <a:buFont typeface="Arial" panose="020B0604020202020204" pitchFamily="34" charset="0"/>
              <a:buChar char="•"/>
            </a:pPr>
            <a:r>
              <a:rPr lang="en-US" dirty="0"/>
              <a:t>Import the following algorithms of scikit-learn into your JupyterLab notebook:</a:t>
            </a:r>
          </a:p>
          <a:p>
            <a:pPr marL="800100" lvl="1" indent="-342900" algn="l">
              <a:buFont typeface="Wingdings" panose="05000000000000000000" pitchFamily="2" charset="2"/>
              <a:buChar char="Ø"/>
            </a:pPr>
            <a:r>
              <a:rPr lang="en-US" dirty="0" err="1">
                <a:solidFill>
                  <a:schemeClr val="tx1"/>
                </a:solidFill>
              </a:rPr>
              <a:t>train_test_split</a:t>
            </a:r>
            <a:endParaRPr lang="en-US" dirty="0">
              <a:solidFill>
                <a:schemeClr val="tx1"/>
              </a:solidFill>
            </a:endParaRPr>
          </a:p>
          <a:p>
            <a:pPr marL="800100" lvl="1" indent="-342900" algn="l">
              <a:buFont typeface="Wingdings" panose="05000000000000000000" pitchFamily="2" charset="2"/>
              <a:buChar char="Ø"/>
            </a:pPr>
            <a:r>
              <a:rPr lang="en-US" dirty="0">
                <a:solidFill>
                  <a:schemeClr val="tx1"/>
                </a:solidFill>
              </a:rPr>
              <a:t>metrics</a:t>
            </a:r>
          </a:p>
          <a:p>
            <a:pPr marL="800100" lvl="1" indent="-342900" algn="l">
              <a:buFont typeface="Wingdings" panose="05000000000000000000" pitchFamily="2" charset="2"/>
              <a:buChar char="Ø"/>
            </a:pPr>
            <a:r>
              <a:rPr lang="en-US" dirty="0">
                <a:solidFill>
                  <a:schemeClr val="tx1"/>
                </a:solidFill>
              </a:rPr>
              <a:t>pre-processing</a:t>
            </a:r>
          </a:p>
          <a:p>
            <a:pPr marL="800100" lvl="1" indent="-342900" algn="l">
              <a:buFont typeface="Wingdings" panose="05000000000000000000" pitchFamily="2" charset="2"/>
              <a:buChar char="Ø"/>
            </a:pPr>
            <a:r>
              <a:rPr lang="en-US" dirty="0">
                <a:solidFill>
                  <a:schemeClr val="tx1"/>
                </a:solidFill>
              </a:rPr>
              <a:t>tree</a:t>
            </a:r>
          </a:p>
          <a:p>
            <a:pPr marL="800100" lvl="1" indent="-342900" algn="l">
              <a:buFont typeface="Wingdings" panose="05000000000000000000" pitchFamily="2" charset="2"/>
              <a:buChar char="Ø"/>
            </a:pPr>
            <a:r>
              <a:rPr lang="en-US" dirty="0">
                <a:solidFill>
                  <a:schemeClr val="tx1"/>
                </a:solidFill>
              </a:rPr>
              <a:t>Module “</a:t>
            </a:r>
            <a:r>
              <a:rPr lang="en-US" dirty="0" err="1">
                <a:solidFill>
                  <a:schemeClr val="tx1"/>
                </a:solidFill>
              </a:rPr>
              <a:t>KMeans</a:t>
            </a:r>
            <a:r>
              <a:rPr lang="en-US" dirty="0">
                <a:solidFill>
                  <a:schemeClr val="tx1"/>
                </a:solidFill>
              </a:rPr>
              <a:t>” from “cluster”</a:t>
            </a:r>
          </a:p>
          <a:p>
            <a:pPr marL="800100" lvl="1" indent="-342900" algn="l">
              <a:buFont typeface="Wingdings" panose="05000000000000000000" pitchFamily="2" charset="2"/>
              <a:buChar char="Ø"/>
            </a:pPr>
            <a:r>
              <a:rPr lang="en-US" dirty="0">
                <a:solidFill>
                  <a:schemeClr val="tx1"/>
                </a:solidFill>
              </a:rPr>
              <a:t>Module “” from “decomposition”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54463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is the difference between supervised and unsupervised machine learning?</a:t>
            </a:r>
          </a:p>
          <a:p>
            <a:pPr marL="354013" indent="-354013">
              <a:buFont typeface="Arial" panose="020B0604020202020204" pitchFamily="34" charset="0"/>
              <a:buChar char="•"/>
            </a:pPr>
            <a:r>
              <a:rPr lang="en-US" dirty="0"/>
              <a:t>Is it sensible to use alias when importing a module or an estimator of an algorithm from the scikit-learn package?</a:t>
            </a:r>
          </a:p>
        </p:txBody>
      </p:sp>
    </p:spTree>
    <p:custDataLst>
      <p:tags r:id="rId1"/>
    </p:custDataLst>
    <p:extLst>
      <p:ext uri="{BB962C8B-B14F-4D97-AF65-F5344CB8AC3E}">
        <p14:creationId xmlns:p14="http://schemas.microsoft.com/office/powerpoint/2010/main" val="3312919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Data Preparation for Analytics Algorithms</a:t>
            </a:r>
          </a:p>
        </p:txBody>
      </p:sp>
    </p:spTree>
    <p:custDataLst>
      <p:tags r:id="rId1"/>
    </p:custDataLst>
    <p:extLst>
      <p:ext uri="{BB962C8B-B14F-4D97-AF65-F5344CB8AC3E}">
        <p14:creationId xmlns:p14="http://schemas.microsoft.com/office/powerpoint/2010/main" val="1551471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Specify and Remove Missing Values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define specific strings beside the white strings (</a:t>
            </a:r>
            <a:r>
              <a:rPr lang="en-US" dirty="0">
                <a:solidFill>
                  <a:schemeClr val="tx2"/>
                </a:solidFill>
                <a:latin typeface="Consolas" panose="020B0609020204030204" pitchFamily="49" charset="0"/>
              </a:rPr>
              <a:t>""</a:t>
            </a:r>
            <a:r>
              <a:rPr lang="en-US" dirty="0"/>
              <a:t>) as missing values during the import process of a DataFrame using </a:t>
            </a:r>
            <a:r>
              <a:rPr lang="en-US" dirty="0" err="1">
                <a:solidFill>
                  <a:schemeClr val="tx2"/>
                </a:solidFill>
                <a:latin typeface="Consolas" panose="020B0609020204030204" pitchFamily="49" charset="0"/>
              </a:rPr>
              <a:t>read_csv</a:t>
            </a:r>
            <a:r>
              <a:rPr lang="en-US" dirty="0">
                <a:solidFill>
                  <a:schemeClr val="tx2"/>
                </a:solidFill>
                <a:latin typeface="Consolas" panose="020B0609020204030204" pitchFamily="49" charset="0"/>
              </a:rPr>
              <a:t>()</a:t>
            </a:r>
            <a:r>
              <a:rPr lang="en-US" dirty="0"/>
              <a:t>.</a:t>
            </a:r>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r>
              <a:rPr lang="en-GB" dirty="0"/>
              <a:t>One way to deal with missing values is to remove those rows with any missing value from the DataFrame completely.</a:t>
            </a:r>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457199" y="2138291"/>
            <a:ext cx="8229599" cy="68272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166813" indent="-806450"/>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pd</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read_csv</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csv_file_name.csv</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na_values</a:t>
            </a:r>
            <a:r>
              <a:rPr lang="en-US" sz="2000" dirty="0">
                <a:solidFill>
                  <a:schemeClr val="tx1"/>
                </a:solidFill>
                <a:latin typeface="Consolas" panose="020B0609020204030204" pitchFamily="49" charset="0"/>
              </a:rPr>
              <a:t> = "</a:t>
            </a:r>
            <a:r>
              <a:rPr lang="en-US" sz="2000" dirty="0" err="1">
                <a:solidFill>
                  <a:schemeClr val="accent5">
                    <a:lumMod val="50000"/>
                  </a:schemeClr>
                </a:solidFill>
                <a:latin typeface="Consolas" panose="020B0609020204030204" pitchFamily="49" charset="0"/>
              </a:rPr>
              <a:t>na_string</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na_filter</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True/False</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
        <p:nvSpPr>
          <p:cNvPr id="6" name="Rectangle 5">
            <a:extLst>
              <a:ext uri="{FF2B5EF4-FFF2-40B4-BE49-F238E27FC236}">
                <a16:creationId xmlns:a16="http://schemas.microsoft.com/office/drawing/2014/main" id="{BE311486-9F54-40F2-BAA5-EBF9E613A883}"/>
              </a:ext>
            </a:extLst>
          </p:cNvPr>
          <p:cNvSpPr/>
          <p:nvPr/>
        </p:nvSpPr>
        <p:spPr>
          <a:xfrm>
            <a:off x="457199" y="3722211"/>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DataFrame_name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dropna</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axis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0</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how</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any</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all</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199892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Replace Missing Values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GB" dirty="0"/>
              <a:t>Alternatively, we can choose to replace missing values of an entire DataFrame or a particular column by specific values.</a:t>
            </a:r>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r>
              <a:rPr lang="en-GB" dirty="0"/>
              <a:t>Different variable types may require different treatments of missing values.</a:t>
            </a: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457199" y="2172357"/>
            <a:ext cx="8229599" cy="68272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7313"/>
            <a:r>
              <a:rPr lang="en-US" sz="2000" dirty="0" err="1">
                <a:solidFill>
                  <a:schemeClr val="accent2">
                    <a:lumMod val="50000"/>
                  </a:schemeClr>
                </a:solidFill>
                <a:latin typeface="Consolas" panose="020B0609020204030204" pitchFamily="49" charset="0"/>
              </a:rPr>
              <a:t>DataFrame_name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fillna</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value</a:t>
            </a:r>
            <a:r>
              <a:rPr lang="en-US" sz="2000" dirty="0">
                <a:solidFill>
                  <a:schemeClr val="tx1"/>
                </a:solidFill>
                <a:latin typeface="Consolas" panose="020B0609020204030204" pitchFamily="49" charset="0"/>
              </a:rPr>
              <a:t> = </a:t>
            </a:r>
            <a:r>
              <a:rPr lang="en-US" sz="2000" dirty="0" err="1">
                <a:solidFill>
                  <a:schemeClr val="tx1"/>
                </a:solidFill>
                <a:latin typeface="Consolas" panose="020B0609020204030204" pitchFamily="49" charset="0"/>
              </a:rPr>
              <a:t>repl_value</a:t>
            </a:r>
            <a:r>
              <a:rPr lang="en-US" sz="2000" dirty="0">
                <a:solidFill>
                  <a:schemeClr val="tx1"/>
                </a:solidFill>
                <a:latin typeface="Consolas" panose="020B0609020204030204" pitchFamily="49" charset="0"/>
              </a:rPr>
              <a:t>)</a:t>
            </a:r>
          </a:p>
          <a:p>
            <a:pPr marL="87313"/>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column_label</a:t>
            </a:r>
            <a:r>
              <a:rPr lang="en-US" sz="2000" dirty="0">
                <a:solidFill>
                  <a:schemeClr val="tx1"/>
                </a:solidFill>
                <a:latin typeface="Consolas" panose="020B0609020204030204" pitchFamily="49" charset="0"/>
              </a:rPr>
              <a:t>"].</a:t>
            </a:r>
            <a:r>
              <a:rPr lang="en-US" sz="2000" dirty="0" err="1">
                <a:solidFill>
                  <a:schemeClr val="tx1"/>
                </a:solidFill>
                <a:latin typeface="Consolas" panose="020B0609020204030204" pitchFamily="49" charset="0"/>
              </a:rPr>
              <a:t>fillna</a:t>
            </a:r>
            <a:r>
              <a:rPr lang="en-US" sz="2000" dirty="0">
                <a:solidFill>
                  <a:schemeClr val="tx1"/>
                </a:solidFill>
                <a:latin typeface="Consolas" panose="020B0609020204030204" pitchFamily="49" charset="0"/>
              </a:rPr>
              <a:t>(value = </a:t>
            </a:r>
            <a:r>
              <a:rPr lang="en-US" sz="2000" dirty="0" err="1">
                <a:solidFill>
                  <a:schemeClr val="tx1"/>
                </a:solidFill>
                <a:latin typeface="Consolas" panose="020B0609020204030204" pitchFamily="49" charset="0"/>
              </a:rPr>
              <a:t>repl_value</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406789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Reduce Number of Categories</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GB" dirty="0">
                <a:latin typeface="Calibri" panose="020F0502020204030204" pitchFamily="34" charset="0"/>
              </a:rPr>
              <a:t>Categorical variables must be treated differently in data analytics.</a:t>
            </a:r>
          </a:p>
          <a:p>
            <a:pPr marL="342900" indent="-342900">
              <a:buFont typeface="Arial" panose="020B0604020202020204" pitchFamily="34" charset="0"/>
              <a:buChar char="•"/>
            </a:pPr>
            <a:r>
              <a:rPr lang="en-GB" dirty="0">
                <a:latin typeface="Calibri" panose="020F0502020204030204" pitchFamily="34" charset="0"/>
              </a:rPr>
              <a:t>Usually, they are converted them to dummy variables.</a:t>
            </a:r>
          </a:p>
          <a:p>
            <a:pPr marL="342900" indent="-342900">
              <a:buFont typeface="Arial" panose="020B0604020202020204" pitchFamily="34" charset="0"/>
              <a:buChar char="•"/>
            </a:pPr>
            <a:r>
              <a:rPr lang="en-GB" dirty="0">
                <a:latin typeface="Calibri" panose="020F0502020204030204" pitchFamily="34" charset="0"/>
              </a:rPr>
              <a:t>The number of dummy variables increases with the number of categories, which impacts on the computational effort of the analytics algorithm. </a:t>
            </a:r>
          </a:p>
          <a:p>
            <a:pPr marL="342900" indent="-342900">
              <a:buFont typeface="Arial" panose="020B0604020202020204" pitchFamily="34" charset="0"/>
              <a:buChar char="•"/>
            </a:pPr>
            <a:r>
              <a:rPr lang="en-GB" dirty="0">
                <a:latin typeface="Calibri" panose="020F0502020204030204" pitchFamily="34" charset="0"/>
              </a:rPr>
              <a:t>One solution is to reduce the number of categories at the expense of information loss.</a:t>
            </a:r>
            <a:endParaRPr lang="en-SG" dirty="0">
              <a:latin typeface="Calibri" panose="020F0502020204030204" pitchFamily="34" charset="0"/>
            </a:endParaRPr>
          </a:p>
          <a:p>
            <a:pPr marL="342900" indent="-342900">
              <a:buFont typeface="Arial" panose="020B0604020202020204" pitchFamily="34" charset="0"/>
              <a:buChar char="•"/>
            </a:pPr>
            <a:r>
              <a:rPr lang="en-GB" dirty="0">
                <a:latin typeface="Calibri" panose="020F0502020204030204" pitchFamily="34" charset="0"/>
              </a:rPr>
              <a:t>Similar categories are grouped together to become one new category.</a:t>
            </a:r>
          </a:p>
          <a:p>
            <a:pPr marL="342900" indent="-342900">
              <a:buFont typeface="Arial" panose="020B0604020202020204" pitchFamily="34" charset="0"/>
              <a:buChar char="•"/>
            </a:pPr>
            <a:r>
              <a:rPr lang="en-GB" dirty="0">
                <a:latin typeface="Calibri" panose="020F0502020204030204" pitchFamily="34" charset="0"/>
              </a:rPr>
              <a:t>In Python, replace category labels by the </a:t>
            </a:r>
            <a:r>
              <a:rPr lang="en-GB" dirty="0">
                <a:solidFill>
                  <a:schemeClr val="tx2"/>
                </a:solidFill>
                <a:latin typeface="Consolas" panose="020B0609020204030204" pitchFamily="49" charset="0"/>
              </a:rPr>
              <a:t>.replace()</a:t>
            </a:r>
            <a:r>
              <a:rPr lang="en-GB" dirty="0">
                <a:latin typeface="Calibri" panose="020F0502020204030204" pitchFamily="34" charset="0"/>
              </a:rPr>
              <a:t> method:</a:t>
            </a: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457199" y="4688731"/>
            <a:ext cx="8229599" cy="42317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column_label</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replace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to_replace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value</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3163990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Discretisation</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US" dirty="0">
                <a:latin typeface="Calibri" panose="020F0502020204030204" pitchFamily="34" charset="0"/>
              </a:rPr>
              <a:t>If a categorical variable has ordered numeric values as categories, we can </a:t>
            </a:r>
            <a:r>
              <a:rPr lang="en-US" dirty="0" err="1">
                <a:latin typeface="Calibri" panose="020F0502020204030204" pitchFamily="34" charset="0"/>
              </a:rPr>
              <a:t>discretise</a:t>
            </a:r>
            <a:r>
              <a:rPr lang="en-US" dirty="0">
                <a:latin typeface="Calibri" panose="020F0502020204030204" pitchFamily="34" charset="0"/>
              </a:rPr>
              <a:t> them into new bins by the </a:t>
            </a:r>
            <a:r>
              <a:rPr lang="en-US" dirty="0">
                <a:solidFill>
                  <a:schemeClr val="tx2"/>
                </a:solidFill>
                <a:latin typeface="Consolas" panose="020B0609020204030204" pitchFamily="49" charset="0"/>
              </a:rPr>
              <a:t>cut()</a:t>
            </a:r>
            <a:r>
              <a:rPr lang="en-US" dirty="0">
                <a:latin typeface="Calibri" panose="020F0502020204030204" pitchFamily="34" charset="0"/>
              </a:rPr>
              <a:t> function.</a:t>
            </a:r>
            <a:endParaRPr lang="en-GB" dirty="0">
              <a:latin typeface="Calibri" panose="020F0502020204030204" pitchFamily="34" charset="0"/>
            </a:endParaRPr>
          </a:p>
          <a:p>
            <a:pPr marL="342900" indent="-342900">
              <a:buFont typeface="Arial" panose="020B0604020202020204" pitchFamily="34" charset="0"/>
              <a:buChar char="•"/>
            </a:pPr>
            <a:endParaRPr lang="en-US" dirty="0">
              <a:latin typeface="Calibri" panose="020F0502020204030204" pitchFamily="34" charset="0"/>
            </a:endParaRPr>
          </a:p>
          <a:p>
            <a:pPr marL="342900" indent="-342900">
              <a:buFont typeface="Arial" panose="020B0604020202020204" pitchFamily="34" charset="0"/>
              <a:buChar char="•"/>
            </a:pPr>
            <a:r>
              <a:rPr lang="en-US" dirty="0">
                <a:latin typeface="Calibri" panose="020F0502020204030204" pitchFamily="34" charset="0"/>
              </a:rPr>
              <a:t>The </a:t>
            </a:r>
            <a:r>
              <a:rPr lang="en-US" dirty="0">
                <a:solidFill>
                  <a:schemeClr val="tx2"/>
                </a:solidFill>
                <a:latin typeface="Consolas" panose="020B0609020204030204" pitchFamily="49" charset="0"/>
              </a:rPr>
              <a:t>cut()</a:t>
            </a:r>
            <a:r>
              <a:rPr lang="en-US" dirty="0">
                <a:latin typeface="Calibri" panose="020F0502020204030204" pitchFamily="34" charset="0"/>
              </a:rPr>
              <a:t> function only includes the rightmost edge in each bin and not the leftmost one. </a:t>
            </a:r>
          </a:p>
          <a:p>
            <a:pPr marL="342900" indent="-342900">
              <a:buFont typeface="Arial" panose="020B0604020202020204" pitchFamily="34" charset="0"/>
              <a:buChar char="•"/>
            </a:pPr>
            <a:r>
              <a:rPr lang="en-US" dirty="0">
                <a:latin typeface="Calibri" panose="020F0502020204030204" pitchFamily="34" charset="0"/>
              </a:rPr>
              <a:t>Put the highest value of each category in the list of </a:t>
            </a:r>
            <a:r>
              <a:rPr lang="en-US" dirty="0">
                <a:solidFill>
                  <a:schemeClr val="tx2"/>
                </a:solidFill>
                <a:latin typeface="Consolas" panose="020B0609020204030204" pitchFamily="49" charset="0"/>
              </a:rPr>
              <a:t>x</a:t>
            </a:r>
            <a:r>
              <a:rPr lang="en-US" dirty="0">
                <a:latin typeface="Calibri" panose="020F0502020204030204" pitchFamily="34" charset="0"/>
              </a:rPr>
              <a:t>. Start the list with -1 in case 0 also belongs to the original categories, or 0 otherwise.</a:t>
            </a:r>
            <a:endParaRPr lang="en-GB" dirty="0">
              <a:latin typeface="Calibri" panose="020F0502020204030204" pitchFamily="34" charset="0"/>
            </a:endParaRP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457199" y="2062263"/>
            <a:ext cx="8229599" cy="42317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column</a:t>
            </a:r>
            <a:r>
              <a:rPr lang="en-US" sz="2000" dirty="0">
                <a:solidFill>
                  <a:schemeClr val="tx1"/>
                </a:solidFill>
                <a:latin typeface="Consolas" panose="020B0609020204030204" pitchFamily="49" charset="0"/>
              </a:rPr>
              <a:t>"] = </a:t>
            </a:r>
            <a:r>
              <a:rPr lang="en-US" sz="2000" dirty="0" err="1">
                <a:solidFill>
                  <a:schemeClr val="tx1"/>
                </a:solidFill>
                <a:latin typeface="Consolas" panose="020B0609020204030204" pitchFamily="49" charset="0"/>
              </a:rPr>
              <a:t>pd.</a:t>
            </a:r>
            <a:r>
              <a:rPr lang="en-US" sz="2000" dirty="0" err="1">
                <a:solidFill>
                  <a:schemeClr val="accent3">
                    <a:lumMod val="75000"/>
                  </a:schemeClr>
                </a:solidFill>
                <a:latin typeface="Consolas" panose="020B0609020204030204" pitchFamily="49" charset="0"/>
              </a:rPr>
              <a:t>cut</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array</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bins</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labels</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461665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Select Variables</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US" dirty="0">
                <a:latin typeface="Calibri" panose="020F0502020204030204" pitchFamily="34" charset="0"/>
              </a:rPr>
              <a:t>Variables are often not directly relevant in the analytics algorithm. </a:t>
            </a:r>
          </a:p>
          <a:p>
            <a:pPr marL="342900" indent="-342900">
              <a:buFont typeface="Arial" panose="020B0604020202020204" pitchFamily="34" charset="0"/>
              <a:buChar char="•"/>
            </a:pPr>
            <a:r>
              <a:rPr lang="en-US" dirty="0">
                <a:latin typeface="Calibri" panose="020F0502020204030204" pitchFamily="34" charset="0"/>
              </a:rPr>
              <a:t>They could be redundant in their meaning; some of them could also be the original version of a transformed variable. </a:t>
            </a:r>
          </a:p>
          <a:p>
            <a:pPr marL="342900" indent="-342900">
              <a:buFont typeface="Arial" panose="020B0604020202020204" pitchFamily="34" charset="0"/>
              <a:buChar char="•"/>
            </a:pPr>
            <a:r>
              <a:rPr lang="en-US" dirty="0">
                <a:latin typeface="Calibri" panose="020F0502020204030204" pitchFamily="34" charset="0"/>
              </a:rPr>
              <a:t>These variables should be removed from the DataFrame before applying the scikit-learn estimator.</a:t>
            </a:r>
          </a:p>
          <a:p>
            <a:pPr marL="342900" indent="-342900">
              <a:buFont typeface="Arial" panose="020B0604020202020204" pitchFamily="34" charset="0"/>
              <a:buChar char="•"/>
            </a:pPr>
            <a:r>
              <a:rPr lang="en-US" dirty="0">
                <a:latin typeface="Calibri" panose="020F0502020204030204" pitchFamily="34" charset="0"/>
              </a:rPr>
              <a:t>Use the attributes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iloc</a:t>
            </a:r>
            <a:r>
              <a:rPr lang="en-US" dirty="0">
                <a:solidFill>
                  <a:schemeClr val="tx2"/>
                </a:solidFill>
                <a:latin typeface="Consolas" panose="020B0609020204030204" pitchFamily="49" charset="0"/>
              </a:rPr>
              <a:t>()</a:t>
            </a:r>
            <a:r>
              <a:rPr lang="en-US" dirty="0">
                <a:latin typeface="Calibri" panose="020F0502020204030204" pitchFamily="34" charset="0"/>
              </a:rPr>
              <a:t> and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loc</a:t>
            </a:r>
            <a:r>
              <a:rPr lang="en-US" dirty="0">
                <a:solidFill>
                  <a:schemeClr val="tx2"/>
                </a:solidFill>
                <a:latin typeface="Consolas" panose="020B0609020204030204" pitchFamily="49" charset="0"/>
              </a:rPr>
              <a:t>()</a:t>
            </a:r>
            <a:r>
              <a:rPr lang="en-US" dirty="0">
                <a:latin typeface="Calibri" panose="020F0502020204030204" pitchFamily="34" charset="0"/>
              </a:rPr>
              <a:t> to select the necessary columns.</a:t>
            </a: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719510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961534"/>
            <a:ext cx="8468334" cy="5015060"/>
          </a:xfrm>
        </p:spPr>
        <p:txBody>
          <a:bodyPr>
            <a:normAutofit/>
          </a:bodyPr>
          <a:lstStyle/>
          <a:p>
            <a:pPr marL="342900" indent="-342900">
              <a:buFont typeface="Arial" panose="020B0604020202020204" pitchFamily="34" charset="0"/>
              <a:buChar char="•"/>
            </a:pPr>
            <a:r>
              <a:rPr lang="en-US" dirty="0"/>
              <a:t>Suppose we only need Fruits and Prices from Imports dataset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sp>
        <p:nvSpPr>
          <p:cNvPr id="3" name="Title 2"/>
          <p:cNvSpPr>
            <a:spLocks noGrp="1"/>
          </p:cNvSpPr>
          <p:nvPr>
            <p:ph type="title"/>
          </p:nvPr>
        </p:nvSpPr>
        <p:spPr/>
        <p:txBody>
          <a:bodyPr/>
          <a:lstStyle/>
          <a:p>
            <a:r>
              <a:rPr lang="en-US" dirty="0">
                <a:solidFill>
                  <a:srgbClr val="FF0000"/>
                </a:solidFill>
              </a:rPr>
              <a:t>Using </a:t>
            </a:r>
            <a:r>
              <a:rPr lang="en-US" dirty="0" err="1">
                <a:solidFill>
                  <a:srgbClr val="FF0000"/>
                </a:solidFill>
              </a:rPr>
              <a:t>iloc</a:t>
            </a:r>
            <a:r>
              <a:rPr lang="en-US" dirty="0">
                <a:solidFill>
                  <a:srgbClr val="FF0000"/>
                </a:solidFill>
              </a:rPr>
              <a:t> vs </a:t>
            </a:r>
            <a:r>
              <a:rPr lang="en-US" dirty="0" err="1">
                <a:solidFill>
                  <a:srgbClr val="FF0000"/>
                </a:solidFill>
              </a:rPr>
              <a:t>loc</a:t>
            </a:r>
            <a:r>
              <a:rPr lang="en-US" dirty="0">
                <a:solidFill>
                  <a:srgbClr val="FF0000"/>
                </a:solidFill>
              </a:rPr>
              <a:t> for Selection (I)</a:t>
            </a:r>
            <a:endParaRPr lang="en-SG" dirty="0">
              <a:solidFill>
                <a:srgbClr val="FF0000"/>
              </a:solidFill>
            </a:endParaRPr>
          </a:p>
        </p:txBody>
      </p:sp>
      <p:pic>
        <p:nvPicPr>
          <p:cNvPr id="4" name="Picture 3"/>
          <p:cNvPicPr>
            <a:picLocks noChangeAspect="1"/>
          </p:cNvPicPr>
          <p:nvPr/>
        </p:nvPicPr>
        <p:blipFill rotWithShape="1">
          <a:blip r:embed="rId2"/>
          <a:srcRect l="30384" t="53101" r="52363" b="25692"/>
          <a:stretch/>
        </p:blipFill>
        <p:spPr>
          <a:xfrm>
            <a:off x="2188248" y="1573004"/>
            <a:ext cx="4623599" cy="3196959"/>
          </a:xfrm>
          <a:prstGeom prst="rect">
            <a:avLst/>
          </a:prstGeom>
        </p:spPr>
      </p:pic>
      <p:sp>
        <p:nvSpPr>
          <p:cNvPr id="6" name="Rectangle 5"/>
          <p:cNvSpPr/>
          <p:nvPr/>
        </p:nvSpPr>
        <p:spPr>
          <a:xfrm>
            <a:off x="2752627" y="2257083"/>
            <a:ext cx="2111603" cy="23997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471051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961534"/>
            <a:ext cx="8468334" cy="5015060"/>
          </a:xfrm>
        </p:spPr>
        <p:txBody>
          <a:bodyPr>
            <a:normAutofit/>
          </a:bodyPr>
          <a:lstStyle/>
          <a:p>
            <a:pPr marL="342900" indent="-342900">
              <a:buFont typeface="Arial" panose="020B0604020202020204" pitchFamily="34" charset="0"/>
              <a:buChar char="•"/>
            </a:pPr>
            <a:r>
              <a:rPr lang="en-US" dirty="0" err="1"/>
              <a:t>loc</a:t>
            </a:r>
            <a:r>
              <a:rPr lang="en-US" dirty="0"/>
              <a:t>: we specify the variable labels ‘Fruits’, ‘Prices’</a:t>
            </a:r>
          </a:p>
          <a:p>
            <a:pPr marL="342900" indent="-342900">
              <a:buFont typeface="Arial" panose="020B0604020202020204" pitchFamily="34" charset="0"/>
              <a:buChar char="•"/>
            </a:pPr>
            <a:endParaRPr lang="en-US" dirty="0"/>
          </a:p>
          <a:p>
            <a:endParaRPr lang="en-US" dirty="0"/>
          </a:p>
          <a:p>
            <a:endParaRPr lang="en-US" dirty="0"/>
          </a:p>
          <a:p>
            <a:endParaRPr lang="en-US" dirty="0"/>
          </a:p>
          <a:p>
            <a:endParaRPr lang="en-US" dirty="0"/>
          </a:p>
          <a:p>
            <a:pPr marL="342900" indent="-342900">
              <a:buFont typeface="Arial" panose="020B0604020202020204" pitchFamily="34" charset="0"/>
              <a:buChar char="•"/>
            </a:pPr>
            <a:r>
              <a:rPr lang="en-US" dirty="0" err="1"/>
              <a:t>Iloc</a:t>
            </a:r>
            <a:r>
              <a:rPr lang="en-US" dirty="0"/>
              <a:t>: we specify column indices 0:2 after the comma</a:t>
            </a:r>
            <a:endParaRPr lang="en-SG" dirty="0"/>
          </a:p>
        </p:txBody>
      </p:sp>
      <p:sp>
        <p:nvSpPr>
          <p:cNvPr id="3" name="Title 2"/>
          <p:cNvSpPr>
            <a:spLocks noGrp="1"/>
          </p:cNvSpPr>
          <p:nvPr>
            <p:ph type="title"/>
          </p:nvPr>
        </p:nvSpPr>
        <p:spPr/>
        <p:txBody>
          <a:bodyPr/>
          <a:lstStyle/>
          <a:p>
            <a:r>
              <a:rPr lang="en-US" dirty="0">
                <a:solidFill>
                  <a:srgbClr val="FF0000"/>
                </a:solidFill>
              </a:rPr>
              <a:t>Using </a:t>
            </a:r>
            <a:r>
              <a:rPr lang="en-US" dirty="0" err="1">
                <a:solidFill>
                  <a:srgbClr val="FF0000"/>
                </a:solidFill>
              </a:rPr>
              <a:t>iloc</a:t>
            </a:r>
            <a:r>
              <a:rPr lang="en-US" dirty="0">
                <a:solidFill>
                  <a:srgbClr val="FF0000"/>
                </a:solidFill>
              </a:rPr>
              <a:t> vs </a:t>
            </a:r>
            <a:r>
              <a:rPr lang="en-US" dirty="0" err="1">
                <a:solidFill>
                  <a:srgbClr val="FF0000"/>
                </a:solidFill>
              </a:rPr>
              <a:t>loc</a:t>
            </a:r>
            <a:r>
              <a:rPr lang="en-US" dirty="0">
                <a:solidFill>
                  <a:srgbClr val="FF0000"/>
                </a:solidFill>
              </a:rPr>
              <a:t> for Selection (II)</a:t>
            </a:r>
            <a:endParaRPr lang="en-SG" dirty="0">
              <a:solidFill>
                <a:srgbClr val="FF0000"/>
              </a:solidFill>
            </a:endParaRPr>
          </a:p>
        </p:txBody>
      </p:sp>
      <p:pic>
        <p:nvPicPr>
          <p:cNvPr id="5" name="Picture 4"/>
          <p:cNvPicPr>
            <a:picLocks noChangeAspect="1"/>
          </p:cNvPicPr>
          <p:nvPr/>
        </p:nvPicPr>
        <p:blipFill rotWithShape="1">
          <a:blip r:embed="rId2"/>
          <a:srcRect l="30464" t="43058" r="48815" b="35315"/>
          <a:stretch/>
        </p:blipFill>
        <p:spPr>
          <a:xfrm>
            <a:off x="2796448" y="1397932"/>
            <a:ext cx="3689123" cy="2165752"/>
          </a:xfrm>
          <a:prstGeom prst="rect">
            <a:avLst/>
          </a:prstGeom>
        </p:spPr>
      </p:pic>
      <p:pic>
        <p:nvPicPr>
          <p:cNvPr id="6" name="Picture 5"/>
          <p:cNvPicPr>
            <a:picLocks noChangeAspect="1"/>
          </p:cNvPicPr>
          <p:nvPr/>
        </p:nvPicPr>
        <p:blipFill rotWithShape="1">
          <a:blip r:embed="rId3"/>
          <a:srcRect l="30618" t="56026" r="57537" b="23814"/>
          <a:stretch/>
        </p:blipFill>
        <p:spPr>
          <a:xfrm>
            <a:off x="3339028" y="4166648"/>
            <a:ext cx="2166226" cy="2073897"/>
          </a:xfrm>
          <a:prstGeom prst="rect">
            <a:avLst/>
          </a:prstGeom>
        </p:spPr>
      </p:pic>
    </p:spTree>
    <p:extLst>
      <p:ext uri="{BB962C8B-B14F-4D97-AF65-F5344CB8AC3E}">
        <p14:creationId xmlns:p14="http://schemas.microsoft.com/office/powerpoint/2010/main" val="4279514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5" y="210398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Python for Data Analytics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252</a:t>
            </a:r>
          </a:p>
        </p:txBody>
      </p:sp>
      <p:sp>
        <p:nvSpPr>
          <p:cNvPr id="3" name="Subtitle 2"/>
          <p:cNvSpPr>
            <a:spLocks noGrp="1"/>
          </p:cNvSpPr>
          <p:nvPr>
            <p:ph type="subTitle" idx="1"/>
          </p:nvPr>
        </p:nvSpPr>
        <p:spPr>
          <a:xfrm>
            <a:off x="253128" y="3722914"/>
            <a:ext cx="6400800" cy="904985"/>
          </a:xfrm>
        </p:spPr>
        <p:txBody>
          <a:bodyPr anchor="b">
            <a:normAutofit/>
          </a:bodyPr>
          <a:lstStyle/>
          <a:p>
            <a:r>
              <a:rPr lang="en-GB" i="1" dirty="0">
                <a:latin typeface="Roboto Medium" panose="02000000000000000000" pitchFamily="2" charset="0"/>
                <a:ea typeface="Roboto Medium" panose="02000000000000000000" pitchFamily="2" charset="0"/>
              </a:rPr>
              <a:t>Faculty: </a:t>
            </a:r>
            <a:r>
              <a:rPr lang="en-GB" i="1" dirty="0" err="1">
                <a:latin typeface="Roboto Medium" panose="02000000000000000000" pitchFamily="2" charset="0"/>
                <a:ea typeface="Roboto Medium" panose="02000000000000000000" pitchFamily="2" charset="0"/>
              </a:rPr>
              <a:t>Dr.</a:t>
            </a:r>
            <a:r>
              <a:rPr lang="en-GB" i="1" dirty="0">
                <a:latin typeface="Roboto Medium" panose="02000000000000000000" pitchFamily="2" charset="0"/>
                <a:ea typeface="Roboto Medium" panose="02000000000000000000" pitchFamily="2" charset="0"/>
              </a:rPr>
              <a:t> </a:t>
            </a:r>
            <a:r>
              <a:rPr lang="en-GB" i="1" dirty="0" err="1">
                <a:latin typeface="Roboto Medium" panose="02000000000000000000" pitchFamily="2" charset="0"/>
                <a:ea typeface="Roboto Medium" panose="02000000000000000000" pitchFamily="2" charset="0"/>
              </a:rPr>
              <a:t>Munish</a:t>
            </a:r>
            <a:r>
              <a:rPr lang="en-GB" i="1" dirty="0">
                <a:latin typeface="Roboto Medium" panose="02000000000000000000" pitchFamily="2" charset="0"/>
                <a:ea typeface="Roboto Medium" panose="02000000000000000000" pitchFamily="2" charset="0"/>
              </a:rPr>
              <a:t> Kumar</a:t>
            </a:r>
          </a:p>
          <a:p>
            <a:r>
              <a:rPr lang="en-GB" i="1" dirty="0">
                <a:latin typeface="Roboto Medium" panose="02000000000000000000" pitchFamily="2" charset="0"/>
                <a:ea typeface="Roboto Medium" panose="02000000000000000000" pitchFamily="2" charset="0"/>
              </a:rPr>
              <a:t>Session 5: Data Analytics in Python</a:t>
            </a:r>
          </a:p>
        </p:txBody>
      </p:sp>
      <p:sp>
        <p:nvSpPr>
          <p:cNvPr id="2" name="TextBox 1">
            <a:extLst>
              <a:ext uri="{FF2B5EF4-FFF2-40B4-BE49-F238E27FC236}">
                <a16:creationId xmlns:a16="http://schemas.microsoft.com/office/drawing/2014/main" id="{88166380-F6E3-4D4E-AF38-9624C872CD2B}"/>
              </a:ext>
            </a:extLst>
          </p:cNvPr>
          <p:cNvSpPr txBox="1"/>
          <p:nvPr/>
        </p:nvSpPr>
        <p:spPr>
          <a:xfrm>
            <a:off x="253128" y="4754019"/>
            <a:ext cx="1042273" cy="276999"/>
          </a:xfrm>
          <a:prstGeom prst="rect">
            <a:avLst/>
          </a:prstGeom>
          <a:noFill/>
        </p:spPr>
        <p:txBody>
          <a:bodyPr wrap="none" rtlCol="0">
            <a:spAutoFit/>
          </a:bodyPr>
          <a:lstStyle/>
          <a:p>
            <a:pPr defTabSz="457200"/>
            <a:r>
              <a:rPr lang="en-US" sz="1200" dirty="0">
                <a:solidFill>
                  <a:srgbClr val="99D6EA"/>
                </a:solidFill>
                <a:latin typeface="Roboto Medium" panose="02000000000000000000" pitchFamily="2" charset="0"/>
                <a:ea typeface="Roboto Medium" panose="02000000000000000000" pitchFamily="2" charset="0"/>
              </a:rPr>
              <a:t>August 2021</a:t>
            </a:r>
          </a:p>
        </p:txBody>
      </p:sp>
    </p:spTree>
    <p:extLst>
      <p:ext uri="{BB962C8B-B14F-4D97-AF65-F5344CB8AC3E}">
        <p14:creationId xmlns:p14="http://schemas.microsoft.com/office/powerpoint/2010/main" val="894832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Rename Variables</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US" dirty="0">
                <a:latin typeface="Calibri" panose="020F0502020204030204" pitchFamily="34" charset="0"/>
              </a:rPr>
              <a:t>Sometimes, variable names do not correspond to the needs and ideas of the analyst. </a:t>
            </a:r>
          </a:p>
          <a:p>
            <a:pPr marL="342900" indent="-342900">
              <a:buFont typeface="Arial" panose="020B0604020202020204" pitchFamily="34" charset="0"/>
              <a:buChar char="•"/>
            </a:pPr>
            <a:r>
              <a:rPr lang="en-US" dirty="0">
                <a:latin typeface="Calibri" panose="020F0502020204030204" pitchFamily="34" charset="0"/>
              </a:rPr>
              <a:t>They can be lengthy and make the result output visually appalling. </a:t>
            </a:r>
          </a:p>
          <a:p>
            <a:pPr marL="342900" indent="-342900">
              <a:buFont typeface="Arial" panose="020B0604020202020204" pitchFamily="34" charset="0"/>
              <a:buChar char="•"/>
            </a:pPr>
            <a:r>
              <a:rPr lang="en-US" dirty="0">
                <a:latin typeface="Calibri" panose="020F0502020204030204" pitchFamily="34" charset="0"/>
              </a:rPr>
              <a:t>Use the </a:t>
            </a:r>
            <a:r>
              <a:rPr lang="en-US" dirty="0">
                <a:solidFill>
                  <a:schemeClr val="tx2"/>
                </a:solidFill>
                <a:latin typeface="Consolas" panose="020B0609020204030204" pitchFamily="49" charset="0"/>
              </a:rPr>
              <a:t>.rename()</a:t>
            </a:r>
            <a:r>
              <a:rPr lang="en-US" dirty="0">
                <a:latin typeface="Calibri" panose="020F0502020204030204" pitchFamily="34" charset="0"/>
              </a:rPr>
              <a:t> method to rename the variables in a DataFrame. </a:t>
            </a:r>
          </a:p>
          <a:p>
            <a:pPr marL="342900" indent="-342900">
              <a:buFont typeface="Arial" panose="020B0604020202020204" pitchFamily="34" charset="0"/>
              <a:buChar char="•"/>
            </a:pPr>
            <a:endParaRPr lang="en-US" dirty="0">
              <a:latin typeface="Calibri" panose="020F0502020204030204" pitchFamily="34" charset="0"/>
            </a:endParaRPr>
          </a:p>
          <a:p>
            <a:pPr marL="342900" indent="-342900">
              <a:buFont typeface="Arial" panose="020B0604020202020204" pitchFamily="34" charset="0"/>
              <a:buChar char="•"/>
            </a:pPr>
            <a:r>
              <a:rPr lang="en-US" dirty="0">
                <a:latin typeface="Calibri" panose="020F0502020204030204" pitchFamily="34" charset="0"/>
              </a:rPr>
              <a:t>The column labels to be renamed must be put as keys of a dictionary. </a:t>
            </a:r>
          </a:p>
          <a:p>
            <a:pPr marL="342900" indent="-342900">
              <a:buFont typeface="Arial" panose="020B0604020202020204" pitchFamily="34" charset="0"/>
              <a:buChar char="•"/>
            </a:pPr>
            <a:r>
              <a:rPr lang="en-US" dirty="0">
                <a:latin typeface="Calibri" panose="020F0502020204030204" pitchFamily="34" charset="0"/>
              </a:rPr>
              <a:t>The values of the dictionary will be the new labels of the corresponding columns.</a:t>
            </a:r>
            <a:endParaRPr lang="en-GB" dirty="0">
              <a:latin typeface="Calibri" panose="020F0502020204030204" pitchFamily="34" charset="0"/>
            </a:endParaRP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457199" y="2957209"/>
            <a:ext cx="8229599" cy="42317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column</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rename</a:t>
            </a:r>
            <a:r>
              <a:rPr lang="en-US" sz="2000" dirty="0">
                <a:solidFill>
                  <a:schemeClr val="tx1"/>
                </a:solidFill>
                <a:latin typeface="Consolas" panose="020B0609020204030204" pitchFamily="49" charset="0"/>
              </a:rPr>
              <a:t>(</a:t>
            </a:r>
            <a:r>
              <a:rPr lang="en-GB" sz="2000" dirty="0">
                <a:solidFill>
                  <a:schemeClr val="tx1">
                    <a:lumMod val="65000"/>
                    <a:lumOff val="35000"/>
                  </a:schemeClr>
                </a:solidFill>
                <a:latin typeface="Consolas" panose="020B0609020204030204" pitchFamily="49" charset="0"/>
              </a:rPr>
              <a:t>columns</a:t>
            </a:r>
            <a:r>
              <a:rPr lang="en-GB" sz="2000" dirty="0">
                <a:latin typeface="Consolas" panose="020B0609020204030204" pitchFamily="49" charset="0"/>
              </a:rPr>
              <a:t> = {"</a:t>
            </a:r>
            <a:r>
              <a:rPr lang="en-GB" sz="2000" dirty="0" err="1">
                <a:solidFill>
                  <a:schemeClr val="accent5">
                    <a:lumMod val="50000"/>
                  </a:schemeClr>
                </a:solidFill>
                <a:latin typeface="Consolas" panose="020B0609020204030204" pitchFamily="49" charset="0"/>
              </a:rPr>
              <a:t>oldvar</a:t>
            </a:r>
            <a:r>
              <a:rPr lang="en-GB" sz="2000" dirty="0">
                <a:latin typeface="Consolas" panose="020B0609020204030204" pitchFamily="49" charset="0"/>
              </a:rPr>
              <a:t>": "</a:t>
            </a:r>
            <a:r>
              <a:rPr lang="en-GB" sz="2000" dirty="0" err="1">
                <a:solidFill>
                  <a:schemeClr val="accent5">
                    <a:lumMod val="50000"/>
                  </a:schemeClr>
                </a:solidFill>
                <a:latin typeface="Consolas" panose="020B0609020204030204" pitchFamily="49" charset="0"/>
              </a:rPr>
              <a:t>newvar</a:t>
            </a:r>
            <a:r>
              <a:rPr lang="en-GB" sz="2000" dirty="0">
                <a:latin typeface="Consolas" panose="020B0609020204030204" pitchFamily="49" charset="0"/>
              </a:rPr>
              <a:t>"}</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2477321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Create Dummy Variables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Categorical variables must be converted to dummy variables before included in the scikit-learn algorithms. </a:t>
            </a:r>
          </a:p>
          <a:p>
            <a:pPr marL="354013" indent="-354013">
              <a:buFont typeface="Arial" panose="020B0604020202020204" pitchFamily="34" charset="0"/>
              <a:buChar char="•"/>
            </a:pPr>
            <a:r>
              <a:rPr lang="en-US" dirty="0"/>
              <a:t>Dummy variables only have two values: 0 and 1. </a:t>
            </a:r>
          </a:p>
          <a:p>
            <a:pPr marL="354013" indent="-354013">
              <a:buFont typeface="Arial" panose="020B0604020202020204" pitchFamily="34" charset="0"/>
              <a:buChar char="•"/>
            </a:pPr>
            <a:r>
              <a:rPr lang="en-US" dirty="0"/>
              <a:t>If an observation belongs to a certain category, the corresponding dummy variable will be 1, otherwise 0.</a:t>
            </a:r>
          </a:p>
          <a:p>
            <a:pPr marL="354013" indent="-354013">
              <a:buFont typeface="Arial" panose="020B0604020202020204" pitchFamily="34" charset="0"/>
              <a:buChar char="•"/>
            </a:pPr>
            <a:r>
              <a:rPr lang="en-US" dirty="0"/>
              <a:t>Use </a:t>
            </a:r>
            <a:r>
              <a:rPr lang="en-US" dirty="0" err="1">
                <a:solidFill>
                  <a:schemeClr val="tx2"/>
                </a:solidFill>
                <a:latin typeface="Consolas" panose="020B0609020204030204" pitchFamily="49" charset="0"/>
              </a:rPr>
              <a:t>get_dummies</a:t>
            </a:r>
            <a:r>
              <a:rPr lang="en-US" dirty="0">
                <a:solidFill>
                  <a:schemeClr val="tx2"/>
                </a:solidFill>
                <a:latin typeface="Consolas" panose="020B0609020204030204" pitchFamily="49" charset="0"/>
              </a:rPr>
              <a:t>()</a:t>
            </a:r>
            <a:r>
              <a:rPr lang="en-US" dirty="0"/>
              <a:t> to convert categorical variables to dummy variables.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astype</a:t>
            </a:r>
            <a:r>
              <a:rPr lang="en-US" dirty="0">
                <a:solidFill>
                  <a:schemeClr val="tx2"/>
                </a:solidFill>
                <a:latin typeface="Consolas" panose="020B0609020204030204" pitchFamily="49" charset="0"/>
              </a:rPr>
              <a:t>()</a:t>
            </a:r>
            <a:r>
              <a:rPr lang="en-US" dirty="0"/>
              <a:t> to change a numeric categorical variable to “</a:t>
            </a:r>
            <a:r>
              <a:rPr lang="en-US" dirty="0">
                <a:solidFill>
                  <a:schemeClr val="tx2"/>
                </a:solidFill>
                <a:latin typeface="Consolas" panose="020B0609020204030204" pitchFamily="49" charset="0"/>
              </a:rPr>
              <a:t>category</a:t>
            </a:r>
            <a:r>
              <a:rPr lang="en-US" dirty="0"/>
              <a:t>”, “</a:t>
            </a:r>
            <a:r>
              <a:rPr lang="en-US" dirty="0" err="1">
                <a:solidFill>
                  <a:schemeClr val="tx2"/>
                </a:solidFill>
                <a:latin typeface="Consolas" panose="020B0609020204030204" pitchFamily="49" charset="0"/>
              </a:rPr>
              <a:t>str</a:t>
            </a:r>
            <a:r>
              <a:rPr lang="en-US" dirty="0"/>
              <a:t>” or “</a:t>
            </a:r>
            <a:r>
              <a:rPr lang="en-US" dirty="0">
                <a:solidFill>
                  <a:schemeClr val="tx2"/>
                </a:solidFill>
                <a:latin typeface="Consolas" panose="020B0609020204030204" pitchFamily="49" charset="0"/>
              </a:rPr>
              <a:t>object</a:t>
            </a:r>
            <a:r>
              <a:rPr lang="en-US" dirty="0"/>
              <a:t>” before converting it to dummy variables.</a:t>
            </a:r>
          </a:p>
        </p:txBody>
      </p:sp>
      <p:sp>
        <p:nvSpPr>
          <p:cNvPr id="6" name="Rectangle 5">
            <a:extLst>
              <a:ext uri="{FF2B5EF4-FFF2-40B4-BE49-F238E27FC236}">
                <a16:creationId xmlns:a16="http://schemas.microsoft.com/office/drawing/2014/main" id="{BE311486-9F54-40F2-BAA5-EBF9E613A883}"/>
              </a:ext>
            </a:extLst>
          </p:cNvPr>
          <p:cNvSpPr/>
          <p:nvPr/>
        </p:nvSpPr>
        <p:spPr>
          <a:xfrm>
            <a:off x="457199" y="4929594"/>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astype</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var_name</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type_str</a:t>
            </a:r>
            <a:r>
              <a:rPr lang="en-US" sz="2000" dirty="0">
                <a:solidFill>
                  <a:schemeClr val="tx1">
                    <a:lumMod val="65000"/>
                    <a:lumOff val="35000"/>
                  </a:schemeClr>
                </a:solidFill>
                <a:latin typeface="Consolas" panose="020B0609020204030204" pitchFamily="49" charset="0"/>
              </a:rPr>
              <a:t>", …}</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
        <p:nvSpPr>
          <p:cNvPr id="7" name="Rectangle 6">
            <a:extLst>
              <a:ext uri="{FF2B5EF4-FFF2-40B4-BE49-F238E27FC236}">
                <a16:creationId xmlns:a16="http://schemas.microsoft.com/office/drawing/2014/main" id="{BE311486-9F54-40F2-BAA5-EBF9E613A883}"/>
              </a:ext>
            </a:extLst>
          </p:cNvPr>
          <p:cNvSpPr/>
          <p:nvPr/>
        </p:nvSpPr>
        <p:spPr>
          <a:xfrm>
            <a:off x="457199" y="3765849"/>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column</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pd</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get_dummies</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data</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drop_first</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31135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Data Transformation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Variables with wide range of values tend to have higher impact in the model than those with smaller value ranges. </a:t>
            </a:r>
          </a:p>
          <a:p>
            <a:pPr marL="354013" indent="-354013">
              <a:buFont typeface="Arial" panose="020B0604020202020204" pitchFamily="34" charset="0"/>
              <a:buChar char="•"/>
            </a:pPr>
            <a:r>
              <a:rPr lang="en-US" dirty="0"/>
              <a:t>They need to be scaled down to match the other numeric variables. </a:t>
            </a:r>
          </a:p>
          <a:p>
            <a:pPr marL="354013" indent="-354013">
              <a:buFont typeface="Arial" panose="020B0604020202020204" pitchFamily="34" charset="0"/>
              <a:buChar char="•"/>
            </a:pPr>
            <a:r>
              <a:rPr lang="en-US" dirty="0"/>
              <a:t>The most common methods here are </a:t>
            </a:r>
            <a:r>
              <a:rPr lang="en-US" dirty="0" err="1"/>
              <a:t>normalisation</a:t>
            </a:r>
            <a:r>
              <a:rPr lang="en-US" dirty="0"/>
              <a:t> and </a:t>
            </a:r>
            <a:r>
              <a:rPr lang="en-US" dirty="0" err="1"/>
              <a:t>standardisation</a:t>
            </a:r>
            <a:r>
              <a:rPr lang="en-US" dirty="0"/>
              <a:t>.</a:t>
            </a:r>
          </a:p>
          <a:p>
            <a:pPr marL="354013" indent="-354013">
              <a:buFont typeface="Arial" panose="020B0604020202020204" pitchFamily="34" charset="0"/>
              <a:buChar char="•"/>
            </a:pPr>
            <a:r>
              <a:rPr lang="en-US" dirty="0"/>
              <a:t>For </a:t>
            </a:r>
            <a:r>
              <a:rPr lang="en-US" dirty="0" err="1"/>
              <a:t>normalisation</a:t>
            </a:r>
            <a:r>
              <a:rPr lang="en-US" dirty="0"/>
              <a:t>, use </a:t>
            </a:r>
            <a:r>
              <a:rPr lang="en-US" dirty="0">
                <a:solidFill>
                  <a:schemeClr val="tx2"/>
                </a:solidFill>
                <a:latin typeface="Consolas" panose="020B0609020204030204" pitchFamily="49" charset="0"/>
              </a:rPr>
              <a:t>normalize()</a:t>
            </a:r>
            <a:r>
              <a:rPr lang="en-US" dirty="0"/>
              <a:t> from the </a:t>
            </a:r>
            <a:r>
              <a:rPr lang="en-US" dirty="0">
                <a:solidFill>
                  <a:schemeClr val="tx2"/>
                </a:solidFill>
                <a:latin typeface="Consolas" panose="020B0609020204030204" pitchFamily="49" charset="0"/>
              </a:rPr>
              <a:t>preprocessing</a:t>
            </a:r>
            <a:r>
              <a:rPr lang="en-US" dirty="0"/>
              <a:t> module.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For </a:t>
            </a:r>
            <a:r>
              <a:rPr lang="en-US" dirty="0" err="1"/>
              <a:t>standardisation</a:t>
            </a:r>
            <a:r>
              <a:rPr lang="en-US" dirty="0"/>
              <a:t>, the estimator needs to be initiated first before the transformation can take place.</a:t>
            </a:r>
          </a:p>
        </p:txBody>
      </p:sp>
      <p:sp>
        <p:nvSpPr>
          <p:cNvPr id="6" name="Rectangle 5">
            <a:extLst>
              <a:ext uri="{FF2B5EF4-FFF2-40B4-BE49-F238E27FC236}">
                <a16:creationId xmlns:a16="http://schemas.microsoft.com/office/drawing/2014/main" id="{BE311486-9F54-40F2-BAA5-EBF9E613A883}"/>
              </a:ext>
            </a:extLst>
          </p:cNvPr>
          <p:cNvSpPr/>
          <p:nvPr/>
        </p:nvSpPr>
        <p:spPr>
          <a:xfrm>
            <a:off x="457199" y="4622418"/>
            <a:ext cx="8229599" cy="9750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343025"/>
            <a:r>
              <a:rPr lang="en-US" sz="2000" dirty="0">
                <a:solidFill>
                  <a:schemeClr val="accent2">
                    <a:lumMod val="50000"/>
                  </a:schemeClr>
                </a:solidFill>
                <a:latin typeface="Consolas" panose="020B0609020204030204" pitchFamily="49" charset="0"/>
              </a:rPr>
              <a:t>scaler</a:t>
            </a:r>
            <a:r>
              <a:rPr lang="en-US" sz="2000" dirty="0">
                <a:solidFill>
                  <a:schemeClr val="tx1"/>
                </a:solidFill>
                <a:latin typeface="Consolas" panose="020B0609020204030204" pitchFamily="49" charset="0"/>
              </a:rPr>
              <a:t> = </a:t>
            </a:r>
            <a:r>
              <a:rPr lang="en-US" sz="2000" dirty="0" err="1">
                <a:solidFill>
                  <a:srgbClr val="003366"/>
                </a:solidFill>
                <a:latin typeface="Consolas" panose="020B0609020204030204" pitchFamily="49" charset="0"/>
              </a:rPr>
              <a:t>preprocessing</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StandardScaler</a:t>
            </a:r>
            <a:r>
              <a:rPr lang="en-US" sz="2000" dirty="0">
                <a:solidFill>
                  <a:schemeClr val="tx1"/>
                </a:solidFill>
                <a:latin typeface="Consolas" panose="020B0609020204030204" pitchFamily="49" charset="0"/>
              </a:rPr>
              <a:t>()</a:t>
            </a:r>
          </a:p>
          <a:p>
            <a:pPr marL="1343025"/>
            <a:r>
              <a:rPr lang="en-US" sz="2000" dirty="0" err="1">
                <a:solidFill>
                  <a:schemeClr val="accent2">
                    <a:lumMod val="50000"/>
                  </a:schemeClr>
                </a:solidFill>
                <a:latin typeface="Consolas" panose="020B0609020204030204" pitchFamily="49" charset="0"/>
              </a:rPr>
              <a:t>scaler</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fit</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a:t>
            </a:r>
          </a:p>
          <a:p>
            <a:pPr marL="1343025"/>
            <a:r>
              <a:rPr lang="en-US" sz="2000" dirty="0" err="1">
                <a:solidFill>
                  <a:schemeClr val="accent2">
                    <a:lumMod val="50000"/>
                  </a:schemeClr>
                </a:solidFill>
                <a:latin typeface="Consolas" panose="020B0609020204030204" pitchFamily="49" charset="0"/>
              </a:rPr>
              <a:t>Object_name</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scaler</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transform</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a:t>
            </a:r>
          </a:p>
        </p:txBody>
      </p:sp>
      <p:sp>
        <p:nvSpPr>
          <p:cNvPr id="7" name="Rectangle 6">
            <a:extLst>
              <a:ext uri="{FF2B5EF4-FFF2-40B4-BE49-F238E27FC236}">
                <a16:creationId xmlns:a16="http://schemas.microsoft.com/office/drawing/2014/main" id="{BE311486-9F54-40F2-BAA5-EBF9E613A883}"/>
              </a:ext>
            </a:extLst>
          </p:cNvPr>
          <p:cNvSpPr/>
          <p:nvPr/>
        </p:nvSpPr>
        <p:spPr>
          <a:xfrm>
            <a:off x="457199" y="3465770"/>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Object_name</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preprocessing</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normalize</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246509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and Testing Data</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performance of a predictive model is measured by its accuracy of predicting unseen data. </a:t>
            </a:r>
          </a:p>
          <a:p>
            <a:pPr marL="354013" indent="-354013">
              <a:buFont typeface="Arial" panose="020B0604020202020204" pitchFamily="34" charset="0"/>
              <a:buChar char="•"/>
            </a:pPr>
            <a:r>
              <a:rPr lang="en-US" dirty="0"/>
              <a:t>Since such data are usually unavailable, analysts usually “hold back” a subset of data, the testing dataset, for model evaluation purpose. </a:t>
            </a:r>
          </a:p>
          <a:p>
            <a:pPr marL="354013" indent="-354013">
              <a:buFont typeface="Arial" panose="020B0604020202020204" pitchFamily="34" charset="0"/>
              <a:buChar char="•"/>
            </a:pPr>
            <a:r>
              <a:rPr lang="en-US" dirty="0"/>
              <a:t>The remaining data, the training dataset, are used to construct the model.</a:t>
            </a:r>
          </a:p>
          <a:p>
            <a:pPr marL="354013" indent="-354013">
              <a:buFont typeface="Arial" panose="020B0604020202020204" pitchFamily="34" charset="0"/>
              <a:buChar char="•"/>
            </a:pPr>
            <a:r>
              <a:rPr lang="en-US" dirty="0"/>
              <a:t>The </a:t>
            </a:r>
            <a:r>
              <a:rPr lang="en-US" dirty="0" err="1">
                <a:solidFill>
                  <a:schemeClr val="tx2"/>
                </a:solidFill>
                <a:latin typeface="Consolas" panose="020B0609020204030204" pitchFamily="49" charset="0"/>
              </a:rPr>
              <a:t>train_test_split</a:t>
            </a:r>
            <a:r>
              <a:rPr lang="en-US" dirty="0">
                <a:solidFill>
                  <a:schemeClr val="tx2"/>
                </a:solidFill>
                <a:latin typeface="Consolas" panose="020B0609020204030204" pitchFamily="49" charset="0"/>
              </a:rPr>
              <a:t>()</a:t>
            </a:r>
            <a:r>
              <a:rPr lang="en-US" dirty="0"/>
              <a:t> function from the </a:t>
            </a:r>
            <a:r>
              <a:rPr lang="en-US" dirty="0" err="1">
                <a:solidFill>
                  <a:schemeClr val="tx2"/>
                </a:solidFill>
                <a:latin typeface="Consolas" panose="020B0609020204030204" pitchFamily="49" charset="0"/>
              </a:rPr>
              <a:t>model_selection</a:t>
            </a:r>
            <a:r>
              <a:rPr lang="en-US" dirty="0"/>
              <a:t> module splits DataFrame randomly into training and testing datasets.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default proportion of training and testing data in </a:t>
            </a:r>
            <a:r>
              <a:rPr lang="en-US" dirty="0" err="1"/>
              <a:t>sklearn</a:t>
            </a:r>
            <a:r>
              <a:rPr lang="en-US" dirty="0"/>
              <a:t> is 0.75:0.25.</a:t>
            </a:r>
          </a:p>
        </p:txBody>
      </p:sp>
      <p:sp>
        <p:nvSpPr>
          <p:cNvPr id="7" name="Rectangle 6">
            <a:extLst>
              <a:ext uri="{FF2B5EF4-FFF2-40B4-BE49-F238E27FC236}">
                <a16:creationId xmlns:a16="http://schemas.microsoft.com/office/drawing/2014/main" id="{BE311486-9F54-40F2-BAA5-EBF9E613A883}"/>
              </a:ext>
            </a:extLst>
          </p:cNvPr>
          <p:cNvSpPr/>
          <p:nvPr/>
        </p:nvSpPr>
        <p:spPr>
          <a:xfrm>
            <a:off x="457199" y="4114701"/>
            <a:ext cx="8229599" cy="68961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982663" indent="-628650"/>
            <a:r>
              <a:rPr lang="en-US" sz="2000" dirty="0" err="1">
                <a:solidFill>
                  <a:schemeClr val="accent2">
                    <a:lumMod val="50000"/>
                  </a:schemeClr>
                </a:solidFill>
                <a:latin typeface="Consolas" panose="020B0609020204030204" pitchFamily="49" charset="0"/>
              </a:rPr>
              <a:t>Object_name</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model_selection</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 </a:t>
            </a:r>
            <a:r>
              <a:rPr lang="en-US" sz="2000" dirty="0" err="1">
                <a:solidFill>
                  <a:schemeClr val="accent3">
                    <a:lumMod val="75000"/>
                  </a:schemeClr>
                </a:solidFill>
                <a:latin typeface="Consolas" panose="020B0609020204030204" pitchFamily="49" charset="0"/>
              </a:rPr>
              <a:t>train_test_split</a:t>
            </a:r>
            <a:r>
              <a:rPr lang="en-US" sz="2000" dirty="0">
                <a:solidFill>
                  <a:schemeClr val="tx1"/>
                </a:solidFill>
                <a:latin typeface="Consolas" panose="020B0609020204030204" pitchFamily="49" charset="0"/>
              </a:rPr>
              <a:t>(</a:t>
            </a:r>
            <a:r>
              <a:rPr lang="en-US" sz="2000" dirty="0">
                <a:solidFill>
                  <a:schemeClr val="accent2">
                    <a:lumMod val="50000"/>
                  </a:schemeClr>
                </a:solidFill>
                <a:latin typeface="Consolas" panose="020B0609020204030204" pitchFamily="49" charset="0"/>
              </a:rPr>
              <a:t>arrays, </a:t>
            </a:r>
            <a:r>
              <a:rPr lang="en-US" sz="2000" dirty="0" err="1">
                <a:solidFill>
                  <a:schemeClr val="accent2">
                    <a:lumMod val="50000"/>
                  </a:schemeClr>
                </a:solidFill>
                <a:latin typeface="Consolas" panose="020B0609020204030204" pitchFamily="49" charset="0"/>
              </a:rPr>
              <a:t>test_size</a:t>
            </a:r>
            <a:r>
              <a:rPr lang="en-US" sz="2000" dirty="0">
                <a:solidFill>
                  <a:schemeClr val="accent2">
                    <a:lumMod val="50000"/>
                  </a:schemeClr>
                </a:solidFill>
                <a:latin typeface="Consolas" panose="020B0609020204030204" pitchFamily="49" charset="0"/>
              </a:rPr>
              <a:t>, </a:t>
            </a:r>
            <a:r>
              <a:rPr lang="en-US" sz="2000" dirty="0" err="1">
                <a:solidFill>
                  <a:schemeClr val="accent2">
                    <a:lumMod val="50000"/>
                  </a:schemeClr>
                </a:solidFill>
                <a:latin typeface="Consolas" panose="020B0609020204030204" pitchFamily="49" charset="0"/>
              </a:rPr>
              <a:t>random_state</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804737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US" dirty="0"/>
              <a:t>Extract Dependent and Independent Variables (I)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In scikit-learn, the ultimate command of many algorithms is to fit a model by the </a:t>
            </a:r>
            <a:r>
              <a:rPr lang="en-US" dirty="0">
                <a:solidFill>
                  <a:schemeClr val="accent5">
                    <a:lumMod val="50000"/>
                  </a:schemeClr>
                </a:solidFill>
                <a:latin typeface="Consolas" panose="020B0609020204030204" pitchFamily="49" charset="0"/>
              </a:rPr>
              <a:t>.fit()</a:t>
            </a:r>
            <a:r>
              <a:rPr lang="en-US" dirty="0"/>
              <a:t> function which has two parameters: </a:t>
            </a:r>
            <a:r>
              <a:rPr lang="en-US" dirty="0">
                <a:solidFill>
                  <a:schemeClr val="tx2"/>
                </a:solidFill>
                <a:latin typeface="Consolas" panose="020B0609020204030204" pitchFamily="49" charset="0"/>
              </a:rPr>
              <a:t>X</a:t>
            </a:r>
            <a:r>
              <a:rPr lang="en-US" dirty="0"/>
              <a:t> and </a:t>
            </a:r>
            <a:r>
              <a:rPr lang="en-US" dirty="0">
                <a:solidFill>
                  <a:schemeClr val="tx2"/>
                </a:solidFill>
                <a:latin typeface="Consolas" panose="020B0609020204030204" pitchFamily="49" charset="0"/>
              </a:rPr>
              <a:t>Y</a:t>
            </a:r>
            <a:r>
              <a:rPr lang="en-US" dirty="0"/>
              <a:t>.</a:t>
            </a:r>
          </a:p>
          <a:p>
            <a:pPr marL="354013" indent="-354013">
              <a:buFont typeface="Arial" panose="020B0604020202020204" pitchFamily="34" charset="0"/>
              <a:buChar char="•"/>
            </a:pPr>
            <a:r>
              <a:rPr lang="en-US" dirty="0"/>
              <a:t>The parameter </a:t>
            </a:r>
            <a:r>
              <a:rPr lang="en-US" dirty="0">
                <a:solidFill>
                  <a:schemeClr val="tx2"/>
                </a:solidFill>
                <a:latin typeface="Consolas" panose="020B0609020204030204" pitchFamily="49" charset="0"/>
              </a:rPr>
              <a:t>X</a:t>
            </a:r>
            <a:r>
              <a:rPr lang="en-US" dirty="0"/>
              <a:t> is the design matrix containing all independent variables.</a:t>
            </a:r>
          </a:p>
          <a:p>
            <a:pPr marL="354013" indent="-354013">
              <a:buFont typeface="Arial" panose="020B0604020202020204" pitchFamily="34" charset="0"/>
              <a:buChar char="•"/>
            </a:pPr>
            <a:r>
              <a:rPr lang="en-US" dirty="0"/>
              <a:t>The parameter </a:t>
            </a:r>
            <a:r>
              <a:rPr lang="en-US" dirty="0">
                <a:solidFill>
                  <a:schemeClr val="tx2"/>
                </a:solidFill>
                <a:latin typeface="Consolas" panose="020B0609020204030204" pitchFamily="49" charset="0"/>
              </a:rPr>
              <a:t>Y</a:t>
            </a:r>
            <a:r>
              <a:rPr lang="en-US" dirty="0"/>
              <a:t> is the vector of the target variable. </a:t>
            </a:r>
          </a:p>
          <a:p>
            <a:pPr marL="354013" indent="-354013">
              <a:buFont typeface="Arial" panose="020B0604020202020204" pitchFamily="34" charset="0"/>
              <a:buChar char="•"/>
            </a:pPr>
            <a:r>
              <a:rPr lang="en-US" dirty="0"/>
              <a:t>Both </a:t>
            </a:r>
            <a:r>
              <a:rPr lang="en-US" dirty="0">
                <a:solidFill>
                  <a:schemeClr val="tx2"/>
                </a:solidFill>
                <a:latin typeface="Consolas" panose="020B0609020204030204" pitchFamily="49" charset="0"/>
              </a:rPr>
              <a:t>X</a:t>
            </a:r>
            <a:r>
              <a:rPr lang="en-US" dirty="0"/>
              <a:t> and </a:t>
            </a:r>
            <a:r>
              <a:rPr lang="en-US" dirty="0">
                <a:solidFill>
                  <a:schemeClr val="tx2"/>
                </a:solidFill>
                <a:latin typeface="Consolas" panose="020B0609020204030204" pitchFamily="49" charset="0"/>
              </a:rPr>
              <a:t>Y</a:t>
            </a:r>
            <a:r>
              <a:rPr lang="en-US" dirty="0"/>
              <a:t> can be NumPy arrays or pandas DataFrames. </a:t>
            </a:r>
          </a:p>
          <a:p>
            <a:pPr marL="354013" indent="-354013">
              <a:buFont typeface="Arial" panose="020B0604020202020204" pitchFamily="34" charset="0"/>
              <a:buChar char="•"/>
            </a:pPr>
            <a:r>
              <a:rPr lang="en-US" dirty="0"/>
              <a:t>We need to extract </a:t>
            </a:r>
            <a:r>
              <a:rPr lang="en-US" dirty="0">
                <a:solidFill>
                  <a:schemeClr val="tx2"/>
                </a:solidFill>
                <a:latin typeface="Consolas" panose="020B0609020204030204" pitchFamily="49" charset="0"/>
              </a:rPr>
              <a:t>X</a:t>
            </a:r>
            <a:r>
              <a:rPr lang="en-US" dirty="0"/>
              <a:t> and </a:t>
            </a:r>
            <a:r>
              <a:rPr lang="en-US" dirty="0">
                <a:solidFill>
                  <a:schemeClr val="tx2"/>
                </a:solidFill>
                <a:latin typeface="Consolas" panose="020B0609020204030204" pitchFamily="49" charset="0"/>
              </a:rPr>
              <a:t>Y</a:t>
            </a:r>
            <a:r>
              <a:rPr lang="en-US" dirty="0"/>
              <a:t> from the original DataFrame.</a:t>
            </a:r>
          </a:p>
        </p:txBody>
      </p:sp>
    </p:spTree>
    <p:custDataLst>
      <p:tags r:id="rId1"/>
    </p:custDataLst>
    <p:extLst>
      <p:ext uri="{BB962C8B-B14F-4D97-AF65-F5344CB8AC3E}">
        <p14:creationId xmlns:p14="http://schemas.microsoft.com/office/powerpoint/2010/main" val="1492054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US" dirty="0"/>
              <a:t>Extract Dependent and Independent Variables (II)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Select the column representing </a:t>
            </a:r>
            <a:r>
              <a:rPr lang="en-US" dirty="0">
                <a:solidFill>
                  <a:schemeClr val="tx2"/>
                </a:solidFill>
                <a:latin typeface="Consolas" panose="020B0609020204030204" pitchFamily="49" charset="0"/>
              </a:rPr>
              <a:t>Y</a:t>
            </a:r>
            <a:r>
              <a:rPr lang="en-US" dirty="0"/>
              <a:t> and save it as a new object.</a:t>
            </a:r>
          </a:p>
          <a:p>
            <a:pPr marL="354013" indent="-354013"/>
            <a:endParaRPr lang="en-US" dirty="0"/>
          </a:p>
          <a:p>
            <a:pPr marL="354013" indent="-354013"/>
            <a:r>
              <a:rPr lang="en-US" dirty="0"/>
              <a:t>Subset the matrix of </a:t>
            </a:r>
            <a:r>
              <a:rPr lang="en-US" dirty="0">
                <a:solidFill>
                  <a:schemeClr val="tx2"/>
                </a:solidFill>
                <a:latin typeface="Consolas" panose="020B0609020204030204" pitchFamily="49" charset="0"/>
              </a:rPr>
              <a:t>X</a:t>
            </a:r>
            <a:r>
              <a:rPr lang="en-US" dirty="0"/>
              <a:t> from the DataFrame in similar manner.</a:t>
            </a:r>
          </a:p>
          <a:p>
            <a:pPr marL="354013" indent="-354013"/>
            <a:endParaRPr lang="en-US" dirty="0"/>
          </a:p>
          <a:p>
            <a:pPr marL="354013" indent="-354013"/>
            <a:r>
              <a:rPr lang="en-US" dirty="0"/>
              <a:t>If the DataFrame only contains the independent and target variables, just drop the target variable from the original DataFrame to obtain </a:t>
            </a:r>
            <a:r>
              <a:rPr lang="en-US" dirty="0">
                <a:solidFill>
                  <a:schemeClr val="tx2"/>
                </a:solidFill>
                <a:latin typeface="Consolas" panose="020B0609020204030204" pitchFamily="49" charset="0"/>
              </a:rPr>
              <a:t>X</a:t>
            </a:r>
            <a:r>
              <a:rPr lang="en-US" dirty="0"/>
              <a:t>.</a:t>
            </a:r>
          </a:p>
          <a:p>
            <a:pPr marL="354013" indent="-354013"/>
            <a:endParaRPr lang="en-US" dirty="0"/>
          </a:p>
        </p:txBody>
      </p:sp>
      <p:sp>
        <p:nvSpPr>
          <p:cNvPr id="7" name="Rectangle 6">
            <a:extLst>
              <a:ext uri="{FF2B5EF4-FFF2-40B4-BE49-F238E27FC236}">
                <a16:creationId xmlns:a16="http://schemas.microsoft.com/office/drawing/2014/main" id="{BE311486-9F54-40F2-BAA5-EBF9E613A883}"/>
              </a:ext>
            </a:extLst>
          </p:cNvPr>
          <p:cNvSpPr/>
          <p:nvPr/>
        </p:nvSpPr>
        <p:spPr>
          <a:xfrm>
            <a:off x="457199" y="1745127"/>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y</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target_var</a:t>
            </a:r>
            <a:r>
              <a:rPr lang="en-US" sz="2000" dirty="0">
                <a:solidFill>
                  <a:schemeClr val="tx1"/>
                </a:solidFill>
                <a:latin typeface="Consolas" panose="020B0609020204030204" pitchFamily="49" charset="0"/>
              </a:rPr>
              <a:t>"]</a:t>
            </a:r>
          </a:p>
        </p:txBody>
      </p:sp>
      <p:sp>
        <p:nvSpPr>
          <p:cNvPr id="6" name="Rectangle 5">
            <a:extLst>
              <a:ext uri="{FF2B5EF4-FFF2-40B4-BE49-F238E27FC236}">
                <a16:creationId xmlns:a16="http://schemas.microsoft.com/office/drawing/2014/main" id="{618C0C83-2291-4842-8D90-1A331D98112B}"/>
              </a:ext>
            </a:extLst>
          </p:cNvPr>
          <p:cNvSpPr/>
          <p:nvPr/>
        </p:nvSpPr>
        <p:spPr>
          <a:xfrm>
            <a:off x="457199" y="2652054"/>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X</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X1</a:t>
            </a:r>
            <a:r>
              <a:rPr lang="en-US" sz="2000" dirty="0">
                <a:solidFill>
                  <a:schemeClr val="tx1"/>
                </a:solidFill>
                <a:latin typeface="Consolas" panose="020B0609020204030204" pitchFamily="49" charset="0"/>
              </a:rPr>
              <a:t>", "</a:t>
            </a:r>
            <a:r>
              <a:rPr lang="en-US" sz="2000" dirty="0">
                <a:solidFill>
                  <a:schemeClr val="accent5">
                    <a:lumMod val="50000"/>
                  </a:schemeClr>
                </a:solidFill>
                <a:latin typeface="Consolas" panose="020B0609020204030204" pitchFamily="49" charset="0"/>
              </a:rPr>
              <a:t>X2</a:t>
            </a:r>
            <a:r>
              <a:rPr lang="en-US" sz="2000" dirty="0">
                <a:solidFill>
                  <a:schemeClr val="tx1"/>
                </a:solidFill>
                <a:latin typeface="Consolas" panose="020B0609020204030204" pitchFamily="49" charset="0"/>
              </a:rPr>
              <a:t>", …]]</a:t>
            </a:r>
          </a:p>
        </p:txBody>
      </p:sp>
      <p:sp>
        <p:nvSpPr>
          <p:cNvPr id="10" name="Rectangle 9">
            <a:extLst>
              <a:ext uri="{FF2B5EF4-FFF2-40B4-BE49-F238E27FC236}">
                <a16:creationId xmlns:a16="http://schemas.microsoft.com/office/drawing/2014/main" id="{61C84BD4-5F1D-4E87-BAAF-60F1009C3C1E}"/>
              </a:ext>
            </a:extLst>
          </p:cNvPr>
          <p:cNvSpPr/>
          <p:nvPr/>
        </p:nvSpPr>
        <p:spPr>
          <a:xfrm>
            <a:off x="457199" y="3876499"/>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X</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DataFrame_name.drop</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target_var</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434652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5027489"/>
          </a:xfrm>
        </p:spPr>
        <p:txBody>
          <a:bodyPr/>
          <a:lstStyle/>
          <a:p>
            <a:pPr algn="just"/>
            <a:r>
              <a:rPr lang="en-US" i="1" u="sng" dirty="0"/>
              <a:t>Car sales program:</a:t>
            </a:r>
          </a:p>
          <a:p>
            <a:pPr algn="just"/>
            <a:r>
              <a:rPr lang="en-US" dirty="0">
                <a:solidFill>
                  <a:schemeClr val="tx1"/>
                </a:solidFill>
              </a:rPr>
              <a:t>Carry out the following tasks in JupyterLab:</a:t>
            </a:r>
          </a:p>
          <a:p>
            <a:pPr marL="342900" indent="-342900" algn="just">
              <a:buFont typeface="Arial" panose="020B0604020202020204" pitchFamily="34" charset="0"/>
              <a:buChar char="•"/>
            </a:pPr>
            <a:r>
              <a:rPr lang="en-US" dirty="0"/>
              <a:t>Since there are many car models (especially their names are complicated and not comparable with each other) in the market, it is rather more important to include “category” than “model” in our analysis later.</a:t>
            </a:r>
          </a:p>
          <a:p>
            <a:pPr marL="800100" lvl="1" indent="-342900" algn="just">
              <a:buFont typeface="Wingdings" panose="05000000000000000000" pitchFamily="2" charset="2"/>
              <a:buChar char="Ø"/>
            </a:pPr>
            <a:r>
              <a:rPr lang="en-US" dirty="0">
                <a:solidFill>
                  <a:schemeClr val="tx1"/>
                </a:solidFill>
              </a:rPr>
              <a:t>Remove “model” from the DataFrame.</a:t>
            </a:r>
          </a:p>
          <a:p>
            <a:pPr marL="800100" lvl="1" indent="-342900" algn="just">
              <a:buFont typeface="Wingdings" panose="05000000000000000000" pitchFamily="2" charset="2"/>
              <a:buChar char="Ø"/>
            </a:pPr>
            <a:r>
              <a:rPr lang="en-US" dirty="0">
                <a:solidFill>
                  <a:schemeClr val="tx1"/>
                </a:solidFill>
              </a:rPr>
              <a:t>Reduce the categories in “category” by assigning each car to a SOLE category if it has more than one in the original dataset such as “Convertible, Coupe” or “Coupe, Convertible”.</a:t>
            </a:r>
          </a:p>
          <a:p>
            <a:pPr marL="800100" lvl="1" indent="-342900" algn="just">
              <a:buFont typeface="Wingdings" panose="05000000000000000000" pitchFamily="2" charset="2"/>
              <a:buChar char="Ø"/>
            </a:pPr>
            <a:r>
              <a:rPr lang="en-US" dirty="0">
                <a:solidFill>
                  <a:schemeClr val="tx1"/>
                </a:solidFill>
              </a:rPr>
              <a:t>Create a training and a testing dataset. The proportion here should be 0.7:0.3 and the random state should be set to 0.</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2568055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Can we use the </a:t>
            </a:r>
            <a:r>
              <a:rPr lang="en-US" dirty="0">
                <a:solidFill>
                  <a:schemeClr val="tx2"/>
                </a:solidFill>
                <a:latin typeface="Consolas" panose="020B0609020204030204" pitchFamily="49" charset="0"/>
              </a:rPr>
              <a:t>.replace()</a:t>
            </a:r>
            <a:r>
              <a:rPr lang="en-US" dirty="0"/>
              <a:t> method to reduce the number of categories of a numeric categorical variable instead of </a:t>
            </a:r>
            <a:r>
              <a:rPr lang="en-US" dirty="0" err="1"/>
              <a:t>discretisation</a:t>
            </a:r>
            <a:r>
              <a:rPr lang="en-US" dirty="0"/>
              <a:t>?</a:t>
            </a:r>
          </a:p>
          <a:p>
            <a:pPr marL="354013" indent="-354013">
              <a:buFont typeface="Arial" panose="020B0604020202020204" pitchFamily="34" charset="0"/>
              <a:buChar char="•"/>
            </a:pPr>
            <a:r>
              <a:rPr lang="en-US" dirty="0"/>
              <a:t>If the target variable is categorical and binary, there must be two dummy variables resulting from the dummy-variable-conversion. Which dummy variable shall we choose for the scikit-learn algorithm?</a:t>
            </a:r>
          </a:p>
        </p:txBody>
      </p:sp>
    </p:spTree>
    <p:custDataLst>
      <p:tags r:id="rId1"/>
    </p:custDataLst>
    <p:extLst>
      <p:ext uri="{BB962C8B-B14F-4D97-AF65-F5344CB8AC3E}">
        <p14:creationId xmlns:p14="http://schemas.microsoft.com/office/powerpoint/2010/main" val="2666735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Clustering</a:t>
            </a:r>
          </a:p>
        </p:txBody>
      </p:sp>
    </p:spTree>
    <p:custDataLst>
      <p:tags r:id="rId1"/>
    </p:custDataLst>
    <p:extLst>
      <p:ext uri="{BB962C8B-B14F-4D97-AF65-F5344CB8AC3E}">
        <p14:creationId xmlns:p14="http://schemas.microsoft.com/office/powerpoint/2010/main" val="1882703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K-Means Clustering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One of the most popular clustering algorithms is the K-Means method.</a:t>
            </a:r>
          </a:p>
          <a:p>
            <a:pPr marL="354013" indent="-354013">
              <a:buFont typeface="Arial" panose="020B0604020202020204" pitchFamily="34" charset="0"/>
              <a:buChar char="•"/>
            </a:pPr>
            <a:r>
              <a:rPr lang="en-US" dirty="0"/>
              <a:t>This technique is very efficient in clustering large data sets.</a:t>
            </a:r>
          </a:p>
          <a:p>
            <a:pPr marL="354013" indent="-354013">
              <a:buFont typeface="Arial" panose="020B0604020202020204" pitchFamily="34" charset="0"/>
              <a:buChar char="•"/>
            </a:pPr>
            <a:r>
              <a:rPr lang="en-US" dirty="0"/>
              <a:t>The algorithm here is to split the data into K groups with equal variance by </a:t>
            </a:r>
            <a:r>
              <a:rPr lang="en-US" dirty="0" err="1"/>
              <a:t>minimising</a:t>
            </a:r>
            <a:r>
              <a:rPr lang="en-US" dirty="0"/>
              <a:t> the variation within the cluster (inertia). </a:t>
            </a:r>
          </a:p>
          <a:p>
            <a:pPr marL="354013" indent="-354013">
              <a:buFont typeface="Arial" panose="020B0604020202020204" pitchFamily="34" charset="0"/>
              <a:buChar char="•"/>
            </a:pPr>
            <a:r>
              <a:rPr lang="en-US" dirty="0"/>
              <a:t>The K-Means method requires the number of clusters to be specified before the algorithm starts. </a:t>
            </a:r>
          </a:p>
          <a:p>
            <a:pPr marL="354013" indent="-354013">
              <a:buFont typeface="Arial" panose="020B0604020202020204" pitchFamily="34" charset="0"/>
              <a:buChar char="•"/>
            </a:pPr>
            <a:r>
              <a:rPr lang="en-US" dirty="0"/>
              <a:t>The clusters are </a:t>
            </a:r>
            <a:r>
              <a:rPr lang="en-US" dirty="0" err="1"/>
              <a:t>characterised</a:t>
            </a:r>
            <a:r>
              <a:rPr lang="en-US" dirty="0"/>
              <a:t> by their centroids (means), the </a:t>
            </a:r>
            <a:r>
              <a:rPr lang="en-US" dirty="0" err="1"/>
              <a:t>centre</a:t>
            </a:r>
            <a:r>
              <a:rPr lang="en-US" dirty="0"/>
              <a:t> of an area in a two-dimensional space.</a:t>
            </a:r>
          </a:p>
          <a:p>
            <a:pPr marL="354013" indent="-354013">
              <a:buFont typeface="Arial" panose="020B0604020202020204" pitchFamily="34" charset="0"/>
              <a:buChar char="•"/>
            </a:pPr>
            <a:r>
              <a:rPr lang="en-US" dirty="0"/>
              <a:t>The K different means should be explored during the clustering process.</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478580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02274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12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12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121110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sz="2000" dirty="0"/>
              <a:t>By the end of this Session</a:t>
            </a:r>
            <a:endParaRPr lang="en-SG" sz="2000" dirty="0"/>
          </a:p>
        </p:txBody>
      </p:sp>
      <p:sp>
        <p:nvSpPr>
          <p:cNvPr id="6148" name="Text Placeholder 3"/>
          <p:cNvSpPr>
            <a:spLocks noGrp="1"/>
          </p:cNvSpPr>
          <p:nvPr>
            <p:ph type="body" sz="quarter" idx="11"/>
          </p:nvPr>
        </p:nvSpPr>
        <p:spPr bwMode="auto">
          <a:xfrm>
            <a:off x="1130400" y="1555732"/>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lvl="0">
              <a:buFont typeface="+mj-lt"/>
              <a:buAutoNum type="arabicPeriod"/>
            </a:pPr>
            <a:r>
              <a:rPr lang="en-US" sz="1800" dirty="0"/>
              <a:t>Design Python </a:t>
            </a:r>
            <a:r>
              <a:rPr lang="en-US" sz="1800" dirty="0" err="1"/>
              <a:t>programmes</a:t>
            </a:r>
            <a:r>
              <a:rPr lang="en-US" sz="1800" dirty="0"/>
              <a:t> for performing data analytics</a:t>
            </a:r>
          </a:p>
          <a:p>
            <a:pPr lvl="0">
              <a:buFont typeface="+mj-lt"/>
              <a:buAutoNum type="arabicPeriod"/>
            </a:pPr>
            <a:r>
              <a:rPr lang="en-US" sz="1800" dirty="0"/>
              <a:t>Analyse data using appropriate tools for data mining</a:t>
            </a:r>
          </a:p>
          <a:p>
            <a:pPr marL="0" indent="0"/>
            <a:endParaRPr lang="en-US" altLang="en-US" dirty="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2599520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980388"/>
            <a:ext cx="8468334" cy="838985"/>
          </a:xfrm>
        </p:spPr>
        <p:txBody>
          <a:bodyPr/>
          <a:lstStyle/>
          <a:p>
            <a:pPr marL="342900" indent="-342900">
              <a:buFont typeface="Arial" panose="020B0604020202020204" pitchFamily="34" charset="0"/>
              <a:buChar char="•"/>
            </a:pPr>
            <a:r>
              <a:rPr lang="en-US" dirty="0"/>
              <a:t>We want members in a cluster to be ‘close’ to each other, and clusters to be far apart from each other.</a:t>
            </a:r>
            <a:endParaRPr lang="en-SG" dirty="0"/>
          </a:p>
        </p:txBody>
      </p:sp>
      <p:sp>
        <p:nvSpPr>
          <p:cNvPr id="3" name="Title 2"/>
          <p:cNvSpPr>
            <a:spLocks noGrp="1"/>
          </p:cNvSpPr>
          <p:nvPr>
            <p:ph type="title"/>
          </p:nvPr>
        </p:nvSpPr>
        <p:spPr/>
        <p:txBody>
          <a:bodyPr/>
          <a:lstStyle/>
          <a:p>
            <a:r>
              <a:rPr lang="en-US" dirty="0"/>
              <a:t>Intuition of K-Means Clustering</a:t>
            </a:r>
            <a:endParaRPr lang="en-SG" dirty="0"/>
          </a:p>
        </p:txBody>
      </p:sp>
      <p:pic>
        <p:nvPicPr>
          <p:cNvPr id="4" name="Picture 3"/>
          <p:cNvPicPr>
            <a:picLocks noChangeAspect="1"/>
          </p:cNvPicPr>
          <p:nvPr/>
        </p:nvPicPr>
        <p:blipFill rotWithShape="1">
          <a:blip r:embed="rId2"/>
          <a:srcRect l="41495" t="26564" r="20361" b="20744"/>
          <a:stretch/>
        </p:blipFill>
        <p:spPr>
          <a:xfrm>
            <a:off x="1545524" y="1819373"/>
            <a:ext cx="5992911" cy="4656654"/>
          </a:xfrm>
          <a:prstGeom prst="rect">
            <a:avLst/>
          </a:prstGeom>
        </p:spPr>
      </p:pic>
    </p:spTree>
    <p:extLst>
      <p:ext uri="{BB962C8B-B14F-4D97-AF65-F5344CB8AC3E}">
        <p14:creationId xmlns:p14="http://schemas.microsoft.com/office/powerpoint/2010/main" val="8830472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K-Means Clustering Process</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The process of K-Means clustering contains five main steps:</a:t>
            </a:r>
          </a:p>
          <a:p>
            <a:pPr marL="857250" lvl="1" indent="-457200" algn="l">
              <a:buFont typeface="+mj-lt"/>
              <a:buAutoNum type="arabicPeriod"/>
            </a:pPr>
            <a:r>
              <a:rPr lang="en-US" dirty="0">
                <a:solidFill>
                  <a:schemeClr val="tx1"/>
                </a:solidFill>
              </a:rPr>
              <a:t>Select K observations randomly as initial cluster centroids.</a:t>
            </a:r>
          </a:p>
          <a:p>
            <a:pPr marL="857250" lvl="1" indent="-457200" algn="l">
              <a:buFont typeface="+mj-lt"/>
              <a:buAutoNum type="arabicPeriod"/>
            </a:pPr>
            <a:r>
              <a:rPr lang="en-US" dirty="0">
                <a:solidFill>
                  <a:schemeClr val="tx1"/>
                </a:solidFill>
              </a:rPr>
              <a:t>Compute the distance of each object to the centroid.</a:t>
            </a:r>
          </a:p>
          <a:p>
            <a:pPr marL="857250" lvl="1" indent="-457200" algn="l">
              <a:buFont typeface="+mj-lt"/>
              <a:buAutoNum type="arabicPeriod"/>
            </a:pPr>
            <a:r>
              <a:rPr lang="en-US" dirty="0">
                <a:solidFill>
                  <a:schemeClr val="tx1"/>
                </a:solidFill>
              </a:rPr>
              <a:t>Assign each object to the nearest centroid based on the distance computed. Objects assigned to the same centroid form a cluster. </a:t>
            </a:r>
          </a:p>
          <a:p>
            <a:pPr marL="857250" lvl="1" indent="-457200" algn="l">
              <a:buFont typeface="+mj-lt"/>
              <a:buAutoNum type="arabicPeriod"/>
            </a:pPr>
            <a:r>
              <a:rPr lang="en-US" dirty="0">
                <a:solidFill>
                  <a:schemeClr val="tx1"/>
                </a:solidFill>
              </a:rPr>
              <a:t>Recompute the centroid for each cluster using the objects in it. Restart iteration from Step 2.</a:t>
            </a:r>
          </a:p>
          <a:p>
            <a:pPr marL="857250" lvl="1" indent="-457200" algn="l">
              <a:buFont typeface="+mj-lt"/>
              <a:buAutoNum type="arabicPeriod"/>
            </a:pPr>
            <a:r>
              <a:rPr lang="en-US" dirty="0">
                <a:solidFill>
                  <a:schemeClr val="tx1"/>
                </a:solidFill>
              </a:rPr>
              <a:t>Iteration stops when the centroids remain unchanged, or a specified number of iterations has been performed. </a:t>
            </a:r>
          </a:p>
          <a:p>
            <a:pPr marL="0" indent="0">
              <a:buNone/>
            </a:pPr>
            <a:endParaRPr lang="en-US" dirty="0"/>
          </a:p>
          <a:p>
            <a:pPr marL="354013" indent="-354013"/>
            <a:endParaRPr lang="en-US" dirty="0"/>
          </a:p>
        </p:txBody>
      </p:sp>
    </p:spTree>
    <p:custDataLst>
      <p:tags r:id="rId1"/>
    </p:custDataLst>
    <p:extLst>
      <p:ext uri="{BB962C8B-B14F-4D97-AF65-F5344CB8AC3E}">
        <p14:creationId xmlns:p14="http://schemas.microsoft.com/office/powerpoint/2010/main" val="3908164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K-Means Properties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Euclidean distance is preferred in general when computing the distance between an object to the centroids.</a:t>
            </a:r>
          </a:p>
          <a:p>
            <a:pPr marL="354013" indent="-354013">
              <a:buFont typeface="Arial" panose="020B0604020202020204" pitchFamily="34" charset="0"/>
              <a:buChar char="•"/>
            </a:pPr>
            <a:r>
              <a:rPr lang="en-US" dirty="0"/>
              <a:t>The Euclidean distance is measured by the sum of the squared differences between the values of some selected clustering criteria.</a:t>
            </a:r>
          </a:p>
          <a:p>
            <a:pPr marL="354013" indent="-354013">
              <a:buFont typeface="Arial" panose="020B0604020202020204" pitchFamily="34" charset="0"/>
              <a:buChar char="•"/>
            </a:pPr>
            <a:r>
              <a:rPr lang="en-US" dirty="0"/>
              <a:t>After the clustering process, ensure the insights created by the resulting clusters. A good clustering solution allows clear description of the cluster profile.</a:t>
            </a:r>
          </a:p>
          <a:p>
            <a:pPr marL="354013" indent="-354013">
              <a:buFont typeface="Arial" panose="020B0604020202020204" pitchFamily="34" charset="0"/>
              <a:buChar char="•"/>
            </a:pPr>
            <a:r>
              <a:rPr lang="en-US" dirty="0"/>
              <a:t>Evaluate the quality of clustering solutions by cohesion, separation and parsimony.</a:t>
            </a:r>
          </a:p>
          <a:p>
            <a:pPr marL="342900" indent="-342900">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432028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548778" cy="1305233"/>
          </a:xfrm>
        </p:spPr>
        <p:txBody>
          <a:bodyPr/>
          <a:lstStyle/>
          <a:p>
            <a:pPr>
              <a:lnSpc>
                <a:spcPct val="80000"/>
              </a:lnSpc>
            </a:pPr>
            <a:r>
              <a:rPr lang="en-US" dirty="0"/>
              <a:t>Fitting K-Means Clustering by Scikit-Learn</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In scikit-learn, all algorithms are controlled and executed by the estimator. </a:t>
            </a:r>
          </a:p>
          <a:p>
            <a:pPr marL="354013" indent="-354013">
              <a:buFont typeface="Arial" panose="020B0604020202020204" pitchFamily="34" charset="0"/>
              <a:buChar char="•"/>
            </a:pPr>
            <a:r>
              <a:rPr lang="en-US" dirty="0"/>
              <a:t>Adjust the parameters for the modelling process in the syntax of the estimator declaration. </a:t>
            </a:r>
          </a:p>
          <a:p>
            <a:pPr marL="354013" indent="-354013">
              <a:buFont typeface="Arial" panose="020B0604020202020204" pitchFamily="34" charset="0"/>
              <a:buChar char="•"/>
            </a:pPr>
            <a:r>
              <a:rPr lang="en-US" dirty="0"/>
              <a:t>In K-Means Clustering, the estimator is called </a:t>
            </a:r>
            <a:r>
              <a:rPr lang="en-US" dirty="0" err="1">
                <a:solidFill>
                  <a:schemeClr val="tx2"/>
                </a:solidFill>
                <a:latin typeface="Consolas" panose="020B0609020204030204" pitchFamily="49" charset="0"/>
              </a:rPr>
              <a:t>KMeans</a:t>
            </a:r>
            <a:r>
              <a:rPr lang="en-US" dirty="0"/>
              <a:t>. And it can be imported from the cluster module of the scikit-learn package.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Initiate the </a:t>
            </a:r>
            <a:r>
              <a:rPr lang="en-US" dirty="0" err="1">
                <a:solidFill>
                  <a:schemeClr val="tx2"/>
                </a:solidFill>
                <a:latin typeface="Consolas" panose="020B0609020204030204" pitchFamily="49" charset="0"/>
              </a:rPr>
              <a:t>KMeans</a:t>
            </a:r>
            <a:r>
              <a:rPr lang="en-US" dirty="0"/>
              <a:t> estimator first and adjust the estimation parameters according to the individual needs.</a:t>
            </a:r>
          </a:p>
        </p:txBody>
      </p:sp>
      <p:sp>
        <p:nvSpPr>
          <p:cNvPr id="6" name="Rectangle 5">
            <a:extLst>
              <a:ext uri="{FF2B5EF4-FFF2-40B4-BE49-F238E27FC236}">
                <a16:creationId xmlns:a16="http://schemas.microsoft.com/office/drawing/2014/main" id="{8877EAE8-2248-45D9-9AC4-8B936A7017FF}"/>
              </a:ext>
            </a:extLst>
          </p:cNvPr>
          <p:cNvSpPr/>
          <p:nvPr/>
        </p:nvSpPr>
        <p:spPr>
          <a:xfrm>
            <a:off x="457201" y="3266320"/>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cluster</a:t>
            </a:r>
            <a:r>
              <a:rPr lang="en-GB" sz="2000" dirty="0">
                <a:effectLst/>
                <a:latin typeface="Consolas" panose="020B0609020204030204" pitchFamily="49" charset="0"/>
                <a:ea typeface="SimSun" panose="02010600030101010101" pitchFamily="2" charset="-122"/>
                <a:cs typeface="Times New Roman" panose="02020603050405020304" pitchFamily="18" charset="0"/>
              </a:rPr>
              <a:t> import </a:t>
            </a:r>
            <a:r>
              <a:rPr lang="en-GB" sz="2000" dirty="0" err="1">
                <a:solidFill>
                  <a:srgbClr val="0000CC"/>
                </a:solidFill>
                <a:effectLst/>
                <a:latin typeface="Consolas" panose="020B0609020204030204" pitchFamily="49" charset="0"/>
                <a:ea typeface="SimSun" panose="02010600030101010101" pitchFamily="2" charset="-122"/>
                <a:cs typeface="Times New Roman" panose="02020603050405020304" pitchFamily="18" charset="0"/>
              </a:rPr>
              <a:t>KMeans</a:t>
            </a:r>
            <a:endParaRPr lang="en-US" sz="2400" dirty="0">
              <a:solidFill>
                <a:schemeClr val="accent4">
                  <a:lumMod val="75000"/>
                </a:schemeClr>
              </a:solidFill>
              <a:latin typeface="Consolas" panose="020B0609020204030204" pitchFamily="49" charset="0"/>
            </a:endParaRPr>
          </a:p>
        </p:txBody>
      </p:sp>
      <p:sp>
        <p:nvSpPr>
          <p:cNvPr id="10" name="Rectangle 9">
            <a:extLst>
              <a:ext uri="{FF2B5EF4-FFF2-40B4-BE49-F238E27FC236}">
                <a16:creationId xmlns:a16="http://schemas.microsoft.com/office/drawing/2014/main" id="{D42649CF-8EB4-4FC3-88E4-AC7DB6A302CF}"/>
              </a:ext>
            </a:extLst>
          </p:cNvPr>
          <p:cNvSpPr/>
          <p:nvPr/>
        </p:nvSpPr>
        <p:spPr>
          <a:xfrm>
            <a:off x="457201" y="4548756"/>
            <a:ext cx="8229599" cy="100401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4013" indent="-354013"/>
            <a:r>
              <a:rPr lang="en-GB" sz="2000" dirty="0" err="1">
                <a:effectLst/>
                <a:latin typeface="Consolas" panose="020B0609020204030204" pitchFamily="49" charset="0"/>
                <a:ea typeface="SimSun" panose="02010600030101010101" pitchFamily="2" charset="-122"/>
                <a:cs typeface="Times New Roman" panose="02020603050405020304" pitchFamily="18" charset="0"/>
              </a:rPr>
              <a:t>km_Object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cluster</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00CC"/>
                </a:solidFill>
                <a:effectLst/>
                <a:latin typeface="Consolas" panose="020B0609020204030204" pitchFamily="49" charset="0"/>
                <a:ea typeface="SimSun" panose="02010600030101010101" pitchFamily="2" charset="-122"/>
                <a:cs typeface="Times New Roman" panose="02020603050405020304" pitchFamily="18" charset="0"/>
              </a:rPr>
              <a:t>KMeans</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n_clusters</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8</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init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k-means++</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n_init</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10</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max_iter</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300</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tol</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0.0001</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precompute_distances</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auto</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random_state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None</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95983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Parameters of the K-Means Estimator</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Below is a list of the parameters of the K-Means estimator.</a:t>
            </a:r>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88900" indent="0">
              <a:buNone/>
            </a:pPr>
            <a:r>
              <a:rPr lang="en-GB" sz="1400" dirty="0">
                <a:effectLst/>
                <a:latin typeface="+mj-lt"/>
                <a:ea typeface="SimSun" panose="02010600030101010101" pitchFamily="2" charset="-122"/>
                <a:cs typeface="Times New Roman" panose="02020603050405020304" pitchFamily="18" charset="0"/>
              </a:rPr>
              <a:t>(Source: </a:t>
            </a:r>
            <a:r>
              <a:rPr lang="en-GB" sz="1400" u="sng" dirty="0">
                <a:solidFill>
                  <a:srgbClr val="0000FF"/>
                </a:solidFill>
                <a:effectLst/>
                <a:latin typeface="+mj-lt"/>
                <a:ea typeface="SimSun" panose="02010600030101010101" pitchFamily="2" charset="-122"/>
                <a:cs typeface="Times New Roman" panose="02020603050405020304" pitchFamily="18" charset="0"/>
                <a:hlinkClick r:id="rId4"/>
              </a:rPr>
              <a:t>https://scikit-learn.org/stable/modules/generated/sklearn.cluster.KMeans. ‌html</a:t>
            </a:r>
            <a:r>
              <a:rPr lang="en-GB" sz="1400" dirty="0">
                <a:effectLst/>
                <a:latin typeface="+mj-lt"/>
                <a:ea typeface="SimSun" panose="02010600030101010101" pitchFamily="2" charset="-122"/>
                <a:cs typeface="Times New Roman" panose="02020603050405020304" pitchFamily="18" charset="0"/>
              </a:rPr>
              <a:t>)</a:t>
            </a:r>
            <a:endParaRPr lang="en-US" sz="1600" dirty="0">
              <a:latin typeface="+mj-lt"/>
            </a:endParaRPr>
          </a:p>
          <a:p>
            <a:pPr marL="354013" indent="-354013"/>
            <a:endParaRPr lang="en-US" dirty="0"/>
          </a:p>
        </p:txBody>
      </p:sp>
      <p:graphicFrame>
        <p:nvGraphicFramePr>
          <p:cNvPr id="5" name="Table 4">
            <a:extLst>
              <a:ext uri="{FF2B5EF4-FFF2-40B4-BE49-F238E27FC236}">
                <a16:creationId xmlns:a16="http://schemas.microsoft.com/office/drawing/2014/main" id="{4B0457BD-61FA-4EA4-A1B1-3BCE6F8FAD29}"/>
              </a:ext>
            </a:extLst>
          </p:cNvPr>
          <p:cNvGraphicFramePr>
            <a:graphicFrameLocks noGrp="1"/>
          </p:cNvGraphicFramePr>
          <p:nvPr/>
        </p:nvGraphicFramePr>
        <p:xfrm>
          <a:off x="656303" y="1859714"/>
          <a:ext cx="7831394" cy="4003040"/>
        </p:xfrm>
        <a:graphic>
          <a:graphicData uri="http://schemas.openxmlformats.org/drawingml/2006/table">
            <a:tbl>
              <a:tblPr firstRow="1" firstCol="1" bandRow="1">
                <a:tableStyleId>{B301B821-A1FF-4177-AEE7-76D212191A09}</a:tableStyleId>
              </a:tblPr>
              <a:tblGrid>
                <a:gridCol w="3392128">
                  <a:extLst>
                    <a:ext uri="{9D8B030D-6E8A-4147-A177-3AD203B41FA5}">
                      <a16:colId xmlns:a16="http://schemas.microsoft.com/office/drawing/2014/main" val="3512644353"/>
                    </a:ext>
                  </a:extLst>
                </a:gridCol>
                <a:gridCol w="4439266">
                  <a:extLst>
                    <a:ext uri="{9D8B030D-6E8A-4147-A177-3AD203B41FA5}">
                      <a16:colId xmlns:a16="http://schemas.microsoft.com/office/drawing/2014/main" val="1601015386"/>
                    </a:ext>
                  </a:extLst>
                </a:gridCol>
              </a:tblGrid>
              <a:tr h="188393">
                <a:tc>
                  <a:txBody>
                    <a:bodyPr/>
                    <a:lstStyle/>
                    <a:p>
                      <a:pPr algn="ctr">
                        <a:lnSpc>
                          <a:spcPct val="130000"/>
                        </a:lnSpc>
                        <a:spcBef>
                          <a:spcPts val="0"/>
                        </a:spcBef>
                        <a:spcAft>
                          <a:spcPts val="0"/>
                        </a:spcAft>
                      </a:pPr>
                      <a:r>
                        <a:rPr lang="en-GB" sz="2000" dirty="0">
                          <a:effectLst/>
                        </a:rPr>
                        <a:t>Parameter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30000"/>
                        </a:lnSpc>
                        <a:spcBef>
                          <a:spcPts val="0"/>
                        </a:spcBef>
                        <a:spcAft>
                          <a:spcPts val="0"/>
                        </a:spcAft>
                      </a:pPr>
                      <a:r>
                        <a:rPr lang="en-GB" sz="2000" dirty="0">
                          <a:effectLst/>
                        </a:rPr>
                        <a:t>Value Type</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2258342975"/>
                  </a:ext>
                </a:extLst>
              </a:tr>
              <a:tr h="363848">
                <a:tc>
                  <a:txBody>
                    <a:bodyPr/>
                    <a:lstStyle/>
                    <a:p>
                      <a:pPr algn="l">
                        <a:lnSpc>
                          <a:spcPct val="100000"/>
                        </a:lnSpc>
                        <a:spcBef>
                          <a:spcPts val="0"/>
                        </a:spcBef>
                        <a:spcAft>
                          <a:spcPts val="0"/>
                        </a:spcAft>
                      </a:pPr>
                      <a:r>
                        <a:rPr lang="en-GB" sz="2000" b="0" dirty="0" err="1">
                          <a:effectLst/>
                        </a:rPr>
                        <a:t>n_clusters</a:t>
                      </a:r>
                      <a:r>
                        <a:rPr lang="en-GB" sz="2000" b="0" dirty="0">
                          <a:effectLst/>
                        </a:rPr>
                        <a:t> </a:t>
                      </a:r>
                      <a:r>
                        <a:rPr lang="en-GB" sz="2000" b="0" i="1" dirty="0">
                          <a:effectLst/>
                        </a:rPr>
                        <a:t>(Default: 8)</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666809941"/>
                  </a:ext>
                </a:extLst>
              </a:tr>
              <a:tr h="632536">
                <a:tc>
                  <a:txBody>
                    <a:bodyPr/>
                    <a:lstStyle/>
                    <a:p>
                      <a:pPr algn="l">
                        <a:lnSpc>
                          <a:spcPct val="100000"/>
                        </a:lnSpc>
                        <a:spcBef>
                          <a:spcPts val="0"/>
                        </a:spcBef>
                        <a:spcAft>
                          <a:spcPts val="0"/>
                        </a:spcAft>
                      </a:pPr>
                      <a:r>
                        <a:rPr lang="en-GB" sz="2000" b="0" dirty="0" err="1">
                          <a:effectLst/>
                        </a:rPr>
                        <a:t>init</a:t>
                      </a:r>
                      <a:r>
                        <a:rPr lang="en-GB" sz="2000" b="0" dirty="0">
                          <a:effectLst/>
                        </a:rPr>
                        <a:t> </a:t>
                      </a:r>
                      <a:r>
                        <a:rPr lang="en-GB" sz="2000" b="0" i="1" dirty="0">
                          <a:effectLst/>
                        </a:rPr>
                        <a:t>(Default : "</a:t>
                      </a:r>
                      <a:r>
                        <a:rPr lang="en-GB" sz="2000" b="0" i="1" dirty="0">
                          <a:solidFill>
                            <a:schemeClr val="tx2"/>
                          </a:solidFill>
                          <a:effectLst/>
                          <a:latin typeface="Consolas" panose="020B0609020204030204" pitchFamily="49" charset="0"/>
                        </a:rPr>
                        <a:t>k-means++</a:t>
                      </a:r>
                      <a:r>
                        <a:rPr lang="en-GB" sz="2000" b="0" i="1" dirty="0">
                          <a:effectLst/>
                        </a:rPr>
                        <a:t>")</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k-means++</a:t>
                      </a:r>
                      <a:r>
                        <a:rPr lang="en-GB" sz="2000" b="0" dirty="0">
                          <a:effectLst/>
                        </a:rPr>
                        <a:t>", "</a:t>
                      </a:r>
                      <a:r>
                        <a:rPr lang="en-GB" sz="2000" b="0" dirty="0">
                          <a:solidFill>
                            <a:schemeClr val="tx2"/>
                          </a:solidFill>
                          <a:effectLst/>
                          <a:latin typeface="Consolas" panose="020B0609020204030204" pitchFamily="49" charset="0"/>
                        </a:rPr>
                        <a:t>random</a:t>
                      </a:r>
                      <a:r>
                        <a:rPr lang="en-GB" sz="2000" b="0" dirty="0">
                          <a:effectLst/>
                        </a:rPr>
                        <a:t>", callable, array-like of shape </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05611627"/>
                  </a:ext>
                </a:extLst>
              </a:tr>
              <a:tr h="363848">
                <a:tc>
                  <a:txBody>
                    <a:bodyPr/>
                    <a:lstStyle/>
                    <a:p>
                      <a:pPr algn="l">
                        <a:lnSpc>
                          <a:spcPct val="100000"/>
                        </a:lnSpc>
                        <a:spcBef>
                          <a:spcPts val="0"/>
                        </a:spcBef>
                        <a:spcAft>
                          <a:spcPts val="0"/>
                        </a:spcAft>
                      </a:pPr>
                      <a:r>
                        <a:rPr lang="en-GB" sz="2000" b="0" dirty="0" err="1">
                          <a:effectLst/>
                        </a:rPr>
                        <a:t>n_init</a:t>
                      </a:r>
                      <a:r>
                        <a:rPr lang="en-GB" sz="2000" b="0" dirty="0">
                          <a:effectLst/>
                        </a:rPr>
                        <a:t> </a:t>
                      </a:r>
                      <a:r>
                        <a:rPr lang="en-GB" sz="2000" b="0" i="1" dirty="0">
                          <a:effectLst/>
                        </a:rPr>
                        <a:t>(Default: 10)</a:t>
                      </a:r>
                      <a:endParaRPr lang="en-SG" sz="2000" b="0" i="1" dirty="0">
                        <a:effectLst/>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991186646"/>
                  </a:ext>
                </a:extLst>
              </a:tr>
              <a:tr h="363848">
                <a:tc>
                  <a:txBody>
                    <a:bodyPr/>
                    <a:lstStyle/>
                    <a:p>
                      <a:pPr algn="just">
                        <a:lnSpc>
                          <a:spcPct val="100000"/>
                        </a:lnSpc>
                        <a:spcBef>
                          <a:spcPts val="0"/>
                        </a:spcBef>
                        <a:spcAft>
                          <a:spcPts val="0"/>
                        </a:spcAft>
                      </a:pPr>
                      <a:r>
                        <a:rPr lang="en-GB" sz="2000" b="0" dirty="0" err="1">
                          <a:effectLst/>
                        </a:rPr>
                        <a:t>max_iter</a:t>
                      </a:r>
                      <a:r>
                        <a:rPr lang="en-GB" sz="2000" b="0" dirty="0">
                          <a:effectLst/>
                        </a:rPr>
                        <a:t> </a:t>
                      </a:r>
                      <a:r>
                        <a:rPr lang="en-GB" sz="2000" b="0" i="1" dirty="0">
                          <a:effectLst/>
                        </a:rPr>
                        <a:t>(Default: 300)</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787092079"/>
                  </a:ext>
                </a:extLst>
              </a:tr>
              <a:tr h="363848">
                <a:tc>
                  <a:txBody>
                    <a:bodyPr/>
                    <a:lstStyle/>
                    <a:p>
                      <a:pPr algn="l">
                        <a:lnSpc>
                          <a:spcPct val="100000"/>
                        </a:lnSpc>
                        <a:spcBef>
                          <a:spcPts val="0"/>
                        </a:spcBef>
                        <a:spcAft>
                          <a:spcPts val="0"/>
                        </a:spcAft>
                      </a:pPr>
                      <a:r>
                        <a:rPr lang="en-GB" sz="2000" b="0" dirty="0" err="1">
                          <a:effectLst/>
                        </a:rPr>
                        <a:t>tol</a:t>
                      </a:r>
                      <a:r>
                        <a:rPr lang="en-GB" sz="2000" b="0" dirty="0">
                          <a:effectLst/>
                        </a:rPr>
                        <a:t> </a:t>
                      </a:r>
                      <a:r>
                        <a:rPr lang="en-GB" sz="2000" b="0" i="1" dirty="0">
                          <a:effectLst/>
                        </a:rPr>
                        <a:t>(Default: 1e-4)</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549108200"/>
                  </a:ext>
                </a:extLst>
              </a:tr>
              <a:tr h="632536">
                <a:tc>
                  <a:txBody>
                    <a:bodyPr/>
                    <a:lstStyle/>
                    <a:p>
                      <a:pPr algn="l">
                        <a:lnSpc>
                          <a:spcPct val="100000"/>
                        </a:lnSpc>
                        <a:spcBef>
                          <a:spcPts val="0"/>
                        </a:spcBef>
                        <a:spcAft>
                          <a:spcPts val="0"/>
                        </a:spcAft>
                      </a:pPr>
                      <a:r>
                        <a:rPr lang="en-GB" sz="2000" b="0" dirty="0" err="1">
                          <a:effectLst/>
                        </a:rPr>
                        <a:t>precompute_distances</a:t>
                      </a:r>
                      <a:r>
                        <a:rPr lang="en-GB" sz="2000" b="0" dirty="0">
                          <a:effectLst/>
                        </a:rPr>
                        <a:t> </a:t>
                      </a:r>
                      <a:br>
                        <a:rPr lang="en-GB" sz="2000" b="0" dirty="0">
                          <a:effectLst/>
                        </a:rPr>
                      </a:br>
                      <a:r>
                        <a:rPr lang="en-GB" sz="2000" b="0" i="1" dirty="0">
                          <a:effectLst/>
                        </a:rPr>
                        <a:t>(Default: "</a:t>
                      </a:r>
                      <a:r>
                        <a:rPr lang="en-GB" sz="2000" b="0" i="1" dirty="0">
                          <a:solidFill>
                            <a:schemeClr val="tx2"/>
                          </a:solidFill>
                          <a:effectLst/>
                          <a:latin typeface="Consolas" panose="020B0609020204030204" pitchFamily="49" charset="0"/>
                        </a:rPr>
                        <a:t>auto</a:t>
                      </a:r>
                      <a:r>
                        <a:rPr lang="en-GB" sz="2000" b="0" i="1" dirty="0">
                          <a:effectLst/>
                        </a:rPr>
                        <a:t>")</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auto</a:t>
                      </a:r>
                      <a:r>
                        <a:rPr lang="en-GB" sz="2000" b="0" dirty="0">
                          <a:effectLst/>
                        </a:rPr>
                        <a:t>", </a:t>
                      </a:r>
                      <a:r>
                        <a:rPr lang="en-GB" sz="2000" b="0" dirty="0">
                          <a:solidFill>
                            <a:schemeClr val="tx2"/>
                          </a:solidFill>
                          <a:effectLst/>
                          <a:latin typeface="Consolas" panose="020B0609020204030204" pitchFamily="49" charset="0"/>
                        </a:rPr>
                        <a:t>True</a:t>
                      </a:r>
                      <a:r>
                        <a:rPr lang="en-GB" sz="2000" b="0" dirty="0">
                          <a:effectLst/>
                        </a:rPr>
                        <a:t>, </a:t>
                      </a:r>
                      <a:r>
                        <a:rPr lang="en-GB" sz="2000" b="0" dirty="0">
                          <a:solidFill>
                            <a:schemeClr val="tx2"/>
                          </a:solidFill>
                          <a:effectLst/>
                          <a:latin typeface="Consolas" panose="020B0609020204030204" pitchFamily="49" charset="0"/>
                        </a:rPr>
                        <a:t>False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47562674"/>
                  </a:ext>
                </a:extLst>
              </a:tr>
              <a:tr h="363848">
                <a:tc>
                  <a:txBody>
                    <a:bodyPr/>
                    <a:lstStyle/>
                    <a:p>
                      <a:pPr algn="l">
                        <a:lnSpc>
                          <a:spcPct val="100000"/>
                        </a:lnSpc>
                        <a:spcBef>
                          <a:spcPts val="0"/>
                        </a:spcBef>
                        <a:spcAft>
                          <a:spcPts val="0"/>
                        </a:spcAft>
                      </a:pPr>
                      <a:r>
                        <a:rPr lang="en-GB" sz="2000" b="0" dirty="0" err="1">
                          <a:effectLst/>
                        </a:rPr>
                        <a:t>random_state</a:t>
                      </a:r>
                      <a:r>
                        <a:rPr lang="en-GB" sz="2000" b="0" dirty="0">
                          <a:effectLst/>
                        </a:rPr>
                        <a:t> </a:t>
                      </a:r>
                      <a:r>
                        <a:rPr lang="en-GB" sz="2000" b="0" i="1" dirty="0">
                          <a:effectLst/>
                        </a:rPr>
                        <a:t>(Default: </a:t>
                      </a:r>
                      <a:r>
                        <a:rPr lang="en-GB" sz="2000" b="0" i="1" dirty="0">
                          <a:solidFill>
                            <a:schemeClr val="tx2"/>
                          </a:solidFill>
                          <a:effectLst/>
                          <a:latin typeface="Consolas" panose="020B0609020204030204" pitchFamily="49" charset="0"/>
                        </a:rPr>
                        <a:t>None</a:t>
                      </a:r>
                      <a:r>
                        <a:rPr lang="en-GB" sz="2000" b="0" i="1" dirty="0">
                          <a:effectLst/>
                        </a:rPr>
                        <a:t>)</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 </a:t>
                      </a:r>
                      <a:r>
                        <a:rPr lang="en-GB" sz="2000" dirty="0" err="1">
                          <a:effectLst/>
                        </a:rPr>
                        <a:t>RandomState</a:t>
                      </a:r>
                      <a:r>
                        <a:rPr lang="en-GB" sz="2000" dirty="0">
                          <a:effectLst/>
                        </a:rPr>
                        <a:t> instance, </a:t>
                      </a:r>
                      <a:r>
                        <a:rPr lang="en-GB" sz="2000" dirty="0">
                          <a:solidFill>
                            <a:schemeClr val="tx2"/>
                          </a:solidFill>
                          <a:effectLst/>
                          <a:latin typeface="Consolas" panose="020B0609020204030204" pitchFamily="49" charset="0"/>
                        </a:rPr>
                        <a:t>None</a:t>
                      </a:r>
                      <a:endParaRPr lang="en-SG" sz="200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913991710"/>
                  </a:ext>
                </a:extLst>
              </a:tr>
            </a:tbl>
          </a:graphicData>
        </a:graphic>
      </p:graphicFrame>
    </p:spTree>
    <p:custDataLst>
      <p:tags r:id="rId1"/>
    </p:custDataLst>
    <p:extLst>
      <p:ext uri="{BB962C8B-B14F-4D97-AF65-F5344CB8AC3E}">
        <p14:creationId xmlns:p14="http://schemas.microsoft.com/office/powerpoint/2010/main" val="5321943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Fit K-Means Clustering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Perform K-Means clustering using the </a:t>
            </a:r>
            <a:r>
              <a:rPr lang="en-US" dirty="0" err="1">
                <a:solidFill>
                  <a:schemeClr val="tx2"/>
                </a:solidFill>
                <a:latin typeface="Consolas" panose="020B0609020204030204" pitchFamily="49" charset="0"/>
              </a:rPr>
              <a:t>KMeans</a:t>
            </a:r>
            <a:r>
              <a:rPr lang="en-US" dirty="0"/>
              <a:t> estimator.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solidFill>
                  <a:schemeClr val="tx2"/>
                </a:solidFill>
                <a:latin typeface="Consolas" panose="020B0609020204030204" pitchFamily="49" charset="0"/>
              </a:rPr>
              <a:t>X</a:t>
            </a:r>
            <a:r>
              <a:rPr lang="en-US" dirty="0"/>
              <a:t> is a prepared DataFrame based on which the clusters are constructed. </a:t>
            </a:r>
          </a:p>
          <a:p>
            <a:pPr marL="354013" indent="-354013">
              <a:buFont typeface="Arial" panose="020B0604020202020204" pitchFamily="34" charset="0"/>
              <a:buChar char="•"/>
            </a:pPr>
            <a:r>
              <a:rPr lang="en-US" dirty="0"/>
              <a:t>With </a:t>
            </a:r>
            <a:r>
              <a:rPr lang="en-US" dirty="0" err="1">
                <a:solidFill>
                  <a:schemeClr val="tx2"/>
                </a:solidFill>
                <a:latin typeface="Consolas" panose="020B0609020204030204" pitchFamily="49" charset="0"/>
              </a:rPr>
              <a:t>sample_weight</a:t>
            </a:r>
            <a:r>
              <a:rPr lang="en-US" dirty="0"/>
              <a:t> we can pre-specify the weights for each observation in </a:t>
            </a:r>
            <a:r>
              <a:rPr lang="en-US" dirty="0">
                <a:solidFill>
                  <a:schemeClr val="tx2"/>
                </a:solidFill>
                <a:latin typeface="Consolas" panose="020B0609020204030204" pitchFamily="49" charset="0"/>
              </a:rPr>
              <a:t>X</a:t>
            </a:r>
            <a:r>
              <a:rPr lang="en-US" dirty="0"/>
              <a:t>. If it is set to None, all observations will be assigned equal weight. </a:t>
            </a:r>
          </a:p>
          <a:p>
            <a:pPr marL="354013" indent="-354013">
              <a:buFont typeface="Arial" panose="020B0604020202020204" pitchFamily="34" charset="0"/>
              <a:buChar char="•"/>
            </a:pPr>
            <a:r>
              <a:rPr lang="en-US" dirty="0"/>
              <a:t>The fitted estimator of the K-Means algorithm is saved in </a:t>
            </a:r>
            <a:r>
              <a:rPr lang="en-US" dirty="0" err="1">
                <a:solidFill>
                  <a:schemeClr val="tx2"/>
                </a:solidFill>
                <a:latin typeface="Consolas" panose="020B0609020204030204" pitchFamily="49" charset="0"/>
              </a:rPr>
              <a:t>km_fit_Object</a:t>
            </a:r>
            <a:r>
              <a:rPr lang="en-US" dirty="0"/>
              <a:t>.</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1762858"/>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km_fit_Object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fit</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sample_weight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None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8515631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Predict </a:t>
            </a:r>
            <a:r>
              <a:rPr lang="en-SG" dirty="0"/>
              <a:t>K-Means Clustering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Predict the cluster classification for each observation in the original DataFrame using the </a:t>
            </a:r>
            <a:r>
              <a:rPr lang="en-US" dirty="0" err="1">
                <a:solidFill>
                  <a:schemeClr val="tx2"/>
                </a:solidFill>
                <a:latin typeface="Consolas" panose="020B0609020204030204" pitchFamily="49" charset="0"/>
              </a:rPr>
              <a:t>fit_predict</a:t>
            </a:r>
            <a:r>
              <a:rPr lang="en-US" dirty="0">
                <a:solidFill>
                  <a:schemeClr val="tx2"/>
                </a:solidFill>
                <a:latin typeface="Consolas" panose="020B0609020204030204" pitchFamily="49" charset="0"/>
              </a:rPr>
              <a:t>()</a:t>
            </a:r>
            <a:r>
              <a:rPr lang="en-US" dirty="0"/>
              <a:t>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solidFill>
                  <a:schemeClr val="tx2"/>
                </a:solidFill>
                <a:latin typeface="Consolas" panose="020B0609020204030204" pitchFamily="49" charset="0"/>
              </a:rPr>
              <a:t>X</a:t>
            </a:r>
            <a:r>
              <a:rPr lang="en-US" dirty="0"/>
              <a:t> contains the data for which the cluster prediction is calculated. </a:t>
            </a:r>
          </a:p>
          <a:p>
            <a:pPr marL="354013" indent="-354013">
              <a:buFont typeface="Arial" panose="020B0604020202020204" pitchFamily="34" charset="0"/>
              <a:buChar char="•"/>
            </a:pPr>
            <a:r>
              <a:rPr lang="en-US" dirty="0"/>
              <a:t>The output object here is an array with indices of the clusters to which each sample is assigned.</a:t>
            </a:r>
          </a:p>
          <a:p>
            <a:pPr marL="354013" indent="-354013">
              <a:buFont typeface="Arial" panose="020B0604020202020204" pitchFamily="34" charset="0"/>
              <a:buChar char="•"/>
            </a:pPr>
            <a:r>
              <a:rPr lang="en-US" dirty="0"/>
              <a:t>Use elbow method to determine the optimal number of clusters before the clustering algorithm starts.</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2172928"/>
            <a:ext cx="8229599" cy="65742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89338" indent="-2871788"/>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km_pred_Object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km_Object</a:t>
            </a:r>
            <a:r>
              <a:rPr lang="en-US"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fit_predict</a:t>
            </a:r>
            <a:b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b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sample_weight</a:t>
            </a:r>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0807989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1"/>
            <a:ext cx="8548778" cy="838800"/>
          </a:xfrm>
        </p:spPr>
        <p:txBody>
          <a:bodyPr/>
          <a:lstStyle/>
          <a:p>
            <a:r>
              <a:rPr lang="en-SG" dirty="0"/>
              <a:t>Explore K-Means Clustering Models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Explore the characteristics of the clusters by looking at some statistics such as mean, min, max, etc. of the clustering criteria.</a:t>
            </a:r>
          </a:p>
          <a:p>
            <a:pPr marL="354013" indent="-354013">
              <a:buFont typeface="Arial" panose="020B0604020202020204" pitchFamily="34" charset="0"/>
              <a:buChar char="•"/>
            </a:pPr>
            <a:r>
              <a:rPr lang="en-US" dirty="0"/>
              <a:t>Cross-tabulate the clustering criteria and the cluster index to understand the features of the clusters.</a:t>
            </a:r>
          </a:p>
          <a:p>
            <a:pPr marL="354013" indent="-354013">
              <a:buFont typeface="Arial" panose="020B0604020202020204" pitchFamily="34" charset="0"/>
              <a:buChar char="•"/>
            </a:pPr>
            <a:r>
              <a:rPr lang="en-US" dirty="0"/>
              <a:t>If a clustering criteria variable is categorical, interpret the clusters based on the proportional distribution of the clusters in each category. </a:t>
            </a:r>
          </a:p>
          <a:p>
            <a:pPr marL="354013" indent="-354013">
              <a:buFont typeface="Arial" panose="020B0604020202020204" pitchFamily="34" charset="0"/>
              <a:buChar char="•"/>
            </a:pPr>
            <a:r>
              <a:rPr lang="en-US" dirty="0"/>
              <a:t>Create cross-tables with the </a:t>
            </a:r>
            <a:r>
              <a:rPr lang="en-US" dirty="0">
                <a:solidFill>
                  <a:schemeClr val="tx2"/>
                </a:solidFill>
                <a:latin typeface="Consolas" panose="020B0609020204030204" pitchFamily="49" charset="0"/>
              </a:rPr>
              <a:t>crosstab()</a:t>
            </a:r>
            <a:r>
              <a:rPr lang="en-US" dirty="0"/>
              <a:t>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Clustering criteria are usually listed in rows rather than in columns. </a:t>
            </a:r>
          </a:p>
          <a:p>
            <a:pPr marL="354013" indent="-354013">
              <a:buFont typeface="Arial" panose="020B0604020202020204" pitchFamily="34" charset="0"/>
              <a:buChar char="•"/>
            </a:pPr>
            <a:r>
              <a:rPr lang="en-US" dirty="0"/>
              <a:t>Cluster indices are placed as columns since the cluster number is limited.</a:t>
            </a:r>
          </a:p>
        </p:txBody>
      </p:sp>
      <p:sp>
        <p:nvSpPr>
          <p:cNvPr id="5" name="Rectangle 4">
            <a:extLst>
              <a:ext uri="{FF2B5EF4-FFF2-40B4-BE49-F238E27FC236}">
                <a16:creationId xmlns:a16="http://schemas.microsoft.com/office/drawing/2014/main" id="{B44F8A37-AFDE-4550-ACDB-16B882769A1A}"/>
              </a:ext>
            </a:extLst>
          </p:cNvPr>
          <p:cNvSpPr/>
          <p:nvPr/>
        </p:nvSpPr>
        <p:spPr>
          <a:xfrm>
            <a:off x="457201" y="4151221"/>
            <a:ext cx="8229599" cy="63708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06450" indent="-354013"/>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pd</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crosstab</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criteria_var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columns</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cluster_index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normalize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margin</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True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426573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1"/>
            <a:ext cx="8548778" cy="838800"/>
          </a:xfrm>
        </p:spPr>
        <p:txBody>
          <a:bodyPr/>
          <a:lstStyle/>
          <a:p>
            <a:r>
              <a:rPr lang="en-SG" dirty="0"/>
              <a:t>Explore K-Means Clustering Models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crosstab()</a:t>
            </a:r>
            <a:r>
              <a:rPr lang="en-US" dirty="0"/>
              <a:t> function is not suitable for numeric clustering criteria. </a:t>
            </a:r>
          </a:p>
          <a:p>
            <a:pPr marL="354013" indent="-354013">
              <a:buFont typeface="Arial" panose="020B0604020202020204" pitchFamily="34" charset="0"/>
              <a:buChar char="•"/>
            </a:pPr>
            <a:r>
              <a:rPr lang="en-US" dirty="0"/>
              <a:t>Let Python calculate certain statistics of the clustering criteria for each cluster. </a:t>
            </a:r>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groupby</a:t>
            </a:r>
            <a:r>
              <a:rPr lang="en-US" dirty="0">
                <a:solidFill>
                  <a:schemeClr val="tx2"/>
                </a:solidFill>
                <a:latin typeface="Consolas" panose="020B0609020204030204" pitchFamily="49" charset="0"/>
              </a:rPr>
              <a:t>()</a:t>
            </a:r>
            <a:r>
              <a:rPr lang="en-US" dirty="0"/>
              <a:t> method to group the data into clusters.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result is grouped by the cluster indices.</a:t>
            </a:r>
          </a:p>
          <a:p>
            <a:pPr marL="354013" indent="-354013">
              <a:buFont typeface="Arial" panose="020B0604020202020204" pitchFamily="34" charset="0"/>
              <a:buChar char="•"/>
            </a:pPr>
            <a:r>
              <a:rPr lang="en-US" dirty="0"/>
              <a:t>The method to compute the statistics of interest is appended to it. </a:t>
            </a:r>
          </a:p>
          <a:p>
            <a:pPr marL="354013" indent="-354013">
              <a:buFont typeface="Arial" panose="020B0604020202020204" pitchFamily="34" charset="0"/>
              <a:buChar char="•"/>
            </a:pPr>
            <a:r>
              <a:rPr lang="en-US" dirty="0"/>
              <a:t>We can transpose the result since it is more common to have the cluster index, the grouping variable in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groupby</a:t>
            </a:r>
            <a:r>
              <a:rPr lang="en-US" dirty="0">
                <a:solidFill>
                  <a:schemeClr val="tx2"/>
                </a:solidFill>
                <a:latin typeface="Consolas" panose="020B0609020204030204" pitchFamily="49" charset="0"/>
              </a:rPr>
              <a:t>()</a:t>
            </a:r>
            <a:r>
              <a:rPr lang="en-US" dirty="0"/>
              <a:t>, displayed in the columns.</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3110456"/>
            <a:ext cx="8229599" cy="63708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4013" indent="-177800"/>
            <a:r>
              <a:rPr lang="en-GB"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DF</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criteria_var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cluster_index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groupby</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by</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cluster_index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anymethod</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transpose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1641244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Evaluate K-Means Clustering Models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Use Silhouette coefficient to evaluate the cohesion and separation of a clustering solution. </a:t>
            </a:r>
          </a:p>
          <a:p>
            <a:pPr marL="354013" indent="-354013">
              <a:buFont typeface="Arial" panose="020B0604020202020204" pitchFamily="34" charset="0"/>
              <a:buChar char="•"/>
            </a:pPr>
            <a:r>
              <a:rPr lang="en-US" dirty="0"/>
              <a:t>In scikit-learn, we can use </a:t>
            </a:r>
            <a:r>
              <a:rPr lang="en-US" dirty="0" err="1">
                <a:solidFill>
                  <a:schemeClr val="tx2"/>
                </a:solidFill>
                <a:latin typeface="Consolas" panose="020B0609020204030204" pitchFamily="49" charset="0"/>
              </a:rPr>
              <a:t>silhouette_score</a:t>
            </a:r>
            <a:r>
              <a:rPr lang="en-US" dirty="0">
                <a:solidFill>
                  <a:schemeClr val="tx2"/>
                </a:solidFill>
                <a:latin typeface="Consolas" panose="020B0609020204030204" pitchFamily="49" charset="0"/>
              </a:rPr>
              <a:t>()</a:t>
            </a:r>
            <a:r>
              <a:rPr lang="en-US" dirty="0"/>
              <a:t> from the metrics module to calculate it.</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2903980"/>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metrics</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silhouette_score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criteria_var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cluster_index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6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868409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3EA4-3F28-4BD5-A8B1-5992ED3EADE0}"/>
              </a:ext>
            </a:extLst>
          </p:cNvPr>
          <p:cNvSpPr>
            <a:spLocks noGrp="1"/>
          </p:cNvSpPr>
          <p:nvPr>
            <p:ph type="title"/>
          </p:nvPr>
        </p:nvSpPr>
        <p:spPr bwMode="auto">
          <a:xfrm>
            <a:off x="206436" y="1219199"/>
            <a:ext cx="8229600" cy="265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spcAft>
                <a:spcPts val="1800"/>
              </a:spcAft>
            </a:pPr>
            <a:r>
              <a:rPr lang="en-US" altLang="en-US" dirty="0">
                <a:ea typeface="ヒラギノ角ゴ Pro W3"/>
                <a:cs typeface="Lucida Sans" panose="020B0602040502020204" pitchFamily="34" charset="0"/>
              </a:rPr>
              <a:t>Study Unit 5</a:t>
            </a:r>
            <a:br>
              <a:rPr lang="en-US" altLang="en-US" dirty="0">
                <a:ea typeface="ヒラギノ角ゴ Pro W3"/>
                <a:cs typeface="Lucida Sans" panose="020B0602040502020204" pitchFamily="34" charset="0"/>
              </a:rPr>
            </a:br>
            <a:br>
              <a:rPr lang="en-US" altLang="en-US" sz="2400"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Data Analytics in Python </a:t>
            </a:r>
          </a:p>
        </p:txBody>
      </p:sp>
    </p:spTree>
    <p:custDataLst>
      <p:tags r:id="rId1"/>
    </p:custDataLst>
    <p:extLst>
      <p:ext uri="{BB962C8B-B14F-4D97-AF65-F5344CB8AC3E}">
        <p14:creationId xmlns:p14="http://schemas.microsoft.com/office/powerpoint/2010/main" val="2674184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Plot K-Means Clusters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Plot all data points with their cluster classification in a two-dimensional scatter plot to visualise a clustering solution. </a:t>
            </a:r>
          </a:p>
          <a:p>
            <a:pPr marL="354013" indent="-354013">
              <a:buFont typeface="Arial" panose="020B0604020202020204" pitchFamily="34" charset="0"/>
              <a:buChar char="•"/>
            </a:pPr>
            <a:r>
              <a:rPr lang="en-US" dirty="0"/>
              <a:t>If we have more than two clustering criteria, we need to reduce the dimensionality of all the input variables down to two before plotting.</a:t>
            </a:r>
          </a:p>
          <a:p>
            <a:pPr marL="354013" indent="-354013">
              <a:buFont typeface="Arial" panose="020B0604020202020204" pitchFamily="34" charset="0"/>
              <a:buChar char="•"/>
            </a:pPr>
            <a:r>
              <a:rPr lang="en-US" dirty="0"/>
              <a:t>One common methods here is the Principal Component Analysis (PCA).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solidFill>
                  <a:schemeClr val="tx2"/>
                </a:solidFill>
                <a:latin typeface="Consolas" panose="020B0609020204030204" pitchFamily="49" charset="0"/>
              </a:rPr>
              <a:t>PCA()</a:t>
            </a:r>
            <a:r>
              <a:rPr lang="en-US" dirty="0"/>
              <a:t> is an estimator from the decomposition module.</a:t>
            </a:r>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fit_transformation</a:t>
            </a:r>
            <a:r>
              <a:rPr lang="en-US" dirty="0">
                <a:solidFill>
                  <a:schemeClr val="tx2"/>
                </a:solidFill>
                <a:latin typeface="Consolas" panose="020B0609020204030204" pitchFamily="49" charset="0"/>
              </a:rPr>
              <a:t>()</a:t>
            </a:r>
            <a:r>
              <a:rPr lang="en-US" dirty="0"/>
              <a:t> to obtain an array with the coordinates of each observation in the two-dimensional space.</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3275392"/>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pca_Object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.decomposition</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PCA</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n_components</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000" dirty="0">
              <a:solidFill>
                <a:schemeClr val="accent4">
                  <a:lumMod val="75000"/>
                </a:schemeClr>
              </a:solidFill>
              <a:latin typeface="Consolas" panose="020B0609020204030204" pitchFamily="49" charset="0"/>
            </a:endParaRPr>
          </a:p>
        </p:txBody>
      </p:sp>
      <p:sp>
        <p:nvSpPr>
          <p:cNvPr id="6" name="Rectangle 5">
            <a:extLst>
              <a:ext uri="{FF2B5EF4-FFF2-40B4-BE49-F238E27FC236}">
                <a16:creationId xmlns:a16="http://schemas.microsoft.com/office/drawing/2014/main" id="{F8F99E1A-AECB-4C3D-80B6-EC92A3D9998E}"/>
              </a:ext>
            </a:extLst>
          </p:cNvPr>
          <p:cNvSpPr/>
          <p:nvPr/>
        </p:nvSpPr>
        <p:spPr>
          <a:xfrm>
            <a:off x="457201" y="5000300"/>
            <a:ext cx="8229599" cy="63508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224213" indent="-2419350"/>
            <a:r>
              <a:rPr lang="en-GB" sz="2000" dirty="0" err="1">
                <a:effectLst/>
                <a:latin typeface="Consolas" panose="020B0609020204030204" pitchFamily="49" charset="0"/>
                <a:ea typeface="SimSun" panose="02010600030101010101" pitchFamily="2" charset="-122"/>
                <a:cs typeface="Times New Roman" panose="02020603050405020304" pitchFamily="18" charset="0"/>
              </a:rPr>
              <a:t>pca_fit_Object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.decomposition</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fit_transform</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criteria_var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4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3550694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55115"/>
          </a:xfrm>
        </p:spPr>
        <p:txBody>
          <a:bodyPr/>
          <a:lstStyle/>
          <a:p>
            <a:pPr algn="just"/>
            <a:r>
              <a:rPr lang="en-US" i="1" u="sng" dirty="0"/>
              <a:t>Car sales program:</a:t>
            </a:r>
          </a:p>
          <a:p>
            <a:pPr algn="just"/>
            <a:r>
              <a:rPr lang="en-US" dirty="0">
                <a:solidFill>
                  <a:schemeClr val="tx1"/>
                </a:solidFill>
              </a:rPr>
              <a:t>Carry out the following tasks in JupyterLab using the prepared DataFrame from the previous chapter:</a:t>
            </a:r>
          </a:p>
          <a:p>
            <a:pPr marL="342900" indent="-342900" algn="just">
              <a:buFont typeface="Arial" panose="020B0604020202020204" pitchFamily="34" charset="0"/>
              <a:buChar char="•"/>
            </a:pPr>
            <a:r>
              <a:rPr lang="en-US" dirty="0"/>
              <a:t>Conduct an elbow-test and determine the optimal number of clusters.</a:t>
            </a:r>
          </a:p>
          <a:p>
            <a:pPr marL="342900" indent="-342900" algn="just">
              <a:buFont typeface="Arial" panose="020B0604020202020204" pitchFamily="34" charset="0"/>
              <a:buChar char="•"/>
            </a:pPr>
            <a:r>
              <a:rPr lang="en-US" dirty="0">
                <a:solidFill>
                  <a:schemeClr val="tx1"/>
                </a:solidFill>
              </a:rPr>
              <a:t>Const</a:t>
            </a:r>
            <a:r>
              <a:rPr lang="en-US" dirty="0"/>
              <a:t>ruct a K-Means clustering solution with the number of clusters obtained from the previous task.</a:t>
            </a:r>
          </a:p>
          <a:p>
            <a:pPr marL="342900" indent="-342900" algn="just">
              <a:buFont typeface="Arial" panose="020B0604020202020204" pitchFamily="34" charset="0"/>
              <a:buChar char="•"/>
            </a:pPr>
            <a:r>
              <a:rPr lang="en-US" dirty="0"/>
              <a:t>Explore the estimated clustering solution by cross-tabulating the cluster index with the clustering criteria.</a:t>
            </a:r>
          </a:p>
          <a:p>
            <a:pPr marL="342900" indent="-342900" algn="just">
              <a:buFont typeface="Arial" panose="020B0604020202020204" pitchFamily="34" charset="0"/>
              <a:buChar char="•"/>
            </a:pPr>
            <a:r>
              <a:rPr lang="en-US" dirty="0"/>
              <a:t>Plot the clustering solution as a 2-dimensional scatter plot.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24194098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are the steps in a K-Means clustering process? How are these steps reflected in the parameters of the </a:t>
            </a:r>
            <a:r>
              <a:rPr lang="en-US" dirty="0" err="1">
                <a:solidFill>
                  <a:schemeClr val="tx2"/>
                </a:solidFill>
                <a:latin typeface="Consolas" panose="020B0609020204030204" pitchFamily="49" charset="0"/>
              </a:rPr>
              <a:t>KMeans</a:t>
            </a:r>
            <a:r>
              <a:rPr lang="en-US" dirty="0"/>
              <a:t> estimator?</a:t>
            </a:r>
          </a:p>
          <a:p>
            <a:pPr marL="354013" indent="-354013">
              <a:buFont typeface="Arial" panose="020B0604020202020204" pitchFamily="34" charset="0"/>
              <a:buChar char="•"/>
            </a:pPr>
            <a:r>
              <a:rPr lang="en-US" dirty="0"/>
              <a:t>What kind of information are stored in the object resulting from the </a:t>
            </a:r>
            <a:r>
              <a:rPr lang="en-US" dirty="0">
                <a:solidFill>
                  <a:schemeClr val="tx2"/>
                </a:solidFill>
                <a:latin typeface="Consolas" panose="020B0609020204030204" pitchFamily="49" charset="0"/>
              </a:rPr>
              <a:t>fit()</a:t>
            </a:r>
            <a:r>
              <a:rPr lang="en-US" dirty="0"/>
              <a:t> function?</a:t>
            </a:r>
          </a:p>
        </p:txBody>
      </p:sp>
    </p:spTree>
    <p:custDataLst>
      <p:tags r:id="rId1"/>
    </p:custDataLst>
    <p:extLst>
      <p:ext uri="{BB962C8B-B14F-4D97-AF65-F5344CB8AC3E}">
        <p14:creationId xmlns:p14="http://schemas.microsoft.com/office/powerpoint/2010/main" val="13717995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Decision Trees</a:t>
            </a:r>
          </a:p>
        </p:txBody>
      </p:sp>
    </p:spTree>
    <p:custDataLst>
      <p:tags r:id="rId1"/>
    </p:custDataLst>
    <p:extLst>
      <p:ext uri="{BB962C8B-B14F-4D97-AF65-F5344CB8AC3E}">
        <p14:creationId xmlns:p14="http://schemas.microsoft.com/office/powerpoint/2010/main" val="11708330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Decision trees split a sample to reach certain decision points based on some criteria. It is therefore a sample classification technique.</a:t>
            </a:r>
          </a:p>
          <a:p>
            <a:pPr marL="354013" indent="-354013">
              <a:buFont typeface="Arial" panose="020B0604020202020204" pitchFamily="34" charset="0"/>
              <a:buChar char="•"/>
            </a:pPr>
            <a:r>
              <a:rPr lang="en-US" dirty="0"/>
              <a:t>Each decision point is called a node and represents a subset of the sample. </a:t>
            </a:r>
          </a:p>
          <a:p>
            <a:pPr marL="354013" indent="-354013">
              <a:buFont typeface="Arial" panose="020B0604020202020204" pitchFamily="34" charset="0"/>
              <a:buChar char="•"/>
            </a:pPr>
            <a:r>
              <a:rPr lang="en-US" dirty="0"/>
              <a:t>Nodes split from a superordinate node are called the child node while the origin node is called the parent node. </a:t>
            </a:r>
          </a:p>
          <a:p>
            <a:pPr marL="354013" indent="-354013">
              <a:buFont typeface="Arial" panose="020B0604020202020204" pitchFamily="34" charset="0"/>
              <a:buChar char="•"/>
            </a:pPr>
            <a:r>
              <a:rPr lang="en-US" dirty="0"/>
              <a:t>A child node with no further subdivisions or splitting is called a leaf node.</a:t>
            </a:r>
          </a:p>
          <a:p>
            <a:pPr marL="354013" indent="-354013">
              <a:buFont typeface="Arial" panose="020B0604020202020204" pitchFamily="34" charset="0"/>
              <a:buChar char="•"/>
            </a:pPr>
            <a:r>
              <a:rPr lang="en-US" dirty="0"/>
              <a:t>The decision tree algorithm predicts the individual classification based on the input variables and the value of the target variable at the same time. </a:t>
            </a:r>
          </a:p>
          <a:p>
            <a:pPr marL="354013" indent="-354013">
              <a:buFont typeface="Arial" panose="020B0604020202020204" pitchFamily="34" charset="0"/>
              <a:buChar char="•"/>
            </a:pPr>
            <a:r>
              <a:rPr lang="en-US" dirty="0"/>
              <a:t>These rules of decision form the resulting model which can be illustrated by a tree-like structure graphically.</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6557178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Decision tree model illustrates the complex relationship between the target variable and the input variables rather well. </a:t>
            </a:r>
          </a:p>
          <a:p>
            <a:pPr marL="354013" indent="-354013">
              <a:buFont typeface="Arial" panose="020B0604020202020204" pitchFamily="34" charset="0"/>
              <a:buChar char="•"/>
            </a:pPr>
            <a:r>
              <a:rPr lang="en-US" dirty="0"/>
              <a:t>The importance of the input variables in the decision rules is reflected in the decision tree. Higher up variables are more important.</a:t>
            </a:r>
          </a:p>
          <a:p>
            <a:pPr marL="354013" indent="-354013">
              <a:buFont typeface="Arial" panose="020B0604020202020204" pitchFamily="34" charset="0"/>
              <a:buChar char="•"/>
            </a:pPr>
            <a:r>
              <a:rPr lang="en-US" dirty="0"/>
              <a:t>The value of a leaf node is the prediction of the target variable for those observations classified in it. </a:t>
            </a:r>
          </a:p>
          <a:p>
            <a:pPr marL="354013" indent="-354013">
              <a:buFont typeface="Arial" panose="020B0604020202020204" pitchFamily="34" charset="0"/>
              <a:buChar char="•"/>
            </a:pPr>
            <a:r>
              <a:rPr lang="en-US" dirty="0"/>
              <a:t>If the target variable is categorical, the predicted value will be the mode. If it is numeric, the value will be the mean. </a:t>
            </a:r>
          </a:p>
        </p:txBody>
      </p:sp>
    </p:spTree>
    <p:custDataLst>
      <p:tags r:id="rId1"/>
    </p:custDataLst>
    <p:extLst>
      <p:ext uri="{BB962C8B-B14F-4D97-AF65-F5344CB8AC3E}">
        <p14:creationId xmlns:p14="http://schemas.microsoft.com/office/powerpoint/2010/main" val="7607255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of Decision Tree</a:t>
            </a:r>
            <a:endParaRPr lang="en-SG" dirty="0"/>
          </a:p>
        </p:txBody>
      </p:sp>
      <p:pic>
        <p:nvPicPr>
          <p:cNvPr id="4" name="Picture 3"/>
          <p:cNvPicPr>
            <a:picLocks noChangeAspect="1"/>
          </p:cNvPicPr>
          <p:nvPr/>
        </p:nvPicPr>
        <p:blipFill rotWithShape="1">
          <a:blip r:embed="rId2"/>
          <a:srcRect l="30636" t="20328" r="19413" b="10915"/>
          <a:stretch/>
        </p:blipFill>
        <p:spPr>
          <a:xfrm>
            <a:off x="946263" y="860082"/>
            <a:ext cx="6609762" cy="5117864"/>
          </a:xfrm>
          <a:prstGeom prst="rect">
            <a:avLst/>
          </a:prstGeom>
        </p:spPr>
      </p:pic>
      <p:sp>
        <p:nvSpPr>
          <p:cNvPr id="8" name="Rectangle 7"/>
          <p:cNvSpPr/>
          <p:nvPr/>
        </p:nvSpPr>
        <p:spPr>
          <a:xfrm>
            <a:off x="908730" y="1002163"/>
            <a:ext cx="2174104" cy="584775"/>
          </a:xfrm>
          <a:prstGeom prst="rect">
            <a:avLst/>
          </a:prstGeom>
        </p:spPr>
        <p:txBody>
          <a:bodyPr wrap="square">
            <a:spAutoFit/>
          </a:bodyPr>
          <a:lstStyle/>
          <a:p>
            <a:pPr algn="ctr"/>
            <a:r>
              <a:rPr lang="en-US" sz="1600" dirty="0"/>
              <a:t>Root node; the most important feature</a:t>
            </a:r>
          </a:p>
        </p:txBody>
      </p:sp>
      <p:sp>
        <p:nvSpPr>
          <p:cNvPr id="9" name="Rectangle 8"/>
          <p:cNvSpPr/>
          <p:nvPr/>
        </p:nvSpPr>
        <p:spPr>
          <a:xfrm>
            <a:off x="5468325" y="860082"/>
            <a:ext cx="3405710" cy="584775"/>
          </a:xfrm>
          <a:prstGeom prst="rect">
            <a:avLst/>
          </a:prstGeom>
        </p:spPr>
        <p:txBody>
          <a:bodyPr wrap="square">
            <a:spAutoFit/>
          </a:bodyPr>
          <a:lstStyle/>
          <a:p>
            <a:pPr algn="ctr"/>
            <a:r>
              <a:rPr lang="en-US" sz="1600" dirty="0"/>
              <a:t>Source: https://scikit-learn.org/stable/modules/tree.html</a:t>
            </a:r>
          </a:p>
        </p:txBody>
      </p:sp>
      <p:sp>
        <p:nvSpPr>
          <p:cNvPr id="10" name="Right Arrow 9"/>
          <p:cNvSpPr/>
          <p:nvPr/>
        </p:nvSpPr>
        <p:spPr>
          <a:xfrm>
            <a:off x="3082834" y="1152470"/>
            <a:ext cx="714102" cy="2841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p:cNvSpPr/>
          <p:nvPr/>
        </p:nvSpPr>
        <p:spPr>
          <a:xfrm>
            <a:off x="595222" y="6128253"/>
            <a:ext cx="6076166" cy="338554"/>
          </a:xfrm>
          <a:prstGeom prst="rect">
            <a:avLst/>
          </a:prstGeom>
        </p:spPr>
        <p:txBody>
          <a:bodyPr wrap="square">
            <a:spAutoFit/>
          </a:bodyPr>
          <a:lstStyle/>
          <a:p>
            <a:pPr marL="285750" indent="-285750">
              <a:buFont typeface="Arial" panose="020B0604020202020204" pitchFamily="34" charset="0"/>
              <a:buChar char="•"/>
            </a:pPr>
            <a:r>
              <a:rPr lang="en-US" sz="1600" dirty="0"/>
              <a:t>In total, we have 9 leaf nodes (</a:t>
            </a:r>
            <a:r>
              <a:rPr lang="en-US" sz="1600" dirty="0">
                <a:solidFill>
                  <a:srgbClr val="FF0000"/>
                </a:solidFill>
              </a:rPr>
              <a:t>nodes in the red rectangles</a:t>
            </a:r>
            <a:r>
              <a:rPr lang="en-US" sz="1600" dirty="0"/>
              <a:t>) </a:t>
            </a:r>
          </a:p>
        </p:txBody>
      </p:sp>
      <p:sp>
        <p:nvSpPr>
          <p:cNvPr id="18" name="Rectangle 17"/>
          <p:cNvSpPr/>
          <p:nvPr/>
        </p:nvSpPr>
        <p:spPr>
          <a:xfrm>
            <a:off x="5337111" y="4393038"/>
            <a:ext cx="2080726" cy="7711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18"/>
          <p:cNvSpPr/>
          <p:nvPr/>
        </p:nvSpPr>
        <p:spPr>
          <a:xfrm>
            <a:off x="3612862" y="5228111"/>
            <a:ext cx="2080726" cy="7711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Rectangle 19"/>
          <p:cNvSpPr/>
          <p:nvPr/>
        </p:nvSpPr>
        <p:spPr>
          <a:xfrm>
            <a:off x="989233" y="4456993"/>
            <a:ext cx="3029868" cy="7071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ectangle 21"/>
          <p:cNvSpPr/>
          <p:nvPr/>
        </p:nvSpPr>
        <p:spPr>
          <a:xfrm>
            <a:off x="6553195" y="3546767"/>
            <a:ext cx="1040363" cy="6959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22"/>
          <p:cNvSpPr/>
          <p:nvPr/>
        </p:nvSpPr>
        <p:spPr>
          <a:xfrm>
            <a:off x="3346574" y="1795722"/>
            <a:ext cx="1040363" cy="6959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6979732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548778" cy="1305233"/>
          </a:xfrm>
        </p:spPr>
        <p:txBody>
          <a:bodyPr/>
          <a:lstStyle/>
          <a:p>
            <a:pPr>
              <a:lnSpc>
                <a:spcPct val="80000"/>
              </a:lnSpc>
            </a:pPr>
            <a:r>
              <a:rPr lang="en-SG" dirty="0"/>
              <a:t>Algorithm of Constructing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most common algorithms for constructing decision trees are CHAID (chi-square automatic interaction detection), C5.0 (a proprietary algorithm) and CART (classification and regression tree). </a:t>
            </a:r>
          </a:p>
          <a:p>
            <a:pPr marL="354013" indent="-354013">
              <a:buFont typeface="Arial" panose="020B0604020202020204" pitchFamily="34" charset="0"/>
              <a:buChar char="•"/>
            </a:pPr>
            <a:r>
              <a:rPr lang="en-US" dirty="0"/>
              <a:t>The estimators </a:t>
            </a:r>
            <a:r>
              <a:rPr lang="en-US" dirty="0" err="1">
                <a:solidFill>
                  <a:schemeClr val="tx2"/>
                </a:solidFill>
                <a:latin typeface="Consolas" panose="020B0609020204030204" pitchFamily="49" charset="0"/>
              </a:rPr>
              <a:t>DecisionTreeClassifier</a:t>
            </a:r>
            <a:r>
              <a:rPr lang="en-US" dirty="0"/>
              <a:t> and </a:t>
            </a:r>
            <a:r>
              <a:rPr lang="en-US" dirty="0" err="1">
                <a:solidFill>
                  <a:schemeClr val="tx2"/>
                </a:solidFill>
                <a:latin typeface="Consolas" panose="020B0609020204030204" pitchFamily="49" charset="0"/>
              </a:rPr>
              <a:t>DecisionTree</a:t>
            </a:r>
            <a:r>
              <a:rPr lang="en-US" dirty="0">
                <a:solidFill>
                  <a:schemeClr val="tx2"/>
                </a:solidFill>
                <a:latin typeface="Consolas" panose="020B0609020204030204" pitchFamily="49" charset="0"/>
              </a:rPr>
              <a:t>-Regressor</a:t>
            </a:r>
            <a:r>
              <a:rPr lang="en-US" dirty="0">
                <a:solidFill>
                  <a:schemeClr val="tx2"/>
                </a:solidFill>
              </a:rPr>
              <a:t> </a:t>
            </a:r>
            <a:r>
              <a:rPr lang="en-US" dirty="0"/>
              <a:t>of scikit-learn use an </a:t>
            </a:r>
            <a:r>
              <a:rPr lang="en-US" dirty="0" err="1"/>
              <a:t>optimised</a:t>
            </a:r>
            <a:r>
              <a:rPr lang="en-US" dirty="0"/>
              <a:t> version of CART.</a:t>
            </a:r>
          </a:p>
          <a:p>
            <a:pPr marL="354013" indent="-354013">
              <a:buFont typeface="Arial" panose="020B0604020202020204" pitchFamily="34" charset="0"/>
              <a:buChar char="•"/>
            </a:pPr>
            <a:r>
              <a:rPr lang="en-US" dirty="0"/>
              <a:t>The CART algorithm can create classification and regression trees.</a:t>
            </a:r>
          </a:p>
          <a:p>
            <a:pPr marL="354013" indent="-354013">
              <a:buFont typeface="Arial" panose="020B0604020202020204" pitchFamily="34" charset="0"/>
              <a:buChar char="•"/>
            </a:pPr>
            <a:r>
              <a:rPr lang="en-US" dirty="0"/>
              <a:t>Regression trees estimate values of continuous target variables, while classification trees predict outcomes of categorical target variables.</a:t>
            </a:r>
          </a:p>
          <a:p>
            <a:pPr marL="354013" indent="-354013">
              <a:buFont typeface="Arial" panose="020B0604020202020204" pitchFamily="34" charset="0"/>
              <a:buChar char="•"/>
            </a:pPr>
            <a:r>
              <a:rPr lang="en-US" dirty="0"/>
              <a:t>CART splits the tree into two sub-samples at every decision point based on the input variables. </a:t>
            </a:r>
          </a:p>
          <a:p>
            <a:pPr marL="354013" indent="-354013">
              <a:buFont typeface="Arial" panose="020B0604020202020204" pitchFamily="34" charset="0"/>
              <a:buChar char="•"/>
            </a:pPr>
            <a:r>
              <a:rPr lang="en-US" dirty="0"/>
              <a:t>The splitting process terminates once certain stopping criteria are fulfilled.</a:t>
            </a:r>
          </a:p>
        </p:txBody>
      </p:sp>
    </p:spTree>
    <p:custDataLst>
      <p:tags r:id="rId1"/>
    </p:custDataLst>
    <p:extLst>
      <p:ext uri="{BB962C8B-B14F-4D97-AF65-F5344CB8AC3E}">
        <p14:creationId xmlns:p14="http://schemas.microsoft.com/office/powerpoint/2010/main" val="42478764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SG" dirty="0"/>
              <a:t>Algorithm of Constructing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sample subset at each node become more homogeneous as the split proves advances. </a:t>
            </a:r>
          </a:p>
          <a:p>
            <a:pPr marL="354013" indent="-354013">
              <a:buFont typeface="Arial" panose="020B0604020202020204" pitchFamily="34" charset="0"/>
              <a:buChar char="•"/>
            </a:pPr>
            <a:r>
              <a:rPr lang="en-US" dirty="0"/>
              <a:t>The homogeneity of each subset reflects the split quality from a parent node to its child nodes. </a:t>
            </a:r>
          </a:p>
          <a:p>
            <a:pPr marL="354013" indent="-354013">
              <a:buFont typeface="Arial" panose="020B0604020202020204" pitchFamily="34" charset="0"/>
              <a:buChar char="•"/>
            </a:pPr>
            <a:r>
              <a:rPr lang="en-US" dirty="0"/>
              <a:t>In classification tree, the homogeneity is measured by Gini and Entropy.</a:t>
            </a:r>
          </a:p>
          <a:p>
            <a:pPr marL="354013" indent="-354013">
              <a:buFont typeface="Arial" panose="020B0604020202020204" pitchFamily="34" charset="0"/>
              <a:buChar char="•"/>
            </a:pPr>
            <a:r>
              <a:rPr lang="en-US" dirty="0"/>
              <a:t>In regression tree, the impurity is measured by the sum of squared error (SSE). </a:t>
            </a:r>
          </a:p>
          <a:p>
            <a:pPr marL="354013" indent="-354013">
              <a:buFont typeface="Arial" panose="020B0604020202020204" pitchFamily="34" charset="0"/>
              <a:buChar char="•"/>
            </a:pPr>
            <a:r>
              <a:rPr lang="en-US" dirty="0"/>
              <a:t>In both options, the split with the highest reduction of impurity or highest homogeneity in the child nodes will be chosen.</a:t>
            </a:r>
          </a:p>
        </p:txBody>
      </p:sp>
    </p:spTree>
    <p:custDataLst>
      <p:tags r:id="rId1"/>
    </p:custDataLst>
    <p:extLst>
      <p:ext uri="{BB962C8B-B14F-4D97-AF65-F5344CB8AC3E}">
        <p14:creationId xmlns:p14="http://schemas.microsoft.com/office/powerpoint/2010/main" val="35233085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SG" dirty="0"/>
              <a:t>Algorithm of Constructing Decision Trees (III)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Two possibilities to stop the CART algorithm:</a:t>
            </a:r>
          </a:p>
          <a:p>
            <a:pPr marL="754063" lvl="1" indent="-354013" algn="l">
              <a:buFont typeface="Wingdings" panose="05000000000000000000" pitchFamily="2" charset="2"/>
              <a:buChar char="Ø"/>
            </a:pPr>
            <a:r>
              <a:rPr lang="en-US" dirty="0">
                <a:solidFill>
                  <a:schemeClr val="tx1"/>
                </a:solidFill>
              </a:rPr>
              <a:t>no or little improvement of impurity detected after a new split</a:t>
            </a:r>
          </a:p>
          <a:p>
            <a:pPr marL="1154113" lvl="2" indent="-354013" algn="l">
              <a:buFont typeface="Arial" panose="020B0604020202020204" pitchFamily="34" charset="0"/>
              <a:buChar char="•"/>
            </a:pPr>
            <a:r>
              <a:rPr lang="en-US" dirty="0">
                <a:solidFill>
                  <a:schemeClr val="tx1"/>
                </a:solidFill>
              </a:rPr>
              <a:t>Gini/SSE drops below a threshold</a:t>
            </a:r>
          </a:p>
          <a:p>
            <a:pPr marL="1154113" lvl="2" indent="-354013" algn="l">
              <a:buFont typeface="Arial" panose="020B0604020202020204" pitchFamily="34" charset="0"/>
              <a:buChar char="•"/>
            </a:pPr>
            <a:r>
              <a:rPr lang="en-US" dirty="0">
                <a:solidFill>
                  <a:schemeClr val="tx1"/>
                </a:solidFill>
              </a:rPr>
              <a:t>Low Gini or SSE indicates rather homogeneous nodes, another split would not decrease the impurity significantly.</a:t>
            </a:r>
          </a:p>
          <a:p>
            <a:pPr marL="1154113" lvl="2" indent="-354013" algn="l">
              <a:buFont typeface="Arial" panose="020B0604020202020204" pitchFamily="34" charset="0"/>
              <a:buChar char="•"/>
            </a:pPr>
            <a:r>
              <a:rPr lang="en-US" dirty="0">
                <a:solidFill>
                  <a:schemeClr val="tx1"/>
                </a:solidFill>
              </a:rPr>
              <a:t>High thresholds: oversimplified trees. </a:t>
            </a:r>
            <a:br>
              <a:rPr lang="en-US" dirty="0">
                <a:solidFill>
                  <a:schemeClr val="tx1"/>
                </a:solidFill>
              </a:rPr>
            </a:br>
            <a:r>
              <a:rPr lang="en-US" dirty="0">
                <a:solidFill>
                  <a:schemeClr val="tx1"/>
                </a:solidFill>
              </a:rPr>
              <a:t>Low thresholds: overcomplicated trees.</a:t>
            </a:r>
          </a:p>
          <a:p>
            <a:pPr marL="754063" lvl="1" indent="-354013" algn="l">
              <a:buFont typeface="Wingdings" panose="05000000000000000000" pitchFamily="2" charset="2"/>
              <a:buChar char="Ø"/>
            </a:pPr>
            <a:r>
              <a:rPr lang="en-US" dirty="0">
                <a:solidFill>
                  <a:schemeClr val="tx1"/>
                </a:solidFill>
              </a:rPr>
              <a:t>a pre-specified depth (number of splits) of the tree is reached</a:t>
            </a:r>
          </a:p>
          <a:p>
            <a:pPr marL="1154113" lvl="2" indent="-354013" algn="l">
              <a:buFont typeface="Arial" panose="020B0604020202020204" pitchFamily="34" charset="0"/>
              <a:buChar char="•"/>
            </a:pPr>
            <a:r>
              <a:rPr lang="en-US" dirty="0">
                <a:solidFill>
                  <a:schemeClr val="tx1"/>
                </a:solidFill>
              </a:rPr>
              <a:t>control tree size without oversimplifying or overcomplicating it. </a:t>
            </a:r>
          </a:p>
          <a:p>
            <a:pPr marL="1154113" lvl="2" indent="-354013" algn="l">
              <a:buFont typeface="Arial" panose="020B0604020202020204" pitchFamily="34" charset="0"/>
              <a:buChar char="•"/>
            </a:pPr>
            <a:r>
              <a:rPr lang="en-US" dirty="0">
                <a:solidFill>
                  <a:schemeClr val="tx1"/>
                </a:solidFill>
              </a:rPr>
              <a:t>Set a lower bound of observations in the nodes.</a:t>
            </a:r>
          </a:p>
        </p:txBody>
      </p:sp>
    </p:spTree>
    <p:custDataLst>
      <p:tags r:id="rId1"/>
    </p:custDataLst>
    <p:extLst>
      <p:ext uri="{BB962C8B-B14F-4D97-AF65-F5344CB8AC3E}">
        <p14:creationId xmlns:p14="http://schemas.microsoft.com/office/powerpoint/2010/main" val="3476786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Introduction to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Scikit-Learn</a:t>
            </a:r>
          </a:p>
        </p:txBody>
      </p:sp>
    </p:spTree>
    <p:custDataLst>
      <p:tags r:id="rId1"/>
    </p:custDataLst>
    <p:extLst>
      <p:ext uri="{BB962C8B-B14F-4D97-AF65-F5344CB8AC3E}">
        <p14:creationId xmlns:p14="http://schemas.microsoft.com/office/powerpoint/2010/main" val="38760529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Evaluation of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Evaluate the performance of a decision tree by examining its fit on available data. </a:t>
            </a:r>
          </a:p>
          <a:p>
            <a:pPr marL="754063" lvl="1" indent="-354013" algn="l">
              <a:buFont typeface="Wingdings" panose="05000000000000000000" pitchFamily="2" charset="2"/>
              <a:buChar char="Ø"/>
            </a:pPr>
            <a:r>
              <a:rPr lang="en-US" dirty="0">
                <a:solidFill>
                  <a:schemeClr val="tx1"/>
                </a:solidFill>
              </a:rPr>
              <a:t>For classification trees, use confusion matrix</a:t>
            </a:r>
          </a:p>
          <a:p>
            <a:pPr marL="1154113" lvl="2" indent="-354013" algn="l">
              <a:buFont typeface="Arial" panose="020B0604020202020204" pitchFamily="34" charset="0"/>
              <a:buChar char="•"/>
            </a:pPr>
            <a:r>
              <a:rPr lang="en-US" dirty="0" err="1">
                <a:solidFill>
                  <a:schemeClr val="tx1"/>
                </a:solidFill>
              </a:rPr>
              <a:t>Summarise</a:t>
            </a:r>
            <a:r>
              <a:rPr lang="en-US" dirty="0">
                <a:solidFill>
                  <a:schemeClr val="tx1"/>
                </a:solidFill>
              </a:rPr>
              <a:t> correct and incorrect classifications. </a:t>
            </a:r>
          </a:p>
          <a:p>
            <a:pPr marL="1154113" lvl="2" indent="-354013" algn="l">
              <a:buFont typeface="Arial" panose="020B0604020202020204" pitchFamily="34" charset="0"/>
              <a:buChar char="•"/>
            </a:pPr>
            <a:r>
              <a:rPr lang="en-US" dirty="0">
                <a:solidFill>
                  <a:schemeClr val="tx1"/>
                </a:solidFill>
              </a:rPr>
              <a:t>The larger the proportion of identical predicted and observed classifications, the more accurate is the decision tree model. </a:t>
            </a:r>
          </a:p>
          <a:p>
            <a:pPr marL="754063" lvl="1" indent="-354013" algn="l">
              <a:buFont typeface="Wingdings" panose="05000000000000000000" pitchFamily="2" charset="2"/>
              <a:buChar char="Ø"/>
            </a:pPr>
            <a:r>
              <a:rPr lang="en-US" dirty="0">
                <a:solidFill>
                  <a:schemeClr val="tx1"/>
                </a:solidFill>
              </a:rPr>
              <a:t>For regression trees, use Root-Mean-Square-Error (RMSE)</a:t>
            </a:r>
          </a:p>
          <a:p>
            <a:pPr marL="1154113" lvl="2" indent="-354013" algn="l">
              <a:buFont typeface="Arial" panose="020B0604020202020204" pitchFamily="34" charset="0"/>
              <a:buChar char="•"/>
            </a:pPr>
            <a:r>
              <a:rPr lang="en-US" dirty="0">
                <a:solidFill>
                  <a:schemeClr val="tx1"/>
                </a:solidFill>
              </a:rPr>
              <a:t>Average deviance of all predicted values from the observed values. </a:t>
            </a:r>
          </a:p>
          <a:p>
            <a:pPr marL="1154113" lvl="2" indent="-354013" algn="l">
              <a:buFont typeface="Arial" panose="020B0604020202020204" pitchFamily="34" charset="0"/>
              <a:buChar char="•"/>
            </a:pPr>
            <a:r>
              <a:rPr lang="en-US" dirty="0">
                <a:solidFill>
                  <a:schemeClr val="tx1"/>
                </a:solidFill>
              </a:rPr>
              <a:t>The lower the deviance, the closer are the predictions to the actual values, and the better is the model.</a:t>
            </a:r>
          </a:p>
        </p:txBody>
      </p:sp>
    </p:spTree>
    <p:custDataLst>
      <p:tags r:id="rId1"/>
    </p:custDataLst>
    <p:extLst>
      <p:ext uri="{BB962C8B-B14F-4D97-AF65-F5344CB8AC3E}">
        <p14:creationId xmlns:p14="http://schemas.microsoft.com/office/powerpoint/2010/main" val="16811223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Evaluation of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Evaluate also the performance of a decision tree by its prediction accuracy on unseen data.</a:t>
            </a:r>
          </a:p>
          <a:p>
            <a:pPr marL="354013" indent="-354013">
              <a:buFont typeface="Arial" panose="020B0604020202020204" pitchFamily="34" charset="0"/>
              <a:buChar char="•"/>
            </a:pPr>
            <a:r>
              <a:rPr lang="en-US" dirty="0"/>
              <a:t>Partition the original dataset randomly into a training and a testing dataset. </a:t>
            </a:r>
          </a:p>
          <a:p>
            <a:pPr marL="354013" indent="-354013">
              <a:buFont typeface="Arial" panose="020B0604020202020204" pitchFamily="34" charset="0"/>
              <a:buChar char="•"/>
            </a:pPr>
            <a:r>
              <a:rPr lang="en-US" dirty="0"/>
              <a:t>The decision tree as a predictive model is evaluated by its ability to apply what it has “learned” from the training data to the testing data. </a:t>
            </a:r>
          </a:p>
          <a:p>
            <a:pPr marL="354013" indent="-354013">
              <a:buFont typeface="Arial" panose="020B0604020202020204" pitchFamily="34" charset="0"/>
              <a:buChar char="•"/>
            </a:pPr>
            <a:r>
              <a:rPr lang="en-US" dirty="0"/>
              <a:t>If the prediction accuracy of the model on the training data is much higher than the testing data, the model tends to be </a:t>
            </a:r>
            <a:r>
              <a:rPr lang="en-US" dirty="0" err="1"/>
              <a:t>overfitted</a:t>
            </a:r>
            <a:r>
              <a:rPr lang="en-US" dirty="0"/>
              <a:t>.</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3896811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Decision Tree Estimators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Import the </a:t>
            </a:r>
            <a:r>
              <a:rPr lang="en-US" dirty="0" err="1">
                <a:solidFill>
                  <a:schemeClr val="tx2"/>
                </a:solidFill>
                <a:latin typeface="Consolas" panose="020B0609020204030204" pitchFamily="49" charset="0"/>
              </a:rPr>
              <a:t>sklearn.tree</a:t>
            </a:r>
            <a:r>
              <a:rPr lang="en-US" dirty="0"/>
              <a:t> module in the first place.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Initiate the </a:t>
            </a:r>
            <a:r>
              <a:rPr lang="en-US" dirty="0" err="1">
                <a:solidFill>
                  <a:schemeClr val="tx2"/>
                </a:solidFill>
                <a:latin typeface="Consolas" panose="020B0609020204030204" pitchFamily="49" charset="0"/>
              </a:rPr>
              <a:t>DecisionTreeClassifier</a:t>
            </a:r>
            <a:r>
              <a:rPr lang="en-US" dirty="0"/>
              <a:t> estimator for classification tree: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To fit a regression tree, declare the </a:t>
            </a:r>
            <a:r>
              <a:rPr lang="en-US" dirty="0" err="1">
                <a:solidFill>
                  <a:schemeClr val="tx2"/>
                </a:solidFill>
                <a:latin typeface="Consolas" panose="020B0609020204030204" pitchFamily="49" charset="0"/>
              </a:rPr>
              <a:t>DecisionTreeRegressor</a:t>
            </a:r>
            <a:r>
              <a:rPr lang="en-US" dirty="0"/>
              <a:t> estimator.</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t>
            </a:r>
            <a:r>
              <a:rPr lang="en-US" dirty="0">
                <a:latin typeface="Consolas" panose="020B0609020204030204" pitchFamily="49" charset="0"/>
              </a:rPr>
              <a:t>…</a:t>
            </a:r>
            <a:r>
              <a:rPr lang="en-US" dirty="0"/>
              <a:t>” indicates the parameters of the estimator that control the fitting of the decision trees.</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1746389"/>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from </a:t>
            </a:r>
            <a:r>
              <a:rPr lang="en-US" sz="2000" dirty="0" err="1">
                <a:solidFill>
                  <a:schemeClr val="accent4">
                    <a:lumMod val="75000"/>
                  </a:schemeClr>
                </a:solidFill>
                <a:latin typeface="Consolas" panose="020B0609020204030204" pitchFamily="49" charset="0"/>
              </a:rPr>
              <a:t>sklearn</a:t>
            </a:r>
            <a:r>
              <a:rPr lang="en-US" sz="2000" dirty="0">
                <a:solidFill>
                  <a:schemeClr val="tx1"/>
                </a:solidFill>
                <a:latin typeface="Consolas" panose="020B0609020204030204" pitchFamily="49" charset="0"/>
              </a:rPr>
              <a:t> import </a:t>
            </a:r>
            <a:r>
              <a:rPr lang="en-US" sz="2000" dirty="0">
                <a:solidFill>
                  <a:srgbClr val="003366"/>
                </a:solidFill>
                <a:latin typeface="Consolas" panose="020B0609020204030204" pitchFamily="49" charset="0"/>
              </a:rPr>
              <a:t>tree</a:t>
            </a:r>
          </a:p>
        </p:txBody>
      </p:sp>
      <p:sp>
        <p:nvSpPr>
          <p:cNvPr id="6" name="Rectangle 5">
            <a:extLst>
              <a:ext uri="{FF2B5EF4-FFF2-40B4-BE49-F238E27FC236}">
                <a16:creationId xmlns:a16="http://schemas.microsoft.com/office/drawing/2014/main" id="{DC0C887D-5C9B-4F3E-A706-3B4D6DE2741E}"/>
              </a:ext>
            </a:extLst>
          </p:cNvPr>
          <p:cNvSpPr/>
          <p:nvPr/>
        </p:nvSpPr>
        <p:spPr>
          <a:xfrm>
            <a:off x="457201" y="2699786"/>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tree_Object</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tree</a:t>
            </a:r>
            <a:r>
              <a:rPr lang="en-US" sz="2000" dirty="0" err="1">
                <a:solidFill>
                  <a:schemeClr val="tx1"/>
                </a:solidFill>
                <a:latin typeface="Consolas" panose="020B0609020204030204" pitchFamily="49" charset="0"/>
              </a:rPr>
              <a:t>.</a:t>
            </a:r>
            <a:r>
              <a:rPr lang="en-US" sz="2000" dirty="0" err="1">
                <a:solidFill>
                  <a:srgbClr val="0000CC"/>
                </a:solidFill>
                <a:latin typeface="Consolas" panose="020B0609020204030204" pitchFamily="49" charset="0"/>
              </a:rPr>
              <a:t>DecisionTreeClassifier</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
        <p:nvSpPr>
          <p:cNvPr id="7" name="Rectangle 6">
            <a:extLst>
              <a:ext uri="{FF2B5EF4-FFF2-40B4-BE49-F238E27FC236}">
                <a16:creationId xmlns:a16="http://schemas.microsoft.com/office/drawing/2014/main" id="{DC0C887D-5C9B-4F3E-A706-3B4D6DE2741E}"/>
              </a:ext>
            </a:extLst>
          </p:cNvPr>
          <p:cNvSpPr/>
          <p:nvPr/>
        </p:nvSpPr>
        <p:spPr>
          <a:xfrm>
            <a:off x="457201" y="3593613"/>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tree_Object</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tree</a:t>
            </a:r>
            <a:r>
              <a:rPr lang="en-US" sz="2000" dirty="0" err="1">
                <a:solidFill>
                  <a:schemeClr val="tx1"/>
                </a:solidFill>
                <a:latin typeface="Consolas" panose="020B0609020204030204" pitchFamily="49" charset="0"/>
              </a:rPr>
              <a:t>.</a:t>
            </a:r>
            <a:r>
              <a:rPr lang="en-US" sz="2000" dirty="0" err="1">
                <a:solidFill>
                  <a:srgbClr val="0000CC"/>
                </a:solidFill>
                <a:latin typeface="Consolas" panose="020B0609020204030204" pitchFamily="49" charset="0"/>
              </a:rPr>
              <a:t>DecisionTreeRegressor</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1570159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Decision Tree Estimators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Here is a list of the parameters of the </a:t>
            </a:r>
            <a:r>
              <a:rPr lang="en-US" dirty="0" err="1">
                <a:solidFill>
                  <a:schemeClr val="tx2"/>
                </a:solidFill>
                <a:latin typeface="Consolas" panose="020B0609020204030204" pitchFamily="49" charset="0"/>
              </a:rPr>
              <a:t>DecisionTreeClassifier</a:t>
            </a:r>
            <a:r>
              <a:rPr lang="en-US" dirty="0"/>
              <a:t> and </a:t>
            </a:r>
            <a:r>
              <a:rPr lang="en-US" dirty="0" err="1">
                <a:solidFill>
                  <a:schemeClr val="tx2"/>
                </a:solidFill>
                <a:latin typeface="Consolas" panose="020B0609020204030204" pitchFamily="49" charset="0"/>
              </a:rPr>
              <a:t>DecisionTreeRegressor</a:t>
            </a:r>
            <a:r>
              <a:rPr lang="en-US" dirty="0"/>
              <a:t> estimators.</a:t>
            </a:r>
          </a:p>
          <a:p>
            <a:pPr marL="354013" indent="-354013">
              <a:buFont typeface="Arial" panose="020B0604020202020204" pitchFamily="34" charset="0"/>
              <a:buChar char="•"/>
            </a:pPr>
            <a:r>
              <a:rPr lang="en-US" dirty="0"/>
              <a:t>The main differences between them are the parameter </a:t>
            </a:r>
            <a:r>
              <a:rPr lang="en-US" dirty="0">
                <a:solidFill>
                  <a:schemeClr val="tx2"/>
                </a:solidFill>
                <a:latin typeface="Consolas" panose="020B0609020204030204" pitchFamily="49" charset="0"/>
              </a:rPr>
              <a:t>criterion</a:t>
            </a:r>
            <a:r>
              <a:rPr lang="en-US" dirty="0"/>
              <a:t> and the availability of the parameter </a:t>
            </a:r>
            <a:r>
              <a:rPr lang="en-US" dirty="0" err="1">
                <a:solidFill>
                  <a:schemeClr val="tx2"/>
                </a:solidFill>
                <a:latin typeface="Consolas" panose="020B0609020204030204" pitchFamily="49" charset="0"/>
              </a:rPr>
              <a:t>class_weight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285750" indent="-285750">
              <a:spcBef>
                <a:spcPts val="0"/>
              </a:spcBef>
              <a:buFont typeface="Arial" panose="020B0604020202020204" pitchFamily="34" charset="0"/>
              <a:buChar char="•"/>
            </a:pPr>
            <a:endParaRPr lang="en-GB" sz="1400" dirty="0"/>
          </a:p>
          <a:p>
            <a:pPr marL="285750" indent="-285750">
              <a:spcBef>
                <a:spcPts val="0"/>
              </a:spcBef>
              <a:buFont typeface="Arial" panose="020B0604020202020204" pitchFamily="34" charset="0"/>
              <a:buChar char="•"/>
            </a:pPr>
            <a:r>
              <a:rPr lang="en-GB" sz="1400" dirty="0"/>
              <a:t>(Source: </a:t>
            </a:r>
            <a:r>
              <a:rPr lang="en-GB" sz="1400" u="sng" dirty="0">
                <a:hlinkClick r:id="rId4"/>
              </a:rPr>
              <a:t>https://scikit-learn.org/stable/modules/generated/sklearn.tree.DecisionTreeClassifier.html</a:t>
            </a:r>
            <a:r>
              <a:rPr lang="en-GB" sz="1400" dirty="0"/>
              <a:t>, </a:t>
            </a:r>
            <a:r>
              <a:rPr lang="en-GB" sz="1400" u="sng" dirty="0">
                <a:hlinkClick r:id="rId5"/>
              </a:rPr>
              <a:t>https://scikit-learn.org/stable/modules/generated/sklearn.tree.DecisionTreeRegressor.html</a:t>
            </a:r>
            <a:r>
              <a:rPr lang="en-GB" sz="1400" dirty="0"/>
              <a:t>)</a:t>
            </a:r>
            <a:endParaRPr lang="en-US" sz="1400" dirty="0"/>
          </a:p>
          <a:p>
            <a:pPr marL="354013" indent="-354013">
              <a:buFont typeface="Arial" panose="020B0604020202020204" pitchFamily="34" charset="0"/>
              <a:buChar char="•"/>
            </a:pPr>
            <a:endParaRPr lang="en-US" dirty="0"/>
          </a:p>
        </p:txBody>
      </p:sp>
      <p:graphicFrame>
        <p:nvGraphicFramePr>
          <p:cNvPr id="8" name="Table 7"/>
          <p:cNvGraphicFramePr>
            <a:graphicFrameLocks noGrp="1"/>
          </p:cNvGraphicFramePr>
          <p:nvPr/>
        </p:nvGraphicFramePr>
        <p:xfrm>
          <a:off x="457201" y="2869658"/>
          <a:ext cx="8229599" cy="2790972"/>
        </p:xfrm>
        <a:graphic>
          <a:graphicData uri="http://schemas.openxmlformats.org/drawingml/2006/table">
            <a:tbl>
              <a:tblPr firstRow="1" firstCol="1" bandRow="1">
                <a:tableStyleId>{B301B821-A1FF-4177-AEE7-76D212191A09}</a:tableStyleId>
              </a:tblPr>
              <a:tblGrid>
                <a:gridCol w="3970058">
                  <a:extLst>
                    <a:ext uri="{9D8B030D-6E8A-4147-A177-3AD203B41FA5}">
                      <a16:colId xmlns:a16="http://schemas.microsoft.com/office/drawing/2014/main" val="2000025729"/>
                    </a:ext>
                  </a:extLst>
                </a:gridCol>
                <a:gridCol w="4259541">
                  <a:extLst>
                    <a:ext uri="{9D8B030D-6E8A-4147-A177-3AD203B41FA5}">
                      <a16:colId xmlns:a16="http://schemas.microsoft.com/office/drawing/2014/main" val="2107809773"/>
                    </a:ext>
                  </a:extLst>
                </a:gridCol>
              </a:tblGrid>
              <a:tr h="130425">
                <a:tc>
                  <a:txBody>
                    <a:bodyPr/>
                    <a:lstStyle/>
                    <a:p>
                      <a:pPr algn="ctr">
                        <a:lnSpc>
                          <a:spcPct val="100000"/>
                        </a:lnSpc>
                        <a:spcBef>
                          <a:spcPts val="0"/>
                        </a:spcBef>
                        <a:spcAft>
                          <a:spcPts val="0"/>
                        </a:spcAft>
                      </a:pPr>
                      <a:r>
                        <a:rPr lang="en-GB" sz="2000" b="1" dirty="0">
                          <a:effectLst/>
                        </a:rPr>
                        <a:t>Parameter</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b="1" dirty="0">
                          <a:effectLst/>
                        </a:rPr>
                        <a:t>Value Type</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2201451329"/>
                  </a:ext>
                </a:extLst>
              </a:tr>
              <a:tr h="455588">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criterion</a:t>
                      </a:r>
                      <a:r>
                        <a:rPr lang="en-GB" sz="2000" b="0" dirty="0">
                          <a:effectLst/>
                        </a:rPr>
                        <a:t> (Default: "</a:t>
                      </a:r>
                      <a:r>
                        <a:rPr lang="en-GB" sz="2000" b="0" dirty="0" err="1">
                          <a:solidFill>
                            <a:schemeClr val="tx2"/>
                          </a:solidFill>
                          <a:effectLst/>
                          <a:latin typeface="Consolas" panose="020B0609020204030204" pitchFamily="49" charset="0"/>
                        </a:rPr>
                        <a:t>gini</a:t>
                      </a:r>
                      <a:r>
                        <a:rPr lang="en-GB" sz="2000" b="0" dirty="0">
                          <a:effectLst/>
                        </a:rPr>
                        <a:t>" for classification, "</a:t>
                      </a:r>
                      <a:r>
                        <a:rPr lang="en-GB" sz="2000" b="0" dirty="0" err="1">
                          <a:solidFill>
                            <a:schemeClr val="tx2"/>
                          </a:solidFill>
                          <a:effectLst/>
                          <a:latin typeface="Consolas" panose="020B0609020204030204" pitchFamily="49" charset="0"/>
                        </a:rPr>
                        <a:t>mse</a:t>
                      </a:r>
                      <a:r>
                        <a:rPr lang="en-GB" sz="2000" b="0" dirty="0">
                          <a:effectLst/>
                        </a:rPr>
                        <a:t>" for regression)</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Classification: "</a:t>
                      </a:r>
                      <a:r>
                        <a:rPr lang="en-GB" sz="2000" b="0" dirty="0" err="1">
                          <a:solidFill>
                            <a:schemeClr val="tx2"/>
                          </a:solidFill>
                          <a:effectLst/>
                          <a:latin typeface="Consolas" panose="020B0609020204030204" pitchFamily="49" charset="0"/>
                        </a:rPr>
                        <a:t>gini</a:t>
                      </a:r>
                      <a:r>
                        <a:rPr lang="en-GB" sz="2000" b="0" dirty="0">
                          <a:effectLst/>
                        </a:rPr>
                        <a:t>", "</a:t>
                      </a:r>
                      <a:r>
                        <a:rPr lang="en-GB" sz="2000" b="0" dirty="0">
                          <a:solidFill>
                            <a:schemeClr val="tx2"/>
                          </a:solidFill>
                          <a:effectLst/>
                          <a:latin typeface="Consolas" panose="020B0609020204030204" pitchFamily="49" charset="0"/>
                        </a:rPr>
                        <a:t>entropy</a:t>
                      </a:r>
                      <a:r>
                        <a:rPr lang="en-GB" sz="2000" b="0" dirty="0">
                          <a:effectLst/>
                        </a:rPr>
                        <a:t>"</a:t>
                      </a:r>
                      <a:endParaRPr lang="en-SG" sz="2000" b="0" dirty="0">
                        <a:effectLst/>
                      </a:endParaRPr>
                    </a:p>
                    <a:p>
                      <a:pPr algn="l">
                        <a:lnSpc>
                          <a:spcPct val="100000"/>
                        </a:lnSpc>
                        <a:spcBef>
                          <a:spcPts val="0"/>
                        </a:spcBef>
                        <a:spcAft>
                          <a:spcPts val="0"/>
                        </a:spcAft>
                      </a:pPr>
                      <a:r>
                        <a:rPr lang="en-GB" sz="2000" b="0" dirty="0">
                          <a:effectLst/>
                        </a:rPr>
                        <a:t>Regression: "</a:t>
                      </a:r>
                      <a:r>
                        <a:rPr lang="en-GB" sz="2000" b="0" dirty="0" err="1">
                          <a:solidFill>
                            <a:schemeClr val="tx2"/>
                          </a:solidFill>
                          <a:effectLst/>
                          <a:latin typeface="Consolas" panose="020B0609020204030204" pitchFamily="49" charset="0"/>
                        </a:rPr>
                        <a:t>mse</a:t>
                      </a:r>
                      <a:r>
                        <a:rPr lang="en-GB" sz="2000" b="0" dirty="0">
                          <a:effectLst/>
                        </a:rPr>
                        <a:t>", "</a:t>
                      </a:r>
                      <a:r>
                        <a:rPr lang="en-GB" sz="2000" b="0" dirty="0" err="1">
                          <a:solidFill>
                            <a:schemeClr val="tx2"/>
                          </a:solidFill>
                          <a:effectLst/>
                          <a:latin typeface="Consolas" panose="020B0609020204030204" pitchFamily="49" charset="0"/>
                        </a:rPr>
                        <a:t>friedman_mse</a:t>
                      </a:r>
                      <a:r>
                        <a:rPr lang="en-GB" sz="2000" b="0" dirty="0">
                          <a:effectLst/>
                        </a:rPr>
                        <a:t>",</a:t>
                      </a:r>
                      <a:br>
                        <a:rPr lang="en-GB" sz="2000" b="0" dirty="0">
                          <a:effectLst/>
                        </a:rPr>
                      </a:br>
                      <a:r>
                        <a:rPr lang="en-GB" sz="2000" b="0" dirty="0">
                          <a:effectLst/>
                        </a:rPr>
                        <a:t>"</a:t>
                      </a:r>
                      <a:r>
                        <a:rPr lang="en-GB" sz="2000" b="0" dirty="0" err="1">
                          <a:solidFill>
                            <a:schemeClr val="tx2"/>
                          </a:solidFill>
                          <a:effectLst/>
                          <a:latin typeface="Consolas" panose="020B0609020204030204" pitchFamily="49" charset="0"/>
                        </a:rPr>
                        <a:t>mae</a:t>
                      </a:r>
                      <a:r>
                        <a:rPr lang="en-GB" sz="2000" b="0" dirty="0">
                          <a:effectLst/>
                        </a:rPr>
                        <a:t>", "</a:t>
                      </a:r>
                      <a:r>
                        <a:rPr lang="en-GB" sz="2000" b="0" dirty="0" err="1">
                          <a:solidFill>
                            <a:schemeClr val="tx2"/>
                          </a:solidFill>
                          <a:effectLst/>
                          <a:latin typeface="Consolas" panose="020B0609020204030204" pitchFamily="49" charset="0"/>
                        </a:rPr>
                        <a:t>poisson</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337093404"/>
                  </a:ext>
                </a:extLst>
              </a:tr>
              <a:tr h="130425">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splitter</a:t>
                      </a:r>
                      <a:r>
                        <a:rPr lang="en-GB" sz="2000" b="0" dirty="0">
                          <a:effectLst/>
                        </a:rPr>
                        <a:t> (Default: "</a:t>
                      </a:r>
                      <a:r>
                        <a:rPr lang="en-GB" sz="2000" b="0" dirty="0">
                          <a:solidFill>
                            <a:schemeClr val="tx2"/>
                          </a:solidFill>
                          <a:effectLst/>
                          <a:latin typeface="Consolas" panose="020B0609020204030204" pitchFamily="49" charset="0"/>
                        </a:rPr>
                        <a:t>best</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best</a:t>
                      </a:r>
                      <a:r>
                        <a:rPr lang="en-GB" sz="2000" b="0" dirty="0">
                          <a:effectLst/>
                        </a:rPr>
                        <a:t>", "</a:t>
                      </a:r>
                      <a:r>
                        <a:rPr lang="en-GB" sz="2000" b="0" dirty="0">
                          <a:solidFill>
                            <a:schemeClr val="tx2"/>
                          </a:solidFill>
                          <a:effectLst/>
                          <a:latin typeface="Consolas" panose="020B0609020204030204" pitchFamily="49" charset="0"/>
                        </a:rPr>
                        <a:t>random</a:t>
                      </a:r>
                      <a:r>
                        <a:rPr lang="en-GB" sz="2000" b="0" dirty="0">
                          <a:effectLst/>
                        </a:rPr>
                        <a:t>" </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934799049"/>
                  </a:ext>
                </a:extLst>
              </a:tr>
              <a:tr h="32270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max_depth</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67189426"/>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min_samples_split</a:t>
                      </a:r>
                      <a:r>
                        <a:rPr lang="en-GB" sz="2000" b="0" dirty="0">
                          <a:effectLst/>
                        </a:rPr>
                        <a:t> (Default: 2)</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a:effectLst/>
                        </a:rPr>
                        <a:t>Integer or float</a:t>
                      </a:r>
                      <a:endParaRPr lang="en-SG" sz="20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900358404"/>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min_samples_leaf</a:t>
                      </a:r>
                      <a:r>
                        <a:rPr lang="en-GB" sz="2000" b="0" dirty="0">
                          <a:effectLst/>
                        </a:rPr>
                        <a:t> (Default: 1)</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 or 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661685003"/>
                  </a:ext>
                </a:extLst>
              </a:tr>
            </a:tbl>
          </a:graphicData>
        </a:graphic>
      </p:graphicFrame>
    </p:spTree>
    <p:custDataLst>
      <p:tags r:id="rId1"/>
    </p:custDataLst>
    <p:extLst>
      <p:ext uri="{BB962C8B-B14F-4D97-AF65-F5344CB8AC3E}">
        <p14:creationId xmlns:p14="http://schemas.microsoft.com/office/powerpoint/2010/main" val="10417236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457200" y="1305232"/>
            <a:ext cx="8229600" cy="4525963"/>
          </a:xfrm>
        </p:spPr>
        <p:txBody>
          <a:bodyPr/>
          <a:lstStyle/>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0" indent="0">
              <a:spcBef>
                <a:spcPts val="0"/>
              </a:spcBef>
              <a:buNone/>
            </a:pPr>
            <a:endParaRPr lang="en-GB" sz="1400" dirty="0"/>
          </a:p>
          <a:p>
            <a:pPr marL="0" indent="0">
              <a:spcBef>
                <a:spcPts val="0"/>
              </a:spcBef>
              <a:buNone/>
            </a:pPr>
            <a:endParaRPr lang="en-GB" sz="1400" dirty="0"/>
          </a:p>
          <a:p>
            <a:pPr marL="0" indent="0">
              <a:spcBef>
                <a:spcPts val="0"/>
              </a:spcBef>
              <a:buNone/>
            </a:pPr>
            <a:r>
              <a:rPr lang="en-GB" sz="1400" dirty="0"/>
              <a:t>(Source: </a:t>
            </a:r>
            <a:r>
              <a:rPr lang="en-GB" sz="1400" u="sng" dirty="0">
                <a:hlinkClick r:id="rId4"/>
              </a:rPr>
              <a:t>https://scikit-learn.org/stable/modules/generated/sklearn.tree.DecisionTreeClassifier.html</a:t>
            </a:r>
            <a:r>
              <a:rPr lang="en-GB" sz="1400" dirty="0"/>
              <a:t>, </a:t>
            </a:r>
            <a:r>
              <a:rPr lang="en-GB" sz="1400" u="sng" dirty="0">
                <a:hlinkClick r:id="rId5"/>
              </a:rPr>
              <a:t>https://scikit-learn.org/stable/modules/generated/sklearn.tree.DecisionTreeRegressor.html</a:t>
            </a:r>
            <a:r>
              <a:rPr lang="en-GB" sz="1400" dirty="0"/>
              <a:t>)</a:t>
            </a:r>
            <a:endParaRPr lang="en-US" sz="1400" dirty="0"/>
          </a:p>
          <a:p>
            <a:pPr marL="354013" indent="-354013"/>
            <a:endParaRPr lang="en-US" dirty="0"/>
          </a:p>
        </p:txBody>
      </p:sp>
      <p:sp>
        <p:nvSpPr>
          <p:cNvPr id="2" name="Title 1"/>
          <p:cNvSpPr>
            <a:spLocks noGrp="1"/>
          </p:cNvSpPr>
          <p:nvPr>
            <p:ph type="title"/>
          </p:nvPr>
        </p:nvSpPr>
        <p:spPr/>
        <p:txBody>
          <a:bodyPr/>
          <a:lstStyle/>
          <a:p>
            <a:r>
              <a:rPr lang="en-SG" dirty="0"/>
              <a:t>Decision Tree Estimators (III)</a:t>
            </a:r>
          </a:p>
        </p:txBody>
      </p:sp>
      <p:graphicFrame>
        <p:nvGraphicFramePr>
          <p:cNvPr id="8" name="Table 7"/>
          <p:cNvGraphicFramePr>
            <a:graphicFrameLocks noGrp="1"/>
          </p:cNvGraphicFramePr>
          <p:nvPr/>
        </p:nvGraphicFramePr>
        <p:xfrm>
          <a:off x="457201" y="1391053"/>
          <a:ext cx="8229599" cy="3822896"/>
        </p:xfrm>
        <a:graphic>
          <a:graphicData uri="http://schemas.openxmlformats.org/drawingml/2006/table">
            <a:tbl>
              <a:tblPr firstRow="1" firstCol="1" bandRow="1">
                <a:tableStyleId>{B301B821-A1FF-4177-AEE7-76D212191A09}</a:tableStyleId>
              </a:tblPr>
              <a:tblGrid>
                <a:gridCol w="3970058">
                  <a:extLst>
                    <a:ext uri="{9D8B030D-6E8A-4147-A177-3AD203B41FA5}">
                      <a16:colId xmlns:a16="http://schemas.microsoft.com/office/drawing/2014/main" val="2000025729"/>
                    </a:ext>
                  </a:extLst>
                </a:gridCol>
                <a:gridCol w="4259541">
                  <a:extLst>
                    <a:ext uri="{9D8B030D-6E8A-4147-A177-3AD203B41FA5}">
                      <a16:colId xmlns:a16="http://schemas.microsoft.com/office/drawing/2014/main" val="2107809773"/>
                    </a:ext>
                  </a:extLst>
                </a:gridCol>
              </a:tblGrid>
              <a:tr h="130425">
                <a:tc>
                  <a:txBody>
                    <a:bodyPr/>
                    <a:lstStyle/>
                    <a:p>
                      <a:pPr algn="ctr">
                        <a:lnSpc>
                          <a:spcPct val="100000"/>
                        </a:lnSpc>
                        <a:spcBef>
                          <a:spcPts val="0"/>
                        </a:spcBef>
                        <a:spcAft>
                          <a:spcPts val="0"/>
                        </a:spcAft>
                      </a:pPr>
                      <a:r>
                        <a:rPr lang="en-GB" sz="2000" b="1" dirty="0">
                          <a:effectLst/>
                        </a:rPr>
                        <a:t>Parameter</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tx2">
                          <a:lumMod val="20000"/>
                          <a:lumOff val="8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b="1" dirty="0">
                          <a:effectLst/>
                        </a:rPr>
                        <a:t>Value Type</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tx2">
                          <a:lumMod val="20000"/>
                          <a:lumOff val="80000"/>
                        </a:schemeClr>
                      </a:solidFill>
                      <a:prstDash val="solid"/>
                      <a:round/>
                      <a:headEnd type="none" w="med" len="med"/>
                      <a:tailEnd type="none" w="med" len="med"/>
                    </a:lnL>
                  </a:tcPr>
                </a:tc>
                <a:extLst>
                  <a:ext uri="{0D108BD9-81ED-4DB2-BD59-A6C34878D82A}">
                    <a16:rowId xmlns:a16="http://schemas.microsoft.com/office/drawing/2014/main" val="2201451329"/>
                  </a:ext>
                </a:extLst>
              </a:tr>
              <a:tr h="22203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min_weight_fraction_leaf</a:t>
                      </a:r>
                      <a:br>
                        <a:rPr lang="en-GB" sz="2000" b="0" dirty="0">
                          <a:effectLst/>
                        </a:rPr>
                      </a:br>
                      <a:r>
                        <a:rPr lang="en-GB" sz="2000" b="0" dirty="0">
                          <a:effectLst/>
                        </a:rPr>
                        <a:t>(Default: 0.0)</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206315332"/>
                  </a:ext>
                </a:extLst>
              </a:tr>
              <a:tr h="20978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max_features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 float, "</a:t>
                      </a:r>
                      <a:r>
                        <a:rPr lang="en-GB" sz="2000" b="0" dirty="0">
                          <a:solidFill>
                            <a:schemeClr val="tx2"/>
                          </a:solidFill>
                          <a:effectLst/>
                          <a:latin typeface="Consolas" panose="020B0609020204030204" pitchFamily="49" charset="0"/>
                        </a:rPr>
                        <a:t>auto</a:t>
                      </a:r>
                      <a:r>
                        <a:rPr lang="en-GB" sz="2000" b="0" dirty="0">
                          <a:effectLst/>
                        </a:rPr>
                        <a:t>", "</a:t>
                      </a:r>
                      <a:r>
                        <a:rPr lang="en-GB" sz="2000" b="0" dirty="0" err="1">
                          <a:solidFill>
                            <a:schemeClr val="tx2"/>
                          </a:solidFill>
                          <a:effectLst/>
                          <a:latin typeface="Consolas" panose="020B0609020204030204" pitchFamily="49" charset="0"/>
                        </a:rPr>
                        <a:t>sqrt</a:t>
                      </a:r>
                      <a:r>
                        <a:rPr lang="en-GB" sz="2000" b="0" dirty="0">
                          <a:effectLst/>
                        </a:rPr>
                        <a:t>", "</a:t>
                      </a:r>
                      <a:r>
                        <a:rPr lang="en-GB" sz="2000" b="0" dirty="0">
                          <a:solidFill>
                            <a:schemeClr val="tx2"/>
                          </a:solidFill>
                          <a:effectLst/>
                          <a:latin typeface="Consolas" panose="020B0609020204030204" pitchFamily="49" charset="0"/>
                        </a:rPr>
                        <a:t>log2</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703596983"/>
                  </a:ext>
                </a:extLst>
              </a:tr>
              <a:tr h="27236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random_state</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 </a:t>
                      </a:r>
                      <a:r>
                        <a:rPr lang="en-GB" sz="2000" b="0" dirty="0" err="1">
                          <a:effectLst/>
                        </a:rPr>
                        <a:t>RandomState</a:t>
                      </a:r>
                      <a:r>
                        <a:rPr lang="en-GB" sz="2000" b="0" dirty="0">
                          <a:effectLst/>
                        </a:rPr>
                        <a:t> instance, </a:t>
                      </a:r>
                      <a:r>
                        <a:rPr lang="en-GB" sz="2000" b="0" dirty="0">
                          <a:solidFill>
                            <a:schemeClr val="tx2"/>
                          </a:solidFill>
                          <a:effectLst/>
                          <a:latin typeface="Consolas" panose="020B0609020204030204" pitchFamily="49" charset="0"/>
                        </a:rPr>
                        <a:t>None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371863920"/>
                  </a:ext>
                </a:extLst>
              </a:tr>
              <a:tr h="22203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max_leaf_nodes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906662345"/>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min_impurity_decrease</a:t>
                      </a:r>
                      <a:r>
                        <a:rPr lang="en-GB" sz="2000" b="0" dirty="0">
                          <a:effectLst/>
                        </a:rPr>
                        <a:t> (Default: 0.0)</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328016707"/>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min_impurity_split</a:t>
                      </a:r>
                      <a:r>
                        <a:rPr lang="en-GB" sz="2000" b="0" dirty="0">
                          <a:effectLst/>
                        </a:rPr>
                        <a:t> (Default: 0)</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011377709"/>
                  </a:ext>
                </a:extLst>
              </a:tr>
              <a:tr h="36397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class_weight</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endParaRPr>
                    </a:p>
                    <a:p>
                      <a:pPr algn="l">
                        <a:lnSpc>
                          <a:spcPct val="100000"/>
                        </a:lnSpc>
                        <a:spcBef>
                          <a:spcPts val="0"/>
                        </a:spcBef>
                        <a:spcAft>
                          <a:spcPts val="0"/>
                        </a:spcAft>
                      </a:pPr>
                      <a:r>
                        <a:rPr lang="en-GB" sz="2000" b="0" dirty="0">
                          <a:effectLst/>
                        </a:rPr>
                        <a:t>Note: Classification trees only.</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dictionary, list of dictionaries,</a:t>
                      </a:r>
                      <a:endParaRPr lang="en-SG" sz="2000" b="0" dirty="0">
                        <a:effectLst/>
                      </a:endParaRPr>
                    </a:p>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balanced</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89161116"/>
                  </a:ext>
                </a:extLst>
              </a:tr>
            </a:tbl>
          </a:graphicData>
        </a:graphic>
      </p:graphicFrame>
    </p:spTree>
    <p:custDataLst>
      <p:tags r:id="rId1"/>
    </p:custDataLst>
    <p:extLst>
      <p:ext uri="{BB962C8B-B14F-4D97-AF65-F5344CB8AC3E}">
        <p14:creationId xmlns:p14="http://schemas.microsoft.com/office/powerpoint/2010/main" val="38769682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Fit Decision Trees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Fit decision trees on a prepared training DataFrames by </a:t>
            </a:r>
            <a:r>
              <a:rPr lang="en-US" dirty="0">
                <a:solidFill>
                  <a:schemeClr val="tx2"/>
                </a:solidFill>
                <a:latin typeface="Consolas" panose="020B0609020204030204" pitchFamily="49" charset="0"/>
              </a:rPr>
              <a:t>.fit()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.fit()</a:t>
            </a:r>
            <a:r>
              <a:rPr lang="en-US" dirty="0"/>
              <a:t> method applies to both </a:t>
            </a:r>
            <a:r>
              <a:rPr lang="en-GB" dirty="0" err="1">
                <a:solidFill>
                  <a:schemeClr val="tx2"/>
                </a:solidFill>
                <a:latin typeface="Consolas" panose="020B0609020204030204" pitchFamily="49" charset="0"/>
              </a:rPr>
              <a:t>DecisionTreeClassifier</a:t>
            </a:r>
            <a:r>
              <a:rPr lang="en-GB" dirty="0"/>
              <a:t> and </a:t>
            </a:r>
            <a:r>
              <a:rPr lang="en-GB" dirty="0" err="1">
                <a:solidFill>
                  <a:schemeClr val="tx2"/>
                </a:solidFill>
                <a:latin typeface="Consolas" panose="020B0609020204030204" pitchFamily="49" charset="0"/>
              </a:rPr>
              <a:t>DecisionTreeRegressor</a:t>
            </a:r>
            <a:r>
              <a:rPr lang="en-GB" dirty="0"/>
              <a:t>.</a:t>
            </a:r>
            <a:endParaRPr lang="en-US" dirty="0"/>
          </a:p>
          <a:p>
            <a:pPr marL="354013" indent="-354013">
              <a:buFont typeface="Arial" panose="020B0604020202020204" pitchFamily="34" charset="0"/>
              <a:buChar char="•"/>
            </a:pPr>
            <a:r>
              <a:rPr lang="en-US" dirty="0"/>
              <a:t>Predict the classification of the testing dataset by </a:t>
            </a:r>
            <a:r>
              <a:rPr lang="en-US" dirty="0">
                <a:solidFill>
                  <a:schemeClr val="tx2"/>
                </a:solidFill>
                <a:latin typeface="Consolas" panose="020B0609020204030204" pitchFamily="49" charset="0"/>
              </a:rPr>
              <a:t>.predict()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returned object is a NumPy array with the predicted target values of every observation in the testing dataset.</a:t>
            </a:r>
          </a:p>
        </p:txBody>
      </p:sp>
      <p:sp>
        <p:nvSpPr>
          <p:cNvPr id="6" name="Rectangle 5">
            <a:extLst>
              <a:ext uri="{FF2B5EF4-FFF2-40B4-BE49-F238E27FC236}">
                <a16:creationId xmlns:a16="http://schemas.microsoft.com/office/drawing/2014/main" id="{DC0C887D-5C9B-4F3E-A706-3B4D6DE2741E}"/>
              </a:ext>
            </a:extLst>
          </p:cNvPr>
          <p:cNvSpPr/>
          <p:nvPr/>
        </p:nvSpPr>
        <p:spPr>
          <a:xfrm>
            <a:off x="457201" y="1876068"/>
            <a:ext cx="8229599" cy="67120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5106988" indent="-4746625"/>
            <a:r>
              <a:rPr lang="en-US" sz="2000" dirty="0" err="1">
                <a:solidFill>
                  <a:schemeClr val="accent2">
                    <a:lumMod val="50000"/>
                  </a:schemeClr>
                </a:solidFill>
                <a:latin typeface="Consolas" panose="020B0609020204030204" pitchFamily="49" charset="0"/>
              </a:rPr>
              <a:t>tree_fit_Object</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tree_Object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fit</a:t>
            </a:r>
            <a:r>
              <a:rPr lang="en-US" sz="2000" dirty="0">
                <a:solidFill>
                  <a:schemeClr val="accent2">
                    <a:lumMod val="50000"/>
                  </a:schemeClr>
                </a:solidFill>
                <a:latin typeface="Consolas" panose="020B0609020204030204" pitchFamily="49" charset="0"/>
              </a:rPr>
              <a:t>(</a:t>
            </a:r>
            <a:r>
              <a:rPr lang="en-US" sz="2000" dirty="0" err="1">
                <a:solidFill>
                  <a:schemeClr val="accent2">
                    <a:lumMod val="50000"/>
                  </a:schemeClr>
                </a:solidFill>
                <a:latin typeface="Consolas" panose="020B0609020204030204" pitchFamily="49" charset="0"/>
              </a:rPr>
              <a:t>X_train</a:t>
            </a:r>
            <a:r>
              <a:rPr lang="en-US" sz="2000" dirty="0">
                <a:solidFill>
                  <a:schemeClr val="tx1"/>
                </a:solidFill>
                <a:latin typeface="Consolas" panose="020B0609020204030204" pitchFamily="49" charset="0"/>
              </a:rPr>
              <a:t>, </a:t>
            </a:r>
            <a:r>
              <a:rPr lang="en-US" sz="2000" dirty="0" err="1">
                <a:solidFill>
                  <a:schemeClr val="accent2">
                    <a:lumMod val="50000"/>
                  </a:schemeClr>
                </a:solidFill>
                <a:latin typeface="Consolas" panose="020B0609020204030204" pitchFamily="49" charset="0"/>
              </a:rPr>
              <a:t>y_train</a:t>
            </a:r>
            <a:r>
              <a:rPr lang="en-US" sz="2000" dirty="0">
                <a:solidFill>
                  <a:schemeClr val="tx1"/>
                </a:solidFill>
                <a:latin typeface="Consolas" panose="020B0609020204030204" pitchFamily="49" charset="0"/>
              </a:rPr>
              <a:t>, </a:t>
            </a:r>
            <a:br>
              <a:rPr lang="en-US" sz="2000" dirty="0">
                <a:solidFill>
                  <a:schemeClr val="accent2">
                    <a:lumMod val="50000"/>
                  </a:schemeClr>
                </a:solidFill>
                <a:latin typeface="Consolas" panose="020B0609020204030204" pitchFamily="49" charset="0"/>
              </a:rPr>
            </a:br>
            <a:r>
              <a:rPr lang="en-US" sz="2000" dirty="0" err="1">
                <a:solidFill>
                  <a:schemeClr val="tx1">
                    <a:lumMod val="65000"/>
                    <a:lumOff val="35000"/>
                  </a:schemeClr>
                </a:solidFill>
                <a:latin typeface="Consolas" panose="020B0609020204030204" pitchFamily="49" charset="0"/>
              </a:rPr>
              <a:t>sample_weight</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accent2">
                    <a:lumMod val="50000"/>
                  </a:schemeClr>
                </a:solidFill>
                <a:latin typeface="Consolas" panose="020B0609020204030204" pitchFamily="49" charset="0"/>
              </a:rPr>
              <a:t>)</a:t>
            </a:r>
          </a:p>
        </p:txBody>
      </p:sp>
      <p:sp>
        <p:nvSpPr>
          <p:cNvPr id="7" name="Rectangle 6">
            <a:extLst>
              <a:ext uri="{FF2B5EF4-FFF2-40B4-BE49-F238E27FC236}">
                <a16:creationId xmlns:a16="http://schemas.microsoft.com/office/drawing/2014/main" id="{DC0C887D-5C9B-4F3E-A706-3B4D6DE2741E}"/>
              </a:ext>
            </a:extLst>
          </p:cNvPr>
          <p:cNvSpPr/>
          <p:nvPr/>
        </p:nvSpPr>
        <p:spPr>
          <a:xfrm>
            <a:off x="457201" y="3911816"/>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tree_Object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predict</a:t>
            </a:r>
            <a:r>
              <a:rPr lang="en-US" sz="2000" dirty="0">
                <a:solidFill>
                  <a:schemeClr val="tx1"/>
                </a:solidFill>
                <a:latin typeface="Consolas" panose="020B0609020204030204" pitchFamily="49" charset="0"/>
              </a:rPr>
              <a:t>(</a:t>
            </a:r>
            <a:r>
              <a:rPr lang="en-US" sz="2000" dirty="0" err="1">
                <a:solidFill>
                  <a:schemeClr val="accent2">
                    <a:lumMod val="50000"/>
                  </a:schemeClr>
                </a:solidFill>
                <a:latin typeface="Consolas" panose="020B0609020204030204" pitchFamily="49" charset="0"/>
              </a:rPr>
              <a:t>X_test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3933275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Evaluate Decision Trees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One way to evaluate the performance of a decision tree is the confusion matrix.</a:t>
            </a:r>
          </a:p>
          <a:p>
            <a:pPr marL="354013" indent="-354013">
              <a:buFont typeface="Arial" panose="020B0604020202020204" pitchFamily="34" charset="0"/>
              <a:buChar char="•"/>
            </a:pPr>
            <a:r>
              <a:rPr lang="en-US" dirty="0"/>
              <a:t>The confusion matrix can be computed by </a:t>
            </a:r>
            <a:r>
              <a:rPr lang="en-US" dirty="0" err="1">
                <a:solidFill>
                  <a:schemeClr val="tx2"/>
                </a:solidFill>
                <a:latin typeface="Consolas" panose="020B0609020204030204" pitchFamily="49" charset="0"/>
              </a:rPr>
              <a:t>confusion_matrix</a:t>
            </a:r>
            <a:r>
              <a:rPr lang="en-US" dirty="0">
                <a:solidFill>
                  <a:schemeClr val="tx2"/>
                </a:solidFill>
                <a:latin typeface="Consolas" panose="020B0609020204030204" pitchFamily="49" charset="0"/>
              </a:rPr>
              <a: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Accuracy, precision, and recall scores can also assess the predictive performance of a decision tree.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These scores are useful in examining binary classification target variables.</a:t>
            </a:r>
          </a:p>
        </p:txBody>
      </p:sp>
      <p:sp>
        <p:nvSpPr>
          <p:cNvPr id="5" name="Rectangle 4">
            <a:extLst>
              <a:ext uri="{FF2B5EF4-FFF2-40B4-BE49-F238E27FC236}">
                <a16:creationId xmlns:a16="http://schemas.microsoft.com/office/drawing/2014/main" id="{DC0C887D-5C9B-4F3E-A706-3B4D6DE2741E}"/>
              </a:ext>
            </a:extLst>
          </p:cNvPr>
          <p:cNvSpPr/>
          <p:nvPr/>
        </p:nvSpPr>
        <p:spPr>
          <a:xfrm>
            <a:off x="457201" y="2524601"/>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confusion_matrix</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
        <p:nvSpPr>
          <p:cNvPr id="6" name="Rectangle 5">
            <a:extLst>
              <a:ext uri="{FF2B5EF4-FFF2-40B4-BE49-F238E27FC236}">
                <a16:creationId xmlns:a16="http://schemas.microsoft.com/office/drawing/2014/main" id="{DC0C887D-5C9B-4F3E-A706-3B4D6DE2741E}"/>
              </a:ext>
            </a:extLst>
          </p:cNvPr>
          <p:cNvSpPr/>
          <p:nvPr/>
        </p:nvSpPr>
        <p:spPr>
          <a:xfrm>
            <a:off x="457199" y="3717283"/>
            <a:ext cx="8229599" cy="91558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60363"/>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accuracy_score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p>
          <a:p>
            <a:pPr marL="360363"/>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precision_score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p>
          <a:p>
            <a:pPr marL="360363"/>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recall_score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8313228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05394" y="1027612"/>
            <a:ext cx="7532916" cy="818605"/>
          </a:xfrm>
        </p:spPr>
        <p:txBody>
          <a:bodyPr>
            <a:normAutofit lnSpcReduction="10000"/>
          </a:bodyPr>
          <a:lstStyle/>
          <a:p>
            <a:pPr marL="342900" indent="-342900">
              <a:buFont typeface="Arial" panose="020B0604020202020204" pitchFamily="34" charset="0"/>
              <a:buChar char="•"/>
            </a:pPr>
            <a:r>
              <a:rPr lang="en-US" dirty="0"/>
              <a:t>Suppose we fit a decision tree to predict if a consumer buys a coke</a:t>
            </a:r>
          </a:p>
          <a:p>
            <a:pPr marL="800100" lvl="1" indent="-342900" algn="l">
              <a:buFont typeface="Wingdings" panose="05000000000000000000" pitchFamily="2" charset="2"/>
              <a:buChar char="Ø"/>
            </a:pPr>
            <a:r>
              <a:rPr lang="en-US" dirty="0"/>
              <a:t>target: ‘1’ for buy a coke; ‘0’ for did not buy a coke.</a:t>
            </a:r>
          </a:p>
        </p:txBody>
      </p:sp>
      <p:sp>
        <p:nvSpPr>
          <p:cNvPr id="3" name="Title 2"/>
          <p:cNvSpPr>
            <a:spLocks noGrp="1"/>
          </p:cNvSpPr>
          <p:nvPr>
            <p:ph type="title"/>
          </p:nvPr>
        </p:nvSpPr>
        <p:spPr/>
        <p:txBody>
          <a:bodyPr/>
          <a:lstStyle/>
          <a:p>
            <a:r>
              <a:rPr lang="en-US" dirty="0"/>
              <a:t>Example of a Confusion Matrix</a:t>
            </a:r>
            <a:endParaRPr lang="en-SG" dirty="0"/>
          </a:p>
        </p:txBody>
      </p:sp>
      <p:pic>
        <p:nvPicPr>
          <p:cNvPr id="1026" name="Picture 2" descr="Confusion Matrix - Applied Deep Learning with Ker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126" y="2188231"/>
            <a:ext cx="6872262" cy="35596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18707" y="3968070"/>
            <a:ext cx="1867989" cy="426720"/>
          </a:xfrm>
          <a:prstGeom prst="rect">
            <a:avLst/>
          </a:prstGeom>
          <a:noFill/>
        </p:spPr>
        <p:txBody>
          <a:bodyPr wrap="none" rtlCol="0" anchor="b">
            <a:noAutofit/>
          </a:bodyPr>
          <a:lstStyle/>
          <a:p>
            <a:r>
              <a:rPr lang="en-US" sz="2000" b="1" dirty="0">
                <a:latin typeface="Calibri Light" panose="020F0302020204030204" pitchFamily="34" charset="0"/>
              </a:rPr>
              <a:t>20 observations</a:t>
            </a:r>
            <a:endParaRPr lang="en-SG" sz="2000" b="1" dirty="0">
              <a:latin typeface="Calibri Light" panose="020F0302020204030204" pitchFamily="34" charset="0"/>
            </a:endParaRPr>
          </a:p>
        </p:txBody>
      </p:sp>
      <p:sp>
        <p:nvSpPr>
          <p:cNvPr id="6" name="TextBox 5"/>
          <p:cNvSpPr txBox="1"/>
          <p:nvPr/>
        </p:nvSpPr>
        <p:spPr>
          <a:xfrm>
            <a:off x="5996451" y="3980324"/>
            <a:ext cx="1867989" cy="426720"/>
          </a:xfrm>
          <a:prstGeom prst="rect">
            <a:avLst/>
          </a:prstGeom>
          <a:noFill/>
        </p:spPr>
        <p:txBody>
          <a:bodyPr wrap="none" rtlCol="0" anchor="b">
            <a:noAutofit/>
          </a:bodyPr>
          <a:lstStyle/>
          <a:p>
            <a:r>
              <a:rPr lang="en-US" sz="2000" b="1" dirty="0">
                <a:latin typeface="Calibri Light" panose="020F0302020204030204" pitchFamily="34" charset="0"/>
              </a:rPr>
              <a:t>30 observations</a:t>
            </a:r>
            <a:endParaRPr lang="en-SG" sz="2000" b="1" dirty="0">
              <a:latin typeface="Calibri Light" panose="020F0302020204030204" pitchFamily="34" charset="0"/>
            </a:endParaRPr>
          </a:p>
        </p:txBody>
      </p:sp>
      <p:sp>
        <p:nvSpPr>
          <p:cNvPr id="7" name="TextBox 6"/>
          <p:cNvSpPr txBox="1"/>
          <p:nvPr/>
        </p:nvSpPr>
        <p:spPr>
          <a:xfrm>
            <a:off x="3818707" y="5115220"/>
            <a:ext cx="1867989" cy="426720"/>
          </a:xfrm>
          <a:prstGeom prst="rect">
            <a:avLst/>
          </a:prstGeom>
          <a:noFill/>
        </p:spPr>
        <p:txBody>
          <a:bodyPr wrap="none" rtlCol="0" anchor="b">
            <a:noAutofit/>
          </a:bodyPr>
          <a:lstStyle/>
          <a:p>
            <a:r>
              <a:rPr lang="en-US" sz="2000" b="1" dirty="0">
                <a:latin typeface="Calibri Light" panose="020F0302020204030204" pitchFamily="34" charset="0"/>
              </a:rPr>
              <a:t>10 observations</a:t>
            </a:r>
            <a:endParaRPr lang="en-SG" sz="2000" b="1" dirty="0">
              <a:latin typeface="Calibri Light" panose="020F0302020204030204" pitchFamily="34" charset="0"/>
            </a:endParaRPr>
          </a:p>
        </p:txBody>
      </p:sp>
      <p:sp>
        <p:nvSpPr>
          <p:cNvPr id="8" name="TextBox 7"/>
          <p:cNvSpPr txBox="1"/>
          <p:nvPr/>
        </p:nvSpPr>
        <p:spPr>
          <a:xfrm>
            <a:off x="6001398" y="5115220"/>
            <a:ext cx="1867989" cy="426720"/>
          </a:xfrm>
          <a:prstGeom prst="rect">
            <a:avLst/>
          </a:prstGeom>
          <a:noFill/>
        </p:spPr>
        <p:txBody>
          <a:bodyPr wrap="none" rtlCol="0" anchor="b">
            <a:noAutofit/>
          </a:bodyPr>
          <a:lstStyle/>
          <a:p>
            <a:r>
              <a:rPr lang="en-US" sz="2000" b="1" dirty="0">
                <a:latin typeface="Calibri Light" panose="020F0302020204030204" pitchFamily="34" charset="0"/>
              </a:rPr>
              <a:t>40 observations</a:t>
            </a:r>
            <a:endParaRPr lang="en-SG" sz="2000" b="1" dirty="0">
              <a:latin typeface="Calibri Light" panose="020F0302020204030204" pitchFamily="34" charset="0"/>
            </a:endParaRPr>
          </a:p>
        </p:txBody>
      </p:sp>
      <p:sp>
        <p:nvSpPr>
          <p:cNvPr id="12" name="Right Arrow 11"/>
          <p:cNvSpPr/>
          <p:nvPr/>
        </p:nvSpPr>
        <p:spPr>
          <a:xfrm rot="2796817">
            <a:off x="2906933" y="3204778"/>
            <a:ext cx="1251415" cy="282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Subtitle 1"/>
          <p:cNvSpPr txBox="1">
            <a:spLocks/>
          </p:cNvSpPr>
          <p:nvPr/>
        </p:nvSpPr>
        <p:spPr>
          <a:xfrm>
            <a:off x="968084" y="2147068"/>
            <a:ext cx="2323366" cy="1060066"/>
          </a:xfrm>
          <a:prstGeom prst="rect">
            <a:avLst/>
          </a:prstGeom>
        </p:spPr>
        <p:txBody>
          <a:bodyPr vert="horz" lIns="91440" tIns="45720" rIns="91440" bIns="45720" rtlCol="0">
            <a:no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predicted not to buy coke, and actually did not buy coke </a:t>
            </a:r>
          </a:p>
        </p:txBody>
      </p:sp>
      <p:sp>
        <p:nvSpPr>
          <p:cNvPr id="15" name="TextBox 14"/>
          <p:cNvSpPr txBox="1"/>
          <p:nvPr/>
        </p:nvSpPr>
        <p:spPr>
          <a:xfrm>
            <a:off x="3990583" y="3346251"/>
            <a:ext cx="1663340" cy="426720"/>
          </a:xfrm>
          <a:prstGeom prst="rect">
            <a:avLst/>
          </a:prstGeom>
          <a:noFill/>
        </p:spPr>
        <p:txBody>
          <a:bodyPr wrap="none" rtlCol="0" anchor="b">
            <a:noAutofit/>
          </a:bodyPr>
          <a:lstStyle/>
          <a:p>
            <a:r>
              <a:rPr lang="en-US" sz="2000" b="1" dirty="0">
                <a:latin typeface="Calibri Light" panose="020F0302020204030204" pitchFamily="34" charset="0"/>
              </a:rPr>
              <a:t>True Negative</a:t>
            </a:r>
            <a:endParaRPr lang="en-SG" sz="2000" b="1" dirty="0">
              <a:latin typeface="Calibri Light" panose="020F0302020204030204" pitchFamily="34" charset="0"/>
            </a:endParaRPr>
          </a:p>
        </p:txBody>
      </p:sp>
      <p:sp>
        <p:nvSpPr>
          <p:cNvPr id="16" name="TextBox 15"/>
          <p:cNvSpPr txBox="1"/>
          <p:nvPr/>
        </p:nvSpPr>
        <p:spPr>
          <a:xfrm>
            <a:off x="3990583" y="4477192"/>
            <a:ext cx="1663340" cy="426720"/>
          </a:xfrm>
          <a:prstGeom prst="rect">
            <a:avLst/>
          </a:prstGeom>
          <a:noFill/>
        </p:spPr>
        <p:txBody>
          <a:bodyPr wrap="none" rtlCol="0" anchor="b">
            <a:noAutofit/>
          </a:bodyPr>
          <a:lstStyle/>
          <a:p>
            <a:r>
              <a:rPr lang="en-US" sz="2000" b="1" dirty="0">
                <a:latin typeface="Calibri Light" panose="020F0302020204030204" pitchFamily="34" charset="0"/>
              </a:rPr>
              <a:t>False Negative</a:t>
            </a:r>
            <a:endParaRPr lang="en-SG" sz="2000" b="1" dirty="0">
              <a:latin typeface="Calibri Light" panose="020F0302020204030204" pitchFamily="34" charset="0"/>
            </a:endParaRPr>
          </a:p>
        </p:txBody>
      </p:sp>
      <p:sp>
        <p:nvSpPr>
          <p:cNvPr id="17" name="TextBox 16"/>
          <p:cNvSpPr txBox="1"/>
          <p:nvPr/>
        </p:nvSpPr>
        <p:spPr>
          <a:xfrm>
            <a:off x="6097197" y="3354214"/>
            <a:ext cx="1663340" cy="426720"/>
          </a:xfrm>
          <a:prstGeom prst="rect">
            <a:avLst/>
          </a:prstGeom>
          <a:noFill/>
        </p:spPr>
        <p:txBody>
          <a:bodyPr wrap="none" rtlCol="0" anchor="b">
            <a:noAutofit/>
          </a:bodyPr>
          <a:lstStyle/>
          <a:p>
            <a:r>
              <a:rPr lang="en-US" sz="2000" b="1" dirty="0">
                <a:latin typeface="Calibri Light" panose="020F0302020204030204" pitchFamily="34" charset="0"/>
              </a:rPr>
              <a:t>False Positive</a:t>
            </a:r>
            <a:endParaRPr lang="en-SG" sz="2000" b="1" dirty="0">
              <a:latin typeface="Calibri Light" panose="020F0302020204030204" pitchFamily="34" charset="0"/>
            </a:endParaRPr>
          </a:p>
        </p:txBody>
      </p:sp>
      <p:sp>
        <p:nvSpPr>
          <p:cNvPr id="18" name="TextBox 17"/>
          <p:cNvSpPr txBox="1"/>
          <p:nvPr/>
        </p:nvSpPr>
        <p:spPr>
          <a:xfrm>
            <a:off x="6103722" y="4449461"/>
            <a:ext cx="1663340" cy="426720"/>
          </a:xfrm>
          <a:prstGeom prst="rect">
            <a:avLst/>
          </a:prstGeom>
          <a:noFill/>
        </p:spPr>
        <p:txBody>
          <a:bodyPr wrap="none" rtlCol="0" anchor="b">
            <a:noAutofit/>
          </a:bodyPr>
          <a:lstStyle/>
          <a:p>
            <a:r>
              <a:rPr lang="en-US" sz="2000" b="1" dirty="0">
                <a:latin typeface="Calibri Light" panose="020F0302020204030204" pitchFamily="34" charset="0"/>
              </a:rPr>
              <a:t>True Positive</a:t>
            </a:r>
            <a:endParaRPr lang="en-SG" sz="2000" b="1" dirty="0">
              <a:latin typeface="Calibri Light" panose="020F0302020204030204" pitchFamily="34" charset="0"/>
            </a:endParaRPr>
          </a:p>
        </p:txBody>
      </p:sp>
      <p:sp>
        <p:nvSpPr>
          <p:cNvPr id="19" name="Right Arrow 18"/>
          <p:cNvSpPr/>
          <p:nvPr/>
        </p:nvSpPr>
        <p:spPr>
          <a:xfrm rot="19738481">
            <a:off x="2619561" y="5515845"/>
            <a:ext cx="1251415" cy="2581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Subtitle 1"/>
          <p:cNvSpPr txBox="1">
            <a:spLocks/>
          </p:cNvSpPr>
          <p:nvPr/>
        </p:nvSpPr>
        <p:spPr>
          <a:xfrm>
            <a:off x="866109" y="6009595"/>
            <a:ext cx="2981884" cy="818605"/>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predicted not to buy coke, but actually buys coke </a:t>
            </a:r>
          </a:p>
        </p:txBody>
      </p:sp>
      <p:sp>
        <p:nvSpPr>
          <p:cNvPr id="21" name="Right Arrow 20"/>
          <p:cNvSpPr/>
          <p:nvPr/>
        </p:nvSpPr>
        <p:spPr>
          <a:xfrm rot="16200000">
            <a:off x="6593000" y="5618717"/>
            <a:ext cx="552963" cy="258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Subtitle 1"/>
          <p:cNvSpPr txBox="1">
            <a:spLocks/>
          </p:cNvSpPr>
          <p:nvPr/>
        </p:nvSpPr>
        <p:spPr>
          <a:xfrm>
            <a:off x="5569069" y="6024390"/>
            <a:ext cx="2600824" cy="818605"/>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Predicted to buy coke, and actually buys coke </a:t>
            </a:r>
          </a:p>
        </p:txBody>
      </p:sp>
    </p:spTree>
    <p:extLst>
      <p:ext uri="{BB962C8B-B14F-4D97-AF65-F5344CB8AC3E}">
        <p14:creationId xmlns:p14="http://schemas.microsoft.com/office/powerpoint/2010/main" val="262430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8"/>
            <a:ext cx="8094518" cy="5109387"/>
          </a:xfrm>
        </p:spPr>
        <p:txBody>
          <a:bodyPr>
            <a:normAutofit/>
          </a:bodyPr>
          <a:lstStyle/>
          <a:p>
            <a:pPr marL="342900" indent="-342900">
              <a:buFont typeface="Arial" panose="020B0604020202020204" pitchFamily="34" charset="0"/>
              <a:buChar char="•"/>
            </a:pPr>
            <a:r>
              <a:rPr lang="en-US" dirty="0"/>
              <a:t>Accuracy Score = TN + TP / (TN + FP + TP + FN) = (20 + 40)/100 = 0.60</a:t>
            </a:r>
          </a:p>
          <a:p>
            <a:pPr marL="800100" lvl="1" indent="-342900" algn="l">
              <a:buFont typeface="Wingdings" panose="05000000000000000000" pitchFamily="2" charset="2"/>
              <a:buChar char="Ø"/>
            </a:pPr>
            <a:r>
              <a:rPr lang="en-US" dirty="0"/>
              <a:t>Proportion of observations correctly classified in the sample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Precision Score =  TP / (TP + FP) = 40 / (30 + 40) = 4/7 = 0.57</a:t>
            </a:r>
          </a:p>
          <a:p>
            <a:pPr marL="800100" lvl="1" indent="-342900" algn="l">
              <a:buFont typeface="Wingdings" panose="05000000000000000000" pitchFamily="2" charset="2"/>
              <a:buChar char="Ø"/>
            </a:pPr>
            <a:r>
              <a:rPr lang="en-US" dirty="0"/>
              <a:t>Proportion of observations correctly classified in the subsample which is predicted to buy coke</a:t>
            </a:r>
          </a:p>
          <a:p>
            <a:pPr lvl="1" algn="l"/>
            <a:endParaRPr lang="en-US" dirty="0"/>
          </a:p>
          <a:p>
            <a:pPr marL="342900" indent="-342900">
              <a:buFont typeface="Arial" panose="020B0604020202020204" pitchFamily="34" charset="0"/>
              <a:buChar char="•"/>
            </a:pPr>
            <a:r>
              <a:rPr lang="en-US" dirty="0"/>
              <a:t>Recall Score = TP / (TP + FN) = 40 / (40 +  10) = 4/5 = 0.80</a:t>
            </a:r>
          </a:p>
          <a:p>
            <a:pPr marL="800100" lvl="1" indent="-342900" algn="l">
              <a:buFont typeface="Wingdings" panose="05000000000000000000" pitchFamily="2" charset="2"/>
              <a:buChar char="Ø"/>
            </a:pPr>
            <a:r>
              <a:rPr lang="en-US" dirty="0"/>
              <a:t>Proportion of observations correctly predicted to buy coke in the subsample that actually bought coke</a:t>
            </a:r>
          </a:p>
          <a:p>
            <a:pPr marL="800100" lvl="1" indent="-342900" algn="l">
              <a:buFont typeface="Wingdings" panose="05000000000000000000" pitchFamily="2" charset="2"/>
              <a:buChar char="Ø"/>
            </a:pPr>
            <a:endParaRPr lang="en-SG" dirty="0"/>
          </a:p>
        </p:txBody>
      </p:sp>
      <p:sp>
        <p:nvSpPr>
          <p:cNvPr id="3" name="Title 2"/>
          <p:cNvSpPr>
            <a:spLocks noGrp="1"/>
          </p:cNvSpPr>
          <p:nvPr>
            <p:ph type="title"/>
          </p:nvPr>
        </p:nvSpPr>
        <p:spPr/>
        <p:txBody>
          <a:bodyPr/>
          <a:lstStyle/>
          <a:p>
            <a:r>
              <a:rPr lang="en-US" dirty="0"/>
              <a:t>3 Scores from Confusion Matrix</a:t>
            </a:r>
            <a:endParaRPr lang="en-SG" dirty="0"/>
          </a:p>
        </p:txBody>
      </p:sp>
    </p:spTree>
    <p:extLst>
      <p:ext uri="{BB962C8B-B14F-4D97-AF65-F5344CB8AC3E}">
        <p14:creationId xmlns:p14="http://schemas.microsoft.com/office/powerpoint/2010/main" val="18727689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Plot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Decision tree plot is an important tool to understand and to evaluate its performance.</a:t>
            </a:r>
          </a:p>
          <a:p>
            <a:pPr marL="354013" indent="-354013">
              <a:buFont typeface="Arial" panose="020B0604020202020204" pitchFamily="34" charset="0"/>
              <a:buChar char="•"/>
            </a:pPr>
            <a:r>
              <a:rPr lang="en-US" dirty="0"/>
              <a:t>The plot can be generated by the </a:t>
            </a:r>
            <a:r>
              <a:rPr lang="en-GB" dirty="0" err="1">
                <a:solidFill>
                  <a:schemeClr val="tx2"/>
                </a:solidFill>
                <a:latin typeface="Consolas" panose="020B0609020204030204" pitchFamily="49" charset="0"/>
              </a:rPr>
              <a:t>plot_tree</a:t>
            </a:r>
            <a:r>
              <a:rPr lang="en-GB" dirty="0">
                <a:solidFill>
                  <a:schemeClr val="tx2"/>
                </a:solidFill>
                <a:latin typeface="Consolas" panose="020B0609020204030204" pitchFamily="49" charset="0"/>
              </a:rPr>
              <a:t>()</a:t>
            </a:r>
            <a:r>
              <a:rPr lang="en-US" dirty="0"/>
              <a:t> function of the </a:t>
            </a:r>
            <a:r>
              <a:rPr lang="en-US" dirty="0">
                <a:solidFill>
                  <a:schemeClr val="tx2"/>
                </a:solidFill>
                <a:latin typeface="Consolas" panose="020B0609020204030204" pitchFamily="49" charset="0"/>
              </a:rPr>
              <a:t>tree</a:t>
            </a:r>
            <a:r>
              <a:rPr lang="en-US" dirty="0"/>
              <a:t> module conveniently.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r>
              <a:rPr lang="en-GB" dirty="0"/>
              <a:t>The </a:t>
            </a:r>
            <a:r>
              <a:rPr lang="en-GB" dirty="0" err="1">
                <a:solidFill>
                  <a:schemeClr val="tx2"/>
                </a:solidFill>
                <a:latin typeface="Consolas" panose="020B0609020204030204" pitchFamily="49" charset="0"/>
              </a:rPr>
              <a:t>plot_tree</a:t>
            </a:r>
            <a:r>
              <a:rPr lang="en-GB" dirty="0">
                <a:solidFill>
                  <a:schemeClr val="tx2"/>
                </a:solidFill>
                <a:latin typeface="Consolas" panose="020B0609020204030204" pitchFamily="49" charset="0"/>
              </a:rPr>
              <a:t>()</a:t>
            </a:r>
            <a:r>
              <a:rPr lang="en-GB" dirty="0"/>
              <a:t> function can also be combined with the </a:t>
            </a:r>
            <a:r>
              <a:rPr lang="en-GB" dirty="0" err="1"/>
              <a:t>matplotlib</a:t>
            </a:r>
            <a:r>
              <a:rPr lang="en-GB" dirty="0"/>
              <a:t> options to optimise the output of the tree.</a:t>
            </a: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2894252"/>
            <a:ext cx="8229599" cy="168747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95350" indent="-808038"/>
            <a:r>
              <a:rPr lang="en-US" sz="2000" dirty="0" err="1">
                <a:solidFill>
                  <a:srgbClr val="003366"/>
                </a:solidFill>
                <a:latin typeface="Consolas" panose="020B0609020204030204" pitchFamily="49" charset="0"/>
              </a:rPr>
              <a:t>tree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plot_tree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decision_tree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max_depth</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feature_names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class_names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label</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all</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filled</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impurity</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True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node_ids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proportion</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rounded</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precision</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3</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ax</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fontsize</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068046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Scikit-Learn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It is common to use Python to carry out tasks for data analytics, statistical modelling or machine learning recently. </a:t>
            </a:r>
          </a:p>
          <a:p>
            <a:pPr marL="354013" indent="-354013">
              <a:buFont typeface="Arial" panose="020B0604020202020204" pitchFamily="34" charset="0"/>
              <a:buChar char="•"/>
            </a:pPr>
            <a:r>
              <a:rPr lang="en-US" dirty="0"/>
              <a:t>One of the most common libraries used for these purposes is scikit-learn, a free machine learning library written for Python.</a:t>
            </a:r>
          </a:p>
          <a:p>
            <a:pPr marL="354013" indent="-354013">
              <a:buFont typeface="Arial" panose="020B0604020202020204" pitchFamily="34" charset="0"/>
              <a:buChar char="•"/>
            </a:pPr>
            <a:r>
              <a:rPr lang="en-US" dirty="0"/>
              <a:t>Scikit-learn features various algorithms such as classification, regression, clustering, etc. </a:t>
            </a:r>
          </a:p>
          <a:p>
            <a:pPr marL="354013" indent="-354013">
              <a:buFont typeface="Arial" panose="020B0604020202020204" pitchFamily="34" charset="0"/>
              <a:buChar char="•"/>
            </a:pPr>
            <a:r>
              <a:rPr lang="en-US" dirty="0"/>
              <a:t>In machine learning, programs are constructed with parameters such that they can “learn” from newly fed data. </a:t>
            </a:r>
          </a:p>
          <a:p>
            <a:pPr marL="354013" indent="-354013">
              <a:buFont typeface="Arial" panose="020B0604020202020204" pitchFamily="34" charset="0"/>
              <a:buChar char="•"/>
            </a:pPr>
            <a:r>
              <a:rPr lang="en-US" dirty="0"/>
              <a:t>Programs can automatically adjust and improve their </a:t>
            </a:r>
            <a:r>
              <a:rPr lang="en-US" dirty="0" err="1"/>
              <a:t>behaviour</a:t>
            </a:r>
            <a:r>
              <a:rPr lang="en-US" dirty="0"/>
              <a:t> according to the new “knowledge”.</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9869238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Plot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is a list of the parameters of the </a:t>
            </a:r>
            <a:r>
              <a:rPr lang="en-GB" dirty="0" err="1">
                <a:solidFill>
                  <a:schemeClr val="tx2"/>
                </a:solidFill>
                <a:latin typeface="Consolas" panose="020B0609020204030204" pitchFamily="49" charset="0"/>
              </a:rPr>
              <a:t>plot_tree</a:t>
            </a:r>
            <a:r>
              <a:rPr lang="en-GB" dirty="0">
                <a:solidFill>
                  <a:schemeClr val="tx2"/>
                </a:solidFill>
                <a:latin typeface="Consolas" panose="020B0609020204030204" pitchFamily="49" charset="0"/>
              </a:rPr>
              <a:t>()</a:t>
            </a:r>
            <a:r>
              <a:rPr lang="en-US" dirty="0"/>
              <a:t> function.</a:t>
            </a:r>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0" indent="0">
              <a:spcBef>
                <a:spcPts val="0"/>
              </a:spcBef>
              <a:buNone/>
            </a:pPr>
            <a:r>
              <a:rPr lang="en-GB" sz="1400" dirty="0"/>
              <a:t>(Source: </a:t>
            </a:r>
            <a:r>
              <a:rPr lang="en-GB" sz="1400" u="sng" dirty="0">
                <a:hlinkClick r:id="rId4"/>
              </a:rPr>
              <a:t>https://scikit-learn.org/stable/modules/generated/sklearn.tree.plot_tree.html</a:t>
            </a:r>
            <a:r>
              <a:rPr lang="en-GB" sz="1400" dirty="0"/>
              <a:t>)</a:t>
            </a:r>
            <a:endParaRPr lang="en-US" sz="1400" dirty="0"/>
          </a:p>
          <a:p>
            <a:pPr marL="354013" indent="-354013"/>
            <a:endParaRPr lang="en-US" dirty="0"/>
          </a:p>
        </p:txBody>
      </p:sp>
      <p:graphicFrame>
        <p:nvGraphicFramePr>
          <p:cNvPr id="5" name="Table 4"/>
          <p:cNvGraphicFramePr>
            <a:graphicFrameLocks noGrp="1"/>
          </p:cNvGraphicFramePr>
          <p:nvPr/>
        </p:nvGraphicFramePr>
        <p:xfrm>
          <a:off x="573932" y="1896408"/>
          <a:ext cx="8112868" cy="2930656"/>
        </p:xfrm>
        <a:graphic>
          <a:graphicData uri="http://schemas.openxmlformats.org/drawingml/2006/table">
            <a:tbl>
              <a:tblPr firstRow="1" firstCol="1" bandRow="1">
                <a:tableStyleId>{B301B821-A1FF-4177-AEE7-76D212191A09}</a:tableStyleId>
              </a:tblPr>
              <a:tblGrid>
                <a:gridCol w="3852153">
                  <a:extLst>
                    <a:ext uri="{9D8B030D-6E8A-4147-A177-3AD203B41FA5}">
                      <a16:colId xmlns:a16="http://schemas.microsoft.com/office/drawing/2014/main" val="216108685"/>
                    </a:ext>
                  </a:extLst>
                </a:gridCol>
                <a:gridCol w="4260715">
                  <a:extLst>
                    <a:ext uri="{9D8B030D-6E8A-4147-A177-3AD203B41FA5}">
                      <a16:colId xmlns:a16="http://schemas.microsoft.com/office/drawing/2014/main" val="2587827101"/>
                    </a:ext>
                  </a:extLst>
                </a:gridCol>
              </a:tblGrid>
              <a:tr h="197045">
                <a:tc>
                  <a:txBody>
                    <a:bodyPr/>
                    <a:lstStyle/>
                    <a:p>
                      <a:pPr algn="ctr">
                        <a:lnSpc>
                          <a:spcPct val="100000"/>
                        </a:lnSpc>
                        <a:spcBef>
                          <a:spcPts val="0"/>
                        </a:spcBef>
                        <a:spcAft>
                          <a:spcPts val="0"/>
                        </a:spcAft>
                      </a:pPr>
                      <a:r>
                        <a:rPr lang="en-GB" sz="2000" dirty="0">
                          <a:effectLst/>
                        </a:rPr>
                        <a:t>Parameter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dirty="0">
                          <a:effectLst/>
                        </a:rPr>
                        <a:t>Value Type</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964681442"/>
                  </a:ext>
                </a:extLst>
              </a:tr>
              <a:tr h="21781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decision_tree</a:t>
                      </a:r>
                      <a:r>
                        <a:rPr lang="en-GB" sz="2000" b="0" dirty="0">
                          <a:effectLst/>
                        </a:rPr>
                        <a:t> (No default value)</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Decision tree object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8283868"/>
                  </a:ext>
                </a:extLst>
              </a:tr>
              <a:tr h="114125">
                <a:tc>
                  <a:txBody>
                    <a:bodyPr/>
                    <a:lstStyle/>
                    <a:p>
                      <a:pPr algn="just">
                        <a:lnSpc>
                          <a:spcPct val="100000"/>
                        </a:lnSpc>
                        <a:spcBef>
                          <a:spcPts val="0"/>
                        </a:spcBef>
                        <a:spcAft>
                          <a:spcPts val="0"/>
                        </a:spcAft>
                      </a:pPr>
                      <a:r>
                        <a:rPr lang="en-GB" sz="2000" b="0" dirty="0" err="1">
                          <a:solidFill>
                            <a:schemeClr val="tx2"/>
                          </a:solidFill>
                          <a:effectLst/>
                          <a:latin typeface="Consolas" panose="020B0609020204030204" pitchFamily="49" charset="0"/>
                        </a:rPr>
                        <a:t>max_depth</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43006411"/>
                  </a:ext>
                </a:extLst>
              </a:tr>
              <a:tr h="9798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feature_names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a:effectLst/>
                        </a:rPr>
                        <a:t>List of strings</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676124495"/>
                  </a:ext>
                </a:extLst>
              </a:tr>
              <a:tr h="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class_names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a:effectLst/>
                        </a:rPr>
                        <a:t>List of strings or Boolean</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386244294"/>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label</a:t>
                      </a:r>
                      <a:r>
                        <a:rPr lang="en-GB" sz="2000" b="0" dirty="0">
                          <a:effectLst/>
                        </a:rPr>
                        <a:t> (Default: "</a:t>
                      </a:r>
                      <a:r>
                        <a:rPr lang="en-GB" sz="2000" b="0" dirty="0">
                          <a:solidFill>
                            <a:schemeClr val="tx2"/>
                          </a:solidFill>
                          <a:effectLst/>
                          <a:latin typeface="Consolas" panose="020B0609020204030204" pitchFamily="49" charset="0"/>
                        </a:rPr>
                        <a:t>all</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a:t>
                      </a:r>
                      <a:r>
                        <a:rPr lang="en-GB" sz="2000" dirty="0">
                          <a:solidFill>
                            <a:schemeClr val="tx2"/>
                          </a:solidFill>
                          <a:effectLst/>
                          <a:latin typeface="Consolas" panose="020B0609020204030204" pitchFamily="49" charset="0"/>
                        </a:rPr>
                        <a:t>all</a:t>
                      </a:r>
                      <a:r>
                        <a:rPr lang="en-GB" sz="2000" dirty="0">
                          <a:effectLst/>
                        </a:rPr>
                        <a:t>", "</a:t>
                      </a:r>
                      <a:r>
                        <a:rPr lang="en-GB" sz="2000" dirty="0">
                          <a:solidFill>
                            <a:schemeClr val="tx2"/>
                          </a:solidFill>
                          <a:effectLst/>
                          <a:latin typeface="Consolas" panose="020B0609020204030204" pitchFamily="49" charset="0"/>
                        </a:rPr>
                        <a:t>root</a:t>
                      </a:r>
                      <a:r>
                        <a:rPr lang="en-GB" sz="2000" dirty="0">
                          <a:effectLst/>
                        </a:rPr>
                        <a:t>", "</a:t>
                      </a:r>
                      <a:r>
                        <a:rPr lang="en-GB" sz="2000" dirty="0">
                          <a:solidFill>
                            <a:schemeClr val="tx2"/>
                          </a:solidFill>
                          <a:effectLst/>
                          <a:latin typeface="Consolas" panose="020B0609020204030204" pitchFamily="49" charset="0"/>
                        </a:rPr>
                        <a:t>none</a:t>
                      </a:r>
                      <a:r>
                        <a:rPr lang="en-GB" sz="2000" dirty="0">
                          <a:effectLst/>
                        </a:rPr>
                        <a: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194244788"/>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filled</a:t>
                      </a:r>
                      <a:r>
                        <a:rPr lang="en-GB" sz="2000" b="0" dirty="0">
                          <a:effectLst/>
                        </a:rPr>
                        <a:t> (Default: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13744602"/>
                  </a:ext>
                </a:extLst>
              </a:tr>
              <a:tr h="332558">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impurity</a:t>
                      </a:r>
                      <a:r>
                        <a:rPr lang="en-GB" sz="2000" b="0" dirty="0">
                          <a:effectLst/>
                        </a:rPr>
                        <a:t> (Default: </a:t>
                      </a:r>
                      <a:r>
                        <a:rPr lang="en-GB" sz="2000" b="0" dirty="0">
                          <a:solidFill>
                            <a:schemeClr val="tx2"/>
                          </a:solidFill>
                          <a:effectLst/>
                          <a:latin typeface="Consolas" panose="020B0609020204030204" pitchFamily="49" charset="0"/>
                        </a:rPr>
                        <a:t>True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34486762"/>
                  </a:ext>
                </a:extLst>
              </a:tr>
            </a:tbl>
          </a:graphicData>
        </a:graphic>
      </p:graphicFrame>
    </p:spTree>
    <p:custDataLst>
      <p:tags r:id="rId1"/>
    </p:custDataLst>
    <p:extLst>
      <p:ext uri="{BB962C8B-B14F-4D97-AF65-F5344CB8AC3E}">
        <p14:creationId xmlns:p14="http://schemas.microsoft.com/office/powerpoint/2010/main" val="29213799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05232"/>
            <a:ext cx="8229600" cy="4525963"/>
          </a:xfrm>
        </p:spPr>
        <p:txBody>
          <a:bodyPr/>
          <a:lstStyle/>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0" indent="0">
              <a:spcBef>
                <a:spcPts val="0"/>
              </a:spcBef>
              <a:buNone/>
            </a:pPr>
            <a:r>
              <a:rPr lang="en-GB" sz="1400" dirty="0"/>
              <a:t>(Source: </a:t>
            </a:r>
            <a:r>
              <a:rPr lang="en-GB" sz="1400" u="sng" dirty="0">
                <a:hlinkClick r:id="rId4"/>
              </a:rPr>
              <a:t>https://scikit-learn.org/stable/modules/generated/sklearn.tree.plot_tree.html</a:t>
            </a:r>
            <a:r>
              <a:rPr lang="en-GB" sz="1400" dirty="0"/>
              <a:t>)</a:t>
            </a:r>
            <a:endParaRPr lang="en-US" sz="1400" dirty="0"/>
          </a:p>
          <a:p>
            <a:pPr marL="354013" indent="-354013"/>
            <a:endParaRPr lang="en-US" dirty="0"/>
          </a:p>
        </p:txBody>
      </p:sp>
      <p:graphicFrame>
        <p:nvGraphicFramePr>
          <p:cNvPr id="6" name="Table 5"/>
          <p:cNvGraphicFramePr>
            <a:graphicFrameLocks noGrp="1"/>
          </p:cNvGraphicFramePr>
          <p:nvPr/>
        </p:nvGraphicFramePr>
        <p:xfrm>
          <a:off x="544748" y="1436982"/>
          <a:ext cx="8229600" cy="2564324"/>
        </p:xfrm>
        <a:graphic>
          <a:graphicData uri="http://schemas.openxmlformats.org/drawingml/2006/table">
            <a:tbl>
              <a:tblPr firstRow="1" firstCol="1" bandRow="1">
                <a:tableStyleId>{B301B821-A1FF-4177-AEE7-76D212191A09}</a:tableStyleId>
              </a:tblPr>
              <a:tblGrid>
                <a:gridCol w="3628417">
                  <a:extLst>
                    <a:ext uri="{9D8B030D-6E8A-4147-A177-3AD203B41FA5}">
                      <a16:colId xmlns:a16="http://schemas.microsoft.com/office/drawing/2014/main" val="216108685"/>
                    </a:ext>
                  </a:extLst>
                </a:gridCol>
                <a:gridCol w="4601183">
                  <a:extLst>
                    <a:ext uri="{9D8B030D-6E8A-4147-A177-3AD203B41FA5}">
                      <a16:colId xmlns:a16="http://schemas.microsoft.com/office/drawing/2014/main" val="2587827101"/>
                    </a:ext>
                  </a:extLst>
                </a:gridCol>
              </a:tblGrid>
              <a:tr h="197045">
                <a:tc>
                  <a:txBody>
                    <a:bodyPr/>
                    <a:lstStyle/>
                    <a:p>
                      <a:pPr algn="ctr">
                        <a:lnSpc>
                          <a:spcPct val="100000"/>
                        </a:lnSpc>
                        <a:spcBef>
                          <a:spcPts val="0"/>
                        </a:spcBef>
                        <a:spcAft>
                          <a:spcPts val="0"/>
                        </a:spcAft>
                      </a:pPr>
                      <a:r>
                        <a:rPr lang="en-GB" sz="2000" dirty="0">
                          <a:effectLst/>
                        </a:rPr>
                        <a:t>Parameter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a:effectLst/>
                        </a:rPr>
                        <a:t>Value Type</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964681442"/>
                  </a:ext>
                </a:extLst>
              </a:tr>
              <a:tr h="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node_ids</a:t>
                      </a:r>
                      <a:r>
                        <a:rPr lang="en-GB" sz="2000" b="0" dirty="0">
                          <a:effectLst/>
                        </a:rPr>
                        <a:t> (Default: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748468153"/>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proportion</a:t>
                      </a:r>
                      <a:r>
                        <a:rPr lang="en-GB" sz="2000" b="0" dirty="0">
                          <a:effectLst/>
                        </a:rPr>
                        <a:t> (Default: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98736887"/>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rounded</a:t>
                      </a:r>
                      <a:r>
                        <a:rPr lang="en-GB" sz="2000" b="0" baseline="0" dirty="0">
                          <a:effectLst/>
                        </a:rPr>
                        <a:t> </a:t>
                      </a:r>
                      <a:r>
                        <a:rPr lang="en-GB" sz="2000" b="0" dirty="0">
                          <a:effectLst/>
                        </a:rPr>
                        <a:t>(Default: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576183408"/>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precision</a:t>
                      </a:r>
                      <a:r>
                        <a:rPr lang="en-GB" sz="2000" b="0" dirty="0">
                          <a:effectLst/>
                        </a:rPr>
                        <a:t> (Default: 3)</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36669185"/>
                  </a:ext>
                </a:extLst>
              </a:tr>
              <a:tr h="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ax</a:t>
                      </a:r>
                      <a:r>
                        <a:rPr lang="en-GB" sz="2000" b="0" dirty="0">
                          <a:effectLst/>
                        </a:rPr>
                        <a:t> (Default: </a:t>
                      </a:r>
                      <a:r>
                        <a:rPr lang="en-GB" sz="2000" b="0" dirty="0">
                          <a:solidFill>
                            <a:schemeClr val="tx2"/>
                          </a:solidFill>
                          <a:effectLst/>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matplotlib axes</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75215072"/>
                  </a:ext>
                </a:extLst>
              </a:tr>
              <a:tr h="332558">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fontsize</a:t>
                      </a:r>
                      <a:r>
                        <a:rPr lang="en-GB" sz="2000" b="0" dirty="0">
                          <a:effectLst/>
                        </a:rPr>
                        <a:t> (Default: </a:t>
                      </a:r>
                      <a:r>
                        <a:rPr lang="en-GB" sz="2000" b="0" dirty="0">
                          <a:solidFill>
                            <a:schemeClr val="tx2"/>
                          </a:solidFill>
                          <a:effectLst/>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180981478"/>
                  </a:ext>
                </a:extLst>
              </a:tr>
            </a:tbl>
          </a:graphicData>
        </a:graphic>
      </p:graphicFrame>
      <p:sp>
        <p:nvSpPr>
          <p:cNvPr id="2" name="Title 1"/>
          <p:cNvSpPr>
            <a:spLocks noGrp="1"/>
          </p:cNvSpPr>
          <p:nvPr>
            <p:ph type="title"/>
          </p:nvPr>
        </p:nvSpPr>
        <p:spPr/>
        <p:txBody>
          <a:bodyPr/>
          <a:lstStyle/>
          <a:p>
            <a:r>
              <a:rPr lang="en-SG" dirty="0"/>
              <a:t>Plot Decision Trees (III)</a:t>
            </a:r>
          </a:p>
        </p:txBody>
      </p:sp>
    </p:spTree>
    <p:custDataLst>
      <p:tags r:id="rId1"/>
    </p:custDataLst>
    <p:extLst>
      <p:ext uri="{BB962C8B-B14F-4D97-AF65-F5344CB8AC3E}">
        <p14:creationId xmlns:p14="http://schemas.microsoft.com/office/powerpoint/2010/main" val="3065790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521651"/>
          </a:xfrm>
        </p:spPr>
        <p:txBody>
          <a:bodyPr>
            <a:normAutofit/>
          </a:bodyPr>
          <a:lstStyle/>
          <a:p>
            <a:pPr algn="just"/>
            <a:r>
              <a:rPr lang="en-US" i="1" u="sng" dirty="0"/>
              <a:t>Car sales program:</a:t>
            </a:r>
          </a:p>
          <a:p>
            <a:pPr algn="just"/>
            <a:r>
              <a:rPr lang="en-US" dirty="0">
                <a:solidFill>
                  <a:schemeClr val="tx1"/>
                </a:solidFill>
              </a:rPr>
              <a:t>Carry out the following tasks in JupyterLab using the prepared DataFrame from the first chapter:</a:t>
            </a:r>
          </a:p>
          <a:p>
            <a:pPr marL="342900" indent="-342900" algn="just">
              <a:buFont typeface="Arial" panose="020B0604020202020204" pitchFamily="34" charset="0"/>
              <a:buChar char="•"/>
            </a:pPr>
            <a:r>
              <a:rPr lang="en-US" dirty="0"/>
              <a:t>Predict the selling price of the cars using decision tree.</a:t>
            </a:r>
          </a:p>
          <a:p>
            <a:pPr marL="342900" indent="-342900" algn="just">
              <a:buFont typeface="Arial" panose="020B0604020202020204" pitchFamily="34" charset="0"/>
              <a:buChar char="•"/>
            </a:pPr>
            <a:r>
              <a:rPr lang="en-US" dirty="0"/>
              <a:t>Evaluate the prediction of the decision tree by confusion matrix.</a:t>
            </a:r>
          </a:p>
          <a:p>
            <a:pPr marL="342900" indent="-342900" algn="just">
              <a:buFont typeface="Arial" panose="020B0604020202020204" pitchFamily="34" charset="0"/>
              <a:buChar char="•"/>
            </a:pPr>
            <a:r>
              <a:rPr lang="en-US" dirty="0"/>
              <a:t>Plot the estimated decision tree solution using the </a:t>
            </a:r>
            <a:r>
              <a:rPr lang="en-US" dirty="0" err="1">
                <a:solidFill>
                  <a:schemeClr val="tx2"/>
                </a:solidFill>
                <a:latin typeface="Consolas" panose="020B0609020204030204" pitchFamily="49" charset="0"/>
              </a:rPr>
              <a:t>plot_tree</a:t>
            </a:r>
            <a:r>
              <a:rPr lang="en-US" dirty="0">
                <a:solidFill>
                  <a:schemeClr val="tx2"/>
                </a:solidFill>
                <a:latin typeface="Consolas" panose="020B0609020204030204" pitchFamily="49" charset="0"/>
              </a:rPr>
              <a:t>()</a:t>
            </a:r>
            <a:r>
              <a:rPr lang="en-US" dirty="0"/>
              <a:t>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6226806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Name all the main differences between classification trees and regression trees.</a:t>
            </a:r>
          </a:p>
          <a:p>
            <a:pPr marL="354013" indent="-354013">
              <a:buFont typeface="Arial" panose="020B0604020202020204" pitchFamily="34" charset="0"/>
              <a:buChar char="•"/>
            </a:pPr>
            <a:r>
              <a:rPr lang="en-US" dirty="0"/>
              <a:t>How do we judge a model with low prediction accuracy for testing data but high accuracy for training data? Is it possible for a model to have low prediction accuracy for training data, but high accuracy for training data?</a:t>
            </a:r>
          </a:p>
        </p:txBody>
      </p:sp>
    </p:spTree>
    <p:custDataLst>
      <p:tags r:id="rId1"/>
    </p:custDataLst>
    <p:extLst>
      <p:ext uri="{BB962C8B-B14F-4D97-AF65-F5344CB8AC3E}">
        <p14:creationId xmlns:p14="http://schemas.microsoft.com/office/powerpoint/2010/main" val="52026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Algorithms in Scikit-Learn</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are some common algorithms available in scikit-learn:</a:t>
            </a:r>
          </a:p>
        </p:txBody>
      </p:sp>
      <p:graphicFrame>
        <p:nvGraphicFramePr>
          <p:cNvPr id="5" name="Table 4"/>
          <p:cNvGraphicFramePr>
            <a:graphicFrameLocks noGrp="1"/>
          </p:cNvGraphicFramePr>
          <p:nvPr/>
        </p:nvGraphicFramePr>
        <p:xfrm>
          <a:off x="768484" y="1865927"/>
          <a:ext cx="7918316" cy="4127500"/>
        </p:xfrm>
        <a:graphic>
          <a:graphicData uri="http://schemas.openxmlformats.org/drawingml/2006/table">
            <a:tbl>
              <a:tblPr firstRow="1" firstCol="1" bandRow="1">
                <a:tableStyleId>{B301B821-A1FF-4177-AEE7-76D212191A09}</a:tableStyleId>
              </a:tblPr>
              <a:tblGrid>
                <a:gridCol w="3472776">
                  <a:extLst>
                    <a:ext uri="{9D8B030D-6E8A-4147-A177-3AD203B41FA5}">
                      <a16:colId xmlns:a16="http://schemas.microsoft.com/office/drawing/2014/main" val="287452101"/>
                    </a:ext>
                  </a:extLst>
                </a:gridCol>
                <a:gridCol w="4445540">
                  <a:extLst>
                    <a:ext uri="{9D8B030D-6E8A-4147-A177-3AD203B41FA5}">
                      <a16:colId xmlns:a16="http://schemas.microsoft.com/office/drawing/2014/main" val="1423796807"/>
                    </a:ext>
                  </a:extLst>
                </a:gridCol>
              </a:tblGrid>
              <a:tr h="200025">
                <a:tc gridSpan="2">
                  <a:txBody>
                    <a:bodyPr/>
                    <a:lstStyle/>
                    <a:p>
                      <a:pPr algn="ctr">
                        <a:spcAft>
                          <a:spcPts val="0"/>
                        </a:spcAft>
                      </a:pPr>
                      <a:r>
                        <a:rPr lang="en-GB" sz="2000" dirty="0">
                          <a:effectLst/>
                        </a:rPr>
                        <a:t>Supervised learning</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tc>
                <a:tc hMerge="1">
                  <a:txBody>
                    <a:bodyPr/>
                    <a:lstStyle/>
                    <a:p>
                      <a:endParaRPr lang="en-GB"/>
                    </a:p>
                  </a:txBody>
                  <a:tcPr/>
                </a:tc>
                <a:extLst>
                  <a:ext uri="{0D108BD9-81ED-4DB2-BD59-A6C34878D82A}">
                    <a16:rowId xmlns:a16="http://schemas.microsoft.com/office/drawing/2014/main" val="2368350551"/>
                  </a:ext>
                </a:extLst>
              </a:tr>
              <a:tr h="188595">
                <a:tc>
                  <a:txBody>
                    <a:bodyPr/>
                    <a:lstStyle/>
                    <a:p>
                      <a:pPr algn="l">
                        <a:spcAft>
                          <a:spcPts val="0"/>
                        </a:spcAft>
                      </a:pPr>
                      <a:r>
                        <a:rPr lang="en-GB" sz="2000" b="0" dirty="0">
                          <a:effectLst/>
                        </a:rPr>
                        <a:t>Linear Models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Gaussian Processes</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887480873"/>
                  </a:ext>
                </a:extLst>
              </a:tr>
              <a:tr h="182880">
                <a:tc>
                  <a:txBody>
                    <a:bodyPr/>
                    <a:lstStyle/>
                    <a:p>
                      <a:pPr algn="l">
                        <a:spcAft>
                          <a:spcPts val="0"/>
                        </a:spcAft>
                      </a:pPr>
                      <a:r>
                        <a:rPr lang="en-GB" sz="2000" b="0" dirty="0">
                          <a:effectLst/>
                        </a:rPr>
                        <a:t>Discriminant Analysis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Cross decomposition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877561408"/>
                  </a:ext>
                </a:extLst>
              </a:tr>
              <a:tr h="182880">
                <a:tc>
                  <a:txBody>
                    <a:bodyPr/>
                    <a:lstStyle/>
                    <a:p>
                      <a:pPr algn="l">
                        <a:spcAft>
                          <a:spcPts val="0"/>
                        </a:spcAft>
                      </a:pPr>
                      <a:r>
                        <a:rPr lang="en-GB" sz="2000" b="0" dirty="0">
                          <a:effectLst/>
                        </a:rPr>
                        <a:t>Kernel ridge regression</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Decision Trees</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797111018"/>
                  </a:ext>
                </a:extLst>
              </a:tr>
              <a:tr h="182880">
                <a:tc>
                  <a:txBody>
                    <a:bodyPr/>
                    <a:lstStyle/>
                    <a:p>
                      <a:pPr algn="l">
                        <a:spcAft>
                          <a:spcPts val="0"/>
                        </a:spcAft>
                      </a:pPr>
                      <a:r>
                        <a:rPr lang="en-GB" sz="2000" b="0" dirty="0">
                          <a:effectLst/>
                        </a:rPr>
                        <a:t>Support Vector Machines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Isotonic regression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701367058"/>
                  </a:ext>
                </a:extLst>
              </a:tr>
              <a:tr h="182880">
                <a:tc>
                  <a:txBody>
                    <a:bodyPr/>
                    <a:lstStyle/>
                    <a:p>
                      <a:pPr algn="l">
                        <a:spcAft>
                          <a:spcPts val="0"/>
                        </a:spcAft>
                      </a:pPr>
                      <a:r>
                        <a:rPr lang="en-GB" sz="2000" b="0" dirty="0">
                          <a:effectLst/>
                        </a:rPr>
                        <a:t>Nearest Neighbours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Neural network models (supervised)</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066124172"/>
                  </a:ext>
                </a:extLst>
              </a:tr>
              <a:tr h="190500">
                <a:tc gridSpan="2">
                  <a:txBody>
                    <a:bodyPr/>
                    <a:lstStyle/>
                    <a:p>
                      <a:pPr algn="ctr">
                        <a:spcAft>
                          <a:spcPts val="0"/>
                        </a:spcAft>
                      </a:pPr>
                      <a:r>
                        <a:rPr lang="en-GB" sz="2000" dirty="0">
                          <a:solidFill>
                            <a:schemeClr val="bg1"/>
                          </a:solidFill>
                          <a:effectLst/>
                        </a:rPr>
                        <a:t>Unsupervised learning</a:t>
                      </a:r>
                      <a:endParaRPr lang="en-SG" sz="2000" dirty="0">
                        <a:solidFill>
                          <a:schemeClr val="bg1"/>
                        </a:solidFill>
                        <a:effectLst/>
                        <a:latin typeface="+mj-lt"/>
                        <a:ea typeface="SimSun" panose="02010600030101010101" pitchFamily="2" charset="-122"/>
                        <a:cs typeface="Times New Roman" panose="02020603050405020304" pitchFamily="18" charset="0"/>
                      </a:endParaRPr>
                    </a:p>
                  </a:txBody>
                  <a:tcPr marL="90170" marR="90170" marT="53975" marB="53975">
                    <a:solidFill>
                      <a:schemeClr val="accent1"/>
                    </a:solidFill>
                  </a:tcPr>
                </a:tc>
                <a:tc hMerge="1">
                  <a:txBody>
                    <a:bodyPr/>
                    <a:lstStyle/>
                    <a:p>
                      <a:endParaRPr lang="en-GB"/>
                    </a:p>
                  </a:txBody>
                  <a:tcPr/>
                </a:tc>
                <a:extLst>
                  <a:ext uri="{0D108BD9-81ED-4DB2-BD59-A6C34878D82A}">
                    <a16:rowId xmlns:a16="http://schemas.microsoft.com/office/drawing/2014/main" val="1934045932"/>
                  </a:ext>
                </a:extLst>
              </a:tr>
              <a:tr h="179070">
                <a:tc>
                  <a:txBody>
                    <a:bodyPr/>
                    <a:lstStyle/>
                    <a:p>
                      <a:pPr algn="l">
                        <a:spcAft>
                          <a:spcPts val="0"/>
                        </a:spcAft>
                      </a:pPr>
                      <a:r>
                        <a:rPr lang="en-GB" sz="2000" b="0" dirty="0">
                          <a:effectLst/>
                        </a:rPr>
                        <a:t>Gaussian mixture models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Novelty and Outlier Detection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594751612"/>
                  </a:ext>
                </a:extLst>
              </a:tr>
              <a:tr h="178435">
                <a:tc>
                  <a:txBody>
                    <a:bodyPr/>
                    <a:lstStyle/>
                    <a:p>
                      <a:pPr algn="l">
                        <a:spcAft>
                          <a:spcPts val="0"/>
                        </a:spcAft>
                      </a:pPr>
                      <a:r>
                        <a:rPr lang="en-GB" sz="2000" b="0" dirty="0">
                          <a:effectLst/>
                        </a:rPr>
                        <a:t>Clustering</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a:effectLst/>
                        </a:rPr>
                        <a:t>Density Estimation</a:t>
                      </a:r>
                      <a:endParaRPr lang="en-SG" sz="200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0728653"/>
                  </a:ext>
                </a:extLst>
              </a:tr>
              <a:tr h="178435">
                <a:tc>
                  <a:txBody>
                    <a:bodyPr/>
                    <a:lstStyle/>
                    <a:p>
                      <a:pPr algn="l">
                        <a:spcAft>
                          <a:spcPts val="0"/>
                        </a:spcAft>
                      </a:pPr>
                      <a:r>
                        <a:rPr lang="en-GB" sz="2000" b="0" dirty="0">
                          <a:effectLst/>
                        </a:rPr>
                        <a:t>Covariance estimation</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Neural network models (unsupervised)</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394262701"/>
                  </a:ext>
                </a:extLst>
              </a:tr>
            </a:tbl>
          </a:graphicData>
        </a:graphic>
      </p:graphicFrame>
    </p:spTree>
    <p:custDataLst>
      <p:tags r:id="rId1"/>
    </p:custDataLst>
    <p:extLst>
      <p:ext uri="{BB962C8B-B14F-4D97-AF65-F5344CB8AC3E}">
        <p14:creationId xmlns:p14="http://schemas.microsoft.com/office/powerpoint/2010/main" val="673293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 and Import Scikit-Learn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Use pip to download and install scikit-learn.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import</a:t>
            </a:r>
            <a:r>
              <a:rPr lang="en-US" dirty="0"/>
              <a:t> syntax to load scikit-learn into the program.</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a:t>
            </a:r>
            <a:r>
              <a:rPr lang="en-US" dirty="0" err="1"/>
              <a:t>sklearn</a:t>
            </a:r>
            <a:r>
              <a:rPr lang="en-US" dirty="0"/>
              <a:t> and not scikit-learn that refers to the scikit-learn library.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6" name="Rectangle 5">
            <a:extLst>
              <a:ext uri="{FF2B5EF4-FFF2-40B4-BE49-F238E27FC236}">
                <a16:creationId xmlns:a16="http://schemas.microsoft.com/office/drawing/2014/main" id="{BE311486-9F54-40F2-BAA5-EBF9E613A883}"/>
              </a:ext>
            </a:extLst>
          </p:cNvPr>
          <p:cNvSpPr/>
          <p:nvPr/>
        </p:nvSpPr>
        <p:spPr>
          <a:xfrm>
            <a:off x="457201" y="1760640"/>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pip install </a:t>
            </a:r>
            <a:r>
              <a:rPr lang="en-US" sz="2000" dirty="0">
                <a:solidFill>
                  <a:schemeClr val="accent4">
                    <a:lumMod val="75000"/>
                  </a:schemeClr>
                </a:solidFill>
                <a:latin typeface="Consolas" panose="020B0609020204030204" pitchFamily="49" charset="0"/>
              </a:rPr>
              <a:t>scikit-learn</a:t>
            </a:r>
          </a:p>
        </p:txBody>
      </p:sp>
      <p:sp>
        <p:nvSpPr>
          <p:cNvPr id="7" name="Rectangle 6">
            <a:extLst>
              <a:ext uri="{FF2B5EF4-FFF2-40B4-BE49-F238E27FC236}">
                <a16:creationId xmlns:a16="http://schemas.microsoft.com/office/drawing/2014/main" id="{BE311486-9F54-40F2-BAA5-EBF9E613A883}"/>
              </a:ext>
            </a:extLst>
          </p:cNvPr>
          <p:cNvSpPr/>
          <p:nvPr/>
        </p:nvSpPr>
        <p:spPr>
          <a:xfrm>
            <a:off x="457199" y="2664108"/>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import </a:t>
            </a:r>
            <a:r>
              <a:rPr lang="en-US" sz="2000" dirty="0" err="1">
                <a:solidFill>
                  <a:schemeClr val="accent4">
                    <a:lumMod val="75000"/>
                  </a:schemeClr>
                </a:solidFill>
                <a:latin typeface="Consolas" panose="020B0609020204030204" pitchFamily="49" charset="0"/>
              </a:rPr>
              <a:t>sklearn</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27890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Import Algorithms from Scikit-Learn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Since the library is extensive, programmers usually only load the required algorithm or only its “estimator” object. </a:t>
            </a:r>
          </a:p>
          <a:p>
            <a:pPr marL="354013" indent="-354013">
              <a:buFont typeface="Arial" panose="020B0604020202020204" pitchFamily="34" charset="0"/>
              <a:buChar char="•"/>
            </a:pPr>
            <a:r>
              <a:rPr lang="en-US" dirty="0"/>
              <a:t>For instance, if linear regression models are required, import the estimator </a:t>
            </a:r>
            <a:r>
              <a:rPr lang="en-US" dirty="0" err="1">
                <a:solidFill>
                  <a:schemeClr val="tx2"/>
                </a:solidFill>
                <a:latin typeface="Consolas" panose="020B0609020204030204" pitchFamily="49" charset="0"/>
              </a:rPr>
              <a:t>LinearRegression</a:t>
            </a:r>
            <a:r>
              <a:rPr lang="en-US" dirty="0"/>
              <a:t> from the module </a:t>
            </a:r>
            <a:r>
              <a:rPr lang="en-US" dirty="0" err="1">
                <a:solidFill>
                  <a:schemeClr val="tx2"/>
                </a:solidFill>
                <a:latin typeface="Consolas" panose="020B0609020204030204" pitchFamily="49" charset="0"/>
              </a:rPr>
              <a:t>linear_model</a:t>
            </a:r>
            <a:r>
              <a:rPr lang="en-US" dirty="0"/>
              <a:t> by: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not unusual to load multiple algorithms for one analytics task. </a:t>
            </a:r>
          </a:p>
          <a:p>
            <a:pPr marL="354013" indent="-354013">
              <a:buFont typeface="Arial" panose="020B0604020202020204" pitchFamily="34" charset="0"/>
              <a:buChar char="•"/>
            </a:pPr>
            <a:r>
              <a:rPr lang="en-US" dirty="0"/>
              <a:t>Put sufficient comments in the program to explain the purpose and use of each imported module.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BE311486-9F54-40F2-BAA5-EBF9E613A883}"/>
              </a:ext>
            </a:extLst>
          </p:cNvPr>
          <p:cNvSpPr/>
          <p:nvPr/>
        </p:nvSpPr>
        <p:spPr>
          <a:xfrm>
            <a:off x="457199" y="2824742"/>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from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linear_model</a:t>
            </a:r>
            <a:r>
              <a:rPr lang="en-US" sz="2000" dirty="0">
                <a:solidFill>
                  <a:schemeClr val="tx1"/>
                </a:solidFill>
                <a:latin typeface="Consolas" panose="020B0609020204030204" pitchFamily="49" charset="0"/>
              </a:rPr>
              <a:t> import </a:t>
            </a:r>
            <a:r>
              <a:rPr lang="en-US" sz="2000" dirty="0" err="1">
                <a:solidFill>
                  <a:srgbClr val="0000CC"/>
                </a:solidFill>
                <a:latin typeface="Consolas" panose="020B0609020204030204" pitchFamily="49" charset="0"/>
              </a:rPr>
              <a:t>LinearRegression</a:t>
            </a:r>
            <a:endParaRPr lang="en-US" sz="20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8642144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b835ccb-b19d-4d4a-920b-a5e6061851aa"/>
  <p:tag name="ARTICULATE_REFERENCE_TYPE_1" val="1"/>
  <p:tag name="ARTICULATE_REFERENCE_1" val="D:\ePub_course\Jan18_T1\FMT302\FMT302_201801_UP7\PDF\FMT302_SU01CH01_P1_V2_0.pdf"/>
  <p:tag name="ARTICULATE_REFERENCE_TITLE_1" val="Test"/>
  <p:tag name="ARTICULATE_REFERENCE_ID_1" val="1599f05d-b1ed-4f2e-b0a4-52da08d3af75"/>
  <p:tag name="ARTICULATE_REFERENCE_COUNT" val="1"/>
  <p:tag name="ARTICULATE_REFERENCE_DESCRIPTION" val="Test"/>
  <p:tag name="ARTICULATE_PLAYER_GLOSSARY_XML" val="&lt;?xml version=&quot;1.0&quot; encoding=&quot;utf-16&quot;?&gt;&lt;glossary xmlns:xsi=&quot;http://www.w3.org/2001/XMLSchema-instance&quot; xmlns:xsd=&quot;http://www.w3.org/2001/XMLSchema&quot;&gt;&lt;terms /&gt;&lt;/glossary&gt;"/>
  <p:tag name="ARTICULATE_SLIDE_COUNT" val="11"/>
  <p:tag name="TAG_BACKING_FORM_KEY" val="2229284-c:\users\sim\desktop\anl252 articulate\anl252_su1_ch1.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64.5"/>
</p:tagLst>
</file>

<file path=ppt/tags/tag1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0"/>
  <p:tag name="MARGIN_2" val="36"/>
  <p:tag name="MARGIN_3" val="72"/>
  <p:tag name="MARGIN_4" val="108"/>
  <p:tag name="MARGIN_5" val="144"/>
  <p:tag name="FONT_SIZE" val="12"/>
</p:tagLst>
</file>

<file path=ppt/tags/tag18.xml><?xml version="1.0" encoding="utf-8"?>
<p:tagLst xmlns:a="http://schemas.openxmlformats.org/drawingml/2006/main" xmlns:r="http://schemas.openxmlformats.org/officeDocument/2006/relationships" xmlns:p="http://schemas.openxmlformats.org/presentationml/2006/main">
  <p:tag name="ARTICULATE_USED_LAYOUT" val="2"/>
  <p:tag name="AUDIO_ID" val="375"/>
  <p:tag name="ARTICULATE_AUDIO_RECORDED" val="1"/>
  <p:tag name="ELAPSEDTIME" val="18.5"/>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76"/>
  <p:tag name="ARTICULATE_AUDIO_RECORDED" val="1"/>
  <p:tag name="ELAPSEDTIME" val="26.8"/>
</p:tagLst>
</file>

<file path=ppt/tags/tag2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77"/>
  <p:tag name="ARTICULATE_AUDIO_RECORDED" val="1"/>
  <p:tag name="ELAPSEDTIME" val="68.3"/>
</p:tagLst>
</file>

<file path=ppt/tags/tag2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24.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2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2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21.2"/>
</p:tagLst>
</file>

<file path=ppt/tags/tag2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2.147484E+09"/>
  <p:tag name="MARGIN_2" val="36"/>
  <p:tag name="MARGIN_3" val="72"/>
  <p:tag name="MARGIN_4" val="108"/>
  <p:tag name="MARGIN_5" val="144"/>
  <p:tag name="FONT_SIZE" val="12"/>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2.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7.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7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76.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B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b">
        <a:noAutofit/>
      </a:bodyPr>
      <a:lstStyle>
        <a:defPPr>
          <a:defRPr sz="4400" dirty="0" smtClean="0">
            <a:solidFill>
              <a:schemeClr val="bg1"/>
            </a:solidFill>
            <a:latin typeface="Calibri Light" panose="020F0302020204030204" pitchFamily="34" charset="0"/>
          </a:defRPr>
        </a:defPPr>
      </a:lstStyle>
    </a:tx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06A1258361F104792B87D967037D439" ma:contentTypeVersion="0" ma:contentTypeDescription="Create a new document." ma:contentTypeScope="" ma:versionID="72d9905301751e4347c9ddc8332f4b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8AED1B3-2F45-4762-91FA-ED08F295B52E}">
  <ds:schemaRefs>
    <ds:schemaRef ds:uri="http://schemas.microsoft.com/sharepoint/v3/contenttype/forms"/>
  </ds:schemaRefs>
</ds:datastoreItem>
</file>

<file path=customXml/itemProps2.xml><?xml version="1.0" encoding="utf-8"?>
<ds:datastoreItem xmlns:ds="http://schemas.openxmlformats.org/officeDocument/2006/customXml" ds:itemID="{50BC6695-9009-4E8C-96D7-2BD9B437109A}">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F223B4EA-C447-40BA-B202-65C188424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3002</TotalTime>
  <Words>12872</Words>
  <Application>Microsoft Office PowerPoint</Application>
  <PresentationFormat>On-screen Show (4:3)</PresentationFormat>
  <Paragraphs>1094</Paragraphs>
  <Slides>63</Slides>
  <Notes>50</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63</vt:i4>
      </vt:variant>
    </vt:vector>
  </HeadingPairs>
  <TitlesOfParts>
    <vt:vector size="77" baseType="lpstr">
      <vt:lpstr>Arial</vt:lpstr>
      <vt:lpstr>Calibri</vt:lpstr>
      <vt:lpstr>Calibri Light</vt:lpstr>
      <vt:lpstr>Consolas</vt:lpstr>
      <vt:lpstr>Courier New</vt:lpstr>
      <vt:lpstr>Lucida Sans</vt:lpstr>
      <vt:lpstr>Lucida Sans</vt:lpstr>
      <vt:lpstr>Montserrat Medium</vt:lpstr>
      <vt:lpstr>Palatino Linotype</vt:lpstr>
      <vt:lpstr>Roboto Medium</vt:lpstr>
      <vt:lpstr>Wingdings</vt:lpstr>
      <vt:lpstr>SBIZ</vt:lpstr>
      <vt:lpstr>3_Office Theme</vt:lpstr>
      <vt:lpstr>Office Theme</vt:lpstr>
      <vt:lpstr>ANL252 – Assessments, weightage, deadlines</vt:lpstr>
      <vt:lpstr>Python for Data Analytics ANL 252</vt:lpstr>
      <vt:lpstr>Learning Objectives of ANL201 </vt:lpstr>
      <vt:lpstr>Study Unit 5  Data Analytics in Python </vt:lpstr>
      <vt:lpstr>Introduction to  Scikit-Learn</vt:lpstr>
      <vt:lpstr>Scikit-Learn</vt:lpstr>
      <vt:lpstr>Algorithms in Scikit-Learn</vt:lpstr>
      <vt:lpstr>Install and Import Scikit-Learn</vt:lpstr>
      <vt:lpstr>Import Algorithms from Scikit-Learn</vt:lpstr>
      <vt:lpstr>Activity</vt:lpstr>
      <vt:lpstr>Discussion</vt:lpstr>
      <vt:lpstr>Data Preparation for Analytics Algorithms</vt:lpstr>
      <vt:lpstr>Specify and Remove Missing Values</vt:lpstr>
      <vt:lpstr>Replace Missing Values</vt:lpstr>
      <vt:lpstr>Reduce Number of Categories</vt:lpstr>
      <vt:lpstr>Discretisation</vt:lpstr>
      <vt:lpstr>Select Variables</vt:lpstr>
      <vt:lpstr>Using iloc vs loc for Selection (I)</vt:lpstr>
      <vt:lpstr>Using iloc vs loc for Selection (II)</vt:lpstr>
      <vt:lpstr>Rename Variables</vt:lpstr>
      <vt:lpstr>Create Dummy Variables</vt:lpstr>
      <vt:lpstr>Data Transformation</vt:lpstr>
      <vt:lpstr>Training and Testing Data</vt:lpstr>
      <vt:lpstr>Extract Dependent and Independent Variables (I)</vt:lpstr>
      <vt:lpstr>Extract Dependent and Independent Variables (II)</vt:lpstr>
      <vt:lpstr>Activity</vt:lpstr>
      <vt:lpstr>Discussion</vt:lpstr>
      <vt:lpstr>Clustering</vt:lpstr>
      <vt:lpstr>Introduction to K-Means Clustering</vt:lpstr>
      <vt:lpstr>Intuition of K-Means Clustering</vt:lpstr>
      <vt:lpstr>K-Means Clustering Process</vt:lpstr>
      <vt:lpstr>K-Means Properties</vt:lpstr>
      <vt:lpstr>Fitting K-Means Clustering by Scikit-Learn</vt:lpstr>
      <vt:lpstr>Parameters of the K-Means Estimator</vt:lpstr>
      <vt:lpstr>Fit K-Means Clustering</vt:lpstr>
      <vt:lpstr>Predict K-Means Clustering</vt:lpstr>
      <vt:lpstr>Explore K-Means Clustering Models (I)</vt:lpstr>
      <vt:lpstr>Explore K-Means Clustering Models (II)</vt:lpstr>
      <vt:lpstr>Evaluate K-Means Clustering Models</vt:lpstr>
      <vt:lpstr>Plot K-Means Clusters</vt:lpstr>
      <vt:lpstr>Activity</vt:lpstr>
      <vt:lpstr>Discussion</vt:lpstr>
      <vt:lpstr>Decision Trees</vt:lpstr>
      <vt:lpstr>Introduction to Decision Trees (I)</vt:lpstr>
      <vt:lpstr>Introduction to Decision Trees (II)</vt:lpstr>
      <vt:lpstr>Example of Decision Tree</vt:lpstr>
      <vt:lpstr>Algorithm of Constructing Decision Trees (I)</vt:lpstr>
      <vt:lpstr>Algorithm of Constructing Decision Trees (II)</vt:lpstr>
      <vt:lpstr>Algorithm of Constructing Decision Trees (III)</vt:lpstr>
      <vt:lpstr>Evaluation of Decision Trees (I)</vt:lpstr>
      <vt:lpstr>Evaluation of Decision Trees (II)</vt:lpstr>
      <vt:lpstr>Decision Tree Estimators (I)</vt:lpstr>
      <vt:lpstr>Decision Tree Estimators (II)</vt:lpstr>
      <vt:lpstr>Decision Tree Estimators (III)</vt:lpstr>
      <vt:lpstr>Fit Decision Trees</vt:lpstr>
      <vt:lpstr>Evaluate Decision Trees</vt:lpstr>
      <vt:lpstr>Example of a Confusion Matrix</vt:lpstr>
      <vt:lpstr>3 Scores from Confusion Matrix</vt:lpstr>
      <vt:lpstr>Plot Decision Trees (I)</vt:lpstr>
      <vt:lpstr>Plot Decision Trees (II)</vt:lpstr>
      <vt:lpstr>Plot Decision Trees (III)</vt:lpstr>
      <vt:lpstr>Activity</vt:lpstr>
      <vt:lpstr>Discussion</vt:lpstr>
    </vt:vector>
  </TitlesOfParts>
  <Company>SIM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dc:creator>
  <cp:lastModifiedBy>Munish Kumar</cp:lastModifiedBy>
  <cp:revision>238</cp:revision>
  <dcterms:created xsi:type="dcterms:W3CDTF">2012-07-12T02:13:12Z</dcterms:created>
  <dcterms:modified xsi:type="dcterms:W3CDTF">2021-08-23T00:49:14Z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HDSS_enhanced-eTemplate_July2012</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4D116010-0E69-487B-9C67-76934B79BCFE</vt:lpwstr>
  </property>
  <property fmtid="{D5CDD505-2E9C-101B-9397-08002B2CF9AE}" pid="6" name="ArticulateProjectFull">
    <vt:lpwstr>C:\Users\SIM\Desktop\ANL252 Articulate\ANL252_SU1_Ch1.ppta</vt:lpwstr>
  </property>
</Properties>
</file>