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3" r:id="rId4"/>
    <p:sldId id="265" r:id="rId5"/>
    <p:sldId id="260" r:id="rId6"/>
    <p:sldId id="261" r:id="rId7"/>
    <p:sldId id="267" r:id="rId8"/>
    <p:sldId id="264" r:id="rId9"/>
    <p:sldId id="262" r:id="rId10"/>
    <p:sldId id="268" r:id="rId11"/>
    <p:sldId id="275" r:id="rId12"/>
    <p:sldId id="269" r:id="rId13"/>
    <p:sldId id="271" r:id="rId14"/>
    <p:sldId id="272" r:id="rId15"/>
    <p:sldId id="273" r:id="rId16"/>
    <p:sldId id="274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074" autoAdjust="0"/>
  </p:normalViewPr>
  <p:slideViewPr>
    <p:cSldViewPr snapToGrid="0">
      <p:cViewPr varScale="1">
        <p:scale>
          <a:sx n="95" d="100"/>
          <a:sy n="95" d="100"/>
        </p:scale>
        <p:origin x="10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E42D1-613D-4332-9A19-705EC028E1B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BD37-0194-4D45-8D40-6B5080FA44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4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62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49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will be the end of my presentation, thank you for your attention, and now I will open the floor for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6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6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35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1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00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Times New Roman" panose="02020603050405020304" pitchFamily="18" charset="0"/>
              <a:ea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3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8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9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rgbClr val="BDC1C6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34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53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75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85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4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F839-C01D-5A81-594E-725C6973D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5DE9F-FA2A-F89B-960A-54D5626E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7DD9-5900-B247-1D93-BEC3D01E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988-535B-44F8-BD1E-43F007484824}" type="datetime1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96EE-FB74-9986-E420-3B9292AF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E0A0-023B-A937-5554-7C76F26F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26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409E-6970-7CB6-7E58-B0F8AC27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BE440-E79C-EE3A-627E-1EECE96F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3741-C94D-B3D6-0B0D-217B8A4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4D6-22B4-48DB-9FB1-4637EED94B6F}" type="datetime1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5AFE-530F-E1DE-6EBA-F9D19BEA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49A82-7901-9C95-8487-9BC52140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5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EA1F8-E784-B918-3FB5-1872009B9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3E07-C9CE-8420-61F5-D8062B4C9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522E5-2531-2530-6FBB-2E9E0A6B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85F-474D-4BB0-935A-768BAF8A0B95}" type="datetime1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6E9D-1BA2-5FF6-AD86-24034812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9AAC-E447-B7C1-C058-30BF9B4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5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37B-9A71-3232-94CB-6AD06F4F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5C24-9D69-9C68-29A7-5639652F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81D1-70CE-0EDC-1310-3B9D30BD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176-91FD-46B9-8ACB-34F1364631FA}" type="datetime1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8EAF-5FE1-7154-EF8D-E6963E4F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4985-1360-7752-9BEC-1AF33DDD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AF10-5945-FFDE-16EC-B516C3B0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BDF2E-9A9F-029F-49D1-AB634A944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85A7-F207-6541-980A-37C77C56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1649-4550-40D4-8BCD-C5FB14D08FC2}" type="datetime1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AA50-CFB0-D273-C5A0-47FE39FD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984D-AAD7-537C-D39F-1554F9CF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B04C-6E5E-84BD-8BB0-D3494D43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84F1-B7FA-11D8-2723-041E800FF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3276-18A9-5836-2FCC-A3458FF6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3D3D-0DFF-2841-EB4D-BE8FD328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208E-AFA7-4654-8D2F-BEB8F8DA8AB2}" type="datetime1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4ED9-D069-C060-55D2-2B9A78F2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4175E-00D1-8778-7169-7927B8BF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76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C348-A26C-FFF2-56E1-EE15990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EB38-8EB8-20B5-39B3-0CB660263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923B0-FAFB-B693-5130-699BD8524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4D618-F42F-08B1-19E8-715582EE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DC93A-39C5-2A15-5E29-723B01AA4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BB30C-76D9-4E51-F065-1582D2F8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0988-67FA-4094-A298-8BFDF7933345}" type="datetime1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9A5E5-E079-5CF0-D302-4413498D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10946-B909-1CFD-AB08-22451EF3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82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1767-4F44-3DD2-0A3C-3B7B2017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E5635-0C0C-3B73-E8AF-77306855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34E0-BB75-480C-A54C-6C8EB1BF0CCF}" type="datetime1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76B22-A9E1-6B02-BCE7-277267ED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2D507-0328-DDA2-B4FF-AE9A59E2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30839-294A-BEA7-5D57-00E6E578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8D07-0D24-4C56-AA58-C30FA8BA2360}" type="datetime1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91789-6A7F-666E-6121-97C097EE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C036A-F366-CEA9-F6C5-71DCC2E9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CCE8-7C92-213A-4D7B-058E6CA6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B1A6-9DE7-3FEF-AE7A-40F0CA47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AA931-6259-45D9-B2CF-6E0F0F083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58E91-823B-98E4-E128-8064CA5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6FA0-200F-4E5F-A64E-B5ECFF55DF02}" type="datetime1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5DDD-0F53-EB2D-6D36-6B5A7809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FD3A-5DA9-10DB-0B1F-B95716E5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7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4CCC-7990-EC45-FE00-0362140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3527C-D21C-12B0-037F-57E5BF0B0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4E5CE-870F-024A-7488-8C71B4CE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3E801-EF4A-54DE-4A10-3050413C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45CB-1863-4CCF-9BE3-6709BC7C108F}" type="datetime1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057A-8AF5-697A-7A0D-EB82A126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A1506-1DCA-6B8D-AAD6-7087D2C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7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7334A3E-2D7E-4E2E-65D9-B72CA26CB0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692067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E574E-4CC8-C90C-0DF0-071676EA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F2BE1-117E-54A1-DD3D-CE08F5FA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DA08-F362-1840-DA8F-9BE48521F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8F7-4594-4563-86BE-DE955395A6A4}" type="datetime1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0F61-64D1-5402-E11F-AD48D1BB7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24DF-5B71-B52C-6833-D164BDA68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5.sv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svg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.emf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7.png"/><Relationship Id="rId11" Type="http://schemas.openxmlformats.org/officeDocument/2006/relationships/image" Target="../media/image30.svg"/><Relationship Id="rId5" Type="http://schemas.openxmlformats.org/officeDocument/2006/relationships/image" Target="../media/image1.emf"/><Relationship Id="rId10" Type="http://schemas.openxmlformats.org/officeDocument/2006/relationships/image" Target="../media/image29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emf"/><Relationship Id="rId10" Type="http://schemas.openxmlformats.org/officeDocument/2006/relationships/image" Target="../media/image7.svg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EFA312C-0CD1-34F2-F3B7-6400D93F89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9538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7" descr="What exactly is solar energy and how does it work? - CNET">
            <a:extLst>
              <a:ext uri="{FF2B5EF4-FFF2-40B4-BE49-F238E27FC236}">
                <a16:creationId xmlns:a16="http://schemas.microsoft.com/office/drawing/2014/main" id="{32A21136-7087-5CDF-83DE-965C6F736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C7AAFB-84D2-4172-B3D3-52F769E7A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Comparison of SARIMA and LSTM models</a:t>
            </a:r>
            <a:br>
              <a:rPr lang="en-SG" sz="4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</a:br>
            <a:r>
              <a:rPr lang="en-US" sz="4000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Palatino Linotype" panose="02040502050505030304" pitchFamily="18" charset="0"/>
              </a:rPr>
              <a:t>in forecasting solar irradiance</a:t>
            </a:r>
            <a:br>
              <a:rPr lang="en-GB" dirty="0"/>
            </a:br>
            <a:endParaRPr lang="en-GB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A114-333B-A423-9D78-B36A4D3E8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6840"/>
            <a:ext cx="9144000" cy="1655762"/>
          </a:xfrm>
        </p:spPr>
        <p:txBody>
          <a:bodyPr>
            <a:normAutofit/>
          </a:bodyPr>
          <a:lstStyle/>
          <a:p>
            <a:r>
              <a:rPr lang="en-GB" sz="2000" dirty="0"/>
              <a:t>Chen Guo Hao Alvin</a:t>
            </a:r>
          </a:p>
          <a:p>
            <a:r>
              <a:rPr lang="en-GB" sz="2000" dirty="0"/>
              <a:t>N1981071</a:t>
            </a:r>
          </a:p>
          <a:p>
            <a:r>
              <a:rPr lang="en-GB" sz="2000" dirty="0"/>
              <a:t>Presentation date: 190922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E70C62-CDC0-8F1B-04DD-1D47A244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F3954-187E-8613-4E85-EACADF17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40483-509A-49AC-9A06-C93ACD4C9C43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08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3D8AD50-E152-DA3F-73AA-4456E9768F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3219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83529-8408-4104-9AA6-78B37800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10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CE0B57-8C7C-0B5A-94CB-DE11F3E478D9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C89141E-2086-FDEA-D3AA-68B19D50C414}"/>
              </a:ext>
            </a:extLst>
          </p:cNvPr>
          <p:cNvSpPr txBox="1">
            <a:spLocks/>
          </p:cNvSpPr>
          <p:nvPr/>
        </p:nvSpPr>
        <p:spPr>
          <a:xfrm>
            <a:off x="838200" y="375173"/>
            <a:ext cx="10515600" cy="48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Deployment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21F0C-DB7D-32E6-CE5D-5AD4ED5F8175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4C4C9-EDB9-94FF-5807-6A00A510A88D}"/>
              </a:ext>
            </a:extLst>
          </p:cNvPr>
          <p:cNvSpPr/>
          <p:nvPr/>
        </p:nvSpPr>
        <p:spPr>
          <a:xfrm>
            <a:off x="718458" y="3064711"/>
            <a:ext cx="1645920" cy="9492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Solar developer identifying possible sites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8E7378-7440-AA66-B26D-44753C4957A9}"/>
              </a:ext>
            </a:extLst>
          </p:cNvPr>
          <p:cNvSpPr/>
          <p:nvPr/>
        </p:nvSpPr>
        <p:spPr>
          <a:xfrm>
            <a:off x="2995749" y="3064711"/>
            <a:ext cx="1645920" cy="9492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collection from NASA Power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6F71BC-C368-775F-09E0-C3A91DDD8B16}"/>
              </a:ext>
            </a:extLst>
          </p:cNvPr>
          <p:cNvSpPr/>
          <p:nvPr/>
        </p:nvSpPr>
        <p:spPr>
          <a:xfrm>
            <a:off x="5273040" y="3064711"/>
            <a:ext cx="1645920" cy="9492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on LSTM Model and get forecast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570C38-6300-3003-D218-101872A62F70}"/>
              </a:ext>
            </a:extLst>
          </p:cNvPr>
          <p:cNvSpPr/>
          <p:nvPr/>
        </p:nvSpPr>
        <p:spPr>
          <a:xfrm>
            <a:off x="7550331" y="3064711"/>
            <a:ext cx="1645920" cy="9492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Calculate generation potential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401534-D788-4810-C040-A0D4A5F94091}"/>
              </a:ext>
            </a:extLst>
          </p:cNvPr>
          <p:cNvSpPr/>
          <p:nvPr/>
        </p:nvSpPr>
        <p:spPr>
          <a:xfrm>
            <a:off x="9962605" y="3059668"/>
            <a:ext cx="1645920" cy="94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investment decision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27A5C8-713C-768F-75D2-6D4526805BC0}"/>
              </a:ext>
            </a:extLst>
          </p:cNvPr>
          <p:cNvSpPr/>
          <p:nvPr/>
        </p:nvSpPr>
        <p:spPr>
          <a:xfrm rot="16200000">
            <a:off x="2518955" y="3288956"/>
            <a:ext cx="322217" cy="5007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2A8A9B0-3422-3BCD-892B-84691DF7637B}"/>
              </a:ext>
            </a:extLst>
          </p:cNvPr>
          <p:cNvSpPr/>
          <p:nvPr/>
        </p:nvSpPr>
        <p:spPr>
          <a:xfrm rot="16200000">
            <a:off x="4800601" y="3288955"/>
            <a:ext cx="322217" cy="5007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7F81666-A673-332D-6BA9-132200F27F1C}"/>
              </a:ext>
            </a:extLst>
          </p:cNvPr>
          <p:cNvSpPr/>
          <p:nvPr/>
        </p:nvSpPr>
        <p:spPr>
          <a:xfrm rot="16200000">
            <a:off x="7069182" y="3288954"/>
            <a:ext cx="322217" cy="5007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E4D8EFB-E27E-2E22-2CF1-F6481C751959}"/>
              </a:ext>
            </a:extLst>
          </p:cNvPr>
          <p:cNvSpPr/>
          <p:nvPr/>
        </p:nvSpPr>
        <p:spPr>
          <a:xfrm rot="16200000">
            <a:off x="9376953" y="3313796"/>
            <a:ext cx="322217" cy="5007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 descr="Blueprint with solid fill">
            <a:extLst>
              <a:ext uri="{FF2B5EF4-FFF2-40B4-BE49-F238E27FC236}">
                <a16:creationId xmlns:a16="http://schemas.microsoft.com/office/drawing/2014/main" id="{411C5D22-07E6-9D58-003A-76581789D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4218" y="2017231"/>
            <a:ext cx="914400" cy="914400"/>
          </a:xfrm>
          <a:prstGeom prst="rect">
            <a:avLst/>
          </a:prstGeom>
        </p:spPr>
      </p:pic>
      <p:pic>
        <p:nvPicPr>
          <p:cNvPr id="28" name="Graphic 27" descr="Earth globe: Americas with solid fill">
            <a:extLst>
              <a:ext uri="{FF2B5EF4-FFF2-40B4-BE49-F238E27FC236}">
                <a16:creationId xmlns:a16="http://schemas.microsoft.com/office/drawing/2014/main" id="{CB139FD7-DF37-7F95-4F1E-82612DB85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61509" y="2017231"/>
            <a:ext cx="914400" cy="914400"/>
          </a:xfrm>
          <a:prstGeom prst="rect">
            <a:avLst/>
          </a:prstGeom>
        </p:spPr>
      </p:pic>
      <p:pic>
        <p:nvPicPr>
          <p:cNvPr id="32" name="Graphic 31" descr="Artificial Intelligence with solid fill">
            <a:extLst>
              <a:ext uri="{FF2B5EF4-FFF2-40B4-BE49-F238E27FC236}">
                <a16:creationId xmlns:a16="http://schemas.microsoft.com/office/drawing/2014/main" id="{74E0292D-8C8B-41C6-B48E-2CE9EB9D29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1994103"/>
            <a:ext cx="914400" cy="914400"/>
          </a:xfrm>
          <a:prstGeom prst="rect">
            <a:avLst/>
          </a:prstGeom>
        </p:spPr>
      </p:pic>
      <p:pic>
        <p:nvPicPr>
          <p:cNvPr id="34" name="Graphic 33" descr="Solar Panels with solid fill">
            <a:extLst>
              <a:ext uri="{FF2B5EF4-FFF2-40B4-BE49-F238E27FC236}">
                <a16:creationId xmlns:a16="http://schemas.microsoft.com/office/drawing/2014/main" id="{B22BB03F-5B81-CFDC-6ACB-400D79BF0A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9244" y="1991420"/>
            <a:ext cx="914400" cy="914400"/>
          </a:xfrm>
          <a:prstGeom prst="rect">
            <a:avLst/>
          </a:prstGeom>
        </p:spPr>
      </p:pic>
      <p:pic>
        <p:nvPicPr>
          <p:cNvPr id="36" name="Graphic 35" descr="Decision chart with solid fill">
            <a:extLst>
              <a:ext uri="{FF2B5EF4-FFF2-40B4-BE49-F238E27FC236}">
                <a16:creationId xmlns:a16="http://schemas.microsoft.com/office/drawing/2014/main" id="{908D9B9C-D506-2879-6BC6-624675DEF7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28365" y="2017231"/>
            <a:ext cx="914400" cy="914400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C9BB0986-7960-2AFB-9131-A4EE88613E25}"/>
              </a:ext>
            </a:extLst>
          </p:cNvPr>
          <p:cNvSpPr/>
          <p:nvPr/>
        </p:nvSpPr>
        <p:spPr>
          <a:xfrm rot="10800000">
            <a:off x="5934891" y="4100838"/>
            <a:ext cx="322217" cy="3693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9E6294-7DA3-416E-F220-2A358E042B00}"/>
              </a:ext>
            </a:extLst>
          </p:cNvPr>
          <p:cNvSpPr/>
          <p:nvPr/>
        </p:nvSpPr>
        <p:spPr>
          <a:xfrm>
            <a:off x="5447713" y="4557061"/>
            <a:ext cx="1296574" cy="91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 model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14BD70A7-6870-990E-5A95-8A043A678FE6}"/>
              </a:ext>
            </a:extLst>
          </p:cNvPr>
          <p:cNvSpPr/>
          <p:nvPr/>
        </p:nvSpPr>
        <p:spPr>
          <a:xfrm rot="10800000">
            <a:off x="8227927" y="4100838"/>
            <a:ext cx="322217" cy="3693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771A36-F52F-BDBB-D675-2648D8BCBBE6}"/>
              </a:ext>
            </a:extLst>
          </p:cNvPr>
          <p:cNvSpPr/>
          <p:nvPr/>
        </p:nvSpPr>
        <p:spPr>
          <a:xfrm>
            <a:off x="7740748" y="4557061"/>
            <a:ext cx="1296573" cy="91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Area of  Solar panel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06731E3F-2899-A9D5-EFDB-C1E93509DA89}"/>
              </a:ext>
            </a:extLst>
          </p:cNvPr>
          <p:cNvSpPr/>
          <p:nvPr/>
        </p:nvSpPr>
        <p:spPr>
          <a:xfrm rot="10800000">
            <a:off x="3707839" y="4100838"/>
            <a:ext cx="322217" cy="3693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615178C-33EB-EFA1-A889-2CF6AE741647}"/>
              </a:ext>
            </a:extLst>
          </p:cNvPr>
          <p:cNvSpPr/>
          <p:nvPr/>
        </p:nvSpPr>
        <p:spPr>
          <a:xfrm>
            <a:off x="3158443" y="4557061"/>
            <a:ext cx="1421008" cy="91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Site location</a:t>
            </a:r>
          </a:p>
        </p:txBody>
      </p:sp>
    </p:spTree>
    <p:extLst>
      <p:ext uri="{BB962C8B-B14F-4D97-AF65-F5344CB8AC3E}">
        <p14:creationId xmlns:p14="http://schemas.microsoft.com/office/powerpoint/2010/main" val="318349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3D8AD50-E152-DA3F-73AA-4456E9768F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3D8AD50-E152-DA3F-73AA-4456E9768F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3091C73-89A6-5A0C-B8DB-DE6392DEAD37}"/>
              </a:ext>
            </a:extLst>
          </p:cNvPr>
          <p:cNvSpPr txBox="1"/>
          <p:nvPr/>
        </p:nvSpPr>
        <p:spPr>
          <a:xfrm>
            <a:off x="4416387" y="4037449"/>
            <a:ext cx="28453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SG" sz="2000" dirty="0"/>
              <a:t>Satellite-based </a:t>
            </a:r>
          </a:p>
          <a:p>
            <a:pPr marL="457200" lvl="1" indent="0" algn="ctr">
              <a:buNone/>
            </a:pPr>
            <a:r>
              <a:rPr lang="en-SG" sz="2000" dirty="0"/>
              <a:t>data 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BCDB0-7D2D-0876-8E10-30E0EB53EE7E}"/>
              </a:ext>
            </a:extLst>
          </p:cNvPr>
          <p:cNvSpPr txBox="1"/>
          <p:nvPr/>
        </p:nvSpPr>
        <p:spPr>
          <a:xfrm>
            <a:off x="7834293" y="4037449"/>
            <a:ext cx="2800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SG" sz="2000" dirty="0"/>
              <a:t>Hourly-based forecasting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EE56-FEFF-48FC-BF2A-309B42565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416" y="2061309"/>
            <a:ext cx="3143880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2000" b="1" dirty="0"/>
              <a:t>Further areas of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83529-8408-4104-9AA6-78B37800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11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CE0B57-8C7C-0B5A-94CB-DE11F3E478D9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C89141E-2086-FDEA-D3AA-68B19D50C4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Conclusion and Future research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21F0C-DB7D-32E6-CE5D-5AD4ED5F8175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  <p:pic>
        <p:nvPicPr>
          <p:cNvPr id="8" name="Graphic 7" descr="Stopwatch with solid fill">
            <a:extLst>
              <a:ext uri="{FF2B5EF4-FFF2-40B4-BE49-F238E27FC236}">
                <a16:creationId xmlns:a16="http://schemas.microsoft.com/office/drawing/2014/main" id="{320183F5-EAB5-1689-A4E8-60BD67CB4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1126" y="2703286"/>
            <a:ext cx="1207476" cy="1207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FE5622-2093-725E-D66C-A26505738931}"/>
              </a:ext>
            </a:extLst>
          </p:cNvPr>
          <p:cNvSpPr txBox="1"/>
          <p:nvPr/>
        </p:nvSpPr>
        <p:spPr>
          <a:xfrm>
            <a:off x="1064637" y="3729672"/>
            <a:ext cx="32489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endParaRPr lang="en-SG" sz="2000" dirty="0"/>
          </a:p>
          <a:p>
            <a:pPr marL="457200" lvl="1" indent="0" algn="ctr">
              <a:buNone/>
            </a:pPr>
            <a:r>
              <a:rPr lang="en-SG" sz="2000" dirty="0"/>
              <a:t>Economic models to test algorithm reliability </a:t>
            </a:r>
          </a:p>
        </p:txBody>
      </p:sp>
      <p:pic>
        <p:nvPicPr>
          <p:cNvPr id="13" name="Graphic 12" descr="Solar Panels with solid fill">
            <a:extLst>
              <a:ext uri="{FF2B5EF4-FFF2-40B4-BE49-F238E27FC236}">
                <a16:creationId xmlns:a16="http://schemas.microsoft.com/office/drawing/2014/main" id="{94253DA3-D1F6-0D2D-E276-6C9BD233D5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7280" y="2703285"/>
            <a:ext cx="1113693" cy="1113693"/>
          </a:xfrm>
          <a:prstGeom prst="rect">
            <a:avLst/>
          </a:prstGeom>
        </p:spPr>
      </p:pic>
      <p:pic>
        <p:nvPicPr>
          <p:cNvPr id="10" name="Graphic 9" descr="Satellite with solid fill">
            <a:extLst>
              <a:ext uri="{FF2B5EF4-FFF2-40B4-BE49-F238E27FC236}">
                <a16:creationId xmlns:a16="http://schemas.microsoft.com/office/drawing/2014/main" id="{AC230D68-3B6D-8FBB-B8CB-3A894FDDAE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6071" y="29567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5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E50B003-7AD8-C324-DF06-4E82C91C98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9065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71B94E-4DEC-FAB8-408F-3B69AE91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2668247"/>
            <a:ext cx="8896247" cy="1325563"/>
          </a:xfrm>
        </p:spPr>
        <p:txBody>
          <a:bodyPr vert="horz">
            <a:normAutofit/>
          </a:bodyPr>
          <a:lstStyle/>
          <a:p>
            <a:r>
              <a:rPr lang="en-GB" b="1" dirty="0">
                <a:solidFill>
                  <a:srgbClr val="008FD5"/>
                </a:solidFill>
              </a:rPr>
              <a:t>Thank you </a:t>
            </a:r>
            <a:br>
              <a:rPr lang="en-GB" dirty="0"/>
            </a:br>
            <a:r>
              <a:rPr lang="en-GB" dirty="0"/>
              <a:t>For your kind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E58D-677F-8456-5503-32022B07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12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91069-95F2-E0D9-22BD-FCE0DE587223}"/>
              </a:ext>
            </a:extLst>
          </p:cNvPr>
          <p:cNvSpPr/>
          <p:nvPr/>
        </p:nvSpPr>
        <p:spPr>
          <a:xfrm>
            <a:off x="773723" y="2411605"/>
            <a:ext cx="522514" cy="1838848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8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3D8AD50-E152-DA3F-73AA-4456E9768F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3D8AD50-E152-DA3F-73AA-4456E9768F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EE56-FEFF-48FC-BF2A-309B42565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86" y="1104234"/>
            <a:ext cx="11878829" cy="512574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Alsharif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Younes, M., &amp; Kim, J. (2019). Time Series ARIMA Model for Prediction of Daily and Monthly Average Global Solar Radiation: The Case Study of Seoul, South Korea. Symmetry, 11(2), 240. doi:10.3390/sym11020240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Colak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Yesilbudak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Genc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&amp;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Bayindir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(2015). Multi-period Prediction of Solar Radiation Using ARMA and ARIMA Models. 2015 IEEE 14th International Conference on Machine Learning and Applications (ICMLA). doi:10.1109/icmla.2015.33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Diagne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David, M.,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Lauret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Boland, J., &amp; Schmutz, N. (2013). Review of solar irradiance forecasting methods and a proposition for small-scale insular grids. Renewable and Sustainable Energy Reviews, 27, 65–76. doi:10.1016/j.rser.2013.06.042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Fathima, T. A.,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Nedumpozhimana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Lee, Y. H., Winkler, S., &amp; Dev, S. (2019). Predicting Solar Irradiance in Singapore. 2019 Photonics &amp; Electromagnetics Research Symposium - Fall (PIERS - Fall). doi:10.1109/piers-fall48861.2019.9021313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HDB (2021).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SolarNova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Programme. Retrieved July 25th, 2022, from: https://www.hdb.gov.sg/about-us/our-role/smart-and-sustainable-living/solarnova-page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Ihshaish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Cort́es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&amp;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Senar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A. (2012). Towards Improving Numerical Weather Predictions by Evolutionary Computing Techniques. Procedia Computer Science, 9, 1056–1063. doi:10.1016/j.procs.2012.04.114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IPCC. (2022). Summary for Policy Makers. Retrieved July 25th, 2022, from: https://www.ipcc.ch/report/ar6/wg2/downloads/report/IPCC_AR6_WGII_SummaryForPolicymakers.pdf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IRENA. (2020). ADVANCED FORECASTING OF VARIABLE RENEWABLE POWER GENERATION. Retrieved July 25th, 2022, from: https://www.irena.org/-/media/Files/IRENA/Agency/Publication/2020/Jul/IRENA_Advanced_weather_forecasting_2020.pdf%20?%20%20la=en&amp;hash=8384431B56569C0D8786C9A4FDD56864443D10AF</a:t>
            </a:r>
          </a:p>
          <a:p>
            <a:pPr marL="0" indent="0">
              <a:lnSpc>
                <a:spcPct val="200000"/>
              </a:lnSpc>
              <a:buNone/>
            </a:pP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83529-8408-4104-9AA6-78B37800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13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CE0B57-8C7C-0B5A-94CB-DE11F3E478D9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C89141E-2086-FDEA-D3AA-68B19D50C4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21F0C-DB7D-32E6-CE5D-5AD4ED5F8175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700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3D8AD50-E152-DA3F-73AA-4456E9768F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3D8AD50-E152-DA3F-73AA-4456E9768F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EE56-FEFF-48FC-BF2A-309B42565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86" y="1104234"/>
            <a:ext cx="11878829" cy="473407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Manoj Kumar, N., &amp;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Subathra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S. P. (2019). Three years ahead solar irradiance forecasting to quantify degradation influenced energy potentials from thin film (a-Si) photovoltaic system. Results in Physics, 12, 701–703. doi:10.1016/j.rinp.2018.12.027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NASA. (2021). The POWER Project. Retrieved July 25th, 2022, from: https://power.larc.nasa.gov/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NCCS. (2022). SINGAPORE’S APPROACH TO ALTERNATIVE ENERGY. Retrieved July 25th, 2022, from: https://www.nccs.gov.sg/singapores-climate-action/singapore-approach-to-alternative-energy/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Oh, T. (2022). Government considering more initiatives to push solar energy adoption in Singapore. The Business Times. Retrieved July 25th, 2022, from: https://www.businesstimes.com.sg/government-economy/government-considering-more-initiatives-to-push-solar-energy-adoption-in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Ouma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 O.,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Cheruyot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&amp;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Wachera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N. (2021). Rainfall and runoff time-series trend analysis using LSTM recurrent neural network and wavelet neural network with satellite-based meteorological data: case study of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Nzoia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hydrologic basin. Complex &amp; Intelligent Systems. doi:10.1007/s40747-021-00365-2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Parasyris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SG" sz="2000" dirty="0" err="1">
                <a:latin typeface="Times New Roman" panose="02020603050405020304" pitchFamily="18" charset="0"/>
              </a:rPr>
              <a:t>Alexandrakis</a:t>
            </a:r>
            <a:r>
              <a:rPr lang="en-SG" sz="2000" dirty="0">
                <a:latin typeface="Times New Roman" panose="02020603050405020304" pitchFamily="18" charset="0"/>
              </a:rPr>
              <a:t>, G., </a:t>
            </a:r>
            <a:r>
              <a:rPr lang="en-SG" sz="2000" dirty="0" err="1">
                <a:latin typeface="Times New Roman" panose="02020603050405020304" pitchFamily="18" charset="0"/>
              </a:rPr>
              <a:t>Kozyrakis</a:t>
            </a:r>
            <a:r>
              <a:rPr lang="en-SG" sz="2000" dirty="0">
                <a:latin typeface="Times New Roman" panose="02020603050405020304" pitchFamily="18" charset="0"/>
              </a:rPr>
              <a:t>, G., &amp; </a:t>
            </a:r>
            <a:r>
              <a:rPr lang="en-SG" sz="2000" dirty="0" err="1">
                <a:latin typeface="Times New Roman" panose="02020603050405020304" pitchFamily="18" charset="0"/>
              </a:rPr>
              <a:t>Spanoudaki</a:t>
            </a:r>
            <a:r>
              <a:rPr lang="en-SG" sz="2000" dirty="0">
                <a:latin typeface="Times New Roman" panose="02020603050405020304" pitchFamily="18" charset="0"/>
              </a:rPr>
              <a:t>, K. (2022). Predicting Meteorological Variables on Local Level with SARIMA, LSTM and Hybrid Techniques. Atmosphere, 13(878), doi:10.3390/atmos13060878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2000" dirty="0">
                <a:latin typeface="Times New Roman" panose="02020603050405020304" pitchFamily="18" charset="0"/>
              </a:rPr>
              <a:t>Qing, X., &amp; </a:t>
            </a:r>
            <a:r>
              <a:rPr lang="en-SG" sz="2000" dirty="0" err="1">
                <a:latin typeface="Times New Roman" panose="02020603050405020304" pitchFamily="18" charset="0"/>
              </a:rPr>
              <a:t>Niu</a:t>
            </a:r>
            <a:r>
              <a:rPr lang="en-SG" sz="2000" dirty="0">
                <a:latin typeface="Times New Roman" panose="02020603050405020304" pitchFamily="18" charset="0"/>
              </a:rPr>
              <a:t>, Y. (2018). Hourly day-ahead solar irradiance prediction using weather forecasts by LSTM. Energy, 148, 461–468. doi:10.1016/j.energy.2018.01.177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2000" dirty="0">
                <a:latin typeface="Times New Roman" panose="02020603050405020304" pitchFamily="18" charset="0"/>
              </a:rPr>
              <a:t>Rana, M., Atef, M., Sarkar, R., &amp; Uddin, M. (2022). A Review on Peak Load Shaving in Microgrid—Potential Benefits, Challenges, and Future Trend. Energies, 15(6):2278, doi:10.3390/en15062278</a:t>
            </a:r>
          </a:p>
          <a:p>
            <a:pPr marL="0" indent="0">
              <a:lnSpc>
                <a:spcPct val="200000"/>
              </a:lnSpc>
              <a:buNone/>
            </a:pPr>
            <a:endParaRPr lang="en-SG" sz="2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83529-8408-4104-9AA6-78B37800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14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CE0B57-8C7C-0B5A-94CB-DE11F3E478D9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C89141E-2086-FDEA-D3AA-68B19D50C4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21F0C-DB7D-32E6-CE5D-5AD4ED5F8175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769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3D8AD50-E152-DA3F-73AA-4456E9768F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3D8AD50-E152-DA3F-73AA-4456E9768F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83529-8408-4104-9AA6-78B37800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15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CE0B57-8C7C-0B5A-94CB-DE11F3E478D9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C89141E-2086-FDEA-D3AA-68B19D50C4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21F0C-DB7D-32E6-CE5D-5AD4ED5F8175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C331A-F8FE-9184-DF59-E4A96DB6C9E1}"/>
              </a:ext>
            </a:extLst>
          </p:cNvPr>
          <p:cNvSpPr txBox="1"/>
          <p:nvPr/>
        </p:nvSpPr>
        <p:spPr>
          <a:xfrm>
            <a:off x="156585" y="738203"/>
            <a:ext cx="11878830" cy="6200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Reikard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 (2009). Predicting solar radiation at high resolutions: A comparison of time series forecasts. Solar Energy, 83(3), 342–349. doi:10.1016/j.solener.2008.08.007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Sayago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Ovando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Almorox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&amp;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Bocco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(2019). Daily solar radiation from NASA-POWER product: assessing its accuracy considering atmospheric transparency. International Journal of Remote Sensing, 1–14. doi:10.1080/01431161.2019.1650986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Shadab, A., Ahmad, S., &amp; Said, S. (2020). Spatial forecasting of solar radiation using ARIMA model. Remote Sensing Applications: Society and Environment, 20, 100427. doi:10.1016/j.rsase.2020.100427 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Shamim, M. A.,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Remesan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Bray, M., &amp; Han, D. (2015). An improved technique for global solar radiation estimation using numerical weather prediction. Journal of Atmospheric and Solar-Terrestrial Physics, 129, 13–22. doi:10.1016/j.jastp.2015.03.011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Sharma, N., Sharma, P., Irwin, D., &amp; Shenoy, P. (2011). Predicting solar generation from weather forecasts using machine learning. 2011 IEEE International Conference on Smart Grid Communications (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SmartGridComm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doi:10.1109/smartgridcomm.2011.61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Sharma, V., Yang, D., Walsh, W., &amp;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Reindl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 (2016). Short term solar irradiance forecasting using a mixed wavelet neural network. Renewable Energy, 90, 481–492. doi:10.1016/j.renene.2016.01.020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Siddiqui, T. A., Bharadwaj, S., &amp;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Kalyanaraman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(2019). A Deep Learning Approach to Solar-Irradiance Forecasting in Sky-Videos. 2019 IEEE Winter Conference on Applications of Computer Vision (WACV). doi:10.1109/wacv.2019.00234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96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3D8AD50-E152-DA3F-73AA-4456E9768F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3D8AD50-E152-DA3F-73AA-4456E9768F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83529-8408-4104-9AA6-78B37800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16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CE0B57-8C7C-0B5A-94CB-DE11F3E478D9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C89141E-2086-FDEA-D3AA-68B19D50C4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21F0C-DB7D-32E6-CE5D-5AD4ED5F8175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C331A-F8FE-9184-DF59-E4A96DB6C9E1}"/>
              </a:ext>
            </a:extLst>
          </p:cNvPr>
          <p:cNvSpPr txBox="1"/>
          <p:nvPr/>
        </p:nvSpPr>
        <p:spPr>
          <a:xfrm>
            <a:off x="275792" y="912431"/>
            <a:ext cx="11640416" cy="5277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Ssekulima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 B., El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Moursi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S., Al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Hinai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&amp; Anwar, M. B. (2016). Wind speed and solar irradiance forecasting techniques for enhanced renewable energy integration with the grid: a review. IET Renewable Power Generation, 10(7), 885–989. doi:10.1049/iet-rpg.2015.0477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Vakitbilir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Direkoglu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&amp;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Hilal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(2021). Prediction of Daily Solar Irradiation Using CNN and LSTM Networks. ICAFS-2020, 230-238, doi:10.1007/978-3-030-64058-3_28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Verbois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Huva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Rusydi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&amp; Walsh, W. (2018). Solar irradiance forecasting in the tropics using numerical weather prediction and statistical learning. Solar Energy, 162, 265–277. doi:10.1016/j.solener.2018.01.007 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Wang, W., Feng, J., &amp; Xu, F. (2021). Estimating Downward Shortwave Solar Radiation on Clear-Sky Days in Heterogeneous Surface Using LM-BP Neural Network. Energies, 14(2), 273. doi:10.3390/en14020273 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Yang, D.,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Kleissl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Gueymard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 A., Pedro, H. T. C., &amp; Coimbra, C. F. M. (2018). History and trends in solar irradiance and PV power forecasting: A preliminary assessment and review using text mining. Solar Energy, 168, 60–101. doi:10.1016/j.solener.2017.11.023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Yu, Y., Cao, J., &amp; Zhu, J. (2019). An LSTM Short-Term Solar Irradiance Forecasting Under Complicated Weather Conditions. IEEE Access, 7, 145651–145666. doi:10.1109/access.2019.2946057</a:t>
            </a:r>
          </a:p>
          <a:p>
            <a:pPr>
              <a:lnSpc>
                <a:spcPct val="200000"/>
              </a:lnSpc>
            </a:pP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Zhang, Y., Yang, H., Cui, H., &amp; Chen, Q. (2019). Comparison of the Ability of ARIMA, WNN and SVM Models for Drought Forecasting in the </a:t>
            </a:r>
            <a:r>
              <a:rPr lang="en-SG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Sanjiang</a:t>
            </a:r>
            <a:r>
              <a:rPr lang="en-SG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Plain, China. Natural Resources Research. doi:10.1007/s11053-019-09512-6</a:t>
            </a:r>
          </a:p>
          <a:p>
            <a:pPr>
              <a:lnSpc>
                <a:spcPct val="200000"/>
              </a:lnSpc>
            </a:pPr>
            <a:endParaRPr lang="en-SG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2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78185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 vert="horz">
            <a:normAutofit/>
          </a:bodyPr>
          <a:lstStyle/>
          <a:p>
            <a:r>
              <a:rPr lang="en-GB" sz="2400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479" y="1615851"/>
            <a:ext cx="8659728" cy="496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Business problem</a:t>
            </a:r>
          </a:p>
          <a:p>
            <a:pPr lvl="1"/>
            <a:r>
              <a:rPr lang="en-GB" sz="2000" dirty="0"/>
              <a:t>Singapore needs solar energy, but solar assets are challenged by intermittent generation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Business objective</a:t>
            </a:r>
          </a:p>
          <a:p>
            <a:pPr lvl="1"/>
            <a:r>
              <a:rPr lang="en-SG" sz="2000" dirty="0"/>
              <a:t>De-risk investment on solar assets</a:t>
            </a:r>
          </a:p>
          <a:p>
            <a:pPr lvl="1"/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GB" sz="2000" dirty="0"/>
              <a:t>Data mining objective</a:t>
            </a:r>
          </a:p>
          <a:p>
            <a:pPr lvl="1"/>
            <a:r>
              <a:rPr lang="en-SG" sz="2000" dirty="0"/>
              <a:t>Identify the best model for forecasting annual solar irradiance using historical solar irradiance 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5860F5-83B4-45DA-AE0E-57B4EE1A458C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AD48D3-C627-CE91-6773-BF81E03C9A50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  <p:pic>
        <p:nvPicPr>
          <p:cNvPr id="14" name="Graphic 13" descr="Solar Panels with solid fill">
            <a:extLst>
              <a:ext uri="{FF2B5EF4-FFF2-40B4-BE49-F238E27FC236}">
                <a16:creationId xmlns:a16="http://schemas.microsoft.com/office/drawing/2014/main" id="{E919ECB3-E9FB-2854-DB58-58D92B6F67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798" y="1428207"/>
            <a:ext cx="811681" cy="811681"/>
          </a:xfrm>
          <a:prstGeom prst="rect">
            <a:avLst/>
          </a:prstGeom>
        </p:spPr>
      </p:pic>
      <p:pic>
        <p:nvPicPr>
          <p:cNvPr id="16" name="Graphic 15" descr="Coins with solid fill">
            <a:extLst>
              <a:ext uri="{FF2B5EF4-FFF2-40B4-BE49-F238E27FC236}">
                <a16:creationId xmlns:a16="http://schemas.microsoft.com/office/drawing/2014/main" id="{B40ED77C-9093-3130-2C61-A5873DF413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797" y="2969007"/>
            <a:ext cx="811682" cy="811682"/>
          </a:xfrm>
          <a:prstGeom prst="rect">
            <a:avLst/>
          </a:prstGeom>
        </p:spPr>
      </p:pic>
      <p:pic>
        <p:nvPicPr>
          <p:cNvPr id="18" name="Graphic 17" descr="Partial sun with solid fill">
            <a:extLst>
              <a:ext uri="{FF2B5EF4-FFF2-40B4-BE49-F238E27FC236}">
                <a16:creationId xmlns:a16="http://schemas.microsoft.com/office/drawing/2014/main" id="{16144137-7513-14C5-E701-46763CEBAF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3950" y="4543782"/>
            <a:ext cx="834529" cy="8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7199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 vert="horz">
            <a:normAutofit/>
          </a:bodyPr>
          <a:lstStyle/>
          <a:p>
            <a:r>
              <a:rPr lang="en-GB" sz="2400" dirty="0"/>
              <a:t>Gaps in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5341873"/>
            <a:ext cx="10515600" cy="1045029"/>
          </a:xfrm>
        </p:spPr>
        <p:txBody>
          <a:bodyPr>
            <a:normAutofit/>
          </a:bodyPr>
          <a:lstStyle/>
          <a:p>
            <a:r>
              <a:rPr lang="en-GB" sz="2000" dirty="0"/>
              <a:t>No direct comparison between linear and non-linear performance for irradiance</a:t>
            </a:r>
          </a:p>
          <a:p>
            <a:r>
              <a:rPr lang="en-GB" sz="2000" dirty="0"/>
              <a:t>Hence we compare SARIMA (best linear) and LSTM (best non-linear)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647"/>
            <a:ext cx="2743200" cy="365125"/>
          </a:xfrm>
        </p:spPr>
        <p:txBody>
          <a:bodyPr/>
          <a:lstStyle/>
          <a:p>
            <a:fld id="{EA47C1C1-E03C-4710-B8F6-102B1D3AFD6F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1F9D48-B3F1-EEA9-6455-FB7BD1F6C339}"/>
              </a:ext>
            </a:extLst>
          </p:cNvPr>
          <p:cNvSpPr/>
          <p:nvPr/>
        </p:nvSpPr>
        <p:spPr>
          <a:xfrm>
            <a:off x="661850" y="1540230"/>
            <a:ext cx="3126377" cy="33397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dirty="0"/>
              <a:t>Numerical weather prediction models </a:t>
            </a:r>
          </a:p>
          <a:p>
            <a:r>
              <a:rPr lang="en-GB" sz="2000" dirty="0"/>
              <a:t>(forecast period too short hence out of scope)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3CF06-8583-1D05-01F4-99DCD6FED7CD}"/>
              </a:ext>
            </a:extLst>
          </p:cNvPr>
          <p:cNvSpPr/>
          <p:nvPr/>
        </p:nvSpPr>
        <p:spPr>
          <a:xfrm>
            <a:off x="4484098" y="1546685"/>
            <a:ext cx="3239589" cy="3339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dirty="0"/>
              <a:t>Linear models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SARIMA by </a:t>
            </a:r>
            <a:r>
              <a:rPr lang="en-GB" sz="2000" b="1" dirty="0" err="1"/>
              <a:t>Alsharif</a:t>
            </a:r>
            <a:r>
              <a:rPr lang="en-GB" sz="2000" b="1" dirty="0"/>
              <a:t> et al. 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ARIMA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Triple Exponential Smoothing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116C2D-9AD4-50ED-679F-DB78C0FED309}"/>
              </a:ext>
            </a:extLst>
          </p:cNvPr>
          <p:cNvSpPr/>
          <p:nvPr/>
        </p:nvSpPr>
        <p:spPr>
          <a:xfrm>
            <a:off x="7918246" y="1540105"/>
            <a:ext cx="3719572" cy="3339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dirty="0"/>
              <a:t>Non-linear models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LSTM by Qing &amp; </a:t>
            </a:r>
            <a:r>
              <a:rPr lang="en-GB" sz="2000" b="1" dirty="0" err="1"/>
              <a:t>Niu</a:t>
            </a:r>
            <a:r>
              <a:rPr lang="en-GB" sz="2000" b="1" dirty="0"/>
              <a:t> (2018)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ANN – Artificial neural network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WNN – Wavelet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CNN – For satellite imagery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B51BE-C1E8-7DDF-A5C6-95419DB77A86}"/>
              </a:ext>
            </a:extLst>
          </p:cNvPr>
          <p:cNvSpPr/>
          <p:nvPr/>
        </p:nvSpPr>
        <p:spPr>
          <a:xfrm>
            <a:off x="4180114" y="1175655"/>
            <a:ext cx="7585166" cy="3831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                                                        Area of focus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81724-1F67-4128-ACF1-8BA9CD0BF9F4}"/>
              </a:ext>
            </a:extLst>
          </p:cNvPr>
          <p:cNvSpPr/>
          <p:nvPr/>
        </p:nvSpPr>
        <p:spPr>
          <a:xfrm>
            <a:off x="426719" y="1170885"/>
            <a:ext cx="3596641" cy="3831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 of scope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1076DF-F51D-9E6C-0204-12CAA79643B4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DAC5F-64CC-4792-E787-CBC2EA1AA9C7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  <p:pic>
        <p:nvPicPr>
          <p:cNvPr id="17" name="Graphic 16" descr="Crown with solid fill">
            <a:extLst>
              <a:ext uri="{FF2B5EF4-FFF2-40B4-BE49-F238E27FC236}">
                <a16:creationId xmlns:a16="http://schemas.microsoft.com/office/drawing/2014/main" id="{F175A1F7-AC63-B6AB-D59A-BE2B68BC3E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9444" y="2154798"/>
            <a:ext cx="382017" cy="382017"/>
          </a:xfrm>
          <a:prstGeom prst="rect">
            <a:avLst/>
          </a:prstGeom>
        </p:spPr>
      </p:pic>
      <p:pic>
        <p:nvPicPr>
          <p:cNvPr id="18" name="Graphic 17" descr="Crown with solid fill">
            <a:extLst>
              <a:ext uri="{FF2B5EF4-FFF2-40B4-BE49-F238E27FC236}">
                <a16:creationId xmlns:a16="http://schemas.microsoft.com/office/drawing/2014/main" id="{7F7AC84E-D39A-AB2F-BCD9-36722F2CB8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370" y="2154798"/>
            <a:ext cx="382017" cy="38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9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FA623528-AF9E-4AD0-99A4-E284C1B1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681" y="4562858"/>
            <a:ext cx="5905500" cy="178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69594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 vert="horz">
            <a:normAutofit/>
          </a:bodyPr>
          <a:lstStyle/>
          <a:p>
            <a:r>
              <a:rPr lang="en-GB" sz="2400" dirty="0"/>
              <a:t>Data collection and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25" y="1138268"/>
            <a:ext cx="4716324" cy="4700037"/>
          </a:xfrm>
        </p:spPr>
        <p:txBody>
          <a:bodyPr>
            <a:normAutofit/>
          </a:bodyPr>
          <a:lstStyle/>
          <a:p>
            <a:r>
              <a:rPr lang="en-GB" sz="2000" dirty="0"/>
              <a:t>Data source: NASA Power</a:t>
            </a:r>
          </a:p>
          <a:p>
            <a:r>
              <a:rPr lang="en-GB" sz="2000" dirty="0"/>
              <a:t>Collected from 5 locations to cover Singapore</a:t>
            </a:r>
          </a:p>
          <a:p>
            <a:r>
              <a:rPr lang="en-GB" sz="2000" dirty="0"/>
              <a:t>15 variables collected, 3 ordinal 12 continuous</a:t>
            </a:r>
          </a:p>
          <a:p>
            <a:r>
              <a:rPr lang="en-GB" sz="2000" dirty="0"/>
              <a:t>From January 2010 to December 2021</a:t>
            </a:r>
          </a:p>
          <a:p>
            <a:r>
              <a:rPr lang="en-GB" sz="2000" dirty="0"/>
              <a:t>Irradiance is left skewed</a:t>
            </a:r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809404F8-C66A-7CCE-B0F5-878835C31A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262"/>
          <a:stretch/>
        </p:blipFill>
        <p:spPr>
          <a:xfrm>
            <a:off x="5137190" y="1097529"/>
            <a:ext cx="6561242" cy="32172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DFB6E99-0DDF-6C5E-7C07-E1F6B499DC6E}"/>
              </a:ext>
            </a:extLst>
          </p:cNvPr>
          <p:cNvSpPr txBox="1"/>
          <p:nvPr/>
        </p:nvSpPr>
        <p:spPr>
          <a:xfrm>
            <a:off x="1802675" y="6487425"/>
            <a:ext cx="10145485" cy="330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Acknowledgements</a:t>
            </a:r>
            <a:r>
              <a:rPr lang="en-SG" sz="9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: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The data were obtained from the NASA Langley Research Center (</a:t>
            </a:r>
            <a:r>
              <a:rPr lang="en-US" sz="900" i="1" dirty="0" err="1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LaRC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) POWER Project funded through the NASA Earth Science/Applied Science Program</a:t>
            </a:r>
            <a:endParaRPr lang="en-SG" sz="9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904698-716B-A576-C529-20439FB0A7E3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4853DC-38C5-040F-EB03-8E07D2D525EF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C28879-8A69-9448-F0DF-DC428BF48A99}"/>
              </a:ext>
            </a:extLst>
          </p:cNvPr>
          <p:cNvGrpSpPr/>
          <p:nvPr/>
        </p:nvGrpSpPr>
        <p:grpSpPr>
          <a:xfrm>
            <a:off x="7959537" y="1103715"/>
            <a:ext cx="1784538" cy="503800"/>
            <a:chOff x="7959537" y="1103715"/>
            <a:chExt cx="1784538" cy="503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94796C-A6A7-2BF4-BB78-AB0F7F178C17}"/>
                </a:ext>
              </a:extLst>
            </p:cNvPr>
            <p:cNvSpPr/>
            <p:nvPr/>
          </p:nvSpPr>
          <p:spPr>
            <a:xfrm>
              <a:off x="7959537" y="1103715"/>
              <a:ext cx="1784538" cy="255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1.4373N, 103.778E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18B1BD8-2A17-212B-8526-A23FF28E6668}"/>
                </a:ext>
              </a:extLst>
            </p:cNvPr>
            <p:cNvSpPr/>
            <p:nvPr/>
          </p:nvSpPr>
          <p:spPr>
            <a:xfrm rot="10800000">
              <a:off x="7969585" y="1352333"/>
              <a:ext cx="191388" cy="2551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52322-A24F-D69D-B08E-53C3D49FE116}"/>
              </a:ext>
            </a:extLst>
          </p:cNvPr>
          <p:cNvSpPr/>
          <p:nvPr/>
        </p:nvSpPr>
        <p:spPr>
          <a:xfrm>
            <a:off x="9578963" y="2440214"/>
            <a:ext cx="1756128" cy="2822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1.3603N, 103.9918E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453AE54-6097-0A89-C0BD-CDC9C41B537D}"/>
              </a:ext>
            </a:extLst>
          </p:cNvPr>
          <p:cNvSpPr/>
          <p:nvPr/>
        </p:nvSpPr>
        <p:spPr>
          <a:xfrm rot="10800000">
            <a:off x="10836271" y="2658134"/>
            <a:ext cx="191388" cy="2551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380345-291F-C000-AE9F-7CD1C9406EDB}"/>
              </a:ext>
            </a:extLst>
          </p:cNvPr>
          <p:cNvSpPr/>
          <p:nvPr/>
        </p:nvSpPr>
        <p:spPr>
          <a:xfrm>
            <a:off x="8266737" y="3607824"/>
            <a:ext cx="1784538" cy="25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1.2734N, 103.8178E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689B9F6-71F7-FDD7-B2B8-E88B1BEFF529}"/>
              </a:ext>
            </a:extLst>
          </p:cNvPr>
          <p:cNvSpPr/>
          <p:nvPr/>
        </p:nvSpPr>
        <p:spPr>
          <a:xfrm rot="10800000">
            <a:off x="8266737" y="3855857"/>
            <a:ext cx="191388" cy="2551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9DB1BA-0246-9716-0D88-261D5F41FC40}"/>
              </a:ext>
            </a:extLst>
          </p:cNvPr>
          <p:cNvSpPr/>
          <p:nvPr/>
        </p:nvSpPr>
        <p:spPr>
          <a:xfrm>
            <a:off x="6270690" y="2447705"/>
            <a:ext cx="1784538" cy="25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1.3505N, 103.6811E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2F7DE0B-D038-A0B2-7F5C-41AE103AE6AF}"/>
              </a:ext>
            </a:extLst>
          </p:cNvPr>
          <p:cNvSpPr/>
          <p:nvPr/>
        </p:nvSpPr>
        <p:spPr>
          <a:xfrm rot="10800000">
            <a:off x="6270690" y="2695738"/>
            <a:ext cx="191388" cy="2551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ECD8A2-8F2A-C082-20BA-693FA39018FC}"/>
              </a:ext>
            </a:extLst>
          </p:cNvPr>
          <p:cNvSpPr/>
          <p:nvPr/>
        </p:nvSpPr>
        <p:spPr>
          <a:xfrm>
            <a:off x="8055228" y="2154681"/>
            <a:ext cx="1784538" cy="255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1.3683N, 103.8022E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9D7D4EB-A598-35AA-6772-9A56D5635F64}"/>
              </a:ext>
            </a:extLst>
          </p:cNvPr>
          <p:cNvSpPr/>
          <p:nvPr/>
        </p:nvSpPr>
        <p:spPr>
          <a:xfrm rot="10800000">
            <a:off x="8055228" y="2402714"/>
            <a:ext cx="191388" cy="2551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85902-0CF7-0674-B658-8C8287810DC7}"/>
              </a:ext>
            </a:extLst>
          </p:cNvPr>
          <p:cNvSpPr txBox="1"/>
          <p:nvPr/>
        </p:nvSpPr>
        <p:spPr>
          <a:xfrm>
            <a:off x="7183406" y="4273087"/>
            <a:ext cx="3146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1 – data collection 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B72E1-722E-8307-F5F0-05F3763CF064}"/>
              </a:ext>
            </a:extLst>
          </p:cNvPr>
          <p:cNvSpPr txBox="1"/>
          <p:nvPr/>
        </p:nvSpPr>
        <p:spPr>
          <a:xfrm>
            <a:off x="7183406" y="6307798"/>
            <a:ext cx="3146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2 – Histogram of solar irradiance</a:t>
            </a:r>
          </a:p>
        </p:txBody>
      </p:sp>
    </p:spTree>
    <p:extLst>
      <p:ext uri="{BB962C8B-B14F-4D97-AF65-F5344CB8AC3E}">
        <p14:creationId xmlns:p14="http://schemas.microsoft.com/office/powerpoint/2010/main" val="8731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00383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 vert="horz">
            <a:normAutofit/>
          </a:bodyPr>
          <a:lstStyle/>
          <a:p>
            <a:r>
              <a:rPr lang="en-GB" sz="2400" dirty="0"/>
              <a:t>Data preparation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14E37A-606F-B757-5ED5-12B466441058}"/>
              </a:ext>
            </a:extLst>
          </p:cNvPr>
          <p:cNvSpPr/>
          <p:nvPr/>
        </p:nvSpPr>
        <p:spPr>
          <a:xfrm>
            <a:off x="4141611" y="3563139"/>
            <a:ext cx="1371601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Interpolate missing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AA65A-C8E2-BDB5-A01D-B5A42F5AC1DE}"/>
              </a:ext>
            </a:extLst>
          </p:cNvPr>
          <p:cNvSpPr/>
          <p:nvPr/>
        </p:nvSpPr>
        <p:spPr>
          <a:xfrm>
            <a:off x="5966882" y="3578654"/>
            <a:ext cx="137160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Remove outliers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E5980B-EA0A-5A99-D1B7-F2C3305665E4}"/>
              </a:ext>
            </a:extLst>
          </p:cNvPr>
          <p:cNvSpPr/>
          <p:nvPr/>
        </p:nvSpPr>
        <p:spPr>
          <a:xfrm>
            <a:off x="7813767" y="3578654"/>
            <a:ext cx="1620613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 average across all locations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B24672-5AC7-8173-92F9-7566E9BB84F0}"/>
              </a:ext>
            </a:extLst>
          </p:cNvPr>
          <p:cNvCxnSpPr>
            <a:cxnSpLocks/>
          </p:cNvCxnSpPr>
          <p:nvPr/>
        </p:nvCxnSpPr>
        <p:spPr>
          <a:xfrm flipV="1">
            <a:off x="9438326" y="3265146"/>
            <a:ext cx="330925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2A7374-8068-6F64-2B1B-F3CDF1D7F41E}"/>
              </a:ext>
            </a:extLst>
          </p:cNvPr>
          <p:cNvCxnSpPr>
            <a:cxnSpLocks/>
          </p:cNvCxnSpPr>
          <p:nvPr/>
        </p:nvCxnSpPr>
        <p:spPr>
          <a:xfrm>
            <a:off x="9447356" y="4408686"/>
            <a:ext cx="338815" cy="2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4B06C7-5D7E-AA07-99A2-D333D6803813}"/>
              </a:ext>
            </a:extLst>
          </p:cNvPr>
          <p:cNvCxnSpPr>
            <a:cxnSpLocks/>
          </p:cNvCxnSpPr>
          <p:nvPr/>
        </p:nvCxnSpPr>
        <p:spPr>
          <a:xfrm>
            <a:off x="1654708" y="3972714"/>
            <a:ext cx="35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9858A4-90F7-5BA9-6E37-62846616D2A1}"/>
              </a:ext>
            </a:extLst>
          </p:cNvPr>
          <p:cNvCxnSpPr>
            <a:cxnSpLocks/>
          </p:cNvCxnSpPr>
          <p:nvPr/>
        </p:nvCxnSpPr>
        <p:spPr>
          <a:xfrm>
            <a:off x="4816227" y="3952483"/>
            <a:ext cx="35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D749B-0912-1742-2ED8-5890BD1D21CF}"/>
              </a:ext>
            </a:extLst>
          </p:cNvPr>
          <p:cNvCxnSpPr>
            <a:cxnSpLocks/>
          </p:cNvCxnSpPr>
          <p:nvPr/>
        </p:nvCxnSpPr>
        <p:spPr>
          <a:xfrm>
            <a:off x="7380589" y="4038705"/>
            <a:ext cx="35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C0FBCA-1012-46DA-5961-D598DD5E5C77}"/>
              </a:ext>
            </a:extLst>
          </p:cNvPr>
          <p:cNvSpPr/>
          <p:nvPr/>
        </p:nvSpPr>
        <p:spPr>
          <a:xfrm>
            <a:off x="394855" y="1576251"/>
            <a:ext cx="8946572" cy="3744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Common steps for both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E7A10-A69A-5967-AEB7-74748DC376B7}"/>
              </a:ext>
            </a:extLst>
          </p:cNvPr>
          <p:cNvSpPr/>
          <p:nvPr/>
        </p:nvSpPr>
        <p:spPr>
          <a:xfrm>
            <a:off x="9447356" y="1583897"/>
            <a:ext cx="2615768" cy="3744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specific steps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5945E4-A913-AD12-67BA-266930389C8D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DC5818-ED36-4564-D058-5343D8456BF9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6AC772-4366-9642-98C9-935840A49264}"/>
              </a:ext>
            </a:extLst>
          </p:cNvPr>
          <p:cNvSpPr/>
          <p:nvPr/>
        </p:nvSpPr>
        <p:spPr>
          <a:xfrm>
            <a:off x="293619" y="3631109"/>
            <a:ext cx="1272333" cy="663529"/>
          </a:xfrm>
          <a:prstGeom prst="roundRect">
            <a:avLst>
              <a:gd name="adj" fmla="val 43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01F87B-C94E-B528-B86B-25079FF330FF}"/>
              </a:ext>
            </a:extLst>
          </p:cNvPr>
          <p:cNvSpPr/>
          <p:nvPr/>
        </p:nvSpPr>
        <p:spPr>
          <a:xfrm>
            <a:off x="9716710" y="2204337"/>
            <a:ext cx="1963874" cy="1087434"/>
          </a:xfrm>
          <a:prstGeom prst="roundRect">
            <a:avLst>
              <a:gd name="adj" fmla="val 43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Stationary + Seasonality test (SARIMA)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0E2856-A5C5-5AA1-E6C0-928FEC4B5339}"/>
              </a:ext>
            </a:extLst>
          </p:cNvPr>
          <p:cNvSpPr/>
          <p:nvPr/>
        </p:nvSpPr>
        <p:spPr>
          <a:xfrm>
            <a:off x="9716710" y="4604218"/>
            <a:ext cx="1963874" cy="1087434"/>
          </a:xfrm>
          <a:prstGeom prst="roundRect">
            <a:avLst>
              <a:gd name="adj" fmla="val 43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Normalization (LSTM)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BCF12C4A-F2D3-96B6-7AFC-008B9983A61C}"/>
              </a:ext>
            </a:extLst>
          </p:cNvPr>
          <p:cNvSpPr/>
          <p:nvPr/>
        </p:nvSpPr>
        <p:spPr>
          <a:xfrm>
            <a:off x="2033685" y="3428997"/>
            <a:ext cx="1667942" cy="10874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data quality ok?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D6D36-D74F-99A1-9845-EC156A410DE4}"/>
              </a:ext>
            </a:extLst>
          </p:cNvPr>
          <p:cNvCxnSpPr>
            <a:cxnSpLocks/>
          </p:cNvCxnSpPr>
          <p:nvPr/>
        </p:nvCxnSpPr>
        <p:spPr>
          <a:xfrm>
            <a:off x="3750208" y="3993496"/>
            <a:ext cx="35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4E1310-5FD7-311D-8A1E-E82C54AE78B0}"/>
              </a:ext>
            </a:extLst>
          </p:cNvPr>
          <p:cNvCxnSpPr>
            <a:cxnSpLocks/>
          </p:cNvCxnSpPr>
          <p:nvPr/>
        </p:nvCxnSpPr>
        <p:spPr>
          <a:xfrm>
            <a:off x="5563048" y="4011101"/>
            <a:ext cx="35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2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6936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 vert="horz">
            <a:normAutofit/>
          </a:bodyPr>
          <a:lstStyle/>
          <a:p>
            <a:r>
              <a:rPr lang="en-GB" sz="2400" dirty="0"/>
              <a:t>Modelling - SARIMA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1383EF-060A-1B07-46EE-E781B09DDC04}"/>
              </a:ext>
            </a:extLst>
          </p:cNvPr>
          <p:cNvSpPr/>
          <p:nvPr/>
        </p:nvSpPr>
        <p:spPr>
          <a:xfrm>
            <a:off x="955767" y="1442585"/>
            <a:ext cx="1645920" cy="9492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Daily irradiance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AE0551-A4B9-FA70-FE2C-72FFB11211B0}"/>
              </a:ext>
            </a:extLst>
          </p:cNvPr>
          <p:cNvSpPr/>
          <p:nvPr/>
        </p:nvSpPr>
        <p:spPr>
          <a:xfrm>
            <a:off x="3233058" y="1442585"/>
            <a:ext cx="1645920" cy="9492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Data preparation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AEB10-9BC6-1B00-E936-9FD584D0B9F1}"/>
              </a:ext>
            </a:extLst>
          </p:cNvPr>
          <p:cNvSpPr/>
          <p:nvPr/>
        </p:nvSpPr>
        <p:spPr>
          <a:xfrm>
            <a:off x="5510349" y="1442585"/>
            <a:ext cx="1645920" cy="9492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Stationarity test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5867E6-0778-D287-5391-ABDE8DF01694}"/>
              </a:ext>
            </a:extLst>
          </p:cNvPr>
          <p:cNvSpPr/>
          <p:nvPr/>
        </p:nvSpPr>
        <p:spPr>
          <a:xfrm>
            <a:off x="7787640" y="1442585"/>
            <a:ext cx="1645920" cy="9492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AR and MA terms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5BE23-74A3-C969-6CEB-8C7F402A29EC}"/>
              </a:ext>
            </a:extLst>
          </p:cNvPr>
          <p:cNvSpPr/>
          <p:nvPr/>
        </p:nvSpPr>
        <p:spPr>
          <a:xfrm>
            <a:off x="10199914" y="1437542"/>
            <a:ext cx="1645920" cy="94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Fit model to parameters identified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2FFFC9-6706-81B4-9016-CC090FE7A731}"/>
              </a:ext>
            </a:extLst>
          </p:cNvPr>
          <p:cNvSpPr/>
          <p:nvPr/>
        </p:nvSpPr>
        <p:spPr>
          <a:xfrm>
            <a:off x="10199914" y="2754103"/>
            <a:ext cx="1645920" cy="94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Forecast and check residuals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D5B16-50AE-F609-6075-CAE35F19129C}"/>
              </a:ext>
            </a:extLst>
          </p:cNvPr>
          <p:cNvSpPr/>
          <p:nvPr/>
        </p:nvSpPr>
        <p:spPr>
          <a:xfrm>
            <a:off x="10199914" y="4034263"/>
            <a:ext cx="1645920" cy="94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Deployment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4D9F47C-B454-C9BD-D7C7-8F9F973ECB61}"/>
              </a:ext>
            </a:extLst>
          </p:cNvPr>
          <p:cNvSpPr/>
          <p:nvPr/>
        </p:nvSpPr>
        <p:spPr>
          <a:xfrm rot="16200000">
            <a:off x="2756264" y="1666830"/>
            <a:ext cx="322217" cy="5007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3D59D93-F6AC-2F9D-4C06-34C051A4ADBE}"/>
              </a:ext>
            </a:extLst>
          </p:cNvPr>
          <p:cNvSpPr/>
          <p:nvPr/>
        </p:nvSpPr>
        <p:spPr>
          <a:xfrm rot="16200000">
            <a:off x="5037910" y="1666829"/>
            <a:ext cx="322217" cy="5007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4977A76-BD7D-A63F-F7EB-BBF6E14BE353}"/>
              </a:ext>
            </a:extLst>
          </p:cNvPr>
          <p:cNvSpPr/>
          <p:nvPr/>
        </p:nvSpPr>
        <p:spPr>
          <a:xfrm rot="16200000">
            <a:off x="7306491" y="1666828"/>
            <a:ext cx="322217" cy="5007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2485922-3923-AB7B-800D-CB8BF394627A}"/>
              </a:ext>
            </a:extLst>
          </p:cNvPr>
          <p:cNvSpPr/>
          <p:nvPr/>
        </p:nvSpPr>
        <p:spPr>
          <a:xfrm>
            <a:off x="10861765" y="2475492"/>
            <a:ext cx="322217" cy="2403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FC020E1-F9E0-A9C7-B239-27588F53B6B5}"/>
              </a:ext>
            </a:extLst>
          </p:cNvPr>
          <p:cNvSpPr/>
          <p:nvPr/>
        </p:nvSpPr>
        <p:spPr>
          <a:xfrm>
            <a:off x="10861765" y="3767791"/>
            <a:ext cx="322217" cy="2403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830E913-2E2B-6697-2078-AB24CD868C72}"/>
              </a:ext>
            </a:extLst>
          </p:cNvPr>
          <p:cNvSpPr/>
          <p:nvPr/>
        </p:nvSpPr>
        <p:spPr>
          <a:xfrm rot="16200000">
            <a:off x="9614262" y="1691670"/>
            <a:ext cx="322217" cy="5007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F74CBA1-F31B-2E0F-3B39-08D326A5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149" y="2715837"/>
            <a:ext cx="8673850" cy="3267520"/>
          </a:xfrm>
        </p:spPr>
        <p:txBody>
          <a:bodyPr>
            <a:normAutofit/>
          </a:bodyPr>
          <a:lstStyle/>
          <a:p>
            <a:r>
              <a:rPr lang="en-GB" sz="2000" dirty="0"/>
              <a:t>SARIMA to account for exogeneous variable, </a:t>
            </a:r>
          </a:p>
          <a:p>
            <a:pPr lvl="1"/>
            <a:r>
              <a:rPr lang="en-GB" sz="1600" dirty="0"/>
              <a:t>function of pdq x s(pdq)</a:t>
            </a:r>
          </a:p>
          <a:p>
            <a:r>
              <a:rPr lang="en-GB" sz="2000" dirty="0"/>
              <a:t>Dickey-Fuller (ADF) for stationarity</a:t>
            </a:r>
          </a:p>
          <a:p>
            <a:r>
              <a:rPr lang="en-GB" sz="2000" dirty="0"/>
              <a:t>Determine p and q by plotting ACF and PACF</a:t>
            </a:r>
          </a:p>
          <a:p>
            <a:r>
              <a:rPr lang="en-GB" sz="2000" dirty="0"/>
              <a:t>AIC to compare model performance*  </a:t>
            </a:r>
          </a:p>
          <a:p>
            <a:r>
              <a:rPr lang="en-SG" sz="2000" dirty="0"/>
              <a:t>2010 to 2020 for training, 2021 for testing </a:t>
            </a:r>
            <a:endParaRPr lang="en-GB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21749-5795-221D-9556-86443B16CC54}"/>
              </a:ext>
            </a:extLst>
          </p:cNvPr>
          <p:cNvSpPr txBox="1"/>
          <p:nvPr/>
        </p:nvSpPr>
        <p:spPr>
          <a:xfrm>
            <a:off x="113434" y="6500658"/>
            <a:ext cx="10145485" cy="35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10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*It is normal for model parameter converged from AIC to be different from terms initially identified in stationarity and ACF/PACF plots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A8F5C-C542-ADB6-8419-98AE590FB324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B7A7C7-6C5C-C5A7-8249-F7C35CE4FEB6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731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2134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 vert="horz">
            <a:normAutofit/>
          </a:bodyPr>
          <a:lstStyle/>
          <a:p>
            <a:r>
              <a:rPr lang="en-GB" sz="2400" dirty="0"/>
              <a:t>SARIMA Post-modelling Residual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F74CBA1-F31B-2E0F-3B39-08D326A5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93" y="4126888"/>
            <a:ext cx="5244851" cy="1674848"/>
          </a:xfrm>
        </p:spPr>
        <p:txBody>
          <a:bodyPr>
            <a:noAutofit/>
          </a:bodyPr>
          <a:lstStyle/>
          <a:p>
            <a:r>
              <a:rPr lang="en-GB" sz="2000" dirty="0"/>
              <a:t>Generated </a:t>
            </a:r>
            <a:r>
              <a:rPr lang="en-SG" sz="2000" dirty="0"/>
              <a:t>MSE of 1.68 and a RMSE of 1.30</a:t>
            </a:r>
          </a:p>
          <a:p>
            <a:r>
              <a:rPr lang="en-SG" sz="2000" dirty="0"/>
              <a:t>Majority of irradiance are between ±3</a:t>
            </a:r>
          </a:p>
          <a:p>
            <a:r>
              <a:rPr lang="en-SG" sz="2000" dirty="0"/>
              <a:t>Correlation is within ±0.25 for lag 1 onwards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A5FC559-21FC-8160-DF3C-BE8FBD321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907" y="1108683"/>
            <a:ext cx="5224531" cy="2476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A647316-FD42-DA6E-C5D7-E313176BAD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501" y="4005711"/>
            <a:ext cx="5224531" cy="2448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4FB02-2277-CC03-82B7-AADA0F307CC3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D1ADFD-5A68-4C5A-3772-65A6E25D2BE0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7C6556-41CA-D42E-849F-B876C9B78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51" y="1056264"/>
            <a:ext cx="6412443" cy="261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0EAF60-DE25-EC68-A151-2C4516EEA928}"/>
              </a:ext>
            </a:extLst>
          </p:cNvPr>
          <p:cNvSpPr txBox="1"/>
          <p:nvPr/>
        </p:nvSpPr>
        <p:spPr>
          <a:xfrm>
            <a:off x="1877981" y="3637324"/>
            <a:ext cx="354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3: Irradiance forecast vs testing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30B85F-B93D-97BF-9152-EE590AD98B95}"/>
              </a:ext>
            </a:extLst>
          </p:cNvPr>
          <p:cNvSpPr txBox="1"/>
          <p:nvPr/>
        </p:nvSpPr>
        <p:spPr>
          <a:xfrm>
            <a:off x="8268478" y="6418791"/>
            <a:ext cx="354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5: Residual correlogram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CA866-5235-7464-0C99-D51F1B3CA5F7}"/>
              </a:ext>
            </a:extLst>
          </p:cNvPr>
          <p:cNvSpPr txBox="1"/>
          <p:nvPr/>
        </p:nvSpPr>
        <p:spPr>
          <a:xfrm>
            <a:off x="8410288" y="3603948"/>
            <a:ext cx="354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4: Residual plot</a:t>
            </a:r>
          </a:p>
        </p:txBody>
      </p:sp>
    </p:spTree>
    <p:extLst>
      <p:ext uri="{BB962C8B-B14F-4D97-AF65-F5344CB8AC3E}">
        <p14:creationId xmlns:p14="http://schemas.microsoft.com/office/powerpoint/2010/main" val="116327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62318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 vert="horz">
            <a:normAutofit/>
          </a:bodyPr>
          <a:lstStyle/>
          <a:p>
            <a:r>
              <a:rPr lang="en-GB" sz="2400" dirty="0"/>
              <a:t>Modelling -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r>
              <a:rPr lang="en-GB" sz="2000" dirty="0"/>
              <a:t>Use all 15 variables as compared to SARIMA</a:t>
            </a:r>
          </a:p>
          <a:p>
            <a:r>
              <a:rPr lang="en-GB" sz="2000" dirty="0"/>
              <a:t>Input, hidden, output layer</a:t>
            </a:r>
          </a:p>
          <a:p>
            <a:r>
              <a:rPr lang="en-GB" sz="2000" dirty="0"/>
              <a:t>Hyperparameter tuning:</a:t>
            </a:r>
          </a:p>
          <a:p>
            <a:pPr lvl="1"/>
            <a:r>
              <a:rPr lang="en-SG" sz="1800" dirty="0"/>
              <a:t>learning rate </a:t>
            </a:r>
          </a:p>
          <a:p>
            <a:pPr lvl="1"/>
            <a:r>
              <a:rPr lang="en-GB" sz="1800" dirty="0"/>
              <a:t>Epoch</a:t>
            </a:r>
          </a:p>
          <a:p>
            <a:pPr lvl="1"/>
            <a:r>
              <a:rPr lang="en-SG" sz="1800" dirty="0"/>
              <a:t>batch size</a:t>
            </a:r>
          </a:p>
          <a:p>
            <a:pPr lvl="1"/>
            <a:r>
              <a:rPr lang="en-SG" sz="1800" dirty="0"/>
              <a:t>number of neurons</a:t>
            </a:r>
          </a:p>
          <a:p>
            <a:r>
              <a:rPr lang="en-SG" sz="2000" dirty="0"/>
              <a:t>Same train-test split as SARIMA</a:t>
            </a:r>
          </a:p>
          <a:p>
            <a:r>
              <a:rPr lang="en-GB" sz="2000" dirty="0"/>
              <a:t>Generated </a:t>
            </a:r>
            <a:r>
              <a:rPr lang="en-SG" sz="2000" dirty="0"/>
              <a:t>MSE of 0.02 and a RMSE of 0.14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DF3C52-226E-850F-B05A-B26F64F1B36C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177D99-F749-B5B1-3D03-CABD3BC76162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8F7660-6033-516C-E42B-FD398E570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723" y="1069843"/>
            <a:ext cx="4127902" cy="23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CFB8D52-CA06-F9B4-742C-18CC830E4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56" y="3705135"/>
            <a:ext cx="5483421" cy="266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E0B771-9BAB-3385-EB6C-A5AC599CCF5F}"/>
              </a:ext>
            </a:extLst>
          </p:cNvPr>
          <p:cNvSpPr txBox="1"/>
          <p:nvPr/>
        </p:nvSpPr>
        <p:spPr>
          <a:xfrm>
            <a:off x="8349033" y="3406404"/>
            <a:ext cx="354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6: LSTM memory cell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7AAC9-CC31-4DC9-B921-C3981CC977B3}"/>
              </a:ext>
            </a:extLst>
          </p:cNvPr>
          <p:cNvSpPr txBox="1"/>
          <p:nvPr/>
        </p:nvSpPr>
        <p:spPr>
          <a:xfrm>
            <a:off x="8072808" y="6382129"/>
            <a:ext cx="354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7: LSTM Forecast vs testing data</a:t>
            </a:r>
          </a:p>
        </p:txBody>
      </p:sp>
    </p:spTree>
    <p:extLst>
      <p:ext uri="{BB962C8B-B14F-4D97-AF65-F5344CB8AC3E}">
        <p14:creationId xmlns:p14="http://schemas.microsoft.com/office/powerpoint/2010/main" val="34735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1012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>
            <a:extLst>
              <a:ext uri="{FF2B5EF4-FFF2-40B4-BE49-F238E27FC236}">
                <a16:creationId xmlns:a16="http://schemas.microsoft.com/office/drawing/2014/main" id="{B0F44B5F-D833-3173-EB51-FEDB0215F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46" y="1407413"/>
            <a:ext cx="4562061" cy="19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3EEBEA6B-322B-F68A-FEA0-33D3741A8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64" y="1406343"/>
            <a:ext cx="4562061" cy="19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 vert="horz">
            <a:normAutofit/>
          </a:bodyPr>
          <a:lstStyle/>
          <a:p>
            <a:r>
              <a:rPr lang="en-GB" sz="2400" dirty="0"/>
              <a:t>Results and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50C9E4-C68C-C35D-CDDE-D258E69BAAE4}"/>
              </a:ext>
            </a:extLst>
          </p:cNvPr>
          <p:cNvSpPr/>
          <p:nvPr/>
        </p:nvSpPr>
        <p:spPr>
          <a:xfrm>
            <a:off x="1053547" y="3690038"/>
            <a:ext cx="4562061" cy="375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SARIMA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B82B5F-91CB-1F86-0E27-379840D53601}"/>
              </a:ext>
            </a:extLst>
          </p:cNvPr>
          <p:cNvSpPr/>
          <p:nvPr/>
        </p:nvSpPr>
        <p:spPr>
          <a:xfrm>
            <a:off x="5986664" y="3688968"/>
            <a:ext cx="4562061" cy="375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F0E64-45A0-CE05-9C06-A8B3A1193720}"/>
              </a:ext>
            </a:extLst>
          </p:cNvPr>
          <p:cNvSpPr/>
          <p:nvPr/>
        </p:nvSpPr>
        <p:spPr>
          <a:xfrm>
            <a:off x="1053548" y="4553235"/>
            <a:ext cx="4562061" cy="118091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Pros:</a:t>
            </a:r>
          </a:p>
          <a:p>
            <a:r>
              <a:rPr lang="en-GB" dirty="0">
                <a:solidFill>
                  <a:schemeClr val="tx1"/>
                </a:solidFill>
              </a:rPr>
              <a:t>Easier to understand</a:t>
            </a:r>
          </a:p>
          <a:p>
            <a:r>
              <a:rPr lang="en-GB" dirty="0">
                <a:solidFill>
                  <a:schemeClr val="tx1"/>
                </a:solidFill>
              </a:rPr>
              <a:t>Less computationally expensive</a:t>
            </a:r>
          </a:p>
          <a:p>
            <a:r>
              <a:rPr lang="en-GB" dirty="0">
                <a:solidFill>
                  <a:schemeClr val="tx1"/>
                </a:solidFill>
              </a:rPr>
              <a:t>Captures anomalous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55E0C6-7070-8022-CDCB-F82659FF4834}"/>
              </a:ext>
            </a:extLst>
          </p:cNvPr>
          <p:cNvSpPr/>
          <p:nvPr/>
        </p:nvSpPr>
        <p:spPr>
          <a:xfrm>
            <a:off x="5986665" y="4552165"/>
            <a:ext cx="4562061" cy="118198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Pros:</a:t>
            </a:r>
          </a:p>
          <a:p>
            <a:r>
              <a:rPr lang="en-GB" dirty="0">
                <a:solidFill>
                  <a:schemeClr val="tx1"/>
                </a:solidFill>
              </a:rPr>
              <a:t>More accurate than SARIMA</a:t>
            </a:r>
          </a:p>
          <a:p>
            <a:r>
              <a:rPr lang="en-GB" dirty="0">
                <a:solidFill>
                  <a:schemeClr val="tx1"/>
                </a:solidFill>
              </a:rPr>
              <a:t>Considers exogenous variables</a:t>
            </a:r>
          </a:p>
          <a:p>
            <a:r>
              <a:rPr lang="en-GB" dirty="0">
                <a:solidFill>
                  <a:schemeClr val="tx1"/>
                </a:solidFill>
              </a:rPr>
              <a:t>Better at capturing sequential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2340B-F4D2-5027-93E5-69FD5CC4BCB2}"/>
              </a:ext>
            </a:extLst>
          </p:cNvPr>
          <p:cNvSpPr/>
          <p:nvPr/>
        </p:nvSpPr>
        <p:spPr>
          <a:xfrm>
            <a:off x="1053547" y="5868756"/>
            <a:ext cx="4562061" cy="5739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Cons:</a:t>
            </a:r>
          </a:p>
          <a:p>
            <a:r>
              <a:rPr lang="en-GB" dirty="0">
                <a:solidFill>
                  <a:schemeClr val="tx1"/>
                </a:solidFill>
              </a:rPr>
              <a:t>Forecast is less accurate than LSTM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65E827-61B3-EEE3-1CD5-0B3D797574B6}"/>
              </a:ext>
            </a:extLst>
          </p:cNvPr>
          <p:cNvSpPr/>
          <p:nvPr/>
        </p:nvSpPr>
        <p:spPr>
          <a:xfrm>
            <a:off x="5986665" y="5868755"/>
            <a:ext cx="4562061" cy="5739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</a:rPr>
              <a:t>Cons: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Difficult to understand beyond input layer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10E1B8-4B64-1E9C-3EBC-6882EE3C73B4}"/>
              </a:ext>
            </a:extLst>
          </p:cNvPr>
          <p:cNvCxnSpPr>
            <a:cxnSpLocks/>
          </p:cNvCxnSpPr>
          <p:nvPr/>
        </p:nvCxnSpPr>
        <p:spPr>
          <a:xfrm>
            <a:off x="156585" y="1019695"/>
            <a:ext cx="118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F9BC11-400B-A90C-DB5F-DE5020B0AAF9}"/>
              </a:ext>
            </a:extLst>
          </p:cNvPr>
          <p:cNvSpPr txBox="1"/>
          <p:nvPr/>
        </p:nvSpPr>
        <p:spPr>
          <a:xfrm>
            <a:off x="113434" y="6356350"/>
            <a:ext cx="62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ANL488 Presentation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B38F7-1890-E139-C32C-1891EFFCB928}"/>
              </a:ext>
            </a:extLst>
          </p:cNvPr>
          <p:cNvSpPr txBox="1"/>
          <p:nvPr/>
        </p:nvSpPr>
        <p:spPr>
          <a:xfrm>
            <a:off x="6839728" y="3371053"/>
            <a:ext cx="354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9: LSTM Forecast vs testing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29072-A936-EC20-C7C7-A81165239F54}"/>
              </a:ext>
            </a:extLst>
          </p:cNvPr>
          <p:cNvSpPr txBox="1"/>
          <p:nvPr/>
        </p:nvSpPr>
        <p:spPr>
          <a:xfrm>
            <a:off x="1832860" y="3371053"/>
            <a:ext cx="354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8: SARIMA forecast vs testing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74D60-2288-6DB0-F81C-470B98A24BB8}"/>
              </a:ext>
            </a:extLst>
          </p:cNvPr>
          <p:cNvSpPr txBox="1"/>
          <p:nvPr/>
        </p:nvSpPr>
        <p:spPr>
          <a:xfrm>
            <a:off x="1053546" y="4152005"/>
            <a:ext cx="456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Generated </a:t>
            </a:r>
            <a:r>
              <a:rPr lang="en-SG" b="1" dirty="0">
                <a:solidFill>
                  <a:schemeClr val="tx1"/>
                </a:solidFill>
              </a:rPr>
              <a:t>MSE of 1.68 </a:t>
            </a:r>
            <a:r>
              <a:rPr lang="en-SG" dirty="0">
                <a:solidFill>
                  <a:schemeClr val="tx1"/>
                </a:solidFill>
              </a:rPr>
              <a:t>and a </a:t>
            </a:r>
            <a:r>
              <a:rPr lang="en-SG" b="1" dirty="0">
                <a:solidFill>
                  <a:schemeClr val="tx1"/>
                </a:solidFill>
              </a:rPr>
              <a:t>RMSE of 1.30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EF6DE1-3D9E-108F-5F85-8D705862F951}"/>
              </a:ext>
            </a:extLst>
          </p:cNvPr>
          <p:cNvSpPr txBox="1"/>
          <p:nvPr/>
        </p:nvSpPr>
        <p:spPr>
          <a:xfrm>
            <a:off x="5986664" y="4152005"/>
            <a:ext cx="456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Generated </a:t>
            </a:r>
            <a:r>
              <a:rPr lang="en-US" b="1" dirty="0">
                <a:solidFill>
                  <a:schemeClr val="tx1"/>
                </a:solidFill>
              </a:rPr>
              <a:t>MSE of 0.02 </a:t>
            </a:r>
            <a:r>
              <a:rPr lang="en-US" dirty="0">
                <a:solidFill>
                  <a:schemeClr val="tx1"/>
                </a:solidFill>
              </a:rPr>
              <a:t>and a </a:t>
            </a:r>
            <a:r>
              <a:rPr lang="en-US" b="1" dirty="0">
                <a:solidFill>
                  <a:schemeClr val="tx1"/>
                </a:solidFill>
              </a:rPr>
              <a:t>RMSE of 0.14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95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10589</TotalTime>
  <Words>2128</Words>
  <Application>Microsoft Office PowerPoint</Application>
  <PresentationFormat>Widescreen</PresentationFormat>
  <Paragraphs>227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Palatino Linotype</vt:lpstr>
      <vt:lpstr>Times New Roman</vt:lpstr>
      <vt:lpstr>Office Theme</vt:lpstr>
      <vt:lpstr>think-cell Slide</vt:lpstr>
      <vt:lpstr>Comparison of SARIMA and LSTM models in forecasting solar irradiance </vt:lpstr>
      <vt:lpstr>Project background</vt:lpstr>
      <vt:lpstr>Gaps in literature review</vt:lpstr>
      <vt:lpstr>Data collection and understanding</vt:lpstr>
      <vt:lpstr>Data preparation</vt:lpstr>
      <vt:lpstr>Modelling - SARIMA</vt:lpstr>
      <vt:lpstr>SARIMA Post-modelling Residual Validation</vt:lpstr>
      <vt:lpstr>Modelling - LSTM</vt:lpstr>
      <vt:lpstr>Results and Discussion</vt:lpstr>
      <vt:lpstr>PowerPoint Presentation</vt:lpstr>
      <vt:lpstr>PowerPoint Presentation</vt:lpstr>
      <vt:lpstr>Thank you  For your kind attention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 Presentation</dc:title>
  <dc:creator>Guo Hao Alvin Chen</dc:creator>
  <cp:lastModifiedBy>Guo Hao Alvin Chen</cp:lastModifiedBy>
  <cp:revision>148</cp:revision>
  <dcterms:created xsi:type="dcterms:W3CDTF">2022-09-03T09:54:32Z</dcterms:created>
  <dcterms:modified xsi:type="dcterms:W3CDTF">2022-10-23T14:30:11Z</dcterms:modified>
</cp:coreProperties>
</file>