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23.xml" ContentType="application/vnd.openxmlformats-officedocument.presentationml.notesSlide+xml"/>
  <Override PartName="/ppt/tags/tag56.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25.xml" ContentType="application/vnd.openxmlformats-officedocument.presentationml.notesSlide+xml"/>
  <Override PartName="/ppt/tags/tag58.xml" ContentType="application/vnd.openxmlformats-officedocument.presentationml.tags+xml"/>
  <Override PartName="/ppt/notesSlides/notesSlide2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3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3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3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3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3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4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4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4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45.xml" ContentType="application/vnd.openxmlformats-officedocument.presentationml.notesSlide+xml"/>
  <Override PartName="/ppt/tags/tag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70"/>
  </p:notesMasterIdLst>
  <p:handoutMasterIdLst>
    <p:handoutMasterId r:id="rId71"/>
  </p:handoutMasterIdLst>
  <p:sldIdLst>
    <p:sldId id="396" r:id="rId7"/>
    <p:sldId id="397" r:id="rId8"/>
    <p:sldId id="398" r:id="rId9"/>
    <p:sldId id="337" r:id="rId10"/>
    <p:sldId id="257" r:id="rId11"/>
    <p:sldId id="277" r:id="rId12"/>
    <p:sldId id="280" r:id="rId13"/>
    <p:sldId id="384" r:id="rId14"/>
    <p:sldId id="385" r:id="rId15"/>
    <p:sldId id="284" r:id="rId16"/>
    <p:sldId id="289" r:id="rId17"/>
    <p:sldId id="292" r:id="rId18"/>
    <p:sldId id="373" r:id="rId19"/>
    <p:sldId id="268" r:id="rId20"/>
    <p:sldId id="339" r:id="rId21"/>
    <p:sldId id="340" r:id="rId22"/>
    <p:sldId id="341" r:id="rId23"/>
    <p:sldId id="342" r:id="rId24"/>
    <p:sldId id="386" r:id="rId25"/>
    <p:sldId id="298" r:id="rId26"/>
    <p:sldId id="387" r:id="rId27"/>
    <p:sldId id="301" r:id="rId28"/>
    <p:sldId id="389" r:id="rId29"/>
    <p:sldId id="304" r:id="rId30"/>
    <p:sldId id="309" r:id="rId31"/>
    <p:sldId id="379" r:id="rId32"/>
    <p:sldId id="343" r:id="rId33"/>
    <p:sldId id="344" r:id="rId34"/>
    <p:sldId id="346" r:id="rId35"/>
    <p:sldId id="391" r:id="rId36"/>
    <p:sldId id="347" r:id="rId37"/>
    <p:sldId id="392" r:id="rId38"/>
    <p:sldId id="320" r:id="rId39"/>
    <p:sldId id="393" r:id="rId40"/>
    <p:sldId id="321" r:id="rId41"/>
    <p:sldId id="394" r:id="rId42"/>
    <p:sldId id="322" r:id="rId43"/>
    <p:sldId id="395" r:id="rId44"/>
    <p:sldId id="323" r:id="rId45"/>
    <p:sldId id="324" r:id="rId46"/>
    <p:sldId id="380" r:id="rId47"/>
    <p:sldId id="348" r:id="rId48"/>
    <p:sldId id="349" r:id="rId49"/>
    <p:sldId id="351" r:id="rId50"/>
    <p:sldId id="333" r:id="rId51"/>
    <p:sldId id="334" r:id="rId52"/>
    <p:sldId id="381" r:id="rId53"/>
    <p:sldId id="354" r:id="rId54"/>
    <p:sldId id="355" r:id="rId55"/>
    <p:sldId id="357" r:id="rId56"/>
    <p:sldId id="358" r:id="rId57"/>
    <p:sldId id="332" r:id="rId58"/>
    <p:sldId id="382" r:id="rId59"/>
    <p:sldId id="360" r:id="rId60"/>
    <p:sldId id="361" r:id="rId61"/>
    <p:sldId id="363" r:id="rId62"/>
    <p:sldId id="335" r:id="rId63"/>
    <p:sldId id="336" r:id="rId64"/>
    <p:sldId id="366" r:id="rId65"/>
    <p:sldId id="369" r:id="rId66"/>
    <p:sldId id="370" r:id="rId67"/>
    <p:sldId id="383" r:id="rId68"/>
    <p:sldId id="372" r:id="rId69"/>
  </p:sldIdLst>
  <p:sldSz cx="9144000" cy="6858000" type="screen4x3"/>
  <p:notesSz cx="6858000" cy="9144000"/>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E97A5BB-01B9-4B17-B6F7-E19A2D036982}">
          <p14:sldIdLst>
            <p14:sldId id="396"/>
            <p14:sldId id="397"/>
            <p14:sldId id="398"/>
          </p14:sldIdLst>
        </p14:section>
        <p14:section name="Start" id="{C00A8318-201C-4D42-81AD-A7116939F2EE}">
          <p14:sldIdLst>
            <p14:sldId id="337"/>
            <p14:sldId id="257"/>
            <p14:sldId id="277"/>
            <p14:sldId id="280"/>
            <p14:sldId id="384"/>
            <p14:sldId id="385"/>
            <p14:sldId id="284"/>
            <p14:sldId id="289"/>
            <p14:sldId id="292"/>
          </p14:sldIdLst>
        </p14:section>
        <p14:section name="Activity 1" id="{023F39FC-CB79-4DDB-997E-0064E8CEFA92}">
          <p14:sldIdLst>
            <p14:sldId id="373"/>
            <p14:sldId id="268"/>
            <p14:sldId id="339"/>
            <p14:sldId id="340"/>
            <p14:sldId id="341"/>
            <p14:sldId id="342"/>
            <p14:sldId id="386"/>
            <p14:sldId id="298"/>
            <p14:sldId id="387"/>
            <p14:sldId id="301"/>
            <p14:sldId id="389"/>
            <p14:sldId id="304"/>
            <p14:sldId id="309"/>
          </p14:sldIdLst>
        </p14:section>
        <p14:section name="Activity 2" id="{46070C2D-556C-421F-9A13-3A49B24DED10}">
          <p14:sldIdLst>
            <p14:sldId id="379"/>
            <p14:sldId id="343"/>
            <p14:sldId id="344"/>
            <p14:sldId id="346"/>
            <p14:sldId id="391"/>
            <p14:sldId id="347"/>
            <p14:sldId id="392"/>
            <p14:sldId id="320"/>
            <p14:sldId id="393"/>
            <p14:sldId id="321"/>
            <p14:sldId id="394"/>
            <p14:sldId id="322"/>
            <p14:sldId id="395"/>
            <p14:sldId id="323"/>
            <p14:sldId id="324"/>
          </p14:sldIdLst>
        </p14:section>
        <p14:section name="Activity 3" id="{D5E01BE4-F225-4A6A-B32C-796AFD0335F2}">
          <p14:sldIdLst>
            <p14:sldId id="380"/>
            <p14:sldId id="348"/>
            <p14:sldId id="349"/>
            <p14:sldId id="351"/>
            <p14:sldId id="333"/>
            <p14:sldId id="334"/>
          </p14:sldIdLst>
        </p14:section>
        <p14:section name="Activity 4" id="{19A599BC-1493-47B0-A1CA-165725E2EA12}">
          <p14:sldIdLst>
            <p14:sldId id="381"/>
            <p14:sldId id="354"/>
            <p14:sldId id="355"/>
            <p14:sldId id="357"/>
            <p14:sldId id="358"/>
            <p14:sldId id="332"/>
          </p14:sldIdLst>
        </p14:section>
        <p14:section name="Activity 5" id="{BC975155-48A0-4826-9268-C68C786C64AB}">
          <p14:sldIdLst>
            <p14:sldId id="382"/>
            <p14:sldId id="360"/>
            <p14:sldId id="361"/>
            <p14:sldId id="363"/>
            <p14:sldId id="335"/>
            <p14:sldId id="336"/>
            <p14:sldId id="366"/>
            <p14:sldId id="369"/>
            <p14:sldId id="370"/>
            <p14:sldId id="383"/>
            <p14:sldId id="3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autoAdjust="0"/>
    <p:restoredTop sz="89072" autoAdjust="0"/>
  </p:normalViewPr>
  <p:slideViewPr>
    <p:cSldViewPr snapToGrid="0">
      <p:cViewPr varScale="1">
        <p:scale>
          <a:sx n="54" d="100"/>
          <a:sy n="54" d="100"/>
        </p:scale>
        <p:origin x="72" y="34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74.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76.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82.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85.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8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ags" Target="../tags/tag89.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ags" Target="../tags/tag9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ags" Target="../tags/tag93.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ags" Target="../tags/tag95.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97.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ags" Target="../tags/tag99.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9743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We can also access elements of a list by the index operator.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All the indexing and subsetting techniques for tuples are applicable to lists.</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Different from tuples, we can change the content of a list or add elements to it.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To edit specific items of a list, we simply assign new values to them after subsetting them.</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also use multiple indexing to edit multiple items.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we only intent to edit the items in the list, then the length of the indices on the left-hand side, which is the number of items to be modified, must be the same as the length of the list with the new values.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the list of new values is longer than the indices, items will be added to the list on the left-hand side.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On the other hand, if the list of indices is shorter, items will be removed from the original list.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7225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n-lt"/>
                <a:ea typeface="SimSun" panose="02010600030101010101" pitchFamily="2" charset="-122"/>
                <a:cs typeface="Times New Roman" panose="02020603050405020304" pitchFamily="18" charset="0"/>
              </a:rPr>
              <a:t>Same as tuples, we can concatenate multiple lists into one by “adding” them together.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n-lt"/>
                <a:ea typeface="SimSun" panose="02010600030101010101" pitchFamily="2" charset="-122"/>
                <a:cs typeface="Times New Roman" panose="02020603050405020304" pitchFamily="18" charset="0"/>
              </a:rPr>
              <a:t>Basically, Python use the addition operation “+” to concatenate objects such as strings, tuples, or lists, rather than to carry out arithmetic addition except for numeric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mn-lt"/>
                <a:ea typeface="SimSun" panose="02010600030101010101" pitchFamily="2" charset="-122"/>
                <a:cs typeface="Times New Roman" panose="02020603050405020304" pitchFamily="18" charset="0"/>
              </a:rPr>
              <a:t>Even if the nature of the two lists is not identical, it is sometimes quite convenient to store the data in one list for later use.</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3632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Usually, after combining two lists, we will have difficulty to distinguish the original nature of the elements, </a:t>
            </a:r>
            <a:r>
              <a:rPr lang="en-SG" dirty="0">
                <a:ea typeface="SimSun" panose="02010600030101010101" pitchFamily="2" charset="-122"/>
                <a:cs typeface="Times New Roman" panose="02020603050405020304" pitchFamily="18" charset="0"/>
              </a:rPr>
              <a:t>such as meanings and types</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in the example before, suppose the first item in the list </a:t>
            </a:r>
            <a:r>
              <a:rPr lang="en-SG" dirty="0">
                <a:effectLst/>
                <a:latin typeface="+mn-lt"/>
                <a:ea typeface="SimSun" panose="02010600030101010101" pitchFamily="2" charset="-122"/>
                <a:cs typeface="Tahoma" panose="020B0604030504040204" pitchFamily="34" charset="0"/>
              </a:rPr>
              <a:t>scores</a:t>
            </a:r>
            <a:r>
              <a:rPr lang="en-SG" dirty="0">
                <a:effectLst/>
                <a:latin typeface="+mn-lt"/>
                <a:ea typeface="SimSun" panose="02010600030101010101" pitchFamily="2" charset="-122"/>
                <a:cs typeface="Times New Roman" panose="02020603050405020304" pitchFamily="18" charset="0"/>
              </a:rPr>
              <a:t> is the exam score of the first student in names, that is, Peter’s exam score is 72, we will not be able to assign the score to the corresponding name unless we know that each score always belongs the name five positions before.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If we keep in mind that the length and contents of the concatenated list may change every now and then, the meaning and source of each element will become more and more untraceable with time.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Another way to solve this problem is to merge two lists into a new list without combining the elements together. Instead, each element of the new list is a list and not a single value.</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To merge two lists into a new list while keeping them as “list elements”, we cannot use the addition operator as introduced before. Instead, we define the new list by putting the list names instead of some values as the elements.</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advantage of this merging technique is that we will always know that index 0 of the new list refers to the list names and index 1 to the list scores if the new list is a combination of two known lists in a fixed sequence.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As a result, we will be able to trace back the origin and meaning of the data in the new list.</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Note that this merging technique is not limited to merging lists. We can also merge two tuples into a list and keep their types as tuple in the new list as well.</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To access a single element of the merged list, we need to use the double index operator [] since single index operator would return one of the original lists to us.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09783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Loops are very useful when working with lists. The reason is obvious: since the items of a list can be accessed by their indices, we can easily use loops to subset, print, or modify them.</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Nevertheless, according to the general understanding, we need to first generate a list of integers to serve as sort of a counter for the iterations of for-loops.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Now, after being familiarised with the concept of lists, we do not always need the range() function to create these integers for us. Instead, we can simply use any available list as our counter.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Nevertheless, the range() function can still be very useful in some situations.</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93034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US" dirty="0">
                <a:solidFill>
                  <a:srgbClr val="000000"/>
                </a:solidFill>
                <a:ea typeface="DengXian"/>
                <a:cs typeface="Calibri" panose="020F0502020204030204" pitchFamily="34" charset="0"/>
              </a:rPr>
              <a:t>So far, we assign pre-defined values to the lists in our code directly.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But we can also let the user enter his own data and store them into a list by the input() function.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If we do not limit the number of entries, a while-loop with an appropriate exit condition will be the right approach here.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45849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36547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Another useful built-in data type is the dictionary. It is best to think of a dictionary as an unordered set of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with the requirement that the keys are unique (within one dictionary). </a:t>
            </a:r>
          </a:p>
          <a:p>
            <a:pPr marL="0" marR="0" lvl="0" indent="0" algn="l" defTabSz="914400" rtl="0" eaLnBrk="1" fontAlgn="auto" latinLnBrk="0" hangingPunct="1">
              <a:lnSpc>
                <a:spcPct val="100000"/>
              </a:lnSpc>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are separated by commas and wrapped in a pair of braces. </a:t>
            </a:r>
          </a:p>
          <a:p>
            <a:pPr>
              <a:spcBef>
                <a:spcPts val="0"/>
              </a:spcBef>
            </a:pPr>
            <a:endParaRPr lang="en-US" dirty="0">
              <a:latin typeface="+mn-lt"/>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Unlike lists and tuples, which are indexed by a range of numbers, dictionaries are indexed by keys, which are usually strings or numbers. As a result, we use the keys to subset a dictionary instead of indices.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Another useful built-in data type is the dictionary. It is best to think of a dictionary as an unordered set of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with the requirement that the keys are unique (within one dictionary). </a:t>
            </a:r>
          </a:p>
          <a:p>
            <a:pPr marL="0" marR="0" lvl="0" indent="0" algn="l" defTabSz="914400" rtl="0" eaLnBrk="1" fontAlgn="auto" latinLnBrk="0" hangingPunct="1">
              <a:lnSpc>
                <a:spcPct val="100000"/>
              </a:lnSpc>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are separated by commas and wrapped in a pair of braces. </a:t>
            </a:r>
          </a:p>
          <a:p>
            <a:pPr>
              <a:spcBef>
                <a:spcPts val="0"/>
              </a:spcBef>
            </a:pPr>
            <a:endParaRPr lang="en-US" dirty="0">
              <a:latin typeface="+mn-lt"/>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Unlike lists and tuples, which are indexed by a range of numbers, dictionaries are indexed by keys, which are usually strings or numbers. As a result, we use the keys to subset a dictionary instead of indices.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69918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We know that we could store values in a variable for later operations in our code.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The type of a variable depends on whether we want to store numeric values or character strings in it.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More often we work with multiple data points of the same nature such as the names of all students in a class.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It would be inconvenient to create a new python variable for each data point like e.g., student1, student2, etc. What we can do instead is to store all data points in some kind of compound data structure.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Python facilitates several types of compound data for our use. One of these data types is the tuple.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A tuple is a collection of values written as comma-separated items between a pair of round brackets, similar like vectors in mathematics.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Unlike vectors, tuples are not specifically designed for mathematical operations. The items, or elements in a tuple can be numeric, string, or a mixture of both.</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Note that tuples are immutable, that is, we are not allowed to modify them once they are defined.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Nevertheless, they are more efficient in terms of performance and memory use.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Tuples are useful in situations where we want to share the data with other users but not allow them to edit the content.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use for-loops to print out items from a dictionary line by line. However, the syntax is quite different from tuples and lists since each entry in a dictionary contains two elements: key and value. On the one hand, we can use the key to extract the corresponding value. On the other hand, we cannot simply use the index operator [] to refer to the keys. One possibility to get the keys of a dictionary is to use the .keys() method:</a:t>
            </a:r>
          </a:p>
          <a:p>
            <a:pPr>
              <a:spcBef>
                <a:spcPts val="0"/>
              </a:spcBef>
            </a:pPr>
            <a:endParaRPr lang="en-US" dirty="0">
              <a:latin typeface="+mn-lt"/>
            </a:endParaRPr>
          </a:p>
          <a:p>
            <a:pPr>
              <a:spcBef>
                <a:spcPts val="0"/>
              </a:spcBef>
            </a:pPr>
            <a:r>
              <a:rPr lang="en-US" dirty="0">
                <a:effectLst/>
                <a:latin typeface="+mn-lt"/>
                <a:ea typeface="SimSun" panose="02010600030101010101" pitchFamily="2" charset="-122"/>
                <a:cs typeface="Times New Roman" panose="02020603050405020304" pitchFamily="18" charset="0"/>
              </a:rPr>
              <a:t>Equivalently, the .values() method can extract all values from a dictionary.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Method is like a function to carry out certain actions on the object before the dot (.). Here, the object is a dictionary, and the methods are .keys() and .values(). Applying this syntax on any dictionary, Python can extract all the keys or values from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want to extract all keys and values from a dictionary in the same step, we can apply the .item() method on a dictionary.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Same as the .keys() and .values() methods, the result returned by Python from the .items() method is not an object that can be accessed directly. Nevertheless, it can be converted to a list of keys and values by the list() function.</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The list created from a </a:t>
            </a:r>
            <a:r>
              <a:rPr lang="en-US" dirty="0" err="1">
                <a:effectLst/>
                <a:latin typeface="+mn-lt"/>
                <a:ea typeface="SimSun" panose="02010600030101010101" pitchFamily="2" charset="-122"/>
                <a:cs typeface="Times New Roman" panose="02020603050405020304" pitchFamily="18" charset="0"/>
              </a:rPr>
              <a:t>dict_items</a:t>
            </a:r>
            <a:r>
              <a:rPr lang="en-US" dirty="0">
                <a:effectLst/>
                <a:latin typeface="+mn-lt"/>
                <a:ea typeface="SimSun" panose="02010600030101010101" pitchFamily="2" charset="-122"/>
                <a:cs typeface="Times New Roman" panose="02020603050405020304" pitchFamily="18" charset="0"/>
              </a:rPr>
              <a:t>() object contains tuples that have two elements in each of them: the keys and the values. We can easily use a for-loop and the index operator to print the contents. Here, we introduce an extension of the for-loop so that we can omit the indices when referring to the keys and values.</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syntax list(</a:t>
            </a:r>
            <a:r>
              <a:rPr lang="en-SG" dirty="0" err="1">
                <a:solidFill>
                  <a:srgbClr val="632423"/>
                </a:solidFill>
                <a:effectLst/>
                <a:latin typeface="+mn-lt"/>
                <a:ea typeface="SimSun" panose="02010600030101010101" pitchFamily="2" charset="-122"/>
                <a:cs typeface="Times New Roman" panose="02020603050405020304" pitchFamily="18" charset="0"/>
              </a:rPr>
              <a:t>dictionary_name</a:t>
            </a:r>
            <a:r>
              <a:rPr lang="en-SG" dirty="0" err="1">
                <a:effectLst/>
                <a:latin typeface="+mn-lt"/>
                <a:ea typeface="SimSun" panose="02010600030101010101" pitchFamily="2" charset="-122"/>
                <a:cs typeface="Times New Roman" panose="02020603050405020304" pitchFamily="18" charset="0"/>
              </a:rPr>
              <a:t>.items</a:t>
            </a:r>
            <a:r>
              <a:rPr lang="en-SG" dirty="0">
                <a:effectLst/>
                <a:latin typeface="+mn-lt"/>
                <a:ea typeface="SimSun" panose="02010600030101010101" pitchFamily="2" charset="-122"/>
                <a:cs typeface="Times New Roman" panose="02020603050405020304" pitchFamily="18" charset="0"/>
              </a:rPr>
              <a:t>()) in the for-loop can certainly be replaced by any defined list created from a dictionary.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main difference between the usual for-loop we know and the one we introduce here is that we use two temporary storage variables instead of one in it.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PMingLiU" panose="02020500000000000000" pitchFamily="18" charset="-120"/>
                <a:cs typeface="Times New Roman" panose="02020603050405020304" pitchFamily="18" charset="0"/>
              </a:rPr>
              <a:t>The mechanism is rather simple. In each iteration, Python will extract one tuple from the list, and each element of the tuple will then be stored in one of these storage variables. Since the keys are stored first in the tuples, element1 will contain the key, and element2 will contain the value. If we want to use these two values in our instructions, we can simply refer to these variables without using the index operator.</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08565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We can change a value of a dictionary by assigning a new value to a certain key.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The value can be a numeric value, a character string, a tuple, or a list.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72793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While assigning new values to a key in a dictionary is rather straightforward, editing a key in a dictionary is not a simple task in Python.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Basically, the keys of a dictionary are immutable and cannot be changed directly.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But we can create a new key in a dictionary, take over the values from the old key, and then delete the old key in the last step. To delete a key in a dictionary, we can use the syntax 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Note that the object in the del syntax does not only refer to a key in a dictionary. It can be any Python object such as a variable, a list, a tuple, a dictionary etc. Once an object is deleted, it will no longer be available in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617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spcAft>
                <a:spcPts val="0"/>
              </a:spcAft>
              <a:buClrTx/>
              <a:buSzTx/>
              <a:buFontTx/>
              <a:buNone/>
              <a:tabLst/>
              <a:defRPr/>
            </a:pPr>
            <a:r>
              <a:rPr lang="en-US" dirty="0">
                <a:latin typeface="+mn-lt"/>
              </a:rPr>
              <a:t>On the other hand, if we want to add a new key to a dictionary, we can simply assign a value to a new dictionary key.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dirty="0">
                <a:latin typeface="+mn-lt"/>
              </a:rPr>
              <a:t>Basically, the syntax to add a new key is just the same as the syntax to edit an existing key. The only difference is that the key put in the index operator must be a new one if we wish to add a new item.</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16312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spcAft>
                <a:spcPts val="0"/>
              </a:spcAft>
              <a:buClrTx/>
              <a:buSzTx/>
              <a:buFontTx/>
              <a:buNone/>
              <a:tabLst/>
              <a:defRPr/>
            </a:pPr>
            <a:r>
              <a:rPr lang="en-US" dirty="0">
                <a:latin typeface="+mj-lt"/>
              </a:rPr>
              <a:t>However, if we want to merge two dictionaries, Python offers two options.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dirty="0">
                <a:latin typeface="+mj-lt"/>
              </a:rPr>
              <a:t>The first syntax is a new option available from Python version </a:t>
            </a:r>
            <a:r>
              <a:rPr lang="en-US">
                <a:latin typeface="+mj-lt"/>
              </a:rPr>
              <a:t>3.9 onwards. </a:t>
            </a:r>
            <a:r>
              <a:rPr lang="en-US" dirty="0">
                <a:latin typeface="+mj-lt"/>
              </a:rPr>
              <a:t>It uses the “Bitwise Or” operator, which is a vertical line “|”, to merge two dictionaries. The second syntax is an option available from Python version 3.5 onwards.</a:t>
            </a:r>
          </a:p>
          <a:p>
            <a:pPr>
              <a:spcBef>
                <a:spcPts val="0"/>
              </a:spcBef>
            </a:pPr>
            <a:endParaRPr lang="en-US"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6521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3358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PMingLiU" panose="02020500000000000000" pitchFamily="18" charset="-120"/>
                <a:cs typeface="Times New Roman" panose="02020603050405020304" pitchFamily="18" charset="0"/>
              </a:rPr>
              <a:t>A function is a routine program that processes values which are passed on to it as an argument and returns some results to the user eventually.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For example, a float value is passed on to the int() function as an argument, and Python will remove all the decimal digits and return an integer as result.</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We have come across various built-in functions of Python, such as print(), input(), int(), etc. These functions are always available in the Python environment.</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Some of the listed functions here are rather straightforward such as abs(), sum(), round() etc. There are also some that are quite unclear in terms of their functionality or area of use such as </a:t>
            </a:r>
            <a:r>
              <a:rPr lang="en-US" dirty="0" err="1">
                <a:solidFill>
                  <a:srgbClr val="000000"/>
                </a:solidFill>
                <a:ea typeface="DengXian"/>
                <a:cs typeface="Calibri" panose="020F0502020204030204" pitchFamily="34" charset="0"/>
              </a:rPr>
              <a:t>frozenset</a:t>
            </a:r>
            <a:r>
              <a:rPr lang="en-US" dirty="0">
                <a:solidFill>
                  <a:srgbClr val="000000"/>
                </a:solidFill>
                <a:ea typeface="DengXian"/>
                <a:cs typeface="Calibri" panose="020F0502020204030204" pitchFamily="34" charset="0"/>
              </a:rPr>
              <a:t>() or </a:t>
            </a:r>
            <a:r>
              <a:rPr lang="en-US" dirty="0" err="1">
                <a:solidFill>
                  <a:srgbClr val="000000"/>
                </a:solidFill>
                <a:ea typeface="DengXian"/>
                <a:cs typeface="Calibri" panose="020F0502020204030204" pitchFamily="34" charset="0"/>
              </a:rPr>
              <a:t>staticmethod</a:t>
            </a:r>
            <a:r>
              <a:rPr lang="en-US" dirty="0">
                <a:solidFill>
                  <a:srgbClr val="000000"/>
                </a:solidFill>
                <a:ea typeface="DengXian"/>
                <a:cs typeface="Calibri" panose="020F0502020204030204" pitchFamily="34" charset="0"/>
              </a:rPr>
              <a:t>() just by looking at their names.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You can visit the website </a:t>
            </a:r>
            <a:r>
              <a:rPr lang="en-US" u="sng" dirty="0">
                <a:solidFill>
                  <a:srgbClr val="0000FF"/>
                </a:solidFill>
                <a:ea typeface="DengXian"/>
                <a:cs typeface="Calibri" panose="020F0502020204030204" pitchFamily="34" charset="0"/>
              </a:rPr>
              <a:t>https://docs.python.org/3/library/functions.html</a:t>
            </a:r>
            <a:r>
              <a:rPr lang="en-US" dirty="0">
                <a:solidFill>
                  <a:srgbClr val="000000"/>
                </a:solidFill>
                <a:ea typeface="DengXian"/>
                <a:cs typeface="Calibri" panose="020F0502020204030204" pitchFamily="34" charset="0"/>
              </a:rPr>
              <a:t> to get detail explanation on how to integrate and apply all these functions in Python programs.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You may wonder why some rather basic functions such as a function for the calculation of the mean is missing in the list. Some of those functions may be included in some common packages. Some of them could be built-in methods instead.</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0958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US" dirty="0">
                <a:solidFill>
                  <a:srgbClr val="000000"/>
                </a:solidFill>
                <a:ea typeface="DengXian"/>
                <a:cs typeface="Calibri" panose="020F0502020204030204" pitchFamily="34" charset="0"/>
              </a:rPr>
              <a:t>To access one specific element in a tuple, we can use the index operator [].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Python, the index of any compound data type, i.e., tuples, lists and dictionaries, begins with 0 and ends with the total number of elements minus 1.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other words, the index for the first element in a tuple is 0, the index for the second element is 1, and the third one is 2, and so on.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we want to subset more than a single element of a tuple, we can put the start and end indices in the index operator, connecting them with a colon.</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It is important to recall that the end index will </a:t>
            </a:r>
            <a:r>
              <a:rPr lang="en-SG" i="1" dirty="0">
                <a:solidFill>
                  <a:srgbClr val="000000"/>
                </a:solidFill>
                <a:ea typeface="DengXian"/>
                <a:cs typeface="Calibri" panose="020F0502020204030204" pitchFamily="34" charset="0"/>
              </a:rPr>
              <a:t>not</a:t>
            </a:r>
            <a:r>
              <a:rPr lang="en-SG" dirty="0">
                <a:solidFill>
                  <a:srgbClr val="000000"/>
                </a:solidFill>
                <a:ea typeface="DengXian"/>
                <a:cs typeface="Calibri" panose="020F0502020204030204" pitchFamily="34" charset="0"/>
              </a:rPr>
              <a:t> be included in the subsetting procedure.</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also use negative indices to access the elements of a tuple starting from the last element.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That is, the index -1 indicates the last element, -2 the second last, etc.</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Some routines in Python are not supposed to be applied as functions in the Python environment, instead they are methods that can be applied to the object they are attached to.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know that the method .format() can be used for formatted printing; and the .keys(), .values() and .items() methods can be applied on dictionaries to extract their keys and values.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Same as functions, there are </a:t>
            </a:r>
            <a:r>
              <a:rPr lang="en-US" dirty="0">
                <a:effectLst/>
                <a:latin typeface="+mn-lt"/>
                <a:ea typeface="PMingLiU" panose="02020500000000000000" pitchFamily="18" charset="-120"/>
                <a:cs typeface="Times New Roman" panose="02020603050405020304" pitchFamily="18" charset="0"/>
              </a:rPr>
              <a:t>built-in </a:t>
            </a:r>
            <a:r>
              <a:rPr lang="en-US" dirty="0">
                <a:effectLst/>
                <a:latin typeface="+mn-lt"/>
                <a:ea typeface="SimSun" panose="02010600030101010101" pitchFamily="2" charset="-122"/>
                <a:cs typeface="Times New Roman" panose="02020603050405020304" pitchFamily="18" charset="0"/>
              </a:rPr>
              <a:t>methods that are always available in </a:t>
            </a:r>
            <a:r>
              <a:rPr lang="en-US" dirty="0">
                <a:effectLst/>
                <a:latin typeface="+mn-lt"/>
                <a:ea typeface="PMingLiU" panose="02020500000000000000" pitchFamily="18" charset="-120"/>
                <a:cs typeface="Times New Roman" panose="02020603050405020304" pitchFamily="18" charset="0"/>
              </a:rPr>
              <a:t>the Python environment.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These methods will return results to the program once they are applied on defined objects during runtime.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However, each method can only be applied to a certain object type. Here are the addresses of four websites where we can find the list of some common methods.</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74707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20959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Times New Roman" panose="02020603050405020304" pitchFamily="18" charset="0"/>
              </a:rPr>
              <a:t>We have been introduced to some built-in functions and methods that are already included in the Python programming environment. Functions and methods help us to carry out routine tasks which would require us to write very lengthy code to achieve the same functionality if we were to create the program by ourselves. Nevertheless, sometimes we like to write our own functions that suit our own needs.</a:t>
            </a:r>
          </a:p>
          <a:p>
            <a:pPr algn="just">
              <a:spcBef>
                <a:spcPts val="0"/>
              </a:spcBef>
            </a:pPr>
            <a:endParaRPr lang="en-SG" dirty="0">
              <a:effectLst/>
              <a:ea typeface="SimSun" panose="02010600030101010101" pitchFamily="2" charset="-122"/>
              <a:cs typeface="Times New Roman" panose="02020603050405020304" pitchFamily="18" charset="0"/>
            </a:endParaRPr>
          </a:p>
          <a:p>
            <a:pPr algn="just">
              <a:spcBef>
                <a:spcPts val="0"/>
              </a:spcBef>
            </a:pPr>
            <a:r>
              <a:rPr lang="en-SG" dirty="0">
                <a:effectLst/>
                <a:ea typeface="SimSun" panose="02010600030101010101" pitchFamily="2" charset="-122"/>
                <a:cs typeface="Times New Roman" panose="02020603050405020304" pitchFamily="18" charset="0"/>
              </a:rPr>
              <a:t>A user-defined function (we will call it function in the following for simplicity purpose) can be viewed as a separate part of the code that will not be interpreted by Python until it is called from the main program. Usually, a function consists of four parts:</a:t>
            </a:r>
          </a:p>
          <a:p>
            <a:pPr algn="just">
              <a:spcBef>
                <a:spcPts val="0"/>
              </a:spcBef>
            </a:pPr>
            <a:endParaRPr lang="en-SG" dirty="0">
              <a:effectLs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the function name</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some arguments, i.e., values or parameters the function needs for its processing. This part is optional. If the function has no arguments, it will simply process all the instructions without any input from the main program.</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the instructions of how and what to process within the function</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an object (or a value) that should be returned to the main program at the end of the function. This is also optional. If no return object is specified, the main program will proceed without any output from the function.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b="1" dirty="0">
                <a:effectLst/>
                <a:latin typeface="+mn-lt"/>
                <a:ea typeface="SimSun" panose="02010600030101010101" pitchFamily="2" charset="-122"/>
                <a:cs typeface="Times New Roman" panose="02020603050405020304" pitchFamily="18" charset="0"/>
              </a:rPr>
              <a:t>Caution!</a:t>
            </a:r>
            <a:r>
              <a:rPr lang="en-SG" dirty="0">
                <a:effectLst/>
                <a:latin typeface="+mn-lt"/>
                <a:ea typeface="SimSun" panose="02010600030101010101" pitchFamily="2" charset="-122"/>
                <a:cs typeface="Times New Roman" panose="02020603050405020304" pitchFamily="18" charset="0"/>
              </a:rPr>
              <a:t> It is tempting for beginners to “outsource” some parts of the main program and make them separate functions for the sake of “program cleanliness”. Though the code may look more structured at the first sight, the debugging process can be quite challenging if the whole program is jumping between the main program and the functions. The rules of thumb for using user-defined functions appropriately are: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the same routine, probably with different arguments, appears more than once in the main program</a:t>
            </a:r>
          </a:p>
          <a:p>
            <a:pPr marL="342900" lvl="0" indent="-342900" algn="just">
              <a:spcBef>
                <a:spcPts val="0"/>
              </a:spcBef>
              <a:buFont typeface="+mj-lt"/>
              <a:buAutoNum type="arabicParen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several functions should be combined into one which then will be used in the main program on multiple occasions </a:t>
            </a:r>
          </a:p>
          <a:p>
            <a:pPr marL="342900" lvl="0" indent="-342900" algn="just">
              <a:spcBef>
                <a:spcPts val="0"/>
              </a:spcBef>
              <a:buFont typeface="+mj-lt"/>
              <a:buAutoNum type="arabicParen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a function can really increase the efficiency of the main program</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these cases, function can really simplify the program code and the debugging of it since there are less chances for syntax or logical errors.</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59770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In Python, the </a:t>
            </a:r>
            <a:r>
              <a:rPr lang="en-US" dirty="0" err="1">
                <a:effectLst/>
                <a:latin typeface="+mn-lt"/>
                <a:ea typeface="SimSun" panose="02010600030101010101" pitchFamily="2" charset="-122"/>
                <a:cs typeface="Times New Roman" panose="02020603050405020304" pitchFamily="18" charset="0"/>
              </a:rPr>
              <a:t>def</a:t>
            </a:r>
            <a:r>
              <a:rPr lang="en-US" dirty="0">
                <a:effectLst/>
                <a:latin typeface="+mn-lt"/>
                <a:ea typeface="SimSun" panose="02010600030101010101" pitchFamily="2" charset="-122"/>
                <a:cs typeface="Times New Roman" panose="02020603050405020304" pitchFamily="18" charset="0"/>
              </a:rPr>
              <a:t>-syntax indicates the definition of a function.</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Same as for-loops or if-conditions, the </a:t>
            </a:r>
            <a:r>
              <a:rPr lang="en-US" dirty="0" err="1">
                <a:effectLst/>
                <a:latin typeface="+mn-lt"/>
                <a:ea typeface="SimSun" panose="02010600030101010101" pitchFamily="2" charset="-122"/>
                <a:cs typeface="Times New Roman" panose="02020603050405020304" pitchFamily="18" charset="0"/>
              </a:rPr>
              <a:t>def</a:t>
            </a:r>
            <a:r>
              <a:rPr lang="en-US" dirty="0">
                <a:effectLst/>
                <a:latin typeface="+mn-lt"/>
                <a:ea typeface="SimSun" panose="02010600030101010101" pitchFamily="2" charset="-122"/>
                <a:cs typeface="Times New Roman" panose="02020603050405020304" pitchFamily="18" charset="0"/>
              </a:rPr>
              <a:t>-statement must end with a colon, and all the follow-up instructions and codes that belong to the function must be indented. Subsequently, the function can be called in the main program by integrating the </a:t>
            </a:r>
            <a:r>
              <a:rPr lang="en-US" dirty="0" err="1">
                <a:effectLst/>
                <a:latin typeface="+mn-lt"/>
                <a:ea typeface="SimSun" panose="02010600030101010101" pitchFamily="2" charset="-122"/>
                <a:cs typeface="Times New Roman" panose="02020603050405020304" pitchFamily="18" charset="0"/>
              </a:rPr>
              <a:t>function_name</a:t>
            </a:r>
            <a:r>
              <a:rPr lang="en-US" dirty="0">
                <a:effectLst/>
                <a:latin typeface="+mn-lt"/>
                <a:ea typeface="SimSun" panose="02010600030101010101" pitchFamily="2" charset="-122"/>
                <a:cs typeface="Times New Roman" panose="02020603050405020304" pitchFamily="18" charset="0"/>
              </a:rPr>
              <a:t> at an appropriate place.</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use a function to carry out a certain process. The objects object1 and object2 are the corresponding input for argument1 and argument2 to the function. It is essential for Python that object1 and object2 are already defined somewhere in the previous part of the main program. The output object (or value) from the function will then be assigned to the variable y.</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7464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460667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Beside build-in functions and methods, as well as user-defined functions, Python also provides packages which we can think of as a directory of Python scripts, the so-called modules. These modules specify new functions, methods, and object types for solving particular tasks. Packages are organised hierarchically, that means they may contain sub-packages, as well as regular modules themselves.</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The packages of the standard library are installed along with the Python environment. A library is a collection of codes for us to perform specific tasks without writing our own code.</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But before we can use the modules in our program, we should first import the package or a specific module of the package.</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 first syntax, we import the whole package into our program. The alias is a name which we use to refer to that particular package from thereon in our program. It is advantageous to use a package alias if it has a very long name. Note that the “as alias” part is optional in the import syntax. If the original package name is preferred, this part can be omitted.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The second syntax imports a particular module from a package. The alias here is the referral name of the module that we will use in our program, and not the package. Once again, the alias part is optional and can be omitted.</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3842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Though we can access the tuple elements by using the index operator, we are neither allowed to change the values of it nor to add a new value to an existing tuple.</a:t>
            </a:r>
            <a:endParaRPr lang="en-US" dirty="0">
              <a:effectLst/>
              <a:latin typeface="+mn-lt"/>
              <a:ea typeface="SimSun" panose="02010600030101010101" pitchFamily="2" charset="-122"/>
              <a:cs typeface="Times New Roman" panose="02020603050405020304" pitchFamily="18" charset="0"/>
            </a:endParaRP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722578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the whole package is imported and we want to call a certain module from it, we will need to use the package name as the prefix and then indicate the module after a dot.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have used an alias for the package name in the import process, we will have to use the second syntax instead of the first one.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But if we have only imported a single module from a package, we could call it directly by its name without referring to the package.</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have only imported a single module from a package with an alias, we will have to use the alias instead of the original module name.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074107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US" dirty="0">
                <a:solidFill>
                  <a:srgbClr val="000000"/>
                </a:solidFill>
                <a:ea typeface="DengXian"/>
                <a:cs typeface="Calibri" panose="020F0502020204030204" pitchFamily="34" charset="0"/>
              </a:rPr>
              <a:t>There are many Python packages available on the internet but not installed along with the Python environment.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To use those Python packages, we will first have to install them on our system. Then we can import them into our program same as the standard library. The simplest way to install such packages is to use PowerShell or Command Prompt as well (or similar terminal apps from other operating systems). Once we are prompted in the terminal window to give instructions to the operating system to carry out, type in one of the commands here and then press return: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“pip” or “pip3” refer to the installer program that Python uses for installing external packages. Basically, “pip3” is a newer version of “pip”. In most of the cases, we can use either one for our installation.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8907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update/upgrade a package with pip or </a:t>
            </a:r>
            <a:r>
              <a:rPr lang="en-SG" dirty="0">
                <a:latin typeface="+mn-lt"/>
                <a:ea typeface="SimSun" panose="02010600030101010101" pitchFamily="2" charset="-122"/>
                <a:cs typeface="Times New Roman" panose="02020603050405020304" pitchFamily="18" charset="0"/>
              </a:rPr>
              <a:t>pip3 by attaching the --upgrade option</a:t>
            </a:r>
            <a:r>
              <a:rPr lang="en-SG" dirty="0">
                <a:effectLst/>
                <a:latin typeface="+mn-lt"/>
                <a:ea typeface="SimSun" panose="02010600030101010101" pitchFamily="2" charset="-122"/>
                <a:cs typeface="Times New Roman" panose="02020603050405020304" pitchFamily="18" charset="0"/>
              </a:rPr>
              <a: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And </a:t>
            </a:r>
            <a:r>
              <a:rPr lang="en-US" dirty="0">
                <a:effectLst/>
                <a:latin typeface="+mn-lt"/>
                <a:ea typeface="SimSun" panose="02010600030101010101" pitchFamily="2" charset="-122"/>
                <a:cs typeface="Times New Roman" panose="02020603050405020304" pitchFamily="18" charset="0"/>
              </a:rPr>
              <a:t>we can also uninstall a package by replacing install with uninstall in the pip command.</a:t>
            </a:r>
            <a:endParaRPr lang="en-SG" dirty="0">
              <a:effectLst/>
              <a:latin typeface="+mn-lt"/>
              <a:ea typeface="SimSun" panose="02010600030101010101" pitchFamily="2" charset="-122"/>
              <a:cs typeface="Times New Roman" panose="02020603050405020304" pitchFamily="18" charset="0"/>
            </a:endParaRP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78225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In Python, there are some packages that are used quite commonly for data analytics. Here is a list of some common packages.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523969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0033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dealing with tuples, lists or dictionaries, the function </a:t>
            </a:r>
            <a:r>
              <a:rPr lang="en-US" dirty="0" err="1"/>
              <a:t>len</a:t>
            </a:r>
            <a:r>
              <a:rPr lang="en-US" dirty="0"/>
              <a:t>() can be useful since it will return the length, i.e., the number of elements in the object.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length is often also used as an index to subset a tuple or control the indexing in our code so that we cannot refer to indices that go beyond the largest index of a tuple.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8915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One advantage of tuples, or other compound data types, is that we can access and extract their elements by using the for-loop iteratively.</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can use the range() function to generate a list for the for-loop to run over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Generally, if there are tuples, lists or dictionaries already created and existing while the program is running, we can use the for-loop directly by putting the name of the tuple, list, or dictionary in the for-statement.</a:t>
            </a:r>
            <a:endParaRPr lang="en-SG" dirty="0">
              <a:effectLst/>
              <a:latin typeface="+mn-lt"/>
              <a:ea typeface="SimSun" panose="02010600030101010101" pitchFamily="2" charset="-122"/>
              <a:cs typeface="Times New Roman" panose="02020603050405020304" pitchFamily="18" charset="0"/>
            </a:endParaRP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 syntax here, </a:t>
            </a:r>
            <a:r>
              <a:rPr lang="en-SG" dirty="0" err="1">
                <a:effectLst/>
                <a:latin typeface="+mn-lt"/>
                <a:ea typeface="SimSun" panose="02010600030101010101" pitchFamily="2" charset="-122"/>
                <a:cs typeface="Times New Roman" panose="02020603050405020304" pitchFamily="18" charset="0"/>
              </a:rPr>
              <a:t>tuple_name</a:t>
            </a:r>
            <a:r>
              <a:rPr lang="en-SG" dirty="0">
                <a:effectLst/>
                <a:latin typeface="+mn-lt"/>
                <a:ea typeface="SimSun" panose="02010600030101010101" pitchFamily="2" charset="-122"/>
                <a:cs typeface="Times New Roman" panose="02020603050405020304" pitchFamily="18" charset="0"/>
              </a:rPr>
              <a:t> can certainly be replaced by </a:t>
            </a:r>
            <a:r>
              <a:rPr lang="en-SG" dirty="0" err="1">
                <a:effectLst/>
                <a:latin typeface="+mn-lt"/>
                <a:ea typeface="SimSun" panose="02010600030101010101" pitchFamily="2" charset="-122"/>
                <a:cs typeface="Times New Roman" panose="02020603050405020304" pitchFamily="18" charset="0"/>
              </a:rPr>
              <a:t>list_name</a:t>
            </a:r>
            <a:r>
              <a:rPr lang="en-SG" dirty="0">
                <a:effectLst/>
                <a:latin typeface="+mn-lt"/>
                <a:ea typeface="SimSun" panose="02010600030101010101" pitchFamily="2" charset="-122"/>
                <a:cs typeface="Times New Roman" panose="02020603050405020304" pitchFamily="18" charset="0"/>
              </a:rPr>
              <a:t> or </a:t>
            </a:r>
            <a:r>
              <a:rPr lang="en-SG" dirty="0" err="1">
                <a:effectLst/>
                <a:latin typeface="+mn-lt"/>
                <a:ea typeface="SimSun" panose="02010600030101010101" pitchFamily="2" charset="-122"/>
                <a:cs typeface="Times New Roman" panose="02020603050405020304" pitchFamily="18" charset="0"/>
              </a:rPr>
              <a:t>dictionary_name</a:t>
            </a:r>
            <a:r>
              <a:rPr lang="en-SG" dirty="0">
                <a:effectLst/>
                <a:latin typeface="+mn-lt"/>
                <a:ea typeface="SimSun" panose="02010600030101010101" pitchFamily="2" charset="-122"/>
                <a:cs typeface="Times New Roman" panose="02020603050405020304" pitchFamily="18" charset="0"/>
              </a:rPr>
              <a:t>. </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2546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10263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Another type of compound data in Python is the list. A list is just like a tuple with two main differences: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marL="342900" lvl="0" indent="-342900" algn="just">
              <a:spcBef>
                <a:spcPts val="0"/>
              </a:spcBef>
              <a:spcAft>
                <a:spcPts val="0"/>
              </a:spcAft>
              <a:buFont typeface="Arial" panose="020B0604020202020204" pitchFamily="34" charset="0"/>
              <a:buChar char="•"/>
            </a:pPr>
            <a:r>
              <a:rPr lang="en-SG" dirty="0">
                <a:solidFill>
                  <a:srgbClr val="000000"/>
                </a:solidFill>
                <a:ea typeface="DengXian"/>
                <a:cs typeface="Calibri" panose="020F0502020204030204" pitchFamily="34" charset="0"/>
              </a:rPr>
              <a:t>The data are comma-separated items wrapped by a pair of square brackets.</a:t>
            </a:r>
            <a:endParaRPr lang="en-SG" dirty="0">
              <a:ea typeface="DengXian"/>
              <a:cs typeface="Times New Roman" panose="02020603050405020304" pitchFamily="18" charset="0"/>
            </a:endParaRPr>
          </a:p>
          <a:p>
            <a:pPr marL="342900" lvl="0" indent="-342900" algn="just">
              <a:spcBef>
                <a:spcPts val="0"/>
              </a:spcBef>
              <a:spcAft>
                <a:spcPts val="0"/>
              </a:spcAft>
              <a:buFont typeface="Arial" panose="020B0604020202020204" pitchFamily="34" charset="0"/>
              <a:buChar char="•"/>
            </a:pPr>
            <a:r>
              <a:rPr lang="en-SG" dirty="0">
                <a:solidFill>
                  <a:srgbClr val="000000"/>
                </a:solidFill>
                <a:ea typeface="DengXian"/>
                <a:cs typeface="Calibri" panose="020F0502020204030204" pitchFamily="34" charset="0"/>
              </a:rPr>
              <a:t>The content of a list is modifiable.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construct a Python list in a similar fashion like a tuple.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mentioned before, we must wrap the data in a list by square brackets.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However, unlike a tuple which we may omit the round brackets when defining it in our code as long as the data are separated by commas, we must define a list with the square brackets in our program.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we omit the brackets, Python will interpret the data as a tuple.</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Same as tuples, lists can contain any type of values: floats, integers, Booleans, strings, or more advanced Python types like lists.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last one is indeed a very interesting property of Python compound data since we can namely put a list within a list, or a tuple in a dictionary, and so on.</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/60</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26992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4457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4164261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15359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4093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089271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50258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82998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711900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7462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/60</a:t>
            </a:r>
          </a:p>
        </p:txBody>
      </p:sp>
      <p:sp>
        <p:nvSpPr>
          <p:cNvPr id="9" name="Title 1">
            <a:extLst>
              <a:ext uri="{FF2B5EF4-FFF2-40B4-BE49-F238E27FC236}">
                <a16:creationId xmlns:a16="http://schemas.microsoft.com/office/drawing/2014/main" id="{C7257139-A143-42E8-82D5-56F89639B5CE}"/>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29608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870589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5905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8927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0520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Tree>
    <p:extLst>
      <p:ext uri="{BB962C8B-B14F-4D97-AF65-F5344CB8AC3E}">
        <p14:creationId xmlns:p14="http://schemas.microsoft.com/office/powerpoint/2010/main" val="1464743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5C"/>
              </a:solidFill>
              <a:effectLst/>
              <a:uLnTx/>
              <a:uFillTx/>
              <a:latin typeface="Arial"/>
              <a:ea typeface="+mn-ea"/>
              <a:cs typeface="+mn-cs"/>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smtClean="0">
                <a:ln>
                  <a:noFill/>
                </a:ln>
                <a:solidFill>
                  <a:srgbClr val="FFFFFF"/>
                </a:solidFill>
                <a:effectLst/>
                <a:uLnTx/>
                <a:uFillTx/>
                <a:latin typeface="Arial"/>
                <a:ea typeface="+mn-ea"/>
                <a:cs typeface="+mn-cs"/>
              </a:rPr>
              <a:t>suss.edu.sg</a:t>
            </a:r>
            <a:endParaRPr kumimoji="0" lang="en-US" sz="800"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435990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6697087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51790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03BA398C-AB64-4B75-A4A8-AC23FFCB87C7}"/>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486C143F-0CAE-4322-85F8-A84B2F2B2CAA}"/>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9A2616B-02CE-4236-99D0-04116F8593B1}"/>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80039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65600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69586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120986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hyperlink" Target="https://docs.python.org/3/library/functions.html" TargetMode="Externa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hyperlink" Target="https://www.w3schools.com/python/python_ref_string.asp" TargetMode="External"/><Relationship Id="rId2" Type="http://schemas.openxmlformats.org/officeDocument/2006/relationships/slideLayout" Target="../slideLayouts/slideLayout1.xml"/><Relationship Id="rId1" Type="http://schemas.openxmlformats.org/officeDocument/2006/relationships/tags" Target="../tags/tag66.xml"/><Relationship Id="rId6" Type="http://schemas.openxmlformats.org/officeDocument/2006/relationships/hyperlink" Target="https://www.w3schools.com/python/python_ref_dictionary.asp" TargetMode="External"/><Relationship Id="rId5" Type="http://schemas.openxmlformats.org/officeDocument/2006/relationships/hyperlink" Target="https://www.w3schools.com/python/python_ref_list.asp" TargetMode="External"/><Relationship Id="rId4" Type="http://schemas.openxmlformats.org/officeDocument/2006/relationships/hyperlink" Target="https://www.w3schools.com/python/python_ref_tuple.asp"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9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9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160608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nvPr>
        </p:nvGraphicFramePr>
        <p:xfrm>
          <a:off x="1223628" y="1978519"/>
          <a:ext cx="6683956" cy="310896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Introduction to Python Programming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26</a:t>
                      </a:r>
                      <a:r>
                        <a:rPr lang="en-US" sz="1200" baseline="30000" dirty="0" smtClean="0"/>
                        <a:t>th</a:t>
                      </a:r>
                      <a:r>
                        <a:rPr lang="en-US" sz="1200" dirty="0" smtClean="0"/>
                        <a:t> Jul</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04103745"/>
                  </a:ext>
                </a:extLst>
              </a:tr>
              <a:tr h="251460">
                <a:tc>
                  <a:txBody>
                    <a:bodyPr/>
                    <a:lstStyle/>
                    <a:p>
                      <a:pPr algn="ctr"/>
                      <a:r>
                        <a:rPr lang="en-US" sz="1200" dirty="0"/>
                        <a:t>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2</a:t>
                      </a:r>
                      <a:r>
                        <a:rPr lang="en-US" sz="1200" baseline="30000" dirty="0" smtClean="0"/>
                        <a:t>nd</a:t>
                      </a:r>
                      <a:r>
                        <a:rPr lang="en-US" sz="1200" dirty="0" smtClean="0"/>
                        <a:t> Aug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Pre-Class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14</a:t>
                      </a:r>
                      <a:r>
                        <a:rPr lang="en-US" sz="1200" baseline="30000" dirty="0" smtClean="0"/>
                        <a:t>th</a:t>
                      </a:r>
                      <a:r>
                        <a:rPr lang="en-US" sz="1200" dirty="0" smtClean="0"/>
                        <a:t> Aug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16</a:t>
                      </a:r>
                      <a:r>
                        <a:rPr lang="en-US" sz="1200" baseline="30000" dirty="0" smtClean="0"/>
                        <a:t>th</a:t>
                      </a:r>
                      <a:r>
                        <a:rPr lang="en-US" sz="1200" dirty="0" smtClean="0"/>
                        <a:t> Aug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23</a:t>
                      </a:r>
                      <a:r>
                        <a:rPr lang="en-US" sz="1200" baseline="30000" dirty="0" smtClean="0"/>
                        <a:t>rd</a:t>
                      </a:r>
                      <a:r>
                        <a:rPr lang="en-US" sz="1200" dirty="0" smtClean="0"/>
                        <a:t> Aug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30</a:t>
                      </a:r>
                      <a:r>
                        <a:rPr lang="en-US" sz="1200" baseline="30000" dirty="0" smtClean="0"/>
                        <a:t>th</a:t>
                      </a:r>
                      <a:r>
                        <a:rPr lang="en-US" sz="1200" dirty="0" smtClean="0"/>
                        <a:t> Aug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542722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30002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Recall: Tuples are immutable.</a:t>
            </a:r>
          </a:p>
          <a:p>
            <a:pPr marL="354013" indent="-354013">
              <a:buFont typeface="Arial" panose="020B0604020202020204" pitchFamily="34" charset="0"/>
              <a:buChar char="•"/>
            </a:pPr>
            <a:r>
              <a:rPr lang="en-US" dirty="0"/>
              <a:t>Values of a tuple are not allowed to change.</a:t>
            </a:r>
            <a:endParaRPr lang="en-SG" dirty="0"/>
          </a:p>
          <a:p>
            <a:pPr marL="354013" indent="-354013">
              <a:buFont typeface="Arial" panose="020B0604020202020204" pitchFamily="34" charset="0"/>
              <a:buChar char="•"/>
            </a:pPr>
            <a:r>
              <a:rPr lang="en-US" dirty="0"/>
              <a:t>We are also not allowed to add a new value to an existing tuple.</a:t>
            </a:r>
          </a:p>
          <a:p>
            <a:pPr marL="354013" indent="-354013">
              <a:buFont typeface="Arial" panose="020B0604020202020204" pitchFamily="34" charset="0"/>
              <a:buChar char="•"/>
            </a:pPr>
            <a:endParaRPr lang="en-SG" dirty="0"/>
          </a:p>
          <a:p>
            <a:pPr marL="354013" indent="-354013"/>
            <a:endParaRPr lang="en-SG" dirty="0"/>
          </a:p>
        </p:txBody>
      </p:sp>
      <p:sp>
        <p:nvSpPr>
          <p:cNvPr id="3" name="Title 2">
            <a:extLst>
              <a:ext uri="{FF2B5EF4-FFF2-40B4-BE49-F238E27FC236}">
                <a16:creationId xmlns:a16="http://schemas.microsoft.com/office/drawing/2014/main" id="{DB9CD45C-6650-46A8-A618-5A20264C4322}"/>
              </a:ext>
            </a:extLst>
          </p:cNvPr>
          <p:cNvSpPr>
            <a:spLocks noGrp="1"/>
          </p:cNvSpPr>
          <p:nvPr>
            <p:ph type="title"/>
          </p:nvPr>
        </p:nvSpPr>
        <p:spPr/>
        <p:txBody>
          <a:bodyPr/>
          <a:lstStyle/>
          <a:p>
            <a:r>
              <a:rPr lang="en-SG" dirty="0"/>
              <a:t>Edit and Concatenate Tuples</a:t>
            </a:r>
          </a:p>
        </p:txBody>
      </p:sp>
    </p:spTree>
    <p:custDataLst>
      <p:tags r:id="rId1"/>
    </p:custDataLst>
    <p:extLst>
      <p:ext uri="{BB962C8B-B14F-4D97-AF65-F5344CB8AC3E}">
        <p14:creationId xmlns:p14="http://schemas.microsoft.com/office/powerpoint/2010/main" val="340546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The length of a tuple is the number of elements in it.</a:t>
            </a:r>
          </a:p>
          <a:p>
            <a:pPr marL="354013" indent="-354013">
              <a:buFont typeface="Arial" panose="020B0604020202020204" pitchFamily="34" charset="0"/>
              <a:buChar char="•"/>
            </a:pPr>
            <a:r>
              <a:rPr lang="en-US" dirty="0"/>
              <a:t>Use as an index to subset a tuple </a:t>
            </a:r>
          </a:p>
          <a:p>
            <a:pPr marL="354013" indent="-354013">
              <a:buFont typeface="Arial" panose="020B0604020202020204" pitchFamily="34" charset="0"/>
              <a:buChar char="•"/>
            </a:pPr>
            <a:r>
              <a:rPr lang="en-US" dirty="0"/>
              <a:t>Control the indexing so that the indices do not get out of range.</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id="{E5188645-E08F-4F50-A72B-36338219E37D}"/>
              </a:ext>
            </a:extLst>
          </p:cNvPr>
          <p:cNvSpPr/>
          <p:nvPr/>
        </p:nvSpPr>
        <p:spPr>
          <a:xfrm>
            <a:off x="457200" y="275740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tuple_length</a:t>
            </a:r>
            <a:r>
              <a:rPr lang="en-US" sz="2000" dirty="0">
                <a:latin typeface="Consolas" panose="020B0609020204030204" pitchFamily="49" charset="0"/>
              </a:rPr>
              <a:t> = </a:t>
            </a:r>
            <a:r>
              <a:rPr lang="en-US" sz="2000" dirty="0" err="1">
                <a:latin typeface="Consolas" panose="020B0609020204030204" pitchFamily="49" charset="0"/>
              </a:rPr>
              <a:t>len</a:t>
            </a:r>
            <a:r>
              <a:rPr lang="en-US" sz="2000" dirty="0">
                <a:latin typeface="Consolas" panose="020B0609020204030204" pitchFamily="49" charset="0"/>
              </a:rPr>
              <a:t>(</a:t>
            </a:r>
            <a:r>
              <a:rPr lang="en-US" sz="2000" dirty="0" err="1">
                <a:solidFill>
                  <a:schemeClr val="accent2">
                    <a:lumMod val="50000"/>
                  </a:schemeClr>
                </a:solidFill>
                <a:latin typeface="Consolas" panose="020B0609020204030204" pitchFamily="49" charset="0"/>
              </a:rPr>
              <a:t>tuple_name</a:t>
            </a:r>
            <a:r>
              <a:rPr lang="en-US" sz="2000" dirty="0">
                <a:latin typeface="Consolas" panose="020B0609020204030204" pitchFamily="49" charset="0"/>
              </a:rPr>
              <a:t>)</a:t>
            </a:r>
          </a:p>
        </p:txBody>
      </p:sp>
      <p:sp>
        <p:nvSpPr>
          <p:cNvPr id="3" name="Title 2">
            <a:extLst>
              <a:ext uri="{FF2B5EF4-FFF2-40B4-BE49-F238E27FC236}">
                <a16:creationId xmlns:a16="http://schemas.microsoft.com/office/drawing/2014/main" id="{5CB53DEC-596C-4CFC-9D6A-40B5602D7764}"/>
              </a:ext>
            </a:extLst>
          </p:cNvPr>
          <p:cNvSpPr>
            <a:spLocks noGrp="1"/>
          </p:cNvSpPr>
          <p:nvPr>
            <p:ph type="title"/>
          </p:nvPr>
        </p:nvSpPr>
        <p:spPr/>
        <p:txBody>
          <a:bodyPr/>
          <a:lstStyle/>
          <a:p>
            <a:r>
              <a:rPr lang="en-SG" dirty="0"/>
              <a:t>Length of Tuples</a:t>
            </a:r>
          </a:p>
        </p:txBody>
      </p:sp>
    </p:spTree>
    <p:custDataLst>
      <p:tags r:id="rId1"/>
    </p:custDataLst>
    <p:extLst>
      <p:ext uri="{BB962C8B-B14F-4D97-AF65-F5344CB8AC3E}">
        <p14:creationId xmlns:p14="http://schemas.microsoft.com/office/powerpoint/2010/main" val="41251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Tuple elements are can accessible by running a </a:t>
            </a:r>
            <a:r>
              <a:rPr lang="en-US" dirty="0">
                <a:solidFill>
                  <a:schemeClr val="tx2"/>
                </a:solidFill>
                <a:latin typeface="Consolas" panose="020B0609020204030204" pitchFamily="49" charset="0"/>
              </a:rPr>
              <a:t>for</a:t>
            </a:r>
            <a:r>
              <a:rPr lang="en-US" dirty="0"/>
              <a:t>-loop iteratively.</a:t>
            </a:r>
          </a:p>
          <a:p>
            <a:pPr marL="354013" indent="-354013">
              <a:buFont typeface="Arial" panose="020B0604020202020204" pitchFamily="34" charset="0"/>
              <a:buChar char="•"/>
            </a:pPr>
            <a:r>
              <a:rPr lang="en-US" dirty="0"/>
              <a:t>Put the name of the tuple in the for-statement directly.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applicable to lists and dictionaries.</a:t>
            </a:r>
          </a:p>
          <a:p>
            <a:pPr marL="354013" indent="-354013">
              <a:buFont typeface="Arial" panose="020B0604020202020204" pitchFamily="34" charset="0"/>
              <a:buChar char="•"/>
            </a:pPr>
            <a:endParaRPr lang="en-SG" dirty="0"/>
          </a:p>
          <a:p>
            <a:endParaRPr lang="en-SG" dirty="0"/>
          </a:p>
        </p:txBody>
      </p:sp>
      <p:sp>
        <p:nvSpPr>
          <p:cNvPr id="7" name="Rectangle 6">
            <a:extLst>
              <a:ext uri="{FF2B5EF4-FFF2-40B4-BE49-F238E27FC236}">
                <a16:creationId xmlns:a16="http://schemas.microsoft.com/office/drawing/2014/main" id="{E5188645-E08F-4F50-A72B-36338219E37D}"/>
              </a:ext>
            </a:extLst>
          </p:cNvPr>
          <p:cNvSpPr/>
          <p:nvPr/>
        </p:nvSpPr>
        <p:spPr>
          <a:xfrm>
            <a:off x="457200" y="2295292"/>
            <a:ext cx="8229599" cy="67159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counter</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tuple_name</a:t>
            </a:r>
            <a:r>
              <a:rPr lang="en-US" sz="2000" dirty="0">
                <a:solidFill>
                  <a:schemeClr val="tx1"/>
                </a:solidFill>
                <a:latin typeface="Consolas" panose="020B0609020204030204" pitchFamily="49" charset="0"/>
              </a:rPr>
              <a:t>:</a:t>
            </a:r>
          </a:p>
          <a:p>
            <a:pPr marL="2152650"/>
            <a:r>
              <a:rPr lang="en-US" sz="2000" dirty="0">
                <a:solidFill>
                  <a:schemeClr val="tx1"/>
                </a:solidFill>
                <a:latin typeface="Consolas" panose="020B0609020204030204" pitchFamily="49" charset="0"/>
              </a:rPr>
              <a:t>	</a:t>
            </a:r>
            <a:r>
              <a:rPr lang="en-US" sz="2000" dirty="0">
                <a:solidFill>
                  <a:schemeClr val="accent1">
                    <a:lumMod val="50000"/>
                  </a:schemeClr>
                </a:solidFill>
                <a:latin typeface="Consolas" panose="020B0609020204030204" pitchFamily="49" charset="0"/>
              </a:rPr>
              <a:t>instructions</a:t>
            </a:r>
          </a:p>
        </p:txBody>
      </p:sp>
      <p:sp>
        <p:nvSpPr>
          <p:cNvPr id="3" name="Title 2">
            <a:extLst>
              <a:ext uri="{FF2B5EF4-FFF2-40B4-BE49-F238E27FC236}">
                <a16:creationId xmlns:a16="http://schemas.microsoft.com/office/drawing/2014/main" id="{74CD323F-6413-4C3D-A4E0-011CD17F2374}"/>
              </a:ext>
            </a:extLst>
          </p:cNvPr>
          <p:cNvSpPr>
            <a:spLocks noGrp="1"/>
          </p:cNvSpPr>
          <p:nvPr>
            <p:ph type="title"/>
          </p:nvPr>
        </p:nvSpPr>
        <p:spPr/>
        <p:txBody>
          <a:bodyPr/>
          <a:lstStyle/>
          <a:p>
            <a:r>
              <a:rPr lang="en-SG" dirty="0"/>
              <a:t>For-Loops and Tuples</a:t>
            </a:r>
          </a:p>
        </p:txBody>
      </p:sp>
    </p:spTree>
    <p:custDataLst>
      <p:tags r:id="rId1"/>
    </p:custDataLst>
    <p:extLst>
      <p:ext uri="{BB962C8B-B14F-4D97-AF65-F5344CB8AC3E}">
        <p14:creationId xmlns:p14="http://schemas.microsoft.com/office/powerpoint/2010/main" val="21652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064451"/>
          </a:xfrm>
        </p:spPr>
        <p:txBody>
          <a:bodyPr>
            <a:noAutofit/>
          </a:bodyPr>
          <a:lstStyle/>
          <a:p>
            <a:pPr algn="just"/>
            <a:r>
              <a:rPr lang="en-US" i="1" u="sng" dirty="0"/>
              <a:t>Car sales program:</a:t>
            </a:r>
          </a:p>
          <a:p>
            <a:pPr algn="just"/>
            <a:r>
              <a:rPr lang="en-US" dirty="0">
                <a:solidFill>
                  <a:schemeClr val="tx1"/>
                </a:solidFill>
              </a:rPr>
              <a:t>Construct a tuple of the car brands you know (e.g., Toyota, Kia, BMW, Chrysler, Mercedes Benz, Porsche, Fiat, etc.). Extend the </a:t>
            </a:r>
            <a:r>
              <a:rPr lang="en-US" i="1" dirty="0">
                <a:solidFill>
                  <a:schemeClr val="tx1"/>
                </a:solidFill>
              </a:rPr>
              <a:t>Car sales program</a:t>
            </a:r>
            <a:r>
              <a:rPr lang="en-US" dirty="0">
                <a:solidFill>
                  <a:schemeClr val="tx1"/>
                </a:solidFill>
              </a:rPr>
              <a:t> from Study Unit 1 by listing the car brands stored in the tuples and listed them out </a:t>
            </a:r>
            <a:r>
              <a:rPr lang="en-US" dirty="0"/>
              <a:t>on the screen when the user is asked to enter the brand of the car.</a:t>
            </a:r>
          </a:p>
          <a:p>
            <a:pPr algn="just"/>
            <a:r>
              <a:rPr lang="en-US" dirty="0">
                <a:solidFill>
                  <a:schemeClr val="tx1"/>
                </a:solidFill>
              </a:rPr>
              <a:t>Note that the user must enter one of the brands </a:t>
            </a:r>
            <a:r>
              <a:rPr lang="en-US" dirty="0"/>
              <a:t>in the tuple, i.e., any brand not stored in the tuple is considered as invalid input. Furthermore, the exact spelling of the brand in the tuple should also be stored in the variable for the car brand input.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22067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advantage and disadvantage of using an immutable compound data structure such as a tuple?</a:t>
            </a:r>
          </a:p>
          <a:p>
            <a:pPr marL="354013" indent="-354013">
              <a:buFont typeface="Arial" panose="020B0604020202020204" pitchFamily="34" charset="0"/>
              <a:buChar char="•"/>
            </a:pPr>
            <a:r>
              <a:rPr lang="en-US" dirty="0"/>
              <a:t>When is it sensible to use negative indexing instead of the conventional method?</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Lists</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Lists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Python list is just like a tuple with two main differences: </a:t>
            </a:r>
          </a:p>
          <a:p>
            <a:pPr lvl="1" algn="l">
              <a:buFont typeface="Wingdings" panose="05000000000000000000" pitchFamily="2" charset="2"/>
              <a:buChar char="Ø"/>
            </a:pPr>
            <a:r>
              <a:rPr lang="en-US" dirty="0">
                <a:solidFill>
                  <a:schemeClr val="tx1"/>
                </a:solidFill>
              </a:rPr>
              <a:t>Data are comma-separated and wrapped by a pair of square brackets.</a:t>
            </a:r>
          </a:p>
          <a:p>
            <a:pPr lvl="1" algn="l">
              <a:buFont typeface="Wingdings" panose="05000000000000000000" pitchFamily="2" charset="2"/>
              <a:buChar char="Ø"/>
            </a:pPr>
            <a:r>
              <a:rPr lang="en-US" dirty="0">
                <a:solidFill>
                  <a:schemeClr val="tx1"/>
                </a:solidFill>
              </a:rPr>
              <a:t>Content is modifiable.</a:t>
            </a:r>
          </a:p>
          <a:p>
            <a:pPr marL="354013" indent="-354013">
              <a:buFont typeface="Arial" panose="020B0604020202020204" pitchFamily="34" charset="0"/>
              <a:buChar char="•"/>
            </a:pPr>
            <a:r>
              <a:rPr lang="en-US" dirty="0"/>
              <a:t>We can construct a Python list in a similar fashion like a tuple.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square brackets are not omittable.</a:t>
            </a:r>
          </a:p>
          <a:p>
            <a:pPr marL="354013" indent="-354013">
              <a:buFont typeface="Arial" panose="020B0604020202020204" pitchFamily="34" charset="0"/>
              <a:buChar char="•"/>
            </a:pPr>
            <a:r>
              <a:rPr lang="en-US" dirty="0"/>
              <a:t>Contents can be any type of objects: floats, integer, Booleans, strings, tuples, or even lists.</a:t>
            </a:r>
          </a:p>
        </p:txBody>
      </p:sp>
      <p:sp>
        <p:nvSpPr>
          <p:cNvPr id="5" name="Rectangle 4">
            <a:extLst>
              <a:ext uri="{FF2B5EF4-FFF2-40B4-BE49-F238E27FC236}">
                <a16:creationId xmlns:a16="http://schemas.microsoft.com/office/drawing/2014/main" id="{958684FD-735A-4F11-9C81-33B6B22497B7}"/>
              </a:ext>
            </a:extLst>
          </p:cNvPr>
          <p:cNvSpPr/>
          <p:nvPr/>
        </p:nvSpPr>
        <p:spPr>
          <a:xfrm>
            <a:off x="457201" y="314981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58879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specific elements in a list.</a:t>
            </a:r>
            <a:endParaRPr lang="en-SG" dirty="0"/>
          </a:p>
          <a:p>
            <a:pPr marL="354013" indent="-354013">
              <a:buFont typeface="Arial" panose="020B0604020202020204" pitchFamily="34" charset="0"/>
              <a:buChar char="•"/>
            </a:pPr>
            <a:r>
              <a:rPr lang="en-US" dirty="0"/>
              <a:t>All indexing and subsetting techniques for tuples are applicable to lists.</a:t>
            </a:r>
          </a:p>
          <a:p>
            <a:pPr marL="354013" indent="-354013">
              <a:buFont typeface="Arial" panose="020B0604020202020204" pitchFamily="34" charset="0"/>
              <a:buChar char="•"/>
            </a:pPr>
            <a:endParaRPr lang="en-US" dirty="0"/>
          </a:p>
          <a:p>
            <a:pPr marL="354013" indent="-354013"/>
            <a:endParaRPr lang="en-SG" dirty="0"/>
          </a:p>
        </p:txBody>
      </p:sp>
      <p:sp>
        <p:nvSpPr>
          <p:cNvPr id="3" name="Rectangle 2"/>
          <p:cNvSpPr/>
          <p:nvPr/>
        </p:nvSpPr>
        <p:spPr>
          <a:xfrm>
            <a:off x="457200" y="2314958"/>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list_subset</a:t>
            </a:r>
            <a:r>
              <a:rPr lang="en-US" sz="2000" dirty="0">
                <a:latin typeface="Consolas" panose="020B0609020204030204" pitchFamily="49" charset="0"/>
              </a:rPr>
              <a:t> = </a:t>
            </a:r>
            <a:r>
              <a:rPr lang="en-US" sz="2000" dirty="0" err="1">
                <a:latin typeface="Consolas" panose="020B0609020204030204" pitchFamily="49" charset="0"/>
              </a:rPr>
              <a:t>list_name</a:t>
            </a:r>
            <a:r>
              <a:rPr lang="en-US" sz="2000" dirty="0">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latin typeface="Consolas" panose="020B0609020204030204" pitchFamily="49" charset="0"/>
              </a:rPr>
              <a:t>]</a:t>
            </a:r>
          </a:p>
        </p:txBody>
      </p:sp>
      <p:sp>
        <p:nvSpPr>
          <p:cNvPr id="4" name="Title 3">
            <a:extLst>
              <a:ext uri="{FF2B5EF4-FFF2-40B4-BE49-F238E27FC236}">
                <a16:creationId xmlns:a16="http://schemas.microsoft.com/office/drawing/2014/main" id="{EE0B3309-46E8-416C-ABE3-A885E8AB3D82}"/>
              </a:ext>
            </a:extLst>
          </p:cNvPr>
          <p:cNvSpPr>
            <a:spLocks noGrp="1"/>
          </p:cNvSpPr>
          <p:nvPr>
            <p:ph type="title"/>
          </p:nvPr>
        </p:nvSpPr>
        <p:spPr/>
        <p:txBody>
          <a:bodyPr/>
          <a:lstStyle/>
          <a:p>
            <a:r>
              <a:rPr lang="en-SG" dirty="0"/>
              <a:t>Subset Lists</a:t>
            </a:r>
          </a:p>
        </p:txBody>
      </p:sp>
    </p:spTree>
    <p:custDataLst>
      <p:tags r:id="rId1"/>
    </p:custDataLst>
    <p:extLst>
      <p:ext uri="{BB962C8B-B14F-4D97-AF65-F5344CB8AC3E}">
        <p14:creationId xmlns:p14="http://schemas.microsoft.com/office/powerpoint/2010/main" val="221147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Modify specific list items by subsetting and assigning new values to them.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multiple indexing to edit multiple items.</a:t>
            </a: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the list of new values is longer than the indices, items will be added to the list on the left-hand side. </a:t>
            </a:r>
          </a:p>
          <a:p>
            <a:pPr marL="354013" indent="-354013">
              <a:buFont typeface="Arial" panose="020B0604020202020204" pitchFamily="34" charset="0"/>
              <a:buChar char="•"/>
            </a:pPr>
            <a:r>
              <a:rPr lang="en-US" dirty="0"/>
              <a:t>If the list of indices is shorter, items will be removed from the original list.</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id="{D3522077-5FF1-4E57-B910-7ADB373DDFCB}"/>
              </a:ext>
            </a:extLst>
          </p:cNvPr>
          <p:cNvSpPr/>
          <p:nvPr/>
        </p:nvSpPr>
        <p:spPr>
          <a:xfrm>
            <a:off x="457200" y="174433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index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new value</a:t>
            </a:r>
          </a:p>
        </p:txBody>
      </p:sp>
      <p:sp>
        <p:nvSpPr>
          <p:cNvPr id="8" name="Rectangle 7">
            <a:extLst>
              <a:ext uri="{FF2B5EF4-FFF2-40B4-BE49-F238E27FC236}">
                <a16:creationId xmlns:a16="http://schemas.microsoft.com/office/drawing/2014/main" id="{BE45D921-361E-47D9-9C97-EEDF54F1B8E6}"/>
              </a:ext>
            </a:extLst>
          </p:cNvPr>
          <p:cNvSpPr/>
          <p:nvPr/>
        </p:nvSpPr>
        <p:spPr>
          <a:xfrm>
            <a:off x="457200" y="2619488"/>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start </a:t>
            </a:r>
            <a:r>
              <a:rPr lang="en-US" sz="2000" dirty="0" err="1">
                <a:solidFill>
                  <a:schemeClr val="tx1">
                    <a:lumMod val="65000"/>
                    <a:lumOff val="35000"/>
                  </a:schemeClr>
                </a:solidFill>
                <a:latin typeface="Consolas" panose="020B0609020204030204" pitchFamily="49" charset="0"/>
              </a:rPr>
              <a:t>index</a:t>
            </a:r>
            <a:r>
              <a:rPr lang="en-US" sz="2000" dirty="0" err="1">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solidFill>
                  <a:schemeClr val="tx1">
                    <a:lumMod val="65000"/>
                    <a:lumOff val="35000"/>
                  </a:schemeClr>
                </a:solidFill>
                <a:latin typeface="Consolas" panose="020B0609020204030204" pitchFamily="49" charset="0"/>
              </a:rPr>
              <a:t> index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list with new values</a:t>
            </a:r>
            <a:r>
              <a:rPr lang="en-US" sz="2000" dirty="0">
                <a:solidFill>
                  <a:schemeClr val="tx1"/>
                </a:solidFill>
                <a:latin typeface="Consolas" panose="020B0609020204030204" pitchFamily="49" charset="0"/>
              </a:rPr>
              <a:t>]</a:t>
            </a:r>
          </a:p>
        </p:txBody>
      </p:sp>
      <p:sp>
        <p:nvSpPr>
          <p:cNvPr id="3" name="Title 2">
            <a:extLst>
              <a:ext uri="{FF2B5EF4-FFF2-40B4-BE49-F238E27FC236}">
                <a16:creationId xmlns:a16="http://schemas.microsoft.com/office/drawing/2014/main" id="{7057A863-115A-43B5-81D5-FD27F22546EB}"/>
              </a:ext>
            </a:extLst>
          </p:cNvPr>
          <p:cNvSpPr>
            <a:spLocks noGrp="1"/>
          </p:cNvSpPr>
          <p:nvPr>
            <p:ph type="title"/>
          </p:nvPr>
        </p:nvSpPr>
        <p:spPr/>
        <p:txBody>
          <a:bodyPr/>
          <a:lstStyle/>
          <a:p>
            <a:r>
              <a:rPr lang="en-SG" dirty="0"/>
              <a:t>Modify Lists</a:t>
            </a:r>
          </a:p>
        </p:txBody>
      </p:sp>
    </p:spTree>
    <p:custDataLst>
      <p:tags r:id="rId1"/>
    </p:custDataLst>
    <p:extLst>
      <p:ext uri="{BB962C8B-B14F-4D97-AF65-F5344CB8AC3E}">
        <p14:creationId xmlns:p14="http://schemas.microsoft.com/office/powerpoint/2010/main" val="146285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639886"/>
          </a:xfrm>
        </p:spPr>
        <p:txBody>
          <a:bodyPr/>
          <a:lstStyle/>
          <a:p>
            <a:pPr marL="342900" indent="-342900">
              <a:buFont typeface="Arial" panose="020B0604020202020204" pitchFamily="34" charset="0"/>
              <a:buChar char="•"/>
            </a:pPr>
            <a:r>
              <a:rPr lang="en-US" dirty="0"/>
              <a:t>We first create a list known as ‘Fruits’</a:t>
            </a:r>
          </a:p>
          <a:p>
            <a:endParaRPr lang="en-US" dirty="0"/>
          </a:p>
          <a:p>
            <a:endParaRPr lang="en-US" dirty="0"/>
          </a:p>
          <a:p>
            <a:pPr marL="342900" indent="-342900">
              <a:buFont typeface="Arial" panose="020B0604020202020204" pitchFamily="34" charset="0"/>
              <a:buChar char="•"/>
            </a:pPr>
            <a:r>
              <a:rPr lang="en-US" dirty="0"/>
              <a:t>If we enter Fruits[1] = “Papaya”, we get</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Instead, If we enter Fruits[0:1] = “Papaya”, we get</a:t>
            </a:r>
            <a:endParaRPr lang="en-SG" dirty="0"/>
          </a:p>
          <a:p>
            <a:pPr marL="342900" indent="-342900">
              <a:buFont typeface="Arial" panose="020B0604020202020204" pitchFamily="34" charset="0"/>
              <a:buChar char="•"/>
            </a:pPr>
            <a:endParaRPr lang="en-SG" dirty="0"/>
          </a:p>
        </p:txBody>
      </p:sp>
      <p:sp>
        <p:nvSpPr>
          <p:cNvPr id="3" name="Title 2"/>
          <p:cNvSpPr>
            <a:spLocks noGrp="1"/>
          </p:cNvSpPr>
          <p:nvPr>
            <p:ph type="title"/>
          </p:nvPr>
        </p:nvSpPr>
        <p:spPr/>
        <p:txBody>
          <a:bodyPr/>
          <a:lstStyle/>
          <a:p>
            <a:r>
              <a:rPr lang="en-US" dirty="0">
                <a:solidFill>
                  <a:srgbClr val="FF0000"/>
                </a:solidFill>
              </a:rPr>
              <a:t>Examples of modifying lists</a:t>
            </a:r>
            <a:endParaRPr lang="en-SG" dirty="0">
              <a:solidFill>
                <a:srgbClr val="FF0000"/>
              </a:solidFill>
            </a:endParaRPr>
          </a:p>
        </p:txBody>
      </p:sp>
      <p:sp>
        <p:nvSpPr>
          <p:cNvPr id="4" name="TextBox 3"/>
          <p:cNvSpPr txBox="1"/>
          <p:nvPr/>
        </p:nvSpPr>
        <p:spPr>
          <a:xfrm>
            <a:off x="1680793" y="1659170"/>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1803694" y="4419953"/>
            <a:ext cx="6538975" cy="570272"/>
          </a:xfrm>
          <a:prstGeom prst="rect">
            <a:avLst/>
          </a:prstGeom>
          <a:noFill/>
        </p:spPr>
        <p:txBody>
          <a:bodyPr wrap="none" rtlCol="0" anchor="b">
            <a:noAutofit/>
          </a:bodyPr>
          <a:lstStyle/>
          <a:p>
            <a:r>
              <a:rPr lang="en-US" sz="3000" dirty="0">
                <a:latin typeface="Calibri Light" panose="020F0302020204030204" pitchFamily="34" charset="0"/>
              </a:rPr>
              <a:t>Fruits = [“Papaya”, “Papaya”, “Banana”]</a:t>
            </a:r>
            <a:endParaRPr lang="en-SG" sz="3000" dirty="0">
              <a:latin typeface="Calibri Light" panose="020F0302020204030204" pitchFamily="34" charset="0"/>
            </a:endParaRPr>
          </a:p>
        </p:txBody>
      </p:sp>
      <p:sp>
        <p:nvSpPr>
          <p:cNvPr id="6" name="TextBox 5"/>
          <p:cNvSpPr txBox="1"/>
          <p:nvPr/>
        </p:nvSpPr>
        <p:spPr>
          <a:xfrm>
            <a:off x="1803695" y="307652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“Papaya”, “Banana”]</a:t>
            </a:r>
            <a:endParaRPr lang="en-SG" sz="3000" dirty="0">
              <a:latin typeface="Calibri Light" panose="020F0302020204030204" pitchFamily="34" charset="0"/>
            </a:endParaRPr>
          </a:p>
        </p:txBody>
      </p:sp>
    </p:spTree>
    <p:extLst>
      <p:ext uri="{BB962C8B-B14F-4D97-AF65-F5344CB8AC3E}">
        <p14:creationId xmlns:p14="http://schemas.microsoft.com/office/powerpoint/2010/main" val="397906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a:t>
            </a:r>
            <a:r>
              <a:rPr lang="en-GB" sz="4300" dirty="0" smtClean="0">
                <a:solidFill>
                  <a:srgbClr val="DA291C"/>
                </a:solidFill>
                <a:latin typeface="Roboto Medium" panose="02000000000000000000" pitchFamily="2" charset="0"/>
                <a:ea typeface="Roboto Medium" panose="02000000000000000000" pitchFamily="2" charset="0"/>
              </a:rPr>
              <a:t>252</a:t>
            </a:r>
            <a:endParaRPr lang="en-GB" sz="4300" dirty="0">
              <a:solidFill>
                <a:srgbClr val="DA291C"/>
              </a:solidFill>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a:t>
            </a:r>
            <a:r>
              <a:rPr lang="en-GB" i="1" dirty="0" smtClean="0">
                <a:latin typeface="Roboto Medium" panose="02000000000000000000" pitchFamily="2" charset="0"/>
                <a:ea typeface="Roboto Medium" panose="02000000000000000000" pitchFamily="2" charset="0"/>
              </a:rPr>
              <a:t>2: Data Type &amp; Functions</a:t>
            </a:r>
            <a:endParaRPr lang="en-GB" i="1" dirty="0">
              <a:latin typeface="Roboto Medium" panose="02000000000000000000" pitchFamily="2" charset="0"/>
              <a:ea typeface="Roboto Medium" panose="02000000000000000000" pitchFamily="2" charset="0"/>
            </a:endParaRP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757195"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99D6EA"/>
                </a:solidFill>
                <a:effectLst/>
                <a:uLnTx/>
                <a:uFillTx/>
                <a:latin typeface="Roboto Medium" panose="02000000000000000000" pitchFamily="2" charset="0"/>
                <a:ea typeface="Roboto Medium" panose="02000000000000000000" pitchFamily="2" charset="0"/>
                <a:cs typeface="+mn-cs"/>
              </a:rPr>
              <a:t>July </a:t>
            </a:r>
            <a:r>
              <a:rPr kumimoji="0" lang="en-US" sz="1200" b="0" i="0" u="none" strike="noStrike" kern="1200" cap="none" spc="0" normalizeH="0" baseline="0" noProof="0" dirty="0">
                <a:ln>
                  <a:noFill/>
                </a:ln>
                <a:solidFill>
                  <a:srgbClr val="99D6EA"/>
                </a:solidFill>
                <a:effectLst/>
                <a:uLnTx/>
                <a:uFillTx/>
                <a:latin typeface="Roboto Medium" panose="02000000000000000000" pitchFamily="2" charset="0"/>
                <a:ea typeface="Roboto Medium" panose="02000000000000000000" pitchFamily="2" charset="0"/>
                <a:cs typeface="+mn-cs"/>
              </a:rPr>
              <a:t>2021</a:t>
            </a:r>
          </a:p>
        </p:txBody>
      </p:sp>
    </p:spTree>
    <p:extLst>
      <p:ext uri="{BB962C8B-B14F-4D97-AF65-F5344CB8AC3E}">
        <p14:creationId xmlns:p14="http://schemas.microsoft.com/office/powerpoint/2010/main" val="247781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pPr marL="354013" indent="-354013">
              <a:buFont typeface="Arial" panose="020B0604020202020204" pitchFamily="34" charset="0"/>
              <a:buChar char="•"/>
            </a:pPr>
            <a:r>
              <a:rPr lang="en-US" dirty="0"/>
              <a:t>We can concatenate multiple lists into one by “adding” them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Addition operation “</a:t>
            </a:r>
            <a:r>
              <a:rPr lang="en-US" dirty="0">
                <a:solidFill>
                  <a:schemeClr val="tx2"/>
                </a:solidFill>
                <a:latin typeface="Consolas" panose="020B0609020204030204" pitchFamily="49" charset="0"/>
              </a:rPr>
              <a:t>+</a:t>
            </a:r>
            <a:r>
              <a:rPr lang="en-US" dirty="0"/>
              <a:t>” is used to concatenate objects such as string, tuples, or lists.</a:t>
            </a:r>
          </a:p>
          <a:p>
            <a:pPr marL="354013" indent="-354013">
              <a:buFont typeface="Arial" panose="020B0604020202020204" pitchFamily="34" charset="0"/>
              <a:buChar char="•"/>
            </a:pPr>
            <a:r>
              <a:rPr lang="en-US" dirty="0"/>
              <a:t>Concatenating lists is recommended if content and type of the lists are identical.</a:t>
            </a:r>
          </a:p>
          <a:p>
            <a:pPr marL="354013" indent="-354013">
              <a:buFont typeface="Arial" panose="020B0604020202020204" pitchFamily="34" charset="0"/>
              <a:buChar char="•"/>
            </a:pPr>
            <a:r>
              <a:rPr lang="en-US" dirty="0"/>
              <a:t>Even if the nature of the two lists is not identical, it is sometimes quite convenient to store the data in one list for later use.</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id="{204D435B-1C63-4EF3-983F-C4A58FABCB00}"/>
              </a:ext>
            </a:extLst>
          </p:cNvPr>
          <p:cNvSpPr/>
          <p:nvPr/>
        </p:nvSpPr>
        <p:spPr>
          <a:xfrm>
            <a:off x="457200" y="172194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combined_list</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list1</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list2</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a:t>
            </a:r>
          </a:p>
        </p:txBody>
      </p:sp>
      <p:sp>
        <p:nvSpPr>
          <p:cNvPr id="3" name="Title 2">
            <a:extLst>
              <a:ext uri="{FF2B5EF4-FFF2-40B4-BE49-F238E27FC236}">
                <a16:creationId xmlns:a16="http://schemas.microsoft.com/office/drawing/2014/main" id="{8CC26D0E-57D6-4A9F-A460-E2DF69C0A8FA}"/>
              </a:ext>
            </a:extLst>
          </p:cNvPr>
          <p:cNvSpPr>
            <a:spLocks noGrp="1"/>
          </p:cNvSpPr>
          <p:nvPr>
            <p:ph type="title"/>
          </p:nvPr>
        </p:nvSpPr>
        <p:spPr/>
        <p:txBody>
          <a:bodyPr/>
          <a:lstStyle/>
          <a:p>
            <a:r>
              <a:rPr lang="en-SG" dirty="0"/>
              <a:t>Concatenate Lists</a:t>
            </a:r>
          </a:p>
        </p:txBody>
      </p:sp>
    </p:spTree>
    <p:custDataLst>
      <p:tags r:id="rId1"/>
    </p:custDataLst>
    <p:extLst>
      <p:ext uri="{BB962C8B-B14F-4D97-AF65-F5344CB8AC3E}">
        <p14:creationId xmlns:p14="http://schemas.microsoft.com/office/powerpoint/2010/main" val="181181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89703"/>
            <a:ext cx="8468334" cy="3079379"/>
          </a:xfrm>
        </p:spPr>
        <p:txBody>
          <a:bodyPr/>
          <a:lstStyle/>
          <a:p>
            <a:pPr marL="342900" indent="-342900">
              <a:buFont typeface="Arial" panose="020B0604020202020204" pitchFamily="34" charset="0"/>
              <a:buChar char="•"/>
            </a:pPr>
            <a:r>
              <a:rPr lang="en-US" dirty="0"/>
              <a:t>Suppose we have two lists, Fruits and Vegetables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Generate Combined = Fruits + Vegetables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solidFill>
                  <a:srgbClr val="FF0000"/>
                </a:solidFill>
              </a:rPr>
              <a:t>Example of concatenating lists</a:t>
            </a:r>
            <a:endParaRPr lang="en-SG" dirty="0">
              <a:solidFill>
                <a:srgbClr val="FF0000"/>
              </a:solidFill>
            </a:endParaRPr>
          </a:p>
        </p:txBody>
      </p:sp>
      <p:sp>
        <p:nvSpPr>
          <p:cNvPr id="4" name="TextBox 3"/>
          <p:cNvSpPr txBox="1"/>
          <p:nvPr/>
        </p:nvSpPr>
        <p:spPr>
          <a:xfrm>
            <a:off x="1631633" y="169853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1052053" y="2413535"/>
            <a:ext cx="6990736" cy="570272"/>
          </a:xfrm>
          <a:prstGeom prst="rect">
            <a:avLst/>
          </a:prstGeom>
          <a:noFill/>
        </p:spPr>
        <p:txBody>
          <a:bodyPr wrap="none" rtlCol="0" anchor="b">
            <a:noAutofit/>
          </a:bodyPr>
          <a:lstStyle/>
          <a:p>
            <a:r>
              <a:rPr lang="en-US" sz="3000" dirty="0">
                <a:latin typeface="Calibri Light" panose="020F0302020204030204" pitchFamily="34" charset="0"/>
              </a:rPr>
              <a:t>Vegetables = [“Spinach”, “Lettuce”, Cabbage”]</a:t>
            </a:r>
            <a:endParaRPr lang="en-SG" sz="3000" dirty="0">
              <a:latin typeface="Calibri Light" panose="020F0302020204030204" pitchFamily="34" charset="0"/>
            </a:endParaRPr>
          </a:p>
        </p:txBody>
      </p:sp>
      <p:sp>
        <p:nvSpPr>
          <p:cNvPr id="6" name="TextBox 5"/>
          <p:cNvSpPr txBox="1"/>
          <p:nvPr/>
        </p:nvSpPr>
        <p:spPr>
          <a:xfrm>
            <a:off x="1192951" y="4122233"/>
            <a:ext cx="6708939" cy="995505"/>
          </a:xfrm>
          <a:prstGeom prst="rect">
            <a:avLst/>
          </a:prstGeom>
          <a:noFill/>
        </p:spPr>
        <p:txBody>
          <a:bodyPr wrap="none" rtlCol="0" anchor="b">
            <a:noAutofit/>
          </a:bodyPr>
          <a:lstStyle/>
          <a:p>
            <a:pPr algn="ctr"/>
            <a:r>
              <a:rPr lang="en-US" sz="3000" dirty="0">
                <a:latin typeface="Calibri Light" panose="020F0302020204030204" pitchFamily="34" charset="0"/>
              </a:rPr>
              <a:t>Combined = [“Apple”, “Orange”, “Banana”, </a:t>
            </a:r>
          </a:p>
          <a:p>
            <a:pPr algn="ctr"/>
            <a:r>
              <a:rPr lang="en-US" sz="3000" dirty="0">
                <a:latin typeface="Calibri Light" panose="020F0302020204030204" pitchFamily="34" charset="0"/>
              </a:rPr>
              <a:t>“Spinach”, “Lettuce”, “Cabbage”]</a:t>
            </a:r>
            <a:endParaRPr lang="en-SG" sz="3000" dirty="0">
              <a:latin typeface="Calibri Light" panose="020F0302020204030204" pitchFamily="34" charset="0"/>
            </a:endParaRPr>
          </a:p>
        </p:txBody>
      </p:sp>
    </p:spTree>
    <p:extLst>
      <p:ext uri="{BB962C8B-B14F-4D97-AF65-F5344CB8AC3E}">
        <p14:creationId xmlns:p14="http://schemas.microsoft.com/office/powerpoint/2010/main" val="149501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20000"/>
          </a:bodyPr>
          <a:lstStyle/>
          <a:p>
            <a:pPr marL="354013" indent="-354013">
              <a:buFont typeface="Arial" panose="020B0604020202020204" pitchFamily="34" charset="0"/>
              <a:buChar char="•"/>
            </a:pPr>
            <a:r>
              <a:rPr lang="en-US" dirty="0"/>
              <a:t>Meaning and source of the elements in a concatenated list with different nature of data will become untraceable with time.</a:t>
            </a:r>
          </a:p>
          <a:p>
            <a:pPr marL="354013" indent="-354013">
              <a:buFont typeface="Arial" panose="020B0604020202020204" pitchFamily="34" charset="0"/>
              <a:buChar char="•"/>
            </a:pPr>
            <a:r>
              <a:rPr lang="en-US" dirty="0"/>
              <a:t>Merge two lists into a new list without combining the elements together.</a:t>
            </a:r>
          </a:p>
          <a:p>
            <a:pPr marL="354013" indent="-354013">
              <a:buFont typeface="Arial" panose="020B0604020202020204" pitchFamily="34" charset="0"/>
              <a:buChar char="•"/>
            </a:pPr>
            <a:r>
              <a:rPr lang="en-US" dirty="0"/>
              <a:t>Each element of the new list is a list and not a single value.</a:t>
            </a:r>
          </a:p>
          <a:p>
            <a:pPr marL="354013" indent="-354013">
              <a:buFont typeface="Arial" panose="020B0604020202020204" pitchFamily="34" charset="0"/>
              <a:buChar char="•"/>
            </a:pPr>
            <a:r>
              <a:rPr lang="en-US" dirty="0"/>
              <a:t>Define a new list by putting the list names as elements.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index to refer to a whole sub-list. </a:t>
            </a:r>
          </a:p>
          <a:p>
            <a:pPr marL="354013" indent="-354013">
              <a:buFont typeface="Arial" panose="020B0604020202020204" pitchFamily="34" charset="0"/>
              <a:buChar char="•"/>
            </a:pPr>
            <a:r>
              <a:rPr lang="en-US" dirty="0"/>
              <a:t>Possible to trace back the origin and meaning of the data in the new list.</a:t>
            </a:r>
            <a:endParaRPr lang="en-SG" dirty="0"/>
          </a:p>
          <a:p>
            <a:pPr marL="354013" indent="-354013"/>
            <a:endParaRPr lang="en-SG" dirty="0"/>
          </a:p>
        </p:txBody>
      </p:sp>
      <p:sp>
        <p:nvSpPr>
          <p:cNvPr id="7" name="Rectangle 6">
            <a:extLst>
              <a:ext uri="{FF2B5EF4-FFF2-40B4-BE49-F238E27FC236}">
                <a16:creationId xmlns:a16="http://schemas.microsoft.com/office/drawing/2014/main" id="{204D435B-1C63-4EF3-983F-C4A58FABCB00}"/>
              </a:ext>
            </a:extLst>
          </p:cNvPr>
          <p:cNvSpPr/>
          <p:nvPr/>
        </p:nvSpPr>
        <p:spPr>
          <a:xfrm>
            <a:off x="457200" y="2986391"/>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list1</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list2</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3" name="Title 2">
            <a:extLst>
              <a:ext uri="{FF2B5EF4-FFF2-40B4-BE49-F238E27FC236}">
                <a16:creationId xmlns:a16="http://schemas.microsoft.com/office/drawing/2014/main" id="{58CBFFA9-7792-4A3D-B7B4-6C8AE83933F9}"/>
              </a:ext>
            </a:extLst>
          </p:cNvPr>
          <p:cNvSpPr>
            <a:spLocks noGrp="1"/>
          </p:cNvSpPr>
          <p:nvPr>
            <p:ph type="title"/>
          </p:nvPr>
        </p:nvSpPr>
        <p:spPr/>
        <p:txBody>
          <a:bodyPr/>
          <a:lstStyle/>
          <a:p>
            <a:r>
              <a:rPr lang="en-SG" dirty="0"/>
              <a:t>Merge Lists</a:t>
            </a:r>
          </a:p>
        </p:txBody>
      </p:sp>
    </p:spTree>
    <p:custDataLst>
      <p:tags r:id="rId1"/>
    </p:custDataLst>
    <p:extLst>
      <p:ext uri="{BB962C8B-B14F-4D97-AF65-F5344CB8AC3E}">
        <p14:creationId xmlns:p14="http://schemas.microsoft.com/office/powerpoint/2010/main" val="206516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86596" y="1133179"/>
            <a:ext cx="8468334" cy="3411794"/>
          </a:xfrm>
        </p:spPr>
        <p:txBody>
          <a:bodyPr>
            <a:normAutofit/>
          </a:bodyPr>
          <a:lstStyle/>
          <a:p>
            <a:pPr marL="342900" indent="-342900">
              <a:buFont typeface="Arial" panose="020B0604020202020204" pitchFamily="34" charset="0"/>
              <a:buChar char="•"/>
            </a:pPr>
            <a:r>
              <a:rPr lang="en-US" dirty="0"/>
              <a:t>Suppose we have two lists, Fruits and Vegetables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Now merge the two lists: Combined = [Fruits, Vegetables]</a:t>
            </a:r>
          </a:p>
        </p:txBody>
      </p:sp>
      <p:sp>
        <p:nvSpPr>
          <p:cNvPr id="3" name="Title 2"/>
          <p:cNvSpPr>
            <a:spLocks noGrp="1"/>
          </p:cNvSpPr>
          <p:nvPr>
            <p:ph type="title"/>
          </p:nvPr>
        </p:nvSpPr>
        <p:spPr/>
        <p:txBody>
          <a:bodyPr/>
          <a:lstStyle/>
          <a:p>
            <a:r>
              <a:rPr lang="en-US" dirty="0">
                <a:solidFill>
                  <a:srgbClr val="FF0000"/>
                </a:solidFill>
              </a:rPr>
              <a:t>Example of merging lists</a:t>
            </a:r>
            <a:endParaRPr lang="en-SG" dirty="0">
              <a:solidFill>
                <a:srgbClr val="FF0000"/>
              </a:solidFill>
            </a:endParaRPr>
          </a:p>
        </p:txBody>
      </p:sp>
      <p:sp>
        <p:nvSpPr>
          <p:cNvPr id="4" name="TextBox 3"/>
          <p:cNvSpPr txBox="1"/>
          <p:nvPr/>
        </p:nvSpPr>
        <p:spPr>
          <a:xfrm>
            <a:off x="1551275" y="155134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911154" y="2130858"/>
            <a:ext cx="6990736" cy="570272"/>
          </a:xfrm>
          <a:prstGeom prst="rect">
            <a:avLst/>
          </a:prstGeom>
          <a:noFill/>
        </p:spPr>
        <p:txBody>
          <a:bodyPr wrap="none" rtlCol="0" anchor="b">
            <a:noAutofit/>
          </a:bodyPr>
          <a:lstStyle/>
          <a:p>
            <a:r>
              <a:rPr lang="en-US" sz="3000" dirty="0">
                <a:latin typeface="Calibri Light" panose="020F0302020204030204" pitchFamily="34" charset="0"/>
              </a:rPr>
              <a:t>Vegetables = [“Spinach”, “Lettuce”, Cabbage”]</a:t>
            </a:r>
            <a:endParaRPr lang="en-SG" sz="3000" dirty="0">
              <a:latin typeface="Calibri Light" panose="020F0302020204030204" pitchFamily="34" charset="0"/>
            </a:endParaRPr>
          </a:p>
        </p:txBody>
      </p:sp>
      <p:sp>
        <p:nvSpPr>
          <p:cNvPr id="6" name="TextBox 5"/>
          <p:cNvSpPr txBox="1"/>
          <p:nvPr/>
        </p:nvSpPr>
        <p:spPr>
          <a:xfrm>
            <a:off x="1381311" y="4662015"/>
            <a:ext cx="6708939" cy="995505"/>
          </a:xfrm>
          <a:prstGeom prst="rect">
            <a:avLst/>
          </a:prstGeom>
          <a:noFill/>
        </p:spPr>
        <p:txBody>
          <a:bodyPr wrap="none" rtlCol="0" anchor="b">
            <a:noAutofit/>
          </a:bodyPr>
          <a:lstStyle/>
          <a:p>
            <a:pPr algn="ctr"/>
            <a:r>
              <a:rPr lang="en-US" sz="3000" dirty="0">
                <a:latin typeface="Calibri Light" panose="020F0302020204030204" pitchFamily="34" charset="0"/>
              </a:rPr>
              <a:t>Combined = [ [“Apple”, “Orange”, “Banana”], </a:t>
            </a:r>
          </a:p>
          <a:p>
            <a:pPr algn="ctr"/>
            <a:r>
              <a:rPr lang="en-US" sz="3000" dirty="0">
                <a:latin typeface="Calibri Light" panose="020F0302020204030204" pitchFamily="34" charset="0"/>
              </a:rPr>
              <a:t>[“Spinach”, “Lettuce”, “Cabbage”] ]</a:t>
            </a:r>
            <a:endParaRPr lang="en-SG" sz="3000" dirty="0">
              <a:latin typeface="Calibri Light" panose="020F0302020204030204" pitchFamily="34" charset="0"/>
            </a:endParaRPr>
          </a:p>
        </p:txBody>
      </p:sp>
      <p:sp>
        <p:nvSpPr>
          <p:cNvPr id="8" name="Right Brace 7"/>
          <p:cNvSpPr/>
          <p:nvPr/>
        </p:nvSpPr>
        <p:spPr>
          <a:xfrm rot="5400000">
            <a:off x="4434095" y="3444041"/>
            <a:ext cx="436735" cy="497873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p:cNvSpPr txBox="1"/>
          <p:nvPr/>
        </p:nvSpPr>
        <p:spPr>
          <a:xfrm>
            <a:off x="2587430" y="6247893"/>
            <a:ext cx="4296697" cy="366533"/>
          </a:xfrm>
          <a:prstGeom prst="rect">
            <a:avLst/>
          </a:prstGeom>
          <a:noFill/>
        </p:spPr>
        <p:txBody>
          <a:bodyPr wrap="none" rtlCol="0" anchor="b">
            <a:noAutofit/>
          </a:bodyPr>
          <a:lstStyle/>
          <a:p>
            <a:r>
              <a:rPr lang="en-US" sz="2000" dirty="0">
                <a:latin typeface="Calibri Light" panose="020F0302020204030204" pitchFamily="34" charset="0"/>
              </a:rPr>
              <a:t>2nd element of Combined is Vegetables</a:t>
            </a:r>
            <a:endParaRPr lang="en-SG" sz="2000" dirty="0">
              <a:latin typeface="Calibri Light" panose="020F0302020204030204" pitchFamily="34" charset="0"/>
            </a:endParaRPr>
          </a:p>
        </p:txBody>
      </p:sp>
      <p:sp>
        <p:nvSpPr>
          <p:cNvPr id="10" name="TextBox 9"/>
          <p:cNvSpPr txBox="1"/>
          <p:nvPr/>
        </p:nvSpPr>
        <p:spPr>
          <a:xfrm>
            <a:off x="3699372" y="3898468"/>
            <a:ext cx="4296697" cy="366533"/>
          </a:xfrm>
          <a:prstGeom prst="rect">
            <a:avLst/>
          </a:prstGeom>
          <a:noFill/>
        </p:spPr>
        <p:txBody>
          <a:bodyPr wrap="none" rtlCol="0" anchor="b">
            <a:noAutofit/>
          </a:bodyPr>
          <a:lstStyle/>
          <a:p>
            <a:r>
              <a:rPr lang="en-US" sz="2000" dirty="0">
                <a:latin typeface="Calibri Light" panose="020F0302020204030204" pitchFamily="34" charset="0"/>
              </a:rPr>
              <a:t>1st element of Combined is Fruits</a:t>
            </a:r>
            <a:endParaRPr lang="en-SG" sz="2000" dirty="0">
              <a:latin typeface="Calibri Light" panose="020F0302020204030204" pitchFamily="34" charset="0"/>
            </a:endParaRPr>
          </a:p>
        </p:txBody>
      </p:sp>
      <p:sp>
        <p:nvSpPr>
          <p:cNvPr id="12" name="Right Brace 11"/>
          <p:cNvSpPr/>
          <p:nvPr/>
        </p:nvSpPr>
        <p:spPr>
          <a:xfrm rot="16200000" flipV="1">
            <a:off x="5493521" y="2293369"/>
            <a:ext cx="436735" cy="438000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3118376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loops to subset lists and print the items to the screen.</a:t>
            </a:r>
          </a:p>
          <a:p>
            <a:pPr marL="354013" indent="-354013">
              <a:buFont typeface="Arial" panose="020B0604020202020204" pitchFamily="34" charset="0"/>
              <a:buChar char="•"/>
            </a:pPr>
            <a:r>
              <a:rPr lang="en-US" dirty="0"/>
              <a:t>Include lists in the for-statement to print the list items instead of using </a:t>
            </a:r>
            <a:r>
              <a:rPr lang="en-US" dirty="0">
                <a:solidFill>
                  <a:schemeClr val="tx2"/>
                </a:solidFill>
                <a:latin typeface="Consolas" panose="020B0609020204030204" pitchFamily="49" charset="0"/>
              </a:rPr>
              <a:t>range()</a:t>
            </a:r>
            <a:r>
              <a:rPr lang="en-US" dirty="0"/>
              <a:t>.</a:t>
            </a:r>
          </a:p>
        </p:txBody>
      </p:sp>
      <p:sp>
        <p:nvSpPr>
          <p:cNvPr id="7" name="Rectangle 6">
            <a:extLst>
              <a:ext uri="{FF2B5EF4-FFF2-40B4-BE49-F238E27FC236}">
                <a16:creationId xmlns:a16="http://schemas.microsoft.com/office/drawing/2014/main" id="{204D435B-1C63-4EF3-983F-C4A58FABCB00}"/>
              </a:ext>
            </a:extLst>
          </p:cNvPr>
          <p:cNvSpPr/>
          <p:nvPr/>
        </p:nvSpPr>
        <p:spPr>
          <a:xfrm>
            <a:off x="457200" y="2486254"/>
            <a:ext cx="8229599" cy="73987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list_name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
        <p:nvSpPr>
          <p:cNvPr id="3" name="Title 2">
            <a:extLst>
              <a:ext uri="{FF2B5EF4-FFF2-40B4-BE49-F238E27FC236}">
                <a16:creationId xmlns:a16="http://schemas.microsoft.com/office/drawing/2014/main" id="{BAEC497C-0B54-414E-99F2-A4F04AFF96B2}"/>
              </a:ext>
            </a:extLst>
          </p:cNvPr>
          <p:cNvSpPr>
            <a:spLocks noGrp="1"/>
          </p:cNvSpPr>
          <p:nvPr>
            <p:ph type="title"/>
          </p:nvPr>
        </p:nvSpPr>
        <p:spPr/>
        <p:txBody>
          <a:bodyPr/>
          <a:lstStyle/>
          <a:p>
            <a:r>
              <a:rPr lang="en-SG" dirty="0"/>
              <a:t>Print Lists</a:t>
            </a:r>
          </a:p>
        </p:txBody>
      </p:sp>
    </p:spTree>
    <p:custDataLst>
      <p:tags r:id="rId1"/>
    </p:custDataLst>
    <p:extLst>
      <p:ext uri="{BB962C8B-B14F-4D97-AF65-F5344CB8AC3E}">
        <p14:creationId xmlns:p14="http://schemas.microsoft.com/office/powerpoint/2010/main" val="253864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User-defined instead of pre-defined values for list items.</a:t>
            </a:r>
          </a:p>
          <a:p>
            <a:pPr marL="354013" indent="-354013">
              <a:buFont typeface="Arial" panose="020B0604020202020204" pitchFamily="34" charset="0"/>
              <a:buChar char="•"/>
            </a:pPr>
            <a:r>
              <a:rPr lang="en-US" dirty="0"/>
              <a:t>Let users enter their own data by the </a:t>
            </a:r>
            <a:r>
              <a:rPr lang="en-US" dirty="0">
                <a:solidFill>
                  <a:schemeClr val="tx2"/>
                </a:solidFill>
                <a:latin typeface="Consolas" panose="020B0609020204030204" pitchFamily="49" charset="0"/>
              </a:rPr>
              <a:t>input()</a:t>
            </a:r>
            <a:r>
              <a:rPr lang="en-US" dirty="0"/>
              <a:t> function. </a:t>
            </a:r>
          </a:p>
          <a:p>
            <a:pPr marL="354013" indent="-354013">
              <a:buFont typeface="Arial" panose="020B0604020202020204" pitchFamily="34" charset="0"/>
              <a:buChar char="•"/>
            </a:pPr>
            <a:r>
              <a:rPr lang="en-US" dirty="0"/>
              <a:t>Store the input into a list.</a:t>
            </a:r>
          </a:p>
          <a:p>
            <a:pPr marL="354013" indent="-354013">
              <a:buFont typeface="Arial" panose="020B0604020202020204" pitchFamily="34" charset="0"/>
              <a:buChar char="•"/>
            </a:pPr>
            <a:r>
              <a:rPr lang="en-US" dirty="0"/>
              <a:t>Do not limit the number of entries and use a </a:t>
            </a:r>
            <a:r>
              <a:rPr lang="en-US" dirty="0">
                <a:solidFill>
                  <a:schemeClr val="tx2"/>
                </a:solidFill>
                <a:latin typeface="Consolas" panose="020B0609020204030204" pitchFamily="49" charset="0"/>
              </a:rPr>
              <a:t>while</a:t>
            </a:r>
            <a:r>
              <a:rPr lang="en-US" dirty="0"/>
              <a:t>-loop with appropriate exit condition.</a:t>
            </a:r>
          </a:p>
        </p:txBody>
      </p:sp>
      <p:sp>
        <p:nvSpPr>
          <p:cNvPr id="3" name="Title 2">
            <a:extLst>
              <a:ext uri="{FF2B5EF4-FFF2-40B4-BE49-F238E27FC236}">
                <a16:creationId xmlns:a16="http://schemas.microsoft.com/office/drawing/2014/main" id="{3D5CF9F6-8BC2-41E0-BE7D-73B9A43228A6}"/>
              </a:ext>
            </a:extLst>
          </p:cNvPr>
          <p:cNvSpPr>
            <a:spLocks noGrp="1"/>
          </p:cNvSpPr>
          <p:nvPr>
            <p:ph type="title"/>
          </p:nvPr>
        </p:nvSpPr>
        <p:spPr/>
        <p:txBody>
          <a:bodyPr/>
          <a:lstStyle/>
          <a:p>
            <a:r>
              <a:rPr lang="en-SG" dirty="0"/>
              <a:t>Enter Data to Lists</a:t>
            </a:r>
          </a:p>
        </p:txBody>
      </p:sp>
    </p:spTree>
    <p:custDataLst>
      <p:tags r:id="rId1"/>
    </p:custDataLst>
    <p:extLst>
      <p:ext uri="{BB962C8B-B14F-4D97-AF65-F5344CB8AC3E}">
        <p14:creationId xmlns:p14="http://schemas.microsoft.com/office/powerpoint/2010/main" val="3377962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storing all the car brand, model and price of each entry in a list within the “outer” list in which all the entries of the user inputs are stored</a:t>
            </a:r>
            <a:r>
              <a:rPr lang="en-US" dirty="0"/>
              <a: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372813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different is the syntax format between tuples and lists?</a:t>
            </a:r>
          </a:p>
          <a:p>
            <a:pPr marL="354013" indent="-354013">
              <a:buFont typeface="Arial" panose="020B0604020202020204" pitchFamily="34" charset="0"/>
              <a:buChar char="•"/>
            </a:pPr>
            <a:r>
              <a:rPr lang="en-US" dirty="0"/>
              <a:t>When is it sensible to include compound data structures like lists or tuples as elements in a list?</a:t>
            </a:r>
          </a:p>
        </p:txBody>
      </p:sp>
    </p:spTree>
    <p:custDataLst>
      <p:tags r:id="rId1"/>
    </p:custDataLst>
    <p:extLst>
      <p:ext uri="{BB962C8B-B14F-4D97-AF65-F5344CB8AC3E}">
        <p14:creationId xmlns:p14="http://schemas.microsoft.com/office/powerpoint/2010/main" val="3427771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Dictionaries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Define and Access Dictionaries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dictionary is an unordered set of </a:t>
            </a:r>
            <a:r>
              <a:rPr lang="en-US" dirty="0" err="1">
                <a:solidFill>
                  <a:schemeClr val="tx2"/>
                </a:solidFill>
                <a:latin typeface="Consolas" panose="020B0609020204030204" pitchFamily="49" charset="0"/>
              </a:rPr>
              <a:t>key:value</a:t>
            </a:r>
            <a:r>
              <a:rPr lang="en-US" dirty="0"/>
              <a:t> pairs.</a:t>
            </a:r>
          </a:p>
          <a:p>
            <a:pPr marL="354013" indent="-354013">
              <a:buFont typeface="Arial" panose="020B0604020202020204" pitchFamily="34" charset="0"/>
              <a:buChar char="•"/>
            </a:pPr>
            <a:r>
              <a:rPr lang="en-US" dirty="0"/>
              <a:t>The keys must be unique within one dictionary. </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key:value</a:t>
            </a:r>
            <a:r>
              <a:rPr lang="en-US" dirty="0"/>
              <a:t> pairs are separated by commas and wrapped in a pair of braces.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Dictionaries are indexed by keys, which are usually strings or numbers.</a:t>
            </a:r>
          </a:p>
          <a:p>
            <a:pPr marL="354013" indent="-354013">
              <a:buFont typeface="Arial" panose="020B0604020202020204" pitchFamily="34" charset="0"/>
              <a:buChar char="•"/>
            </a:pPr>
            <a:r>
              <a:rPr lang="en-US" dirty="0"/>
              <a:t>Extract values in a dictionary by the keys.</a:t>
            </a:r>
          </a:p>
        </p:txBody>
      </p:sp>
      <p:sp>
        <p:nvSpPr>
          <p:cNvPr id="5" name="Rectangle 4">
            <a:extLst>
              <a:ext uri="{FF2B5EF4-FFF2-40B4-BE49-F238E27FC236}">
                <a16:creationId xmlns:a16="http://schemas.microsoft.com/office/drawing/2014/main" id="{958684FD-735A-4F11-9C81-33B6B22497B7}"/>
              </a:ext>
            </a:extLst>
          </p:cNvPr>
          <p:cNvSpPr/>
          <p:nvPr/>
        </p:nvSpPr>
        <p:spPr>
          <a:xfrm>
            <a:off x="586596" y="292367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dictionary_name</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key1</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key2</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value2</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D467694F-EEAF-4EE2-9476-7AB6C02848AB}"/>
              </a:ext>
            </a:extLst>
          </p:cNvPr>
          <p:cNvSpPr/>
          <p:nvPr/>
        </p:nvSpPr>
        <p:spPr>
          <a:xfrm>
            <a:off x="457201" y="437743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value = </a:t>
            </a:r>
            <a:r>
              <a:rPr lang="en-US" sz="2000" dirty="0" err="1">
                <a:solidFill>
                  <a:schemeClr val="accent2">
                    <a:lumMod val="50000"/>
                  </a:schemeClr>
                </a:solidFill>
                <a:latin typeface="Consolas" panose="020B0609020204030204" pitchFamily="49" charset="0"/>
              </a:rPr>
              <a:t>dictionary_name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key</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45186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a:t>
            </a:r>
            <a:r>
              <a:rPr lang="en-US" sz="2000" dirty="0" smtClean="0"/>
              <a:t>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marL="0" indent="0"/>
            <a:endParaRPr lang="en-US" altLang="en-US" sz="1800" dirty="0" smtClean="0">
              <a:latin typeface="Lucida Sans" panose="020B0602030504020204" pitchFamily="34" charset="0"/>
              <a:ea typeface="ヒラギノ角ゴ Pro W3"/>
              <a:cs typeface="ヒラギノ角ゴ Pro W3"/>
            </a:endParaRPr>
          </a:p>
          <a:p>
            <a:pPr lvl="0">
              <a:buFont typeface="+mj-lt"/>
              <a:buAutoNum type="arabicPeriod"/>
            </a:pPr>
            <a:r>
              <a:rPr lang="en-US" sz="1800" dirty="0" smtClean="0"/>
              <a:t>Create</a:t>
            </a:r>
            <a:r>
              <a:rPr lang="en-US" sz="1800" dirty="0"/>
              <a:t>, use, and perform operations on 3 compound built-in data types: tuples, lists and dictionaries</a:t>
            </a:r>
          </a:p>
          <a:p>
            <a:pPr lvl="0">
              <a:buFont typeface="+mj-lt"/>
              <a:buAutoNum type="arabicPeriod"/>
            </a:pPr>
            <a:r>
              <a:rPr lang="en-US" sz="1800" dirty="0" smtClean="0"/>
              <a:t>Use </a:t>
            </a:r>
            <a:r>
              <a:rPr lang="en-US" sz="1800" dirty="0"/>
              <a:t>the Python built-in functions and their associated methods</a:t>
            </a:r>
          </a:p>
          <a:p>
            <a:pPr lvl="0">
              <a:buFont typeface="+mj-lt"/>
              <a:buAutoNum type="arabicPeriod"/>
            </a:pPr>
            <a:r>
              <a:rPr lang="en-US" sz="1800" dirty="0" smtClean="0"/>
              <a:t>Create </a:t>
            </a:r>
            <a:r>
              <a:rPr lang="en-US" sz="1800" dirty="0"/>
              <a:t>user-defined functions for application to programming tasks</a:t>
            </a:r>
          </a:p>
          <a:p>
            <a:pPr lvl="0">
              <a:buFont typeface="+mj-lt"/>
              <a:buAutoNum type="arabicPeriod"/>
            </a:pPr>
            <a:r>
              <a:rPr lang="en-US" sz="1800" dirty="0" smtClean="0"/>
              <a:t>Explain </a:t>
            </a:r>
            <a:r>
              <a:rPr lang="en-US" sz="1800" dirty="0"/>
              <a:t>the concepts of packages and modules, and how Python manages and imports packages and modules</a:t>
            </a:r>
          </a:p>
          <a:p>
            <a:pPr lvl="0">
              <a:buFont typeface="+mj-lt"/>
              <a:buAutoNum type="arabicPeriod"/>
            </a:pPr>
            <a:r>
              <a:rPr lang="en-US" sz="1800" dirty="0" smtClean="0"/>
              <a:t>Solve </a:t>
            </a:r>
            <a:r>
              <a:rPr lang="en-US" sz="1800" dirty="0"/>
              <a:t>problems using appropriate Python standard libraries</a:t>
            </a:r>
          </a:p>
          <a:p>
            <a:pPr marL="0" indent="0"/>
            <a:endParaRPr lang="en-US" altLang="en-US" dirty="0" smtClean="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610462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rgbClr val="FF0000"/>
                </a:solidFill>
              </a:rPr>
              <a:t>Examples of Dictionaries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Let us create a dictionary for the prices of our Fruits list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get the price of Apple, we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958684FD-735A-4F11-9C81-33B6B22497B7}"/>
              </a:ext>
            </a:extLst>
          </p:cNvPr>
          <p:cNvSpPr/>
          <p:nvPr/>
        </p:nvSpPr>
        <p:spPr>
          <a:xfrm>
            <a:off x="403124" y="1985760"/>
            <a:ext cx="8557343" cy="67493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Fruits_Price</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 1.20,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0.70,</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Banana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0.90</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D467694F-EEAF-4EE2-9476-7AB6C02848AB}"/>
              </a:ext>
            </a:extLst>
          </p:cNvPr>
          <p:cNvSpPr/>
          <p:nvPr/>
        </p:nvSpPr>
        <p:spPr>
          <a:xfrm>
            <a:off x="521898" y="375016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Apple_Price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Fruits_Price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090433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Printing syntax for dictionaries is quite different from tuples and lists.</a:t>
            </a:r>
            <a:endParaRPr lang="en-SG" dirty="0"/>
          </a:p>
          <a:p>
            <a:pPr marL="354013" indent="-354013">
              <a:buFont typeface="Arial" panose="020B0604020202020204" pitchFamily="34" charset="0"/>
              <a:buChar char="•"/>
            </a:pPr>
            <a:r>
              <a:rPr lang="en-US" dirty="0"/>
              <a:t>It is possible to use the key to extract a value, but index operator </a:t>
            </a:r>
            <a:r>
              <a:rPr lang="en-US" dirty="0">
                <a:solidFill>
                  <a:schemeClr val="tx2"/>
                </a:solidFill>
                <a:latin typeface="Consolas" panose="020B0609020204030204" pitchFamily="49" charset="0"/>
              </a:rPr>
              <a:t>[]</a:t>
            </a:r>
            <a:r>
              <a:rPr lang="en-US" dirty="0"/>
              <a:t> cannot refer to the keys.</a:t>
            </a:r>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.keys()</a:t>
            </a:r>
            <a:r>
              <a:rPr lang="en-US" dirty="0"/>
              <a:t> and </a:t>
            </a:r>
            <a:r>
              <a:rPr lang="en-US" dirty="0">
                <a:solidFill>
                  <a:schemeClr val="tx2"/>
                </a:solidFill>
                <a:latin typeface="Consolas" panose="020B0609020204030204" pitchFamily="49" charset="0"/>
              </a:rPr>
              <a:t>.values()</a:t>
            </a:r>
            <a:r>
              <a:rPr lang="en-US" dirty="0"/>
              <a:t> to extract the dictionary’s keys and values.</a:t>
            </a:r>
          </a:p>
          <a:p>
            <a:pPr marL="354013" indent="-354013">
              <a:buFont typeface="Arial" panose="020B0604020202020204" pitchFamily="34" charset="0"/>
              <a:buChar char="•"/>
            </a:pPr>
            <a:r>
              <a:rPr lang="en-US" dirty="0"/>
              <a:t>Apply </a:t>
            </a:r>
            <a:r>
              <a:rPr lang="en-US" dirty="0">
                <a:solidFill>
                  <a:schemeClr val="tx2"/>
                </a:solidFill>
                <a:latin typeface="Consolas" panose="020B0609020204030204" pitchFamily="49" charset="0"/>
              </a:rPr>
              <a:t>.item()</a:t>
            </a:r>
            <a:r>
              <a:rPr lang="en-US" dirty="0"/>
              <a:t> to extract all keys and values in the same step.</a:t>
            </a:r>
          </a:p>
          <a:p>
            <a:pPr marL="0" indent="0">
              <a:buNone/>
            </a:pPr>
            <a:endParaRPr lang="en-US" dirty="0"/>
          </a:p>
        </p:txBody>
      </p:sp>
      <p:sp>
        <p:nvSpPr>
          <p:cNvPr id="3" name="Rectangle 2"/>
          <p:cNvSpPr/>
          <p:nvPr/>
        </p:nvSpPr>
        <p:spPr>
          <a:xfrm>
            <a:off x="457200" y="3814020"/>
            <a:ext cx="8229599" cy="10476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.keys</a:t>
            </a:r>
            <a:r>
              <a:rPr lang="en-US" sz="2000" dirty="0">
                <a:solidFill>
                  <a:schemeClr val="tx1"/>
                </a:solidFill>
                <a:latin typeface="Consolas" panose="020B0609020204030204" pitchFamily="49" charset="0"/>
              </a:rPr>
              <a:t>()</a:t>
            </a:r>
          </a:p>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.values</a:t>
            </a:r>
            <a:r>
              <a:rPr lang="en-US" sz="2000" dirty="0">
                <a:solidFill>
                  <a:schemeClr val="tx1"/>
                </a:solidFill>
                <a:latin typeface="Consolas" panose="020B0609020204030204" pitchFamily="49" charset="0"/>
              </a:rPr>
              <a:t>()</a:t>
            </a:r>
          </a:p>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.items</a:t>
            </a:r>
            <a:r>
              <a:rPr lang="en-US" sz="2000" dirty="0">
                <a:solidFill>
                  <a:schemeClr val="tx1"/>
                </a:solidFill>
                <a:latin typeface="Consolas" panose="020B0609020204030204" pitchFamily="49" charset="0"/>
              </a:rPr>
              <a:t>()</a:t>
            </a:r>
          </a:p>
        </p:txBody>
      </p:sp>
      <p:sp>
        <p:nvSpPr>
          <p:cNvPr id="4" name="Title 3">
            <a:extLst>
              <a:ext uri="{FF2B5EF4-FFF2-40B4-BE49-F238E27FC236}">
                <a16:creationId xmlns:a16="http://schemas.microsoft.com/office/drawing/2014/main" id="{50C39448-1775-4C34-B41F-AFC9D571B293}"/>
              </a:ext>
            </a:extLst>
          </p:cNvPr>
          <p:cNvSpPr>
            <a:spLocks noGrp="1"/>
          </p:cNvSpPr>
          <p:nvPr>
            <p:ph type="title"/>
          </p:nvPr>
        </p:nvSpPr>
        <p:spPr/>
        <p:txBody>
          <a:bodyPr/>
          <a:lstStyle/>
          <a:p>
            <a:r>
              <a:rPr lang="en-SG" dirty="0"/>
              <a:t>Print Dictionaries</a:t>
            </a:r>
          </a:p>
        </p:txBody>
      </p:sp>
    </p:spTree>
    <p:custDataLst>
      <p:tags r:id="rId1"/>
    </p:custDataLst>
    <p:extLst>
      <p:ext uri="{BB962C8B-B14F-4D97-AF65-F5344CB8AC3E}">
        <p14:creationId xmlns:p14="http://schemas.microsoft.com/office/powerpoint/2010/main" val="3747262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Examples of printing dictionaries</a:t>
            </a:r>
            <a:endParaRPr lang="en-SG" dirty="0">
              <a:solidFill>
                <a:srgbClr val="FF0000"/>
              </a:solidFill>
            </a:endParaRPr>
          </a:p>
        </p:txBody>
      </p:sp>
      <p:sp>
        <p:nvSpPr>
          <p:cNvPr id="5" name="Content Placeholder 5"/>
          <p:cNvSpPr txBox="1">
            <a:spLocks/>
          </p:cNvSpPr>
          <p:nvPr/>
        </p:nvSpPr>
        <p:spPr>
          <a:xfrm>
            <a:off x="675666" y="1101459"/>
            <a:ext cx="8320850" cy="401131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Using </a:t>
            </a:r>
            <a:r>
              <a:rPr lang="en-US" dirty="0" err="1"/>
              <a:t>Fruits_Price.keys</a:t>
            </a:r>
            <a:r>
              <a:rPr lang="en-US" dirty="0"/>
              <a:t>(), we get the dictionary’s keys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r>
              <a:rPr lang="en-US" dirty="0"/>
              <a:t>Using </a:t>
            </a:r>
            <a:r>
              <a:rPr lang="en-US" dirty="0" err="1"/>
              <a:t>Fruits_Price.values</a:t>
            </a:r>
            <a:r>
              <a:rPr lang="en-US" dirty="0"/>
              <a:t>(), we get the dictionary’s values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Using </a:t>
            </a:r>
            <a:r>
              <a:rPr lang="en-US" dirty="0" err="1"/>
              <a:t>Fruits_Price.items</a:t>
            </a:r>
            <a:r>
              <a:rPr lang="en-US" dirty="0"/>
              <a:t>(), we get the dictionary’s keys and values</a:t>
            </a:r>
          </a:p>
          <a:p>
            <a:endParaRPr lang="en-US" dirty="0"/>
          </a:p>
        </p:txBody>
      </p:sp>
      <p:sp>
        <p:nvSpPr>
          <p:cNvPr id="6" name="Rectangle 5">
            <a:extLst>
              <a:ext uri="{FF2B5EF4-FFF2-40B4-BE49-F238E27FC236}">
                <a16:creationId xmlns:a16="http://schemas.microsoft.com/office/drawing/2014/main" id="{D467694F-EEAF-4EE2-9476-7AB6C02848AB}"/>
              </a:ext>
            </a:extLst>
          </p:cNvPr>
          <p:cNvSpPr/>
          <p:nvPr/>
        </p:nvSpPr>
        <p:spPr>
          <a:xfrm>
            <a:off x="891976" y="1607912"/>
            <a:ext cx="69639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dict_keys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 “Banana"]</a:t>
            </a:r>
          </a:p>
        </p:txBody>
      </p:sp>
      <p:sp>
        <p:nvSpPr>
          <p:cNvPr id="8" name="Rectangle 7">
            <a:extLst>
              <a:ext uri="{FF2B5EF4-FFF2-40B4-BE49-F238E27FC236}">
                <a16:creationId xmlns:a16="http://schemas.microsoft.com/office/drawing/2014/main" id="{D467694F-EEAF-4EE2-9476-7AB6C02848AB}"/>
              </a:ext>
            </a:extLst>
          </p:cNvPr>
          <p:cNvSpPr/>
          <p:nvPr/>
        </p:nvSpPr>
        <p:spPr>
          <a:xfrm>
            <a:off x="891976" y="3004000"/>
            <a:ext cx="69639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dict_values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1.20</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0.70</a:t>
            </a:r>
            <a:r>
              <a:rPr lang="en-US" sz="2000" dirty="0">
                <a:solidFill>
                  <a:schemeClr val="tx1"/>
                </a:solidFill>
                <a:latin typeface="Consolas" panose="020B0609020204030204" pitchFamily="49" charset="0"/>
              </a:rPr>
              <a:t>", "0.90"]</a:t>
            </a:r>
          </a:p>
        </p:txBody>
      </p:sp>
      <p:sp>
        <p:nvSpPr>
          <p:cNvPr id="9" name="Rectangle 8">
            <a:extLst>
              <a:ext uri="{FF2B5EF4-FFF2-40B4-BE49-F238E27FC236}">
                <a16:creationId xmlns:a16="http://schemas.microsoft.com/office/drawing/2014/main" id="{D467694F-EEAF-4EE2-9476-7AB6C02848AB}"/>
              </a:ext>
            </a:extLst>
          </p:cNvPr>
          <p:cNvSpPr/>
          <p:nvPr/>
        </p:nvSpPr>
        <p:spPr>
          <a:xfrm>
            <a:off x="1034543" y="4400088"/>
            <a:ext cx="7008244" cy="97534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dict_keys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",1.20),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 0.70), ("Banana", 0.90)])</a:t>
            </a:r>
          </a:p>
        </p:txBody>
      </p:sp>
    </p:spTree>
    <p:extLst>
      <p:ext uri="{BB962C8B-B14F-4D97-AF65-F5344CB8AC3E}">
        <p14:creationId xmlns:p14="http://schemas.microsoft.com/office/powerpoint/2010/main" val="143319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85000" lnSpcReduction="10000"/>
          </a:bodyPr>
          <a:lstStyle/>
          <a:p>
            <a:pPr marL="354013" indent="-354013">
              <a:buFont typeface="Arial" panose="020B0604020202020204" pitchFamily="34" charset="0"/>
              <a:buChar char="•"/>
            </a:pPr>
            <a:r>
              <a:rPr lang="en-US" dirty="0"/>
              <a:t>A </a:t>
            </a:r>
            <a:r>
              <a:rPr lang="en-US" dirty="0" err="1">
                <a:solidFill>
                  <a:schemeClr val="tx2"/>
                </a:solidFill>
                <a:latin typeface="Consolas" panose="020B0609020204030204" pitchFamily="49" charset="0"/>
              </a:rPr>
              <a:t>dict_items</a:t>
            </a:r>
            <a:r>
              <a:rPr lang="en-US" dirty="0">
                <a:solidFill>
                  <a:schemeClr val="tx2"/>
                </a:solidFill>
                <a:latin typeface="Consolas" panose="020B0609020204030204" pitchFamily="49" charset="0"/>
              </a:rPr>
              <a:t>()</a:t>
            </a:r>
            <a:r>
              <a:rPr lang="en-US" dirty="0"/>
              <a:t> object contains tuples with keys and values as items.</a:t>
            </a:r>
            <a:endParaRPr lang="en-SG" dirty="0"/>
          </a:p>
          <a:p>
            <a:pPr marL="354013" indent="-354013">
              <a:buFont typeface="Arial" panose="020B0604020202020204" pitchFamily="34" charset="0"/>
              <a:buChar char="•"/>
            </a:pPr>
            <a:r>
              <a:rPr lang="en-US" dirty="0"/>
              <a:t>Use a </a:t>
            </a:r>
            <a:r>
              <a:rPr lang="en-US" dirty="0">
                <a:solidFill>
                  <a:schemeClr val="tx2"/>
                </a:solidFill>
                <a:latin typeface="Consolas" panose="020B0609020204030204" pitchFamily="49" charset="0"/>
              </a:rPr>
              <a:t>for</a:t>
            </a:r>
            <a:r>
              <a:rPr lang="en-US" dirty="0"/>
              <a:t>-loop and the index operator to print the contents.</a:t>
            </a:r>
          </a:p>
          <a:p>
            <a:pPr marL="354013" indent="-354013">
              <a:buFont typeface="Arial" panose="020B0604020202020204" pitchFamily="34" charset="0"/>
              <a:buChar char="•"/>
            </a:pPr>
            <a:r>
              <a:rPr lang="en-US" dirty="0"/>
              <a:t>Extend the </a:t>
            </a:r>
            <a:r>
              <a:rPr lang="en-US" dirty="0">
                <a:solidFill>
                  <a:schemeClr val="tx2"/>
                </a:solidFill>
                <a:latin typeface="Consolas" panose="020B0609020204030204" pitchFamily="49" charset="0"/>
              </a:rPr>
              <a:t>for</a:t>
            </a:r>
            <a:r>
              <a:rPr lang="en-US" dirty="0"/>
              <a:t>-loop so that indices are omitted when referring to dictionary items.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for</a:t>
            </a:r>
            <a:r>
              <a:rPr lang="en-US" dirty="0"/>
              <a:t>-loop can also iterate through any list created from a dictionary.</a:t>
            </a:r>
          </a:p>
          <a:p>
            <a:pPr marL="354013" indent="-354013">
              <a:buFont typeface="Arial" panose="020B0604020202020204" pitchFamily="34" charset="0"/>
              <a:buChar char="•"/>
            </a:pPr>
            <a:r>
              <a:rPr lang="en-US" dirty="0"/>
              <a:t>Two temporary storage variables instead of one are in the </a:t>
            </a:r>
            <a:r>
              <a:rPr lang="en-US" dirty="0">
                <a:solidFill>
                  <a:schemeClr val="tx2"/>
                </a:solidFill>
                <a:latin typeface="Consolas" panose="020B0609020204030204" pitchFamily="49" charset="0"/>
              </a:rPr>
              <a:t>for</a:t>
            </a:r>
            <a:r>
              <a:rPr lang="en-US" dirty="0"/>
              <a:t>-loop: one for the key, one for the value.</a:t>
            </a:r>
          </a:p>
          <a:p>
            <a:pPr marL="0" indent="0">
              <a:buNone/>
            </a:pPr>
            <a:endParaRPr lang="en-US" dirty="0"/>
          </a:p>
        </p:txBody>
      </p:sp>
      <p:sp>
        <p:nvSpPr>
          <p:cNvPr id="3" name="Rectangle 2"/>
          <p:cNvSpPr/>
          <p:nvPr/>
        </p:nvSpPr>
        <p:spPr>
          <a:xfrm>
            <a:off x="457200" y="2354343"/>
            <a:ext cx="8229599" cy="81697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element1, element2</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list(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err="1">
                <a:effectLst/>
                <a:latin typeface="Consolas" panose="020B0609020204030204" pitchFamily="49" charset="0"/>
                <a:ea typeface="SimSun" panose="02010600030101010101" pitchFamily="2" charset="-122"/>
                <a:cs typeface="Times New Roman" panose="02020603050405020304" pitchFamily="18" charset="0"/>
              </a:rPr>
              <a:t>.items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717550"/>
            <a:r>
              <a:rPr lang="en-US"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
        <p:nvSpPr>
          <p:cNvPr id="4" name="Title 3">
            <a:extLst>
              <a:ext uri="{FF2B5EF4-FFF2-40B4-BE49-F238E27FC236}">
                <a16:creationId xmlns:a16="http://schemas.microsoft.com/office/drawing/2014/main" id="{B23C4C7F-AD2C-45CA-A5DB-93211E17F47B}"/>
              </a:ext>
            </a:extLst>
          </p:cNvPr>
          <p:cNvSpPr>
            <a:spLocks noGrp="1"/>
          </p:cNvSpPr>
          <p:nvPr>
            <p:ph type="title"/>
          </p:nvPr>
        </p:nvSpPr>
        <p:spPr/>
        <p:txBody>
          <a:bodyPr/>
          <a:lstStyle/>
          <a:p>
            <a:r>
              <a:rPr lang="en-SG" dirty="0"/>
              <a:t>Print Dictionaries Items</a:t>
            </a:r>
          </a:p>
        </p:txBody>
      </p:sp>
    </p:spTree>
    <p:custDataLst>
      <p:tags r:id="rId1"/>
    </p:custDataLst>
    <p:extLst>
      <p:ext uri="{BB962C8B-B14F-4D97-AF65-F5344CB8AC3E}">
        <p14:creationId xmlns:p14="http://schemas.microsoft.com/office/powerpoint/2010/main" val="3361556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printing dictionary items</a:t>
            </a:r>
            <a:endParaRPr lang="en-SG" dirty="0"/>
          </a:p>
        </p:txBody>
      </p:sp>
      <p:pic>
        <p:nvPicPr>
          <p:cNvPr id="4" name="Picture 3"/>
          <p:cNvPicPr>
            <a:picLocks noChangeAspect="1"/>
          </p:cNvPicPr>
          <p:nvPr/>
        </p:nvPicPr>
        <p:blipFill rotWithShape="1">
          <a:blip r:embed="rId2"/>
          <a:srcRect l="30604" t="51615" r="37656" b="31877"/>
          <a:stretch/>
        </p:blipFill>
        <p:spPr>
          <a:xfrm>
            <a:off x="1734398" y="2286703"/>
            <a:ext cx="5804599" cy="1698172"/>
          </a:xfrm>
          <a:prstGeom prst="rect">
            <a:avLst/>
          </a:prstGeom>
        </p:spPr>
      </p:pic>
      <p:sp>
        <p:nvSpPr>
          <p:cNvPr id="5" name="Content Placeholder 5"/>
          <p:cNvSpPr txBox="1">
            <a:spLocks/>
          </p:cNvSpPr>
          <p:nvPr/>
        </p:nvSpPr>
        <p:spPr>
          <a:xfrm>
            <a:off x="586596" y="1491886"/>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Printing the items of our </a:t>
            </a:r>
            <a:r>
              <a:rPr lang="en-US" dirty="0" err="1"/>
              <a:t>Fruits_Price</a:t>
            </a:r>
            <a:r>
              <a:rPr lang="en-US" dirty="0"/>
              <a:t> dictionary</a:t>
            </a:r>
            <a:endParaRPr lang="en-SG" dirty="0"/>
          </a:p>
          <a:p>
            <a:endParaRPr lang="en-US" dirty="0"/>
          </a:p>
        </p:txBody>
      </p:sp>
    </p:spTree>
    <p:extLst>
      <p:ext uri="{BB962C8B-B14F-4D97-AF65-F5344CB8AC3E}">
        <p14:creationId xmlns:p14="http://schemas.microsoft.com/office/powerpoint/2010/main" val="2731663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Change a value of a dictionary by assigning a new value to a certain key.</a:t>
            </a:r>
            <a:endParaRPr lang="en-SG" dirty="0"/>
          </a:p>
          <a:p>
            <a:pPr marL="354013" indent="-354013">
              <a:buFont typeface="Arial" panose="020B0604020202020204" pitchFamily="34" charset="0"/>
              <a:buChar char="•"/>
            </a:pPr>
            <a:r>
              <a:rPr lang="en-US" dirty="0"/>
              <a:t>The value can be a numeric value, a character string, a tuple, or a list.</a:t>
            </a:r>
          </a:p>
          <a:p>
            <a:pPr marL="0" indent="0">
              <a:buNone/>
            </a:pPr>
            <a:endParaRPr lang="en-US" dirty="0"/>
          </a:p>
        </p:txBody>
      </p:sp>
      <p:sp>
        <p:nvSpPr>
          <p:cNvPr id="3" name="Rectangle 2"/>
          <p:cNvSpPr/>
          <p:nvPr/>
        </p:nvSpPr>
        <p:spPr>
          <a:xfrm>
            <a:off x="457200" y="2342087"/>
            <a:ext cx="8229599"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key</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value</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B486351C-9130-47D6-A05F-3BFD1421D376}"/>
              </a:ext>
            </a:extLst>
          </p:cNvPr>
          <p:cNvSpPr>
            <a:spLocks noGrp="1"/>
          </p:cNvSpPr>
          <p:nvPr>
            <p:ph type="title"/>
          </p:nvPr>
        </p:nvSpPr>
        <p:spPr/>
        <p:txBody>
          <a:bodyPr/>
          <a:lstStyle/>
          <a:p>
            <a:r>
              <a:rPr lang="en-SG" dirty="0"/>
              <a:t>Edit Dictionaries</a:t>
            </a:r>
          </a:p>
        </p:txBody>
      </p:sp>
    </p:spTree>
    <p:custDataLst>
      <p:tags r:id="rId1"/>
    </p:custDataLst>
    <p:extLst>
      <p:ext uri="{BB962C8B-B14F-4D97-AF65-F5344CB8AC3E}">
        <p14:creationId xmlns:p14="http://schemas.microsoft.com/office/powerpoint/2010/main" val="553749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708711"/>
          </a:xfrm>
        </p:spPr>
        <p:txBody>
          <a:bodyPr/>
          <a:lstStyle/>
          <a:p>
            <a:pPr marL="342900" indent="-342900">
              <a:buFont typeface="Arial" panose="020B0604020202020204" pitchFamily="34" charset="0"/>
              <a:buChar char="•"/>
            </a:pPr>
            <a:r>
              <a:rPr lang="en-US" dirty="0"/>
              <a:t>Let us change the price of Apple from 1.20 to 120.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Verify that the price of Apple is 120 in </a:t>
            </a:r>
            <a:r>
              <a:rPr lang="en-US" dirty="0" err="1"/>
              <a:t>Fruits_Price</a:t>
            </a:r>
            <a:r>
              <a:rPr lang="en-US" dirty="0"/>
              <a: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solidFill>
                  <a:srgbClr val="FF0000"/>
                </a:solidFill>
              </a:rPr>
              <a:t>Example of editing dictionary</a:t>
            </a:r>
            <a:endParaRPr lang="en-SG" dirty="0">
              <a:solidFill>
                <a:srgbClr val="FF0000"/>
              </a:solidFill>
            </a:endParaRPr>
          </a:p>
        </p:txBody>
      </p:sp>
      <p:sp>
        <p:nvSpPr>
          <p:cNvPr id="5" name="Rectangle 4"/>
          <p:cNvSpPr/>
          <p:nvPr/>
        </p:nvSpPr>
        <p:spPr>
          <a:xfrm>
            <a:off x="2158180" y="1978294"/>
            <a:ext cx="4596581"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Fruits_Price</a:t>
            </a:r>
            <a:r>
              <a:rPr lang="en-SG" sz="2000" dirty="0">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latin typeface="Consolas" panose="020B0609020204030204" pitchFamily="49" charset="0"/>
                <a:ea typeface="SimSun" panose="02010600030101010101" pitchFamily="2" charset="-122"/>
                <a:cs typeface="Times New Roman" panose="02020603050405020304" pitchFamily="18" charset="0"/>
              </a:rPr>
              <a:t>Apple</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latin typeface="Consolas" panose="020B0609020204030204" pitchFamily="49" charset="0"/>
                <a:ea typeface="SimSun" panose="02010600030101010101" pitchFamily="2" charset="-122"/>
                <a:cs typeface="Times New Roman" panose="02020603050405020304" pitchFamily="18" charset="0"/>
              </a:rPr>
              <a:t>120</a:t>
            </a:r>
            <a:endParaRPr lang="en-US" sz="2400" dirty="0">
              <a:solidFill>
                <a:schemeClr val="tx1">
                  <a:lumMod val="65000"/>
                  <a:lumOff val="35000"/>
                </a:schemeClr>
              </a:solidFill>
              <a:latin typeface="Consolas" panose="020B0609020204030204" pitchFamily="49" charset="0"/>
            </a:endParaRPr>
          </a:p>
        </p:txBody>
      </p:sp>
      <p:pic>
        <p:nvPicPr>
          <p:cNvPr id="6" name="Picture 5"/>
          <p:cNvPicPr>
            <a:picLocks noChangeAspect="1"/>
          </p:cNvPicPr>
          <p:nvPr/>
        </p:nvPicPr>
        <p:blipFill rotWithShape="1">
          <a:blip r:embed="rId2"/>
          <a:srcRect l="30769" t="57496" r="48077" b="31172"/>
          <a:stretch/>
        </p:blipFill>
        <p:spPr>
          <a:xfrm>
            <a:off x="2158180" y="3799680"/>
            <a:ext cx="3868616" cy="1165610"/>
          </a:xfrm>
          <a:prstGeom prst="rect">
            <a:avLst/>
          </a:prstGeom>
        </p:spPr>
      </p:pic>
    </p:spTree>
    <p:extLst>
      <p:ext uri="{BB962C8B-B14F-4D97-AF65-F5344CB8AC3E}">
        <p14:creationId xmlns:p14="http://schemas.microsoft.com/office/powerpoint/2010/main" val="3582039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Editing a key in a dictionary is not straightforward. </a:t>
            </a:r>
          </a:p>
          <a:p>
            <a:pPr marL="354013" indent="-354013">
              <a:buFont typeface="Arial" panose="020B0604020202020204" pitchFamily="34" charset="0"/>
              <a:buChar char="•"/>
            </a:pPr>
            <a:r>
              <a:rPr lang="en-US" dirty="0"/>
              <a:t>The keys are immutable and cannot be changed directly. </a:t>
            </a:r>
          </a:p>
          <a:p>
            <a:pPr marL="354013" indent="-354013">
              <a:buFont typeface="Arial" panose="020B0604020202020204" pitchFamily="34" charset="0"/>
              <a:buChar char="•"/>
            </a:pPr>
            <a:r>
              <a:rPr lang="en-US" dirty="0"/>
              <a:t>Instead, we can create a new key in a dictionary, take over the values from the old key, and then delete the old key. </a:t>
            </a:r>
          </a:p>
          <a:p>
            <a:pPr marL="354013" indent="-354013">
              <a:buFont typeface="Arial" panose="020B0604020202020204" pitchFamily="34" charset="0"/>
              <a:buChar char="•"/>
            </a:pPr>
            <a:r>
              <a:rPr lang="en-US" dirty="0"/>
              <a:t>The syntax </a:t>
            </a:r>
            <a:r>
              <a:rPr lang="en-US" dirty="0">
                <a:solidFill>
                  <a:schemeClr val="tx2"/>
                </a:solidFill>
                <a:latin typeface="Consolas" panose="020B0609020204030204" pitchFamily="49" charset="0"/>
              </a:rPr>
              <a:t>del</a:t>
            </a:r>
            <a:r>
              <a:rPr lang="en-US" dirty="0"/>
              <a:t> deletes an object in Python, including a dictionary key.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an object is deleted, it will no longer be available in the program.</a:t>
            </a:r>
          </a:p>
          <a:p>
            <a:pPr marL="0" indent="0">
              <a:buNone/>
            </a:pPr>
            <a:endParaRPr lang="en-US" dirty="0"/>
          </a:p>
        </p:txBody>
      </p:sp>
      <p:sp>
        <p:nvSpPr>
          <p:cNvPr id="3" name="Rectangle 2"/>
          <p:cNvSpPr/>
          <p:nvPr/>
        </p:nvSpPr>
        <p:spPr>
          <a:xfrm>
            <a:off x="457200" y="3429000"/>
            <a:ext cx="8229599" cy="43382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del </a:t>
            </a: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E37B4E21-FBF7-49C2-AA64-D14ED1A83DAE}"/>
              </a:ext>
            </a:extLst>
          </p:cNvPr>
          <p:cNvSpPr>
            <a:spLocks noGrp="1"/>
          </p:cNvSpPr>
          <p:nvPr>
            <p:ph type="title"/>
          </p:nvPr>
        </p:nvSpPr>
        <p:spPr/>
        <p:txBody>
          <a:bodyPr/>
          <a:lstStyle/>
          <a:p>
            <a:r>
              <a:rPr lang="en-SG" dirty="0"/>
              <a:t>Change Dictionary Keys</a:t>
            </a:r>
          </a:p>
        </p:txBody>
      </p:sp>
    </p:spTree>
    <p:custDataLst>
      <p:tags r:id="rId1"/>
    </p:custDataLst>
    <p:extLst>
      <p:ext uri="{BB962C8B-B14F-4D97-AF65-F5344CB8AC3E}">
        <p14:creationId xmlns:p14="http://schemas.microsoft.com/office/powerpoint/2010/main" val="3282299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deleting</a:t>
            </a:r>
            <a:endParaRPr lang="en-SG" dirty="0">
              <a:solidFill>
                <a:srgbClr val="FF0000"/>
              </a:solidFill>
            </a:endParaRPr>
          </a:p>
        </p:txBody>
      </p:sp>
      <p:pic>
        <p:nvPicPr>
          <p:cNvPr id="4" name="Picture 3"/>
          <p:cNvPicPr>
            <a:picLocks noChangeAspect="1"/>
          </p:cNvPicPr>
          <p:nvPr/>
        </p:nvPicPr>
        <p:blipFill rotWithShape="1">
          <a:blip r:embed="rId2"/>
          <a:srcRect l="30440" t="59733" r="48846" b="35438"/>
          <a:stretch/>
        </p:blipFill>
        <p:spPr>
          <a:xfrm>
            <a:off x="2500418" y="2051051"/>
            <a:ext cx="3788228" cy="496800"/>
          </a:xfrm>
          <a:prstGeom prst="rect">
            <a:avLst/>
          </a:prstGeom>
        </p:spPr>
      </p:pic>
      <p:sp>
        <p:nvSpPr>
          <p:cNvPr id="5" name="Rectangle 4"/>
          <p:cNvSpPr/>
          <p:nvPr/>
        </p:nvSpPr>
        <p:spPr>
          <a:xfrm>
            <a:off x="703005" y="1406232"/>
            <a:ext cx="5442155" cy="369332"/>
          </a:xfrm>
          <a:prstGeom prst="rect">
            <a:avLst/>
          </a:prstGeom>
        </p:spPr>
        <p:txBody>
          <a:bodyPr wrap="square">
            <a:spAutoFit/>
          </a:bodyPr>
          <a:lstStyle/>
          <a:p>
            <a:pPr marL="342900" indent="-342900">
              <a:buFont typeface="Arial" panose="020B0604020202020204" pitchFamily="34" charset="0"/>
              <a:buChar char="•"/>
            </a:pPr>
            <a:r>
              <a:rPr lang="en-US" dirty="0"/>
              <a:t>Delete the key, Apple, in </a:t>
            </a:r>
            <a:r>
              <a:rPr lang="en-US" dirty="0" err="1"/>
              <a:t>Fruits_Price</a:t>
            </a:r>
            <a:endParaRPr lang="en-US" dirty="0"/>
          </a:p>
        </p:txBody>
      </p:sp>
      <p:pic>
        <p:nvPicPr>
          <p:cNvPr id="6" name="Picture 5"/>
          <p:cNvPicPr>
            <a:picLocks noChangeAspect="1"/>
          </p:cNvPicPr>
          <p:nvPr/>
        </p:nvPicPr>
        <p:blipFill rotWithShape="1">
          <a:blip r:embed="rId2"/>
          <a:srcRect l="30440" t="64502" r="48947" b="25029"/>
          <a:stretch/>
        </p:blipFill>
        <p:spPr>
          <a:xfrm>
            <a:off x="2500418" y="3534725"/>
            <a:ext cx="3769753" cy="1076963"/>
          </a:xfrm>
          <a:prstGeom prst="rect">
            <a:avLst/>
          </a:prstGeom>
        </p:spPr>
      </p:pic>
      <p:sp>
        <p:nvSpPr>
          <p:cNvPr id="7" name="Rectangle 6"/>
          <p:cNvSpPr/>
          <p:nvPr/>
        </p:nvSpPr>
        <p:spPr>
          <a:xfrm>
            <a:off x="703005" y="3008960"/>
            <a:ext cx="5442155" cy="369332"/>
          </a:xfrm>
          <a:prstGeom prst="rect">
            <a:avLst/>
          </a:prstGeom>
        </p:spPr>
        <p:txBody>
          <a:bodyPr wrap="square">
            <a:spAutoFit/>
          </a:bodyPr>
          <a:lstStyle/>
          <a:p>
            <a:pPr marL="342900" indent="-342900">
              <a:buFont typeface="Arial" panose="020B0604020202020204" pitchFamily="34" charset="0"/>
              <a:buChar char="•"/>
            </a:pPr>
            <a:r>
              <a:rPr lang="en-US" dirty="0"/>
              <a:t>Verify the key, Apple, is deleted from </a:t>
            </a:r>
            <a:r>
              <a:rPr lang="en-US" dirty="0" err="1"/>
              <a:t>Fruits_Price</a:t>
            </a:r>
            <a:endParaRPr lang="en-US" dirty="0"/>
          </a:p>
        </p:txBody>
      </p:sp>
    </p:spTree>
    <p:extLst>
      <p:ext uri="{BB962C8B-B14F-4D97-AF65-F5344CB8AC3E}">
        <p14:creationId xmlns:p14="http://schemas.microsoft.com/office/powerpoint/2010/main" val="689065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To add a dictionary key, we simply assign a value to a new key.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syntax is just the same as the syntax to edit an existing key. </a:t>
            </a:r>
          </a:p>
          <a:p>
            <a:pPr marL="354013" indent="-354013">
              <a:buFont typeface="Arial" panose="020B0604020202020204" pitchFamily="34" charset="0"/>
              <a:buChar char="•"/>
            </a:pPr>
            <a:r>
              <a:rPr lang="en-US" dirty="0"/>
              <a:t>The only difference is that the key in the index operator must be a new one here, and an existing one for editing.</a:t>
            </a:r>
          </a:p>
          <a:p>
            <a:pPr marL="0" indent="0">
              <a:buNone/>
            </a:pPr>
            <a:endParaRPr lang="en-US" dirty="0"/>
          </a:p>
        </p:txBody>
      </p:sp>
      <p:sp>
        <p:nvSpPr>
          <p:cNvPr id="3" name="Rectangle 2"/>
          <p:cNvSpPr/>
          <p:nvPr/>
        </p:nvSpPr>
        <p:spPr>
          <a:xfrm>
            <a:off x="457200" y="1945579"/>
            <a:ext cx="8229599"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 key</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value</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F2328918-7035-49EF-A8F6-5A4840F0F25F}"/>
              </a:ext>
            </a:extLst>
          </p:cNvPr>
          <p:cNvSpPr>
            <a:spLocks noGrp="1"/>
          </p:cNvSpPr>
          <p:nvPr>
            <p:ph type="title"/>
          </p:nvPr>
        </p:nvSpPr>
        <p:spPr/>
        <p:txBody>
          <a:bodyPr/>
          <a:lstStyle/>
          <a:p>
            <a:r>
              <a:rPr lang="en-SG" dirty="0"/>
              <a:t>Add Items to Dictionary</a:t>
            </a:r>
          </a:p>
        </p:txBody>
      </p:sp>
    </p:spTree>
    <p:custDataLst>
      <p:tags r:id="rId1"/>
    </p:custDataLst>
    <p:extLst>
      <p:ext uri="{BB962C8B-B14F-4D97-AF65-F5344CB8AC3E}">
        <p14:creationId xmlns:p14="http://schemas.microsoft.com/office/powerpoint/2010/main" val="79431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2</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Types </a:t>
            </a:r>
            <a:br>
              <a:rPr lang="en-US" altLang="en-US"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and Functions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To merge two dictionaries, Python offers two options.</a:t>
            </a:r>
          </a:p>
          <a:p>
            <a:pPr marL="354013" indent="-354013">
              <a:buFont typeface="Arial" panose="020B0604020202020204" pitchFamily="34" charset="0"/>
              <a:buChar char="•"/>
            </a:pPr>
            <a:r>
              <a:rPr lang="en-US" dirty="0"/>
              <a:t>Syntax for Python version 3.9 onwards uses the “Bitwise Or” operator “</a:t>
            </a:r>
            <a:r>
              <a:rPr lang="en-US" dirty="0">
                <a:solidFill>
                  <a:schemeClr val="tx2"/>
                </a:solidFill>
                <a:latin typeface="Consolas" panose="020B0609020204030204" pitchFamily="49" charset="0"/>
              </a:rPr>
              <a:t>|</a:t>
            </a:r>
            <a:r>
              <a:rPr lang="en-US" dirty="0"/>
              <a:t>” to merge two dictionaries: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Syntax for Python version 3.5 onwards:</a:t>
            </a:r>
          </a:p>
          <a:p>
            <a:pPr marL="0" indent="0">
              <a:buNone/>
            </a:pPr>
            <a:endParaRPr lang="en-US" dirty="0"/>
          </a:p>
        </p:txBody>
      </p:sp>
      <p:sp>
        <p:nvSpPr>
          <p:cNvPr id="3" name="Rectangle 2"/>
          <p:cNvSpPr/>
          <p:nvPr/>
        </p:nvSpPr>
        <p:spPr>
          <a:xfrm>
            <a:off x="457200" y="2445724"/>
            <a:ext cx="8229599" cy="4688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new_dictionary</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dictionary1 | dictionary2</a:t>
            </a:r>
            <a:endParaRPr lang="en-US" sz="2400" dirty="0">
              <a:solidFill>
                <a:schemeClr val="tx1">
                  <a:lumMod val="65000"/>
                  <a:lumOff val="3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DBA40630-C84D-4293-82D0-7E7ECB104F7B}"/>
              </a:ext>
            </a:extLst>
          </p:cNvPr>
          <p:cNvSpPr/>
          <p:nvPr/>
        </p:nvSpPr>
        <p:spPr>
          <a:xfrm>
            <a:off x="457200" y="3357914"/>
            <a:ext cx="8229599" cy="4688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new_dictionary</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{**dictionary1, **dictionary2}</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0D93AF04-7142-4E71-9E3E-95C9DDAE6849}"/>
              </a:ext>
            </a:extLst>
          </p:cNvPr>
          <p:cNvSpPr>
            <a:spLocks noGrp="1"/>
          </p:cNvSpPr>
          <p:nvPr>
            <p:ph type="title"/>
          </p:nvPr>
        </p:nvSpPr>
        <p:spPr/>
        <p:txBody>
          <a:bodyPr/>
          <a:lstStyle/>
          <a:p>
            <a:r>
              <a:rPr lang="en-SG" dirty="0"/>
              <a:t>Merge Dictionaries</a:t>
            </a:r>
          </a:p>
        </p:txBody>
      </p:sp>
    </p:spTree>
    <p:custDataLst>
      <p:tags r:id="rId1"/>
    </p:custDataLst>
    <p:extLst>
      <p:ext uri="{BB962C8B-B14F-4D97-AF65-F5344CB8AC3E}">
        <p14:creationId xmlns:p14="http://schemas.microsoft.com/office/powerpoint/2010/main" val="2502727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60561"/>
          </a:xfrm>
        </p:spPr>
        <p:txBody>
          <a:bodyPr>
            <a:normAutofit/>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car brands are stored as the keys of a dictionary. The value of the corresponding dictionary key is a sub-dictionary in which the model is used as key and the price is stored as value. </a:t>
            </a:r>
          </a:p>
          <a:p>
            <a:pPr algn="just"/>
            <a:r>
              <a:rPr lang="en-US" dirty="0">
                <a:solidFill>
                  <a:schemeClr val="tx1"/>
                </a:solidFill>
              </a:rPr>
              <a:t>Note that we should only have one key </a:t>
            </a:r>
            <a:r>
              <a:rPr lang="en-US" dirty="0"/>
              <a:t>for each brand in the dictionary. That means, </a:t>
            </a:r>
            <a:r>
              <a:rPr lang="en-US" dirty="0">
                <a:solidFill>
                  <a:schemeClr val="tx1"/>
                </a:solidFill>
              </a:rPr>
              <a:t>if the user enters multiple cars for the same brand, the value of that key should be a sub-dictionary which contains multiple keys. And the value for each of the key in the sub-dictionary is the price of one model</a:t>
            </a:r>
            <a:r>
              <a:rPr lang="en-US" dirty="0"/>
              <a: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191886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sensible to use dictionaries instead of tuples and lists?</a:t>
            </a:r>
          </a:p>
          <a:p>
            <a:pPr marL="354013" indent="-354013">
              <a:buFont typeface="Arial" panose="020B0604020202020204" pitchFamily="34" charset="0"/>
              <a:buChar char="•"/>
            </a:pPr>
            <a:r>
              <a:rPr lang="en-US" dirty="0"/>
              <a:t>How do we edit the values and keys of a dictionary? What are the required steps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2994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Integrated Methods and Functions</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Functions are routine programs for value processing.</a:t>
            </a:r>
          </a:p>
          <a:p>
            <a:pPr marL="354013" indent="-354013">
              <a:buFont typeface="Arial" panose="020B0604020202020204" pitchFamily="34" charset="0"/>
              <a:buChar char="•"/>
            </a:pPr>
            <a:r>
              <a:rPr lang="en-US" dirty="0"/>
              <a:t>Values are passed on to functions as arguments/parameters and results will be returned as output to the user.</a:t>
            </a:r>
          </a:p>
          <a:p>
            <a:pPr marL="354013" indent="-354013">
              <a:buFont typeface="Arial" panose="020B0604020202020204" pitchFamily="34" charset="0"/>
              <a:buChar char="•"/>
            </a:pPr>
            <a:r>
              <a:rPr lang="en-US" dirty="0"/>
              <a:t>E.g., </a:t>
            </a:r>
            <a:r>
              <a:rPr lang="en-US" dirty="0">
                <a:solidFill>
                  <a:schemeClr val="tx2"/>
                </a:solidFill>
                <a:latin typeface="Consolas" panose="020B0609020204030204" pitchFamily="49" charset="0"/>
              </a:rPr>
              <a:t>int()</a:t>
            </a:r>
            <a:r>
              <a:rPr lang="en-US" dirty="0"/>
              <a:t> removes all decimal digits of a value and returns an integer as result.</a:t>
            </a:r>
          </a:p>
        </p:txBody>
      </p:sp>
    </p:spTree>
    <p:custDataLst>
      <p:tags r:id="rId1"/>
    </p:custDataLst>
    <p:extLst>
      <p:ext uri="{BB962C8B-B14F-4D97-AF65-F5344CB8AC3E}">
        <p14:creationId xmlns:p14="http://schemas.microsoft.com/office/powerpoint/2010/main" val="2906196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Built-In 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Built-in functions are integrated in Python, e.g., </a:t>
            </a:r>
            <a:r>
              <a:rPr lang="en-US" dirty="0">
                <a:solidFill>
                  <a:schemeClr val="tx2"/>
                </a:solidFill>
                <a:latin typeface="Consolas" panose="020B0609020204030204" pitchFamily="49" charset="0"/>
              </a:rPr>
              <a:t>print()</a:t>
            </a:r>
            <a:r>
              <a:rPr lang="en-US" dirty="0"/>
              <a:t>, </a:t>
            </a:r>
            <a:r>
              <a:rPr lang="en-US" dirty="0">
                <a:solidFill>
                  <a:schemeClr val="tx2"/>
                </a:solidFill>
                <a:latin typeface="Consolas" panose="020B0609020204030204" pitchFamily="49" charset="0"/>
              </a:rPr>
              <a:t>input()</a:t>
            </a:r>
            <a:r>
              <a:rPr lang="en-US" dirty="0"/>
              <a:t>.</a:t>
            </a:r>
          </a:p>
          <a:p>
            <a:pPr marL="354013" indent="-354013">
              <a:buFont typeface="Arial" panose="020B0604020202020204" pitchFamily="34" charset="0"/>
              <a:buChar char="•"/>
            </a:pPr>
            <a:r>
              <a:rPr lang="en-US" dirty="0"/>
              <a:t>Here is a list of all Python built-in functions in alphabetical order.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spcBef>
                <a:spcPts val="0"/>
              </a:spcBef>
              <a:buFont typeface="Arial" panose="020B0604020202020204" pitchFamily="34" charset="0"/>
              <a:buChar char="•"/>
            </a:pPr>
            <a:r>
              <a:rPr lang="en-SG" sz="1400" dirty="0">
                <a:effectLst/>
                <a:latin typeface="+mj-lt"/>
                <a:ea typeface="SimSun" panose="02010600030101010101" pitchFamily="2" charset="-122"/>
                <a:cs typeface="Times New Roman" panose="02020603050405020304" pitchFamily="18" charset="0"/>
              </a:rPr>
              <a:t>(Source: </a:t>
            </a:r>
            <a:r>
              <a:rPr lang="en-SG" sz="1400" u="sng" dirty="0">
                <a:solidFill>
                  <a:srgbClr val="0000FF"/>
                </a:solidFill>
                <a:effectLst/>
                <a:latin typeface="+mj-lt"/>
                <a:ea typeface="SimSun" panose="02010600030101010101" pitchFamily="2" charset="-122"/>
                <a:cs typeface="Times New Roman" panose="02020603050405020304" pitchFamily="18" charset="0"/>
                <a:hlinkClick r:id="rId4"/>
              </a:rPr>
              <a:t>https://docs.python.org/3/library/functions.html</a:t>
            </a:r>
            <a:r>
              <a:rPr lang="en-SG" sz="1400" dirty="0">
                <a:effectLst/>
                <a:latin typeface="+mj-lt"/>
                <a:ea typeface="SimSun" panose="02010600030101010101" pitchFamily="2" charset="-122"/>
                <a:cs typeface="Times New Roman" panose="02020603050405020304" pitchFamily="18" charset="0"/>
              </a:rPr>
              <a:t>)</a:t>
            </a:r>
            <a:endParaRPr lang="en-US" sz="1600" dirty="0">
              <a:latin typeface="+mj-lt"/>
            </a:endParaRPr>
          </a:p>
        </p:txBody>
      </p:sp>
      <p:graphicFrame>
        <p:nvGraphicFramePr>
          <p:cNvPr id="5" name="Table 4">
            <a:extLst>
              <a:ext uri="{FF2B5EF4-FFF2-40B4-BE49-F238E27FC236}">
                <a16:creationId xmlns:a16="http://schemas.microsoft.com/office/drawing/2014/main" id="{8330429B-8554-464D-B13B-F6D4DB09AFAC}"/>
              </a:ext>
            </a:extLst>
          </p:cNvPr>
          <p:cNvGraphicFramePr>
            <a:graphicFrameLocks noGrp="1"/>
          </p:cNvGraphicFramePr>
          <p:nvPr/>
        </p:nvGraphicFramePr>
        <p:xfrm>
          <a:off x="530940" y="2191302"/>
          <a:ext cx="8155860" cy="3965500"/>
        </p:xfrm>
        <a:graphic>
          <a:graphicData uri="http://schemas.openxmlformats.org/drawingml/2006/table">
            <a:tbl>
              <a:tblPr>
                <a:tableStyleId>{5C22544A-7EE6-4342-B048-85BDC9FD1C3A}</a:tableStyleId>
              </a:tblPr>
              <a:tblGrid>
                <a:gridCol w="1631172">
                  <a:extLst>
                    <a:ext uri="{9D8B030D-6E8A-4147-A177-3AD203B41FA5}">
                      <a16:colId xmlns:a16="http://schemas.microsoft.com/office/drawing/2014/main" val="3836983470"/>
                    </a:ext>
                  </a:extLst>
                </a:gridCol>
                <a:gridCol w="1631172">
                  <a:extLst>
                    <a:ext uri="{9D8B030D-6E8A-4147-A177-3AD203B41FA5}">
                      <a16:colId xmlns:a16="http://schemas.microsoft.com/office/drawing/2014/main" val="459439320"/>
                    </a:ext>
                  </a:extLst>
                </a:gridCol>
                <a:gridCol w="1631172">
                  <a:extLst>
                    <a:ext uri="{9D8B030D-6E8A-4147-A177-3AD203B41FA5}">
                      <a16:colId xmlns:a16="http://schemas.microsoft.com/office/drawing/2014/main" val="3562017812"/>
                    </a:ext>
                  </a:extLst>
                </a:gridCol>
                <a:gridCol w="1631172">
                  <a:extLst>
                    <a:ext uri="{9D8B030D-6E8A-4147-A177-3AD203B41FA5}">
                      <a16:colId xmlns:a16="http://schemas.microsoft.com/office/drawing/2014/main" val="1378366044"/>
                    </a:ext>
                  </a:extLst>
                </a:gridCol>
                <a:gridCol w="1631172">
                  <a:extLst>
                    <a:ext uri="{9D8B030D-6E8A-4147-A177-3AD203B41FA5}">
                      <a16:colId xmlns:a16="http://schemas.microsoft.com/office/drawing/2014/main" val="2783267235"/>
                    </a:ext>
                  </a:extLst>
                </a:gridCol>
              </a:tblGrid>
              <a:tr h="250294">
                <a:tc>
                  <a:txBody>
                    <a:bodyPr/>
                    <a:lstStyle/>
                    <a:p>
                      <a:pPr algn="ctr" fontAlgn="b"/>
                      <a:r>
                        <a:rPr lang="en-SG" sz="1800" u="none" strike="noStrike" dirty="0">
                          <a:effectLst/>
                        </a:rPr>
                        <a:t>abs()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all()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any()</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ascii()</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bin()</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596971"/>
                  </a:ext>
                </a:extLst>
              </a:tr>
              <a:tr h="275549">
                <a:tc>
                  <a:txBody>
                    <a:bodyPr/>
                    <a:lstStyle/>
                    <a:p>
                      <a:pPr algn="ctr" fontAlgn="b"/>
                      <a:r>
                        <a:rPr lang="en-SG" sz="1800" u="none" strike="noStrike" dirty="0">
                          <a:effectLst/>
                        </a:rPr>
                        <a:t>bool()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breakpoint()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bytearray</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bytes()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callable()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3775425"/>
                  </a:ext>
                </a:extLst>
              </a:tr>
              <a:tr h="275549">
                <a:tc>
                  <a:txBody>
                    <a:bodyPr/>
                    <a:lstStyle/>
                    <a:p>
                      <a:pPr algn="ctr" fontAlgn="b"/>
                      <a:r>
                        <a:rPr lang="en-SG" sz="1800" u="none" strike="noStrike" dirty="0" err="1">
                          <a:effectLst/>
                        </a:rPr>
                        <a:t>chr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err="1">
                          <a:effectLst/>
                        </a:rPr>
                        <a:t>classmethod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compile()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complex()</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delattr()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3613675"/>
                  </a:ext>
                </a:extLst>
              </a:tr>
              <a:tr h="275549">
                <a:tc>
                  <a:txBody>
                    <a:bodyPr/>
                    <a:lstStyle/>
                    <a:p>
                      <a:pPr algn="ctr" fontAlgn="b"/>
                      <a:r>
                        <a:rPr lang="en-SG" sz="1800" u="none" strike="noStrike" dirty="0" err="1">
                          <a:effectLst/>
                        </a:rPr>
                        <a:t>dict</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dir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divmod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enumerate()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eval()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1071431"/>
                  </a:ext>
                </a:extLst>
              </a:tr>
              <a:tr h="275549">
                <a:tc>
                  <a:txBody>
                    <a:bodyPr/>
                    <a:lstStyle/>
                    <a:p>
                      <a:pPr algn="ctr" fontAlgn="b"/>
                      <a:r>
                        <a:rPr lang="en-SG" sz="1800" u="none" strike="noStrike">
                          <a:effectLst/>
                        </a:rPr>
                        <a:t>exec()</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filter()</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float()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format()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frozenset()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4648653"/>
                  </a:ext>
                </a:extLst>
              </a:tr>
              <a:tr h="275549">
                <a:tc>
                  <a:txBody>
                    <a:bodyPr/>
                    <a:lstStyle/>
                    <a:p>
                      <a:pPr algn="ctr" fontAlgn="b"/>
                      <a:r>
                        <a:rPr lang="en-SG" sz="1800" u="none" strike="noStrike" dirty="0" err="1">
                          <a:effectLst/>
                        </a:rPr>
                        <a:t>getattr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globals</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hasattr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hash()</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help()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0730909"/>
                  </a:ext>
                </a:extLst>
              </a:tr>
              <a:tr h="275549">
                <a:tc>
                  <a:txBody>
                    <a:bodyPr/>
                    <a:lstStyle/>
                    <a:p>
                      <a:pPr algn="ctr" fontAlgn="b"/>
                      <a:r>
                        <a:rPr lang="en-SG" sz="1800" u="none" strike="noStrike" dirty="0">
                          <a:effectLst/>
                        </a:rPr>
                        <a:t>hex()</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id()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input()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int()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isinstance()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799290"/>
                  </a:ext>
                </a:extLst>
              </a:tr>
              <a:tr h="275549">
                <a:tc>
                  <a:txBody>
                    <a:bodyPr/>
                    <a:lstStyle/>
                    <a:p>
                      <a:pPr algn="ctr" fontAlgn="b"/>
                      <a:r>
                        <a:rPr lang="en-SG" sz="1800" u="none" strike="noStrike" dirty="0" err="1">
                          <a:effectLst/>
                        </a:rPr>
                        <a:t>issubclass</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iter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len</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list()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locals()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6361776"/>
                  </a:ext>
                </a:extLst>
              </a:tr>
              <a:tr h="275549">
                <a:tc>
                  <a:txBody>
                    <a:bodyPr/>
                    <a:lstStyle/>
                    <a:p>
                      <a:pPr algn="ctr" fontAlgn="b"/>
                      <a:r>
                        <a:rPr lang="en-SG" sz="1800" u="none" strike="noStrike" dirty="0">
                          <a:effectLst/>
                        </a:rPr>
                        <a:t>map()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max()</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err="1">
                          <a:effectLst/>
                        </a:rPr>
                        <a:t>memoryview</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min()</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next()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7430769"/>
                  </a:ext>
                </a:extLst>
              </a:tr>
              <a:tr h="250294">
                <a:tc>
                  <a:txBody>
                    <a:bodyPr/>
                    <a:lstStyle/>
                    <a:p>
                      <a:pPr algn="ctr" fontAlgn="b"/>
                      <a:r>
                        <a:rPr lang="en-SG" sz="1800" u="none" strike="noStrike" dirty="0">
                          <a:effectLst/>
                        </a:rPr>
                        <a:t>object()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oct()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open()</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ord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pow()</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7955385"/>
                  </a:ext>
                </a:extLst>
              </a:tr>
              <a:tr h="275549">
                <a:tc>
                  <a:txBody>
                    <a:bodyPr/>
                    <a:lstStyle/>
                    <a:p>
                      <a:pPr algn="ctr" fontAlgn="b"/>
                      <a:r>
                        <a:rPr lang="en-SG" sz="1800" u="none" strike="noStrike" dirty="0">
                          <a:effectLst/>
                        </a:rPr>
                        <a:t>print()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property()</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range()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repr()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reversed()</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1964334"/>
                  </a:ext>
                </a:extLst>
              </a:tr>
              <a:tr h="250294">
                <a:tc>
                  <a:txBody>
                    <a:bodyPr/>
                    <a:lstStyle/>
                    <a:p>
                      <a:pPr algn="ctr" fontAlgn="b"/>
                      <a:r>
                        <a:rPr lang="en-SG" sz="1800" u="none" strike="noStrike" dirty="0">
                          <a:effectLst/>
                        </a:rPr>
                        <a:t>round()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set()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setattr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slice()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sorted()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9169622"/>
                  </a:ext>
                </a:extLst>
              </a:tr>
              <a:tr h="275549">
                <a:tc>
                  <a:txBody>
                    <a:bodyPr/>
                    <a:lstStyle/>
                    <a:p>
                      <a:pPr algn="ctr" fontAlgn="b"/>
                      <a:r>
                        <a:rPr lang="en-SG" sz="1800" u="none" strike="noStrike" dirty="0" err="1">
                          <a:effectLst/>
                        </a:rPr>
                        <a:t>staticmethod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str()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sum()</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super()</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tuple()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1148581"/>
                  </a:ext>
                </a:extLst>
              </a:tr>
              <a:tr h="250294">
                <a:tc>
                  <a:txBody>
                    <a:bodyPr/>
                    <a:lstStyle/>
                    <a:p>
                      <a:pPr algn="ctr" fontAlgn="b"/>
                      <a:r>
                        <a:rPr lang="en-SG" sz="1800" u="none" strike="noStrike" dirty="0">
                          <a:effectLst/>
                        </a:rPr>
                        <a:t>type()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vars()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zip()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b"/>
                      <a:r>
                        <a:rPr lang="en-SG" sz="1800" u="none" strike="noStrike" dirty="0">
                          <a:effectLst/>
                        </a:rPr>
                        <a:t>__import__()</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SG"/>
                    </a:p>
                  </a:txBody>
                  <a:tcPr/>
                </a:tc>
                <a:extLst>
                  <a:ext uri="{0D108BD9-81ED-4DB2-BD59-A6C34878D82A}">
                    <a16:rowId xmlns:a16="http://schemas.microsoft.com/office/drawing/2014/main" val="1080325934"/>
                  </a:ext>
                </a:extLst>
              </a:tr>
            </a:tbl>
          </a:graphicData>
        </a:graphic>
      </p:graphicFrame>
    </p:spTree>
    <p:custDataLst>
      <p:tags r:id="rId1"/>
    </p:custDataLst>
    <p:extLst>
      <p:ext uri="{BB962C8B-B14F-4D97-AF65-F5344CB8AC3E}">
        <p14:creationId xmlns:p14="http://schemas.microsoft.com/office/powerpoint/2010/main" val="3154411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Built-In Methods in Python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Methods are routines that are applied to the objects they are attached to.</a:t>
            </a:r>
          </a:p>
          <a:p>
            <a:pPr marL="354013" indent="-354013">
              <a:buFont typeface="Arial" panose="020B0604020202020204" pitchFamily="34" charset="0"/>
              <a:buChar char="•"/>
            </a:pPr>
            <a:r>
              <a:rPr lang="en-US" dirty="0"/>
              <a:t>E.g., </a:t>
            </a:r>
            <a:r>
              <a:rPr lang="en-US" dirty="0">
                <a:solidFill>
                  <a:schemeClr val="tx2"/>
                </a:solidFill>
                <a:latin typeface="Consolas" panose="020B0609020204030204" pitchFamily="49" charset="0"/>
              </a:rPr>
              <a:t>.format()</a:t>
            </a:r>
            <a:r>
              <a:rPr lang="en-US" dirty="0"/>
              <a:t> for formatting string, </a:t>
            </a:r>
            <a:r>
              <a:rPr lang="en-US" dirty="0">
                <a:solidFill>
                  <a:schemeClr val="tx2"/>
                </a:solidFill>
                <a:latin typeface="Consolas" panose="020B0609020204030204" pitchFamily="49" charset="0"/>
              </a:rPr>
              <a:t>.keys()</a:t>
            </a:r>
            <a:r>
              <a:rPr lang="en-US" dirty="0"/>
              <a:t>, </a:t>
            </a:r>
            <a:r>
              <a:rPr lang="en-US" dirty="0">
                <a:solidFill>
                  <a:schemeClr val="tx2"/>
                </a:solidFill>
                <a:latin typeface="Consolas" panose="020B0609020204030204" pitchFamily="49" charset="0"/>
              </a:rPr>
              <a:t>.values()</a:t>
            </a:r>
            <a:r>
              <a:rPr lang="en-US" dirty="0"/>
              <a:t> and </a:t>
            </a:r>
            <a:r>
              <a:rPr lang="en-US" dirty="0">
                <a:solidFill>
                  <a:schemeClr val="tx2"/>
                </a:solidFill>
                <a:latin typeface="Consolas" panose="020B0609020204030204" pitchFamily="49" charset="0"/>
              </a:rPr>
              <a:t>.items()</a:t>
            </a:r>
            <a:r>
              <a:rPr lang="en-US" dirty="0"/>
              <a:t> for dictionaries.</a:t>
            </a:r>
          </a:p>
          <a:p>
            <a:pPr marL="354013" indent="-354013">
              <a:buFont typeface="Arial" panose="020B0604020202020204" pitchFamily="34" charset="0"/>
              <a:buChar char="•"/>
            </a:pPr>
            <a:r>
              <a:rPr lang="en-US" dirty="0"/>
              <a:t>Methods return results to the program once they are applied on defined objects during runtime. </a:t>
            </a:r>
          </a:p>
          <a:p>
            <a:pPr marL="354013" indent="-354013">
              <a:buFont typeface="Arial" panose="020B0604020202020204" pitchFamily="34" charset="0"/>
              <a:buChar char="•"/>
            </a:pPr>
            <a:r>
              <a:rPr lang="en-US" dirty="0"/>
              <a:t>Each method is only applicable to certain object types.</a:t>
            </a:r>
          </a:p>
          <a:p>
            <a:pPr marL="354013" indent="-354013">
              <a:buFont typeface="Arial" panose="020B0604020202020204" pitchFamily="34" charset="0"/>
              <a:buChar char="•"/>
            </a:pPr>
            <a:r>
              <a:rPr lang="en-US" dirty="0"/>
              <a:t>The list of some common methods can be found on: </a:t>
            </a:r>
          </a:p>
          <a:p>
            <a:pPr marL="354013" indent="0">
              <a:buNone/>
              <a:tabLst>
                <a:tab pos="354013" algn="l"/>
              </a:tabLst>
            </a:pPr>
            <a:r>
              <a:rPr lang="en-US" dirty="0">
                <a:hlinkClick r:id="rId4"/>
              </a:rPr>
              <a:t>https://www.w3schools.com/python/python_ref_tuple.asp</a:t>
            </a:r>
            <a:r>
              <a:rPr lang="en-US" dirty="0"/>
              <a:t>  </a:t>
            </a:r>
            <a:r>
              <a:rPr lang="en-US" dirty="0">
                <a:hlinkClick r:id="rId5"/>
              </a:rPr>
              <a:t>https://www.w3schools.com/python/python_ref_list.asp</a:t>
            </a:r>
            <a:r>
              <a:rPr lang="en-US" dirty="0"/>
              <a:t> </a:t>
            </a:r>
            <a:r>
              <a:rPr lang="en-US" dirty="0">
                <a:hlinkClick r:id="rId6"/>
              </a:rPr>
              <a:t>https://www.w3schools.com/python/python_ref_dictionary.asp</a:t>
            </a:r>
            <a:r>
              <a:rPr lang="en-US" dirty="0"/>
              <a:t> </a:t>
            </a:r>
            <a:r>
              <a:rPr lang="en-US" dirty="0">
                <a:hlinkClick r:id="rId7"/>
              </a:rPr>
              <a:t>https://www.w3schools.com/python/python_ref_string.asp</a:t>
            </a:r>
            <a:r>
              <a:rPr lang="en-US" dirty="0"/>
              <a:t> </a:t>
            </a:r>
          </a:p>
        </p:txBody>
      </p:sp>
    </p:spTree>
    <p:custDataLst>
      <p:tags r:id="rId1"/>
    </p:custDataLst>
    <p:extLst>
      <p:ext uri="{BB962C8B-B14F-4D97-AF65-F5344CB8AC3E}">
        <p14:creationId xmlns:p14="http://schemas.microsoft.com/office/powerpoint/2010/main" val="2392435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336825"/>
          </a:xfrm>
        </p:spPr>
        <p:txBody>
          <a:bodyPr>
            <a:normAutofit/>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trailing and leading white spaces in the inputs of the car brand and model should be removed by some built-in Python functions. </a:t>
            </a:r>
          </a:p>
          <a:p>
            <a:pPr algn="just"/>
            <a:r>
              <a:rPr lang="en-US" dirty="0">
                <a:solidFill>
                  <a:schemeClr val="tx1"/>
                </a:solidFill>
              </a:rPr>
              <a:t>Furthermore, the first letter of the brand should be stored in capital letters (only the first letter of the entire input, not the first letter of each word in the input) while all </a:t>
            </a:r>
            <a:r>
              <a:rPr lang="en-US" dirty="0"/>
              <a:t>the subsequent </a:t>
            </a:r>
            <a:r>
              <a:rPr lang="en-US" dirty="0">
                <a:solidFill>
                  <a:schemeClr val="tx1"/>
                </a:solidFill>
              </a:rPr>
              <a:t>letters should be kept in the format as entered by the user.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63569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components of a built-in function or method, and where can we get those information before applying them in our program?</a:t>
            </a:r>
          </a:p>
          <a:p>
            <a:pPr marL="354013" indent="-354013">
              <a:buFont typeface="Arial" panose="020B0604020202020204" pitchFamily="34" charset="0"/>
              <a:buChar char="•"/>
            </a:pPr>
            <a:r>
              <a:rPr lang="en-US" dirty="0"/>
              <a:t>Can we avoid the use of functions or methods and write such routines by ourselves?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592670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User-defined Functions</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Tuples</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User-Defined Functions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User-defined functions are functions that we write to suit our own needs.</a:t>
            </a:r>
          </a:p>
          <a:p>
            <a:pPr marL="354013" indent="-354013">
              <a:buFont typeface="Arial" panose="020B0604020202020204" pitchFamily="34" charset="0"/>
              <a:buChar char="•"/>
            </a:pPr>
            <a:r>
              <a:rPr lang="en-US" dirty="0"/>
              <a:t>They will only be executed when they are called from the main program.</a:t>
            </a:r>
          </a:p>
          <a:p>
            <a:pPr marL="354013" indent="-354013">
              <a:buFont typeface="Arial" panose="020B0604020202020204" pitchFamily="34" charset="0"/>
              <a:buChar char="•"/>
            </a:pPr>
            <a:r>
              <a:rPr lang="en-US" dirty="0"/>
              <a:t>A function consists of four parts:</a:t>
            </a:r>
          </a:p>
          <a:p>
            <a:pPr marL="806450" lvl="1" indent="-457200" algn="l">
              <a:buFont typeface="+mj-lt"/>
              <a:buAutoNum type="arabicPeriod"/>
            </a:pPr>
            <a:r>
              <a:rPr lang="en-US" dirty="0">
                <a:solidFill>
                  <a:schemeClr val="tx1"/>
                </a:solidFill>
              </a:rPr>
              <a:t>Function name</a:t>
            </a:r>
          </a:p>
          <a:p>
            <a:pPr marL="806450" lvl="1" indent="-457200" algn="l">
              <a:buFont typeface="+mj-lt"/>
              <a:buAutoNum type="arabicPeriod"/>
            </a:pPr>
            <a:r>
              <a:rPr lang="en-US" dirty="0">
                <a:solidFill>
                  <a:schemeClr val="tx1"/>
                </a:solidFill>
              </a:rPr>
              <a:t>Arguments</a:t>
            </a:r>
          </a:p>
          <a:p>
            <a:pPr marL="806450" lvl="1" indent="-457200" algn="l">
              <a:buFont typeface="+mj-lt"/>
              <a:buAutoNum type="arabicPeriod"/>
            </a:pPr>
            <a:r>
              <a:rPr lang="en-US" dirty="0">
                <a:solidFill>
                  <a:schemeClr val="tx1"/>
                </a:solidFill>
              </a:rPr>
              <a:t>Instructions</a:t>
            </a:r>
          </a:p>
          <a:p>
            <a:pPr marL="806450" lvl="1" indent="-457200" algn="l">
              <a:buFont typeface="+mj-lt"/>
              <a:buAutoNum type="arabicPeriod"/>
            </a:pPr>
            <a:r>
              <a:rPr lang="en-US" dirty="0">
                <a:solidFill>
                  <a:schemeClr val="tx1"/>
                </a:solidFill>
              </a:rPr>
              <a:t>Output object (or value)</a:t>
            </a:r>
          </a:p>
        </p:txBody>
      </p:sp>
    </p:spTree>
    <p:custDataLst>
      <p:tags r:id="rId1"/>
    </p:custDataLst>
    <p:extLst>
      <p:ext uri="{BB962C8B-B14F-4D97-AF65-F5344CB8AC3E}">
        <p14:creationId xmlns:p14="http://schemas.microsoft.com/office/powerpoint/2010/main" val="3763628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No “outsourcing” of main program parts to functions because of “program cleanliness”. </a:t>
            </a:r>
          </a:p>
          <a:p>
            <a:pPr marL="354013" indent="-354013">
              <a:buFont typeface="Arial" panose="020B0604020202020204" pitchFamily="34" charset="0"/>
              <a:buChar char="•"/>
            </a:pPr>
            <a:r>
              <a:rPr lang="en-US" dirty="0"/>
              <a:t>Debugging is challenging if the code jumps between main program and functions.</a:t>
            </a:r>
          </a:p>
          <a:p>
            <a:pPr marL="354013" indent="-354013">
              <a:buFont typeface="Arial" panose="020B0604020202020204" pitchFamily="34" charset="0"/>
              <a:buChar char="•"/>
            </a:pPr>
            <a:r>
              <a:rPr lang="en-US" dirty="0"/>
              <a:t>Rules of thumb for using user-defined functions:</a:t>
            </a:r>
          </a:p>
          <a:p>
            <a:pPr marL="806450" lvl="1" indent="-457200" algn="l">
              <a:buFont typeface="+mj-lt"/>
              <a:buAutoNum type="arabicPeriod"/>
            </a:pPr>
            <a:r>
              <a:rPr lang="en-US" dirty="0">
                <a:solidFill>
                  <a:schemeClr val="tx1"/>
                </a:solidFill>
              </a:rPr>
              <a:t>Same routine appears more than once in main program.</a:t>
            </a:r>
          </a:p>
          <a:p>
            <a:pPr marL="806450" lvl="1" indent="-457200" algn="l">
              <a:buFont typeface="+mj-lt"/>
              <a:buAutoNum type="arabicPeriod"/>
            </a:pPr>
            <a:r>
              <a:rPr lang="en-US" dirty="0">
                <a:solidFill>
                  <a:schemeClr val="tx1"/>
                </a:solidFill>
              </a:rPr>
              <a:t>Combination of various functions is used on multiple occasions.</a:t>
            </a:r>
          </a:p>
          <a:p>
            <a:pPr marL="806450" lvl="1" indent="-457200" algn="l">
              <a:buFont typeface="+mj-lt"/>
              <a:buAutoNum type="arabicPeriod"/>
            </a:pPr>
            <a:r>
              <a:rPr lang="en-US" dirty="0">
                <a:solidFill>
                  <a:schemeClr val="tx1"/>
                </a:solidFill>
              </a:rPr>
              <a:t>Increase of main program’s efficiency.</a:t>
            </a:r>
          </a:p>
        </p:txBody>
      </p:sp>
      <p:sp>
        <p:nvSpPr>
          <p:cNvPr id="5" name="Title 4">
            <a:extLst>
              <a:ext uri="{FF2B5EF4-FFF2-40B4-BE49-F238E27FC236}">
                <a16:creationId xmlns:a16="http://schemas.microsoft.com/office/drawing/2014/main" id="{FFA26FE1-FDF7-456F-9FE7-C931880117C9}"/>
              </a:ext>
            </a:extLst>
          </p:cNvPr>
          <p:cNvSpPr>
            <a:spLocks noGrp="1"/>
          </p:cNvSpPr>
          <p:nvPr>
            <p:ph type="title"/>
          </p:nvPr>
        </p:nvSpPr>
        <p:spPr>
          <a:xfrm>
            <a:off x="586595" y="-1"/>
            <a:ext cx="8479583" cy="838800"/>
          </a:xfrm>
        </p:spPr>
        <p:txBody>
          <a:bodyPr/>
          <a:lstStyle/>
          <a:p>
            <a:r>
              <a:rPr lang="en-SG" dirty="0"/>
              <a:t>Correct Use of User-Defined Functions</a:t>
            </a:r>
          </a:p>
        </p:txBody>
      </p:sp>
    </p:spTree>
    <p:custDataLst>
      <p:tags r:id="rId1"/>
    </p:custDataLst>
    <p:extLst>
      <p:ext uri="{BB962C8B-B14F-4D97-AF65-F5344CB8AC3E}">
        <p14:creationId xmlns:p14="http://schemas.microsoft.com/office/powerpoint/2010/main" val="204165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Syntax of User-Defined 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def</a:t>
            </a:r>
            <a:r>
              <a:rPr lang="en-US" dirty="0"/>
              <a:t>-syntax indicates the definition of a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Functions are called in the main program by integrating the function name with the arguments at an appropriate place.</a:t>
            </a:r>
          </a:p>
        </p:txBody>
      </p:sp>
      <p:sp>
        <p:nvSpPr>
          <p:cNvPr id="5" name="Rectangle 4">
            <a:extLst>
              <a:ext uri="{FF2B5EF4-FFF2-40B4-BE49-F238E27FC236}">
                <a16:creationId xmlns:a16="http://schemas.microsoft.com/office/drawing/2014/main" id="{958684FD-735A-4F11-9C81-33B6B22497B7}"/>
              </a:ext>
            </a:extLst>
          </p:cNvPr>
          <p:cNvSpPr/>
          <p:nvPr/>
        </p:nvSpPr>
        <p:spPr>
          <a:xfrm>
            <a:off x="457201" y="1950283"/>
            <a:ext cx="8229599" cy="98956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algn="l">
              <a:spcBef>
                <a:spcPts val="600"/>
              </a:spcBef>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def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function_name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895350" algn="l">
              <a:tabLst>
                <a:tab pos="1435100"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895350">
              <a:tabLst>
                <a:tab pos="1435100" algn="l"/>
              </a:tabLst>
            </a:pPr>
            <a:r>
              <a:rPr lang="en-US" sz="2000" dirty="0">
                <a:effectLst/>
                <a:latin typeface="Consolas" panose="020B0609020204030204" pitchFamily="49" charset="0"/>
                <a:ea typeface="SimSun" panose="02010600030101010101" pitchFamily="2" charset="-122"/>
                <a:cs typeface="Times New Roman" panose="02020603050405020304" pitchFamily="18" charset="0"/>
              </a:rPr>
              <a:t>	return </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endParaRPr lang="en-US" sz="2400" dirty="0">
              <a:solidFill>
                <a:schemeClr val="accent2">
                  <a:lumMod val="50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D467694F-EEAF-4EE2-9476-7AB6C02848AB}"/>
              </a:ext>
            </a:extLst>
          </p:cNvPr>
          <p:cNvSpPr/>
          <p:nvPr/>
        </p:nvSpPr>
        <p:spPr>
          <a:xfrm>
            <a:off x="457201" y="3914715"/>
            <a:ext cx="8229599" cy="160265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411538" indent="-2516188" algn="l">
              <a:tabLst>
                <a:tab pos="4163695" algn="l"/>
              </a:tabLst>
            </a:pPr>
            <a:r>
              <a:rPr lang="en-SG" sz="2000" i="1" dirty="0">
                <a:solidFill>
                  <a:srgbClr val="808080"/>
                </a:solidFill>
                <a:effectLst/>
                <a:latin typeface="Consolas" panose="020B0609020204030204" pitchFamily="49" charset="0"/>
                <a:ea typeface="SimSun" panose="02010600030101010101" pitchFamily="2" charset="-122"/>
                <a:cs typeface="Times New Roman" panose="02020603050405020304" pitchFamily="18" charset="0"/>
              </a:rPr>
              <a:t>… (Main program)</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3411538" indent="-2516188" algn="l">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function_name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object1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object2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411538" indent="-2516188" algn="l">
              <a:tabLst>
                <a:tab pos="9239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print(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411538" indent="-2516188"/>
            <a:r>
              <a:rPr lang="en-US" sz="2000" i="1" dirty="0">
                <a:solidFill>
                  <a:srgbClr val="808080"/>
                </a:solidFill>
                <a:effectLst/>
                <a:latin typeface="Consolas" panose="020B0609020204030204" pitchFamily="49" charset="0"/>
                <a:ea typeface="SimSun" panose="02010600030101010101" pitchFamily="2" charset="-122"/>
                <a:cs typeface="Times New Roman" panose="02020603050405020304" pitchFamily="18" charset="0"/>
              </a:rPr>
              <a:t>… (Continue with main program)</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3150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checking of the input validity of the selling price should be conducted in a user-defined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498040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Are there any situations in which it is still appropriate for us to “outsource” parts of the main program to a user-defined function?</a:t>
            </a:r>
          </a:p>
          <a:p>
            <a:pPr marL="354013" indent="-354013">
              <a:buFont typeface="Arial" panose="020B0604020202020204" pitchFamily="34" charset="0"/>
              <a:buChar char="•"/>
            </a:pPr>
            <a:r>
              <a:rPr lang="en-US" dirty="0"/>
              <a:t>What are the points that we must pay attention to regarding the code of the main program before calling a function from there?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205444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Modules, Packages and Libraries</a:t>
            </a:r>
          </a:p>
        </p:txBody>
      </p:sp>
    </p:spTree>
    <p:custDataLst>
      <p:tags r:id="rId1"/>
    </p:custDataLst>
    <p:extLst>
      <p:ext uri="{BB962C8B-B14F-4D97-AF65-F5344CB8AC3E}">
        <p14:creationId xmlns:p14="http://schemas.microsoft.com/office/powerpoint/2010/main" val="2583178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Modules, Packages, Libraries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Python packages are like directories of Python scripts, or modules.</a:t>
            </a:r>
          </a:p>
          <a:p>
            <a:pPr marL="354013" indent="-354013">
              <a:buFont typeface="Arial" panose="020B0604020202020204" pitchFamily="34" charset="0"/>
              <a:buChar char="•"/>
            </a:pPr>
            <a:r>
              <a:rPr lang="en-US" dirty="0"/>
              <a:t>Modules specify functions, methods, and object types to solve certain tasks.</a:t>
            </a:r>
          </a:p>
          <a:p>
            <a:pPr marL="354013" indent="-354013">
              <a:buFont typeface="Arial" panose="020B0604020202020204" pitchFamily="34" charset="0"/>
              <a:buChar char="•"/>
            </a:pPr>
            <a:r>
              <a:rPr lang="en-US" dirty="0"/>
              <a:t>Packages may contain sub-packages or regular modules.</a:t>
            </a:r>
          </a:p>
          <a:p>
            <a:pPr marL="354013" indent="-354013">
              <a:buFont typeface="Arial" panose="020B0604020202020204" pitchFamily="34" charset="0"/>
              <a:buChar char="•"/>
            </a:pPr>
            <a:r>
              <a:rPr lang="en-US" dirty="0"/>
              <a:t>Packages of standard libraries are already installed in Python. </a:t>
            </a:r>
          </a:p>
          <a:p>
            <a:pPr marL="354013" indent="-354013">
              <a:buFont typeface="Arial" panose="020B0604020202020204" pitchFamily="34" charset="0"/>
              <a:buChar char="•"/>
            </a:pPr>
            <a:r>
              <a:rPr lang="en-US" dirty="0"/>
              <a:t>Library is a collection of codes to perform specific tasks without writing our own code.</a:t>
            </a:r>
          </a:p>
        </p:txBody>
      </p:sp>
    </p:spTree>
    <p:custDataLst>
      <p:tags r:id="rId1"/>
    </p:custDataLst>
    <p:extLst>
      <p:ext uri="{BB962C8B-B14F-4D97-AF65-F5344CB8AC3E}">
        <p14:creationId xmlns:p14="http://schemas.microsoft.com/office/powerpoint/2010/main" val="2935170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Packages and Modules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In Python, we can choose to import the entire package or a specific module of the package.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an alias to refer to a specific package or module from thereon in the program. </a:t>
            </a:r>
          </a:p>
          <a:p>
            <a:pPr marL="354013" indent="-354013">
              <a:buFont typeface="Arial" panose="020B0604020202020204" pitchFamily="34" charset="0"/>
              <a:buChar char="•"/>
            </a:pPr>
            <a:r>
              <a:rPr lang="en-US" dirty="0"/>
              <a:t>Alias is advantageous if the package or module has a very long name.</a:t>
            </a:r>
          </a:p>
        </p:txBody>
      </p:sp>
      <p:sp>
        <p:nvSpPr>
          <p:cNvPr id="5" name="Rectangle 4">
            <a:extLst>
              <a:ext uri="{FF2B5EF4-FFF2-40B4-BE49-F238E27FC236}">
                <a16:creationId xmlns:a16="http://schemas.microsoft.com/office/drawing/2014/main" id="{2636079C-E95D-40B2-AD0D-5A757A41E90E}"/>
              </a:ext>
            </a:extLst>
          </p:cNvPr>
          <p:cNvSpPr/>
          <p:nvPr/>
        </p:nvSpPr>
        <p:spPr>
          <a:xfrm>
            <a:off x="457201" y="2108035"/>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import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as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package_alias</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354013"/>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endParaRPr lang="en-US" sz="28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91865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Call Modules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If the whole package is imported, refer the package or its alias as prefix and call the module after a dot (</a:t>
            </a:r>
            <a:r>
              <a:rPr lang="en-US" dirty="0">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only a single module is imported, call it directly by its name without referring to the package.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only a single module is imported with an alias, use the alias instead of the original module name.</a:t>
            </a:r>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10268E1D-F129-4226-8736-758E36DE34CA}"/>
              </a:ext>
            </a:extLst>
          </p:cNvPr>
          <p:cNvSpPr/>
          <p:nvPr/>
        </p:nvSpPr>
        <p:spPr>
          <a:xfrm>
            <a:off x="457201" y="3730754"/>
            <a:ext cx="8229599" cy="46925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9988" algn="l">
              <a:spcBef>
                <a:spcPts val="600"/>
              </a:spcBef>
              <a:spcAft>
                <a:spcPts val="600"/>
              </a:spcAft>
              <a:tabLst>
                <a:tab pos="4163695" algn="l"/>
              </a:tabLst>
            </a:pP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84580D1A-6F9B-417F-9FD4-FF485DA4866E}"/>
              </a:ext>
            </a:extLst>
          </p:cNvPr>
          <p:cNvSpPr/>
          <p:nvPr/>
        </p:nvSpPr>
        <p:spPr>
          <a:xfrm>
            <a:off x="457201" y="2075352"/>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5113" algn="l">
              <a:spcBef>
                <a:spcPts val="600"/>
              </a:spcBef>
              <a:spcAft>
                <a:spcPts val="600"/>
              </a:spcAft>
            </a:pP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65113"/>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package_alias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5EF3BBE-66C8-4112-9413-DEA580D3204E}"/>
              </a:ext>
            </a:extLst>
          </p:cNvPr>
          <p:cNvSpPr/>
          <p:nvPr/>
        </p:nvSpPr>
        <p:spPr>
          <a:xfrm>
            <a:off x="457201" y="4905770"/>
            <a:ext cx="8229599" cy="4692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9988"/>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814580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Packages with pip/pip3</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More Python packages are available on the internet.</a:t>
            </a:r>
          </a:p>
          <a:p>
            <a:pPr marL="354013" indent="-354013">
              <a:buFont typeface="Arial" panose="020B0604020202020204" pitchFamily="34" charset="0"/>
              <a:buChar char="•"/>
            </a:pPr>
            <a:r>
              <a:rPr lang="en-US" dirty="0"/>
              <a:t>Download and install them by the pip or pip3 Python package.</a:t>
            </a:r>
          </a:p>
          <a:p>
            <a:pPr marL="354013" indent="-354013">
              <a:buFont typeface="Arial" panose="020B0604020202020204" pitchFamily="34" charset="0"/>
              <a:buChar char="•"/>
            </a:pPr>
            <a:r>
              <a:rPr lang="en-US" dirty="0"/>
              <a:t>Use PowerShell or Command Prompt as well (or similar terminal apps from other operation systems) to execute the following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“pip3” is a newer version of “pip”. Use either one for the installation.</a:t>
            </a:r>
          </a:p>
          <a:p>
            <a:pPr marL="342900" indent="-34290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10268E1D-F129-4226-8736-758E36DE34CA}"/>
              </a:ext>
            </a:extLst>
          </p:cNvPr>
          <p:cNvSpPr/>
          <p:nvPr/>
        </p:nvSpPr>
        <p:spPr>
          <a:xfrm>
            <a:off x="457201" y="3042591"/>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215265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endParaRPr lang="en-US" sz="36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430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Define Tuples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collection of values written as comma-separated items between a pair of round brackets.</a:t>
            </a:r>
            <a:endParaRPr lang="en-SG" u="sn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Tuples are not specifically designed for mathematical operations. </a:t>
            </a:r>
          </a:p>
          <a:p>
            <a:pPr marL="354013" indent="-354013">
              <a:buFont typeface="Arial" panose="020B0604020202020204" pitchFamily="34" charset="0"/>
              <a:buChar char="•"/>
            </a:pPr>
            <a:r>
              <a:rPr lang="en-US" dirty="0"/>
              <a:t>The items in a tuple can be numeric, string, or a mixture of both.</a:t>
            </a:r>
          </a:p>
          <a:p>
            <a:pPr marL="354013" indent="-354013">
              <a:buFont typeface="Arial" panose="020B0604020202020204" pitchFamily="34" charset="0"/>
              <a:buChar char="•"/>
            </a:pPr>
            <a:r>
              <a:rPr lang="en-US" dirty="0"/>
              <a:t>Immutable and efficient in terms of performance and memory use. </a:t>
            </a:r>
          </a:p>
          <a:p>
            <a:pPr marL="354013" indent="-354013">
              <a:buFont typeface="Arial" panose="020B0604020202020204" pitchFamily="34" charset="0"/>
              <a:buChar char="•"/>
            </a:pPr>
            <a:r>
              <a:rPr lang="en-US" dirty="0"/>
              <a:t>Useful when sharing data with others without permission for editing.</a:t>
            </a:r>
            <a:endParaRPr lang="en-SG" dirty="0"/>
          </a:p>
        </p:txBody>
      </p:sp>
      <p:sp>
        <p:nvSpPr>
          <p:cNvPr id="5" name="Rectangle 4">
            <a:extLst>
              <a:ext uri="{FF2B5EF4-FFF2-40B4-BE49-F238E27FC236}">
                <a16:creationId xmlns:a16="http://schemas.microsoft.com/office/drawing/2014/main" id="{958684FD-735A-4F11-9C81-33B6B22497B7}"/>
              </a:ext>
            </a:extLst>
          </p:cNvPr>
          <p:cNvSpPr/>
          <p:nvPr/>
        </p:nvSpPr>
        <p:spPr>
          <a:xfrm>
            <a:off x="457200" y="200771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latin typeface="Consolas" panose="020B0609020204030204" pitchFamily="49" charset="0"/>
              </a:rPr>
              <a:t>)</a:t>
            </a:r>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and Uninstall Packages</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To update/upgrade a package, we need to type the following syntax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Uninstall a package by the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10268E1D-F129-4226-8736-758E36DE34CA}"/>
              </a:ext>
            </a:extLst>
          </p:cNvPr>
          <p:cNvSpPr/>
          <p:nvPr/>
        </p:nvSpPr>
        <p:spPr>
          <a:xfrm>
            <a:off x="457201" y="2039700"/>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--upgrade </a:t>
            </a:r>
          </a:p>
          <a:p>
            <a:pPr marL="143510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upgrade</a:t>
            </a:r>
            <a:endParaRPr lang="en-US" sz="36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1E0686E7-50F3-4D8E-866D-BA8A3B19FDE5}"/>
              </a:ext>
            </a:extLst>
          </p:cNvPr>
          <p:cNvSpPr/>
          <p:nvPr/>
        </p:nvSpPr>
        <p:spPr>
          <a:xfrm>
            <a:off x="457201" y="3406877"/>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uninstall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uninstall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endParaRPr lang="en-US" sz="36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42605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Packages in Python</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Here are some common packages for data analytics in Python.</a:t>
            </a:r>
          </a:p>
          <a:p>
            <a:pPr marL="354013" indent="-354013">
              <a:buFont typeface="Arial" panose="020B0604020202020204" pitchFamily="34" charset="0"/>
              <a:buChar char="•"/>
            </a:pPr>
            <a:endParaRPr lang="en-US" dirty="0"/>
          </a:p>
        </p:txBody>
      </p:sp>
      <p:graphicFrame>
        <p:nvGraphicFramePr>
          <p:cNvPr id="5" name="Table 4">
            <a:extLst>
              <a:ext uri="{FF2B5EF4-FFF2-40B4-BE49-F238E27FC236}">
                <a16:creationId xmlns:a16="http://schemas.microsoft.com/office/drawing/2014/main" id="{301B9EA2-C897-49A8-881B-9ED9D00A5392}"/>
              </a:ext>
            </a:extLst>
          </p:cNvPr>
          <p:cNvGraphicFramePr>
            <a:graphicFrameLocks noGrp="1"/>
          </p:cNvGraphicFramePr>
          <p:nvPr/>
        </p:nvGraphicFramePr>
        <p:xfrm>
          <a:off x="1105338" y="1891055"/>
          <a:ext cx="7542924" cy="4019330"/>
        </p:xfrm>
        <a:graphic>
          <a:graphicData uri="http://schemas.openxmlformats.org/drawingml/2006/table">
            <a:tbl>
              <a:tblPr firstRow="1" firstCol="1" bandRow="1">
                <a:tableStyleId>{B301B821-A1FF-4177-AEE7-76D212191A09}</a:tableStyleId>
              </a:tblPr>
              <a:tblGrid>
                <a:gridCol w="1806127">
                  <a:extLst>
                    <a:ext uri="{9D8B030D-6E8A-4147-A177-3AD203B41FA5}">
                      <a16:colId xmlns:a16="http://schemas.microsoft.com/office/drawing/2014/main" val="3165408696"/>
                    </a:ext>
                  </a:extLst>
                </a:gridCol>
                <a:gridCol w="5736797">
                  <a:extLst>
                    <a:ext uri="{9D8B030D-6E8A-4147-A177-3AD203B41FA5}">
                      <a16:colId xmlns:a16="http://schemas.microsoft.com/office/drawing/2014/main" val="3639907538"/>
                    </a:ext>
                  </a:extLst>
                </a:gridCol>
              </a:tblGrid>
              <a:tr h="499427">
                <a:tc>
                  <a:txBody>
                    <a:bodyPr/>
                    <a:lstStyle/>
                    <a:p>
                      <a:pPr algn="ctr">
                        <a:lnSpc>
                          <a:spcPct val="130000"/>
                        </a:lnSpc>
                        <a:spcBef>
                          <a:spcPts val="600"/>
                        </a:spcBef>
                        <a:spcAft>
                          <a:spcPts val="600"/>
                        </a:spcAft>
                      </a:pPr>
                      <a:r>
                        <a:rPr lang="en-SG" sz="2100" dirty="0">
                          <a:effectLst/>
                        </a:rPr>
                        <a:t>Package</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6624" marR="96624" marT="57035" marB="5703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100" dirty="0">
                          <a:effectLst/>
                        </a:rPr>
                        <a:t>Description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6624" marR="96624" marT="57035" marB="5703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713304435"/>
                  </a:ext>
                </a:extLst>
              </a:tr>
              <a:tr h="436151">
                <a:tc>
                  <a:txBody>
                    <a:bodyPr/>
                    <a:lstStyle/>
                    <a:p>
                      <a:pPr algn="l"/>
                      <a:r>
                        <a:rPr lang="en-SG" sz="2100" b="0" u="none" strike="noStrike" dirty="0">
                          <a:effectLst/>
                        </a:rPr>
                        <a:t>matplotlib</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Creates data visualisation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35377916"/>
                  </a:ext>
                </a:extLst>
              </a:tr>
              <a:tr h="436151">
                <a:tc>
                  <a:txBody>
                    <a:bodyPr/>
                    <a:lstStyle/>
                    <a:p>
                      <a:pPr algn="l"/>
                      <a:r>
                        <a:rPr lang="en-SG" sz="2100" b="0" u="none" strike="noStrike" dirty="0">
                          <a:effectLst/>
                        </a:rPr>
                        <a:t>NumPy</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Manages multi-dimensional arrays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246313035"/>
                  </a:ext>
                </a:extLst>
              </a:tr>
              <a:tr h="436151">
                <a:tc>
                  <a:txBody>
                    <a:bodyPr/>
                    <a:lstStyle/>
                    <a:p>
                      <a:pPr algn="l"/>
                      <a:r>
                        <a:rPr lang="en-SG" sz="2100" b="0" u="none" strike="noStrike" dirty="0">
                          <a:effectLst/>
                        </a:rPr>
                        <a:t>pandas</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Handles two-dimensional data tables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24447"/>
                  </a:ext>
                </a:extLst>
              </a:tr>
              <a:tr h="436151">
                <a:tc>
                  <a:txBody>
                    <a:bodyPr/>
                    <a:lstStyle/>
                    <a:p>
                      <a:pPr algn="l"/>
                      <a:r>
                        <a:rPr lang="en-SG" sz="2100" b="0" dirty="0">
                          <a:effectLst/>
                        </a:rPr>
                        <a:t>pendulum</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Provides complex coding for dates and times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41628798"/>
                  </a:ext>
                </a:extLst>
              </a:tr>
              <a:tr h="436151">
                <a:tc>
                  <a:txBody>
                    <a:bodyPr/>
                    <a:lstStyle/>
                    <a:p>
                      <a:pPr algn="l"/>
                      <a:r>
                        <a:rPr lang="en-SG" sz="2100" b="0" dirty="0">
                          <a:effectLst/>
                        </a:rPr>
                        <a:t>requests</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Sends HTTP requests from Python code</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23001784"/>
                  </a:ext>
                </a:extLst>
              </a:tr>
              <a:tr h="436151">
                <a:tc>
                  <a:txBody>
                    <a:bodyPr/>
                    <a:lstStyle/>
                    <a:p>
                      <a:pPr algn="l"/>
                      <a:r>
                        <a:rPr lang="en-SG" sz="2100" b="0" u="none" strike="noStrike" dirty="0">
                          <a:effectLst/>
                        </a:rPr>
                        <a:t>sciki</a:t>
                      </a:r>
                      <a:r>
                        <a:rPr lang="en-SG" sz="2100" b="0" dirty="0">
                          <a:effectLst/>
                        </a:rPr>
                        <a:t>t-learn</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Provides tools of data analytics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3961270"/>
                  </a:ext>
                </a:extLst>
              </a:tr>
              <a:tr h="436151">
                <a:tc>
                  <a:txBody>
                    <a:bodyPr/>
                    <a:lstStyle/>
                    <a:p>
                      <a:pPr algn="l"/>
                      <a:r>
                        <a:rPr lang="en-SG" sz="2100" b="0" u="none" strike="noStrike" dirty="0" err="1">
                          <a:solidFill>
                            <a:schemeClr val="tx1"/>
                          </a:solidFill>
                          <a:effectLst/>
                        </a:rPr>
                        <a:t>scipy</a:t>
                      </a:r>
                      <a:endParaRPr lang="en-SG" sz="2100" b="0" u="none" dirty="0">
                        <a:solidFill>
                          <a:schemeClr val="tx1"/>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Carries out scientific and technical computations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6700138"/>
                  </a:ext>
                </a:extLst>
              </a:tr>
              <a:tr h="436151">
                <a:tc>
                  <a:txBody>
                    <a:bodyPr/>
                    <a:lstStyle/>
                    <a:p>
                      <a:pPr algn="l"/>
                      <a:r>
                        <a:rPr lang="en-SG" sz="2100" b="0" u="none" strike="noStrike" dirty="0">
                          <a:effectLst/>
                        </a:rPr>
                        <a:t>sqlite</a:t>
                      </a:r>
                      <a:r>
                        <a:rPr lang="en-SG" sz="2100" b="0" dirty="0">
                          <a:effectLst/>
                        </a:rPr>
                        <a:t>3</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Manages SQL database in Python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88884970"/>
                  </a:ext>
                </a:extLst>
              </a:tr>
            </a:tbl>
          </a:graphicData>
        </a:graphic>
      </p:graphicFrame>
    </p:spTree>
    <p:custDataLst>
      <p:tags r:id="rId1"/>
    </p:custDataLst>
    <p:extLst>
      <p:ext uri="{BB962C8B-B14F-4D97-AF65-F5344CB8AC3E}">
        <p14:creationId xmlns:p14="http://schemas.microsoft.com/office/powerpoint/2010/main" val="3165390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Install the following Python packages using pip or pip3:</a:t>
            </a:r>
          </a:p>
          <a:p>
            <a:pPr marL="342900" indent="-342900">
              <a:buFont typeface="Arial" panose="020B0604020202020204" pitchFamily="34" charset="0"/>
              <a:buChar char="•"/>
            </a:pPr>
            <a:r>
              <a:rPr lang="en-US" dirty="0"/>
              <a:t>NumPy</a:t>
            </a:r>
          </a:p>
          <a:p>
            <a:pPr marL="342900" indent="-342900">
              <a:buFont typeface="Arial" panose="020B0604020202020204" pitchFamily="34" charset="0"/>
              <a:buChar char="•"/>
            </a:pPr>
            <a:r>
              <a:rPr lang="en-US" dirty="0"/>
              <a:t>matplotlib</a:t>
            </a:r>
          </a:p>
          <a:p>
            <a:pPr marL="342900" indent="-342900">
              <a:buFont typeface="Arial" panose="020B0604020202020204" pitchFamily="34" charset="0"/>
              <a:buChar char="•"/>
            </a:pPr>
            <a:r>
              <a:rPr lang="en-US" dirty="0"/>
              <a:t>scikit-learn</a:t>
            </a:r>
          </a:p>
          <a:p>
            <a:pPr marL="342900" indent="-342900">
              <a:buFont typeface="Arial" panose="020B0604020202020204" pitchFamily="34" charset="0"/>
              <a:buChar char="•"/>
            </a:pPr>
            <a:r>
              <a:rPr lang="en-US" dirty="0"/>
              <a:t>sqlite3</a:t>
            </a:r>
          </a:p>
          <a:p>
            <a:pPr marL="342900" indent="-342900">
              <a:buFont typeface="Arial" panose="020B0604020202020204" pitchFamily="34" charset="0"/>
              <a:buChar char="•"/>
            </a:pPr>
            <a:r>
              <a:rPr lang="en-US" dirty="0"/>
              <a:t>JupyterLab</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324197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import the entire package and when does it make more sense to import a single module?</a:t>
            </a:r>
          </a:p>
          <a:p>
            <a:pPr marL="354013" indent="-354013">
              <a:buFont typeface="Arial" panose="020B0604020202020204" pitchFamily="34" charset="0"/>
              <a:buChar char="•"/>
            </a:pPr>
            <a:r>
              <a:rPr lang="en-US" dirty="0"/>
              <a:t>Under which circumstances do we need an alias for a package or module? Are there any rules for an alias like a variable name?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39313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specific elements in a tuple.</a:t>
            </a:r>
            <a:endParaRPr lang="en-SG" dirty="0"/>
          </a:p>
          <a:p>
            <a:pPr marL="354013" indent="-354013">
              <a:buFont typeface="Arial" panose="020B0604020202020204" pitchFamily="34" charset="0"/>
              <a:buChar char="•"/>
            </a:pPr>
            <a:r>
              <a:rPr lang="en-US" dirty="0"/>
              <a:t>The index begins with 0 and ends with the number of elements minus 1.</a:t>
            </a:r>
            <a:endParaRPr lang="en-SG" dirty="0"/>
          </a:p>
          <a:p>
            <a:pPr marL="354013" indent="-354013">
              <a:buFont typeface="Arial" panose="020B0604020202020204" pitchFamily="34" charset="0"/>
              <a:buChar char="•"/>
            </a:pPr>
            <a:r>
              <a:rPr lang="en-US" dirty="0"/>
              <a:t>To subset multiple elements, put the start and end indices, connected by a colon in the index operator.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Important: The end index is </a:t>
            </a:r>
            <a:r>
              <a:rPr lang="en-US" b="1" i="1" dirty="0"/>
              <a:t>NOT</a:t>
            </a:r>
            <a:r>
              <a:rPr lang="en-US" dirty="0"/>
              <a:t> included in the subsetting procedure.</a:t>
            </a:r>
          </a:p>
          <a:p>
            <a:pPr marL="354013" indent="-354013">
              <a:buFont typeface="Arial" panose="020B0604020202020204" pitchFamily="34" charset="0"/>
              <a:buChar char="•"/>
            </a:pPr>
            <a:r>
              <a:rPr lang="en-US" dirty="0"/>
              <a:t>Apply negative indices to access elements starting from the last element.</a:t>
            </a:r>
            <a:endParaRPr lang="en-SG" dirty="0"/>
          </a:p>
          <a:p>
            <a:pPr marL="354013" indent="-354013">
              <a:buFont typeface="Arial" panose="020B0604020202020204" pitchFamily="34" charset="0"/>
              <a:buChar char="•"/>
            </a:pPr>
            <a:endParaRPr lang="en-SG" dirty="0"/>
          </a:p>
          <a:p>
            <a:pPr marL="354013" indent="-354013"/>
            <a:endParaRPr lang="en-SG" dirty="0"/>
          </a:p>
        </p:txBody>
      </p:sp>
      <p:sp>
        <p:nvSpPr>
          <p:cNvPr id="3" name="Rectangle 2"/>
          <p:cNvSpPr/>
          <p:nvPr/>
        </p:nvSpPr>
        <p:spPr>
          <a:xfrm>
            <a:off x="457200" y="2944222"/>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tuple_subset</a:t>
            </a:r>
            <a:r>
              <a:rPr lang="en-US" sz="2000" dirty="0">
                <a:latin typeface="Consolas" panose="020B0609020204030204" pitchFamily="49" charset="0"/>
              </a:rPr>
              <a:t> = </a:t>
            </a:r>
            <a:r>
              <a:rPr lang="en-US" sz="2000" dirty="0" err="1">
                <a:latin typeface="Consolas" panose="020B0609020204030204" pitchFamily="49" charset="0"/>
              </a:rPr>
              <a:t>tuple_name</a:t>
            </a:r>
            <a:r>
              <a:rPr lang="en-US" sz="2000" dirty="0">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latin typeface="Consolas" panose="020B0609020204030204" pitchFamily="49" charset="0"/>
              </a:rPr>
              <a:t>]</a:t>
            </a:r>
          </a:p>
        </p:txBody>
      </p:sp>
      <p:sp>
        <p:nvSpPr>
          <p:cNvPr id="4" name="Title 3">
            <a:extLst>
              <a:ext uri="{FF2B5EF4-FFF2-40B4-BE49-F238E27FC236}">
                <a16:creationId xmlns:a16="http://schemas.microsoft.com/office/drawing/2014/main" id="{C245D6B9-096C-4B0C-A816-4ECEBB04A520}"/>
              </a:ext>
            </a:extLst>
          </p:cNvPr>
          <p:cNvSpPr>
            <a:spLocks noGrp="1"/>
          </p:cNvSpPr>
          <p:nvPr>
            <p:ph type="title"/>
          </p:nvPr>
        </p:nvSpPr>
        <p:spPr/>
        <p:txBody>
          <a:bodyPr/>
          <a:lstStyle/>
          <a:p>
            <a:r>
              <a:rPr lang="en-SG" dirty="0"/>
              <a:t>Subset and Index Tuples</a:t>
            </a:r>
          </a:p>
        </p:txBody>
      </p:sp>
    </p:spTree>
    <p:custDataLst>
      <p:tags r:id="rId1"/>
    </p:custDataLst>
    <p:extLst>
      <p:ext uri="{BB962C8B-B14F-4D97-AF65-F5344CB8AC3E}">
        <p14:creationId xmlns:p14="http://schemas.microsoft.com/office/powerpoint/2010/main" val="8863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index</a:t>
            </a:r>
            <a:endParaRPr lang="en-SG" dirty="0">
              <a:solidFill>
                <a:srgbClr val="FF0000"/>
              </a:solidFill>
            </a:endParaRPr>
          </a:p>
        </p:txBody>
      </p:sp>
      <p:sp>
        <p:nvSpPr>
          <p:cNvPr id="5" name="Content Placeholder 5"/>
          <p:cNvSpPr txBox="1">
            <a:spLocks/>
          </p:cNvSpPr>
          <p:nvPr/>
        </p:nvSpPr>
        <p:spPr>
          <a:xfrm>
            <a:off x="492133" y="1189702"/>
            <a:ext cx="8468334" cy="505378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Suppose we have a tuple of fruits, named as Fruits</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index this tuple using a positive index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US" dirty="0"/>
          </a:p>
          <a:p>
            <a:pPr marL="354013" indent="-354013">
              <a:buFont typeface="Arial" panose="020B0604020202020204" pitchFamily="34" charset="0"/>
              <a:buChar char="•"/>
            </a:pPr>
            <a:r>
              <a:rPr lang="en-US" dirty="0"/>
              <a:t>Alternatively, we can refer to elements of this tuple using a negative index</a:t>
            </a:r>
          </a:p>
          <a:p>
            <a:endParaRPr lang="en-US" dirty="0"/>
          </a:p>
          <a:p>
            <a:endParaRPr lang="en-SG" dirty="0"/>
          </a:p>
          <a:p>
            <a:pPr marL="354013" indent="-354013"/>
            <a:endParaRPr lang="en-SG" dirty="0"/>
          </a:p>
        </p:txBody>
      </p:sp>
      <p:sp>
        <p:nvSpPr>
          <p:cNvPr id="9" name="TextBox 8"/>
          <p:cNvSpPr txBox="1"/>
          <p:nvPr/>
        </p:nvSpPr>
        <p:spPr>
          <a:xfrm>
            <a:off x="1651295" y="3021558"/>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10" name="TextBox 9"/>
          <p:cNvSpPr txBox="1"/>
          <p:nvPr/>
        </p:nvSpPr>
        <p:spPr>
          <a:xfrm>
            <a:off x="9625781" y="3333135"/>
            <a:ext cx="914400" cy="914400"/>
          </a:xfrm>
          <a:prstGeom prst="rect">
            <a:avLst/>
          </a:prstGeom>
          <a:noFill/>
        </p:spPr>
        <p:txBody>
          <a:bodyPr wrap="none" rtlCol="0" anchor="b">
            <a:noAutofit/>
          </a:bodyPr>
          <a:lstStyle/>
          <a:p>
            <a:endParaRPr lang="en-SG" sz="4400" dirty="0">
              <a:solidFill>
                <a:schemeClr val="bg1"/>
              </a:solidFill>
              <a:latin typeface="Calibri Light" panose="020F0302020204030204" pitchFamily="34" charset="0"/>
            </a:endParaRPr>
          </a:p>
        </p:txBody>
      </p:sp>
      <p:grpSp>
        <p:nvGrpSpPr>
          <p:cNvPr id="15" name="Group 14"/>
          <p:cNvGrpSpPr/>
          <p:nvPr/>
        </p:nvGrpSpPr>
        <p:grpSpPr>
          <a:xfrm>
            <a:off x="3256377" y="3638533"/>
            <a:ext cx="4127649" cy="359808"/>
            <a:chOff x="3084313" y="3887727"/>
            <a:chExt cx="3460436" cy="359808"/>
          </a:xfrm>
        </p:grpSpPr>
        <p:sp>
          <p:nvSpPr>
            <p:cNvPr id="11" name="TextBox 10"/>
            <p:cNvSpPr txBox="1"/>
            <p:nvPr/>
          </p:nvSpPr>
          <p:spPr>
            <a:xfrm>
              <a:off x="3084313" y="3893574"/>
              <a:ext cx="887920" cy="353961"/>
            </a:xfrm>
            <a:prstGeom prst="rect">
              <a:avLst/>
            </a:prstGeom>
            <a:noFill/>
          </p:spPr>
          <p:txBody>
            <a:bodyPr wrap="none" rtlCol="0" anchor="b">
              <a:noAutofit/>
            </a:bodyPr>
            <a:lstStyle/>
            <a:p>
              <a:r>
                <a:rPr lang="en-US" dirty="0">
                  <a:latin typeface="Calibri Light" panose="020F0302020204030204" pitchFamily="34" charset="0"/>
                </a:rPr>
                <a:t>Index 0</a:t>
              </a:r>
              <a:endParaRPr lang="en-SG" dirty="0">
                <a:latin typeface="Calibri Light" panose="020F0302020204030204" pitchFamily="34" charset="0"/>
              </a:endParaRPr>
            </a:p>
          </p:txBody>
        </p:sp>
        <p:sp>
          <p:nvSpPr>
            <p:cNvPr id="12" name="TextBox 11"/>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sp>
          <p:nvSpPr>
            <p:cNvPr id="13" name="TextBox 12"/>
            <p:cNvSpPr txBox="1"/>
            <p:nvPr/>
          </p:nvSpPr>
          <p:spPr>
            <a:xfrm>
              <a:off x="5656829" y="3887727"/>
              <a:ext cx="887920" cy="353961"/>
            </a:xfrm>
            <a:prstGeom prst="rect">
              <a:avLst/>
            </a:prstGeom>
            <a:noFill/>
          </p:spPr>
          <p:txBody>
            <a:bodyPr wrap="none" rtlCol="0" anchor="b">
              <a:noAutofit/>
            </a:bodyPr>
            <a:lstStyle/>
            <a:p>
              <a:r>
                <a:rPr lang="en-US" dirty="0">
                  <a:latin typeface="Calibri Light" panose="020F0302020204030204" pitchFamily="34" charset="0"/>
                </a:rPr>
                <a:t>Index 2</a:t>
              </a:r>
              <a:endParaRPr lang="en-SG" dirty="0">
                <a:latin typeface="Calibri Light" panose="020F0302020204030204" pitchFamily="34" charset="0"/>
              </a:endParaRPr>
            </a:p>
          </p:txBody>
        </p:sp>
      </p:grpSp>
      <p:sp>
        <p:nvSpPr>
          <p:cNvPr id="16" name="TextBox 15"/>
          <p:cNvSpPr txBox="1"/>
          <p:nvPr/>
        </p:nvSpPr>
        <p:spPr>
          <a:xfrm>
            <a:off x="1813527" y="4766784"/>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grpSp>
        <p:nvGrpSpPr>
          <p:cNvPr id="18" name="Group 17"/>
          <p:cNvGrpSpPr/>
          <p:nvPr/>
        </p:nvGrpSpPr>
        <p:grpSpPr>
          <a:xfrm>
            <a:off x="3347089" y="5436308"/>
            <a:ext cx="3899286" cy="353962"/>
            <a:chOff x="4282340" y="3887727"/>
            <a:chExt cx="3460436" cy="353962"/>
          </a:xfrm>
        </p:grpSpPr>
        <p:sp>
          <p:nvSpPr>
            <p:cNvPr id="20" name="TextBox 19"/>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-3</a:t>
              </a:r>
              <a:endParaRPr lang="en-SG" dirty="0">
                <a:latin typeface="Calibri Light" panose="020F0302020204030204" pitchFamily="34" charset="0"/>
              </a:endParaRPr>
            </a:p>
          </p:txBody>
        </p:sp>
        <p:sp>
          <p:nvSpPr>
            <p:cNvPr id="21" name="TextBox 20"/>
            <p:cNvSpPr txBox="1"/>
            <p:nvPr/>
          </p:nvSpPr>
          <p:spPr>
            <a:xfrm>
              <a:off x="5656829" y="3887727"/>
              <a:ext cx="887920" cy="353961"/>
            </a:xfrm>
            <a:prstGeom prst="rect">
              <a:avLst/>
            </a:prstGeom>
            <a:noFill/>
          </p:spPr>
          <p:txBody>
            <a:bodyPr wrap="none" rtlCol="0" anchor="b">
              <a:noAutofit/>
            </a:bodyPr>
            <a:lstStyle/>
            <a:p>
              <a:r>
                <a:rPr lang="en-US" dirty="0">
                  <a:latin typeface="Calibri Light" panose="020F0302020204030204" pitchFamily="34" charset="0"/>
                </a:rPr>
                <a:t>Index -2</a:t>
              </a:r>
              <a:endParaRPr lang="en-SG" dirty="0">
                <a:latin typeface="Calibri Light" panose="020F0302020204030204" pitchFamily="34" charset="0"/>
              </a:endParaRPr>
            </a:p>
          </p:txBody>
        </p:sp>
        <p:sp>
          <p:nvSpPr>
            <p:cNvPr id="22" name="TextBox 21"/>
            <p:cNvSpPr txBox="1"/>
            <p:nvPr/>
          </p:nvSpPr>
          <p:spPr>
            <a:xfrm>
              <a:off x="6854856" y="3887727"/>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grpSp>
      <p:sp>
        <p:nvSpPr>
          <p:cNvPr id="23" name="TextBox 22"/>
          <p:cNvSpPr txBox="1"/>
          <p:nvPr/>
        </p:nvSpPr>
        <p:spPr>
          <a:xfrm>
            <a:off x="1651295" y="1578673"/>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Tree>
    <p:extLst>
      <p:ext uri="{BB962C8B-B14F-4D97-AF65-F5344CB8AC3E}">
        <p14:creationId xmlns:p14="http://schemas.microsoft.com/office/powerpoint/2010/main" val="320470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492133" y="1189702"/>
            <a:ext cx="8468334" cy="505378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Returning to our tuple named as ‘Fruits’</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Creating </a:t>
            </a:r>
            <a:r>
              <a:rPr lang="en-US" dirty="0" err="1"/>
              <a:t>Fruits_Subset</a:t>
            </a:r>
            <a:r>
              <a:rPr lang="en-US" dirty="0"/>
              <a:t> = Fruits[0:2], obtain all elements except index 2</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US" dirty="0"/>
          </a:p>
          <a:p>
            <a:pPr marL="354013" indent="-354013">
              <a:buFont typeface="Arial" panose="020B0604020202020204" pitchFamily="34" charset="0"/>
              <a:buChar char="•"/>
            </a:pPr>
            <a:r>
              <a:rPr lang="en-US" dirty="0"/>
              <a:t>Create </a:t>
            </a:r>
            <a:r>
              <a:rPr lang="en-US" dirty="0" err="1"/>
              <a:t>Fruits_Subset</a:t>
            </a:r>
            <a:r>
              <a:rPr lang="en-US" dirty="0"/>
              <a:t> = Fruits[-3:-1], obtain all elements except index -1</a:t>
            </a:r>
          </a:p>
          <a:p>
            <a:endParaRPr lang="en-US" dirty="0"/>
          </a:p>
          <a:p>
            <a:endParaRPr lang="en-US" dirty="0"/>
          </a:p>
          <a:p>
            <a:endParaRPr lang="en-SG" dirty="0"/>
          </a:p>
          <a:p>
            <a:pPr marL="354013" indent="-354013"/>
            <a:endParaRPr lang="en-SG" dirty="0"/>
          </a:p>
        </p:txBody>
      </p:sp>
      <p:sp>
        <p:nvSpPr>
          <p:cNvPr id="3" name="Title 2"/>
          <p:cNvSpPr>
            <a:spLocks noGrp="1"/>
          </p:cNvSpPr>
          <p:nvPr>
            <p:ph type="title"/>
          </p:nvPr>
        </p:nvSpPr>
        <p:spPr/>
        <p:txBody>
          <a:bodyPr/>
          <a:lstStyle/>
          <a:p>
            <a:r>
              <a:rPr lang="en-US" dirty="0">
                <a:solidFill>
                  <a:srgbClr val="FF0000"/>
                </a:solidFill>
              </a:rPr>
              <a:t>Example of subset</a:t>
            </a:r>
            <a:endParaRPr lang="en-SG" dirty="0">
              <a:solidFill>
                <a:srgbClr val="FF0000"/>
              </a:solidFill>
            </a:endParaRPr>
          </a:p>
        </p:txBody>
      </p:sp>
      <p:sp>
        <p:nvSpPr>
          <p:cNvPr id="4" name="TextBox 3"/>
          <p:cNvSpPr txBox="1"/>
          <p:nvPr/>
        </p:nvSpPr>
        <p:spPr>
          <a:xfrm>
            <a:off x="1651296" y="1610629"/>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9" name="TextBox 8"/>
          <p:cNvSpPr txBox="1"/>
          <p:nvPr/>
        </p:nvSpPr>
        <p:spPr>
          <a:xfrm>
            <a:off x="1651295" y="3021558"/>
            <a:ext cx="6538975" cy="570272"/>
          </a:xfrm>
          <a:prstGeom prst="rect">
            <a:avLst/>
          </a:prstGeom>
          <a:noFill/>
        </p:spPr>
        <p:txBody>
          <a:bodyPr wrap="none" rtlCol="0" anchor="b">
            <a:noAutofit/>
          </a:bodyPr>
          <a:lstStyle/>
          <a:p>
            <a:r>
              <a:rPr lang="en-US" sz="3000" dirty="0" err="1">
                <a:latin typeface="Calibri Light" panose="020F0302020204030204" pitchFamily="34" charset="0"/>
              </a:rPr>
              <a:t>Fruits_Subset</a:t>
            </a:r>
            <a:r>
              <a:rPr lang="en-US" sz="3000" dirty="0">
                <a:latin typeface="Calibri Light" panose="020F0302020204030204" pitchFamily="34" charset="0"/>
              </a:rPr>
              <a:t> = (“Apple”, “Orange”)</a:t>
            </a:r>
            <a:endParaRPr lang="en-SG" sz="3000" dirty="0">
              <a:latin typeface="Calibri Light" panose="020F0302020204030204" pitchFamily="34" charset="0"/>
            </a:endParaRPr>
          </a:p>
        </p:txBody>
      </p:sp>
      <p:sp>
        <p:nvSpPr>
          <p:cNvPr id="10" name="TextBox 9"/>
          <p:cNvSpPr txBox="1"/>
          <p:nvPr/>
        </p:nvSpPr>
        <p:spPr>
          <a:xfrm>
            <a:off x="9625781" y="3333135"/>
            <a:ext cx="914400" cy="914400"/>
          </a:xfrm>
          <a:prstGeom prst="rect">
            <a:avLst/>
          </a:prstGeom>
          <a:noFill/>
        </p:spPr>
        <p:txBody>
          <a:bodyPr wrap="none" rtlCol="0" anchor="b">
            <a:noAutofit/>
          </a:bodyPr>
          <a:lstStyle/>
          <a:p>
            <a:endParaRPr lang="en-SG" sz="4400" dirty="0">
              <a:solidFill>
                <a:schemeClr val="bg1"/>
              </a:solidFill>
              <a:latin typeface="Calibri Light" panose="020F0302020204030204" pitchFamily="34" charset="0"/>
            </a:endParaRPr>
          </a:p>
        </p:txBody>
      </p:sp>
      <p:grpSp>
        <p:nvGrpSpPr>
          <p:cNvPr id="15" name="Group 14"/>
          <p:cNvGrpSpPr/>
          <p:nvPr/>
        </p:nvGrpSpPr>
        <p:grpSpPr>
          <a:xfrm>
            <a:off x="4485411" y="3536689"/>
            <a:ext cx="2436499" cy="359807"/>
            <a:chOff x="3084313" y="3887728"/>
            <a:chExt cx="2085947" cy="359807"/>
          </a:xfrm>
        </p:grpSpPr>
        <p:sp>
          <p:nvSpPr>
            <p:cNvPr id="11" name="TextBox 10"/>
            <p:cNvSpPr txBox="1"/>
            <p:nvPr/>
          </p:nvSpPr>
          <p:spPr>
            <a:xfrm>
              <a:off x="3084313" y="3893574"/>
              <a:ext cx="887920" cy="353961"/>
            </a:xfrm>
            <a:prstGeom prst="rect">
              <a:avLst/>
            </a:prstGeom>
            <a:noFill/>
          </p:spPr>
          <p:txBody>
            <a:bodyPr wrap="none" rtlCol="0" anchor="b">
              <a:noAutofit/>
            </a:bodyPr>
            <a:lstStyle/>
            <a:p>
              <a:r>
                <a:rPr lang="en-US" dirty="0">
                  <a:latin typeface="Calibri Light" panose="020F0302020204030204" pitchFamily="34" charset="0"/>
                </a:rPr>
                <a:t>Index 0</a:t>
              </a:r>
              <a:endParaRPr lang="en-SG" dirty="0">
                <a:latin typeface="Calibri Light" panose="020F0302020204030204" pitchFamily="34" charset="0"/>
              </a:endParaRPr>
            </a:p>
          </p:txBody>
        </p:sp>
        <p:sp>
          <p:nvSpPr>
            <p:cNvPr id="12" name="TextBox 11"/>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grpSp>
      <p:sp>
        <p:nvSpPr>
          <p:cNvPr id="16" name="TextBox 15"/>
          <p:cNvSpPr txBox="1"/>
          <p:nvPr/>
        </p:nvSpPr>
        <p:spPr>
          <a:xfrm>
            <a:off x="1852220" y="4853414"/>
            <a:ext cx="6538975" cy="570272"/>
          </a:xfrm>
          <a:prstGeom prst="rect">
            <a:avLst/>
          </a:prstGeom>
          <a:noFill/>
        </p:spPr>
        <p:txBody>
          <a:bodyPr wrap="none" rtlCol="0" anchor="b">
            <a:noAutofit/>
          </a:bodyPr>
          <a:lstStyle/>
          <a:p>
            <a:r>
              <a:rPr lang="en-US" sz="3000" dirty="0" err="1">
                <a:latin typeface="Calibri Light" panose="020F0302020204030204" pitchFamily="34" charset="0"/>
              </a:rPr>
              <a:t>Fruits_Subset</a:t>
            </a:r>
            <a:r>
              <a:rPr lang="en-US" sz="3000" dirty="0">
                <a:latin typeface="Calibri Light" panose="020F0302020204030204" pitchFamily="34" charset="0"/>
              </a:rPr>
              <a:t> = (“Apple”, “Orange”)</a:t>
            </a:r>
            <a:endParaRPr lang="en-SG" sz="3000" dirty="0">
              <a:latin typeface="Calibri Light" panose="020F0302020204030204" pitchFamily="34" charset="0"/>
            </a:endParaRPr>
          </a:p>
        </p:txBody>
      </p:sp>
      <p:sp>
        <p:nvSpPr>
          <p:cNvPr id="17" name="TextBox 16"/>
          <p:cNvSpPr txBox="1"/>
          <p:nvPr/>
        </p:nvSpPr>
        <p:spPr>
          <a:xfrm>
            <a:off x="2029838" y="5534894"/>
            <a:ext cx="6538975" cy="570272"/>
          </a:xfrm>
          <a:prstGeom prst="rect">
            <a:avLst/>
          </a:prstGeom>
          <a:noFill/>
        </p:spPr>
        <p:txBody>
          <a:bodyPr wrap="none" rtlCol="0" anchor="b">
            <a:noAutofit/>
          </a:bodyPr>
          <a:lstStyle/>
          <a:p>
            <a:r>
              <a:rPr lang="en-US" sz="3000" dirty="0">
                <a:solidFill>
                  <a:srgbClr val="7030A0"/>
                </a:solidFill>
                <a:latin typeface="Calibri Light" panose="020F0302020204030204" pitchFamily="34" charset="0"/>
              </a:rPr>
              <a:t>Fruits = (“Apple”, “Orange”, “Banana”)</a:t>
            </a:r>
            <a:endParaRPr lang="en-SG" sz="3000" dirty="0">
              <a:solidFill>
                <a:srgbClr val="7030A0"/>
              </a:solidFill>
              <a:latin typeface="Calibri Light" panose="020F0302020204030204" pitchFamily="34" charset="0"/>
            </a:endParaRPr>
          </a:p>
        </p:txBody>
      </p:sp>
      <p:grpSp>
        <p:nvGrpSpPr>
          <p:cNvPr id="21" name="Group 20"/>
          <p:cNvGrpSpPr/>
          <p:nvPr/>
        </p:nvGrpSpPr>
        <p:grpSpPr>
          <a:xfrm>
            <a:off x="3572907" y="6177713"/>
            <a:ext cx="3968442" cy="353962"/>
            <a:chOff x="4282340" y="3887727"/>
            <a:chExt cx="3521809" cy="353962"/>
          </a:xfrm>
        </p:grpSpPr>
        <p:sp>
          <p:nvSpPr>
            <p:cNvPr id="22" name="TextBox 21"/>
            <p:cNvSpPr txBox="1"/>
            <p:nvPr/>
          </p:nvSpPr>
          <p:spPr>
            <a:xfrm>
              <a:off x="4282340" y="3887728"/>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-3</a:t>
              </a:r>
              <a:endParaRPr lang="en-SG" dirty="0">
                <a:solidFill>
                  <a:srgbClr val="7030A0"/>
                </a:solidFill>
                <a:latin typeface="Calibri Light" panose="020F0302020204030204" pitchFamily="34" charset="0"/>
              </a:endParaRPr>
            </a:p>
          </p:txBody>
        </p:sp>
        <p:sp>
          <p:nvSpPr>
            <p:cNvPr id="23" name="TextBox 22"/>
            <p:cNvSpPr txBox="1"/>
            <p:nvPr/>
          </p:nvSpPr>
          <p:spPr>
            <a:xfrm>
              <a:off x="5656829" y="3887727"/>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-2</a:t>
              </a:r>
              <a:endParaRPr lang="en-SG" dirty="0">
                <a:solidFill>
                  <a:srgbClr val="7030A0"/>
                </a:solidFill>
                <a:latin typeface="Calibri Light" panose="020F0302020204030204" pitchFamily="34" charset="0"/>
              </a:endParaRPr>
            </a:p>
          </p:txBody>
        </p:sp>
        <p:sp>
          <p:nvSpPr>
            <p:cNvPr id="24" name="TextBox 23"/>
            <p:cNvSpPr txBox="1"/>
            <p:nvPr/>
          </p:nvSpPr>
          <p:spPr>
            <a:xfrm>
              <a:off x="6916229" y="3887727"/>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-1</a:t>
              </a:r>
              <a:endParaRPr lang="en-SG" dirty="0">
                <a:solidFill>
                  <a:srgbClr val="7030A0"/>
                </a:solidFill>
                <a:latin typeface="Calibri Light" panose="020F0302020204030204" pitchFamily="34" charset="0"/>
              </a:endParaRPr>
            </a:p>
          </p:txBody>
        </p:sp>
      </p:grpSp>
      <p:sp>
        <p:nvSpPr>
          <p:cNvPr id="2" name="Rectangle 1"/>
          <p:cNvSpPr/>
          <p:nvPr/>
        </p:nvSpPr>
        <p:spPr>
          <a:xfrm>
            <a:off x="3441289" y="5582196"/>
            <a:ext cx="2851355" cy="966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44476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91.3"/>
  <p:tag name="ARTICULATE_USED_LAYOUT" val="2"/>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63.7"/>
  <p:tag name="ARTICULATE_USED_LAYOUT" val="3"/>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84"/>
  <p:tag name="ARTICULATE_AUDIO_RECORDED" val="1"/>
  <p:tag name="ELAPSEDTIME" val="12.7"/>
  <p:tag name="ARTICULATE_USED_LAYOUT" val="3"/>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UDIO_ID" val="289"/>
  <p:tag name="ARTICULATE_AUDIO_RECORDED" val="1"/>
  <p:tag name="ELAPSEDTIME" val="26.5"/>
  <p:tag name="ARTICULATE_USED_LAYOUT" val="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40.2"/>
  <p:tag name="ARTICULATE_USED_LAYOUT" val="2"/>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2.147484E+09"/>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72.3"/>
</p:tagLst>
</file>

<file path=ppt/tags/tag3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0"/>
  <p:tag name="ARTICULATE_AUDIO_RECORDED" val="1"/>
  <p:tag name="ELAPSEDTIME" val="10.1"/>
</p:tagLst>
</file>

<file path=ppt/tags/tag34.xml><?xml version="1.0" encoding="utf-8"?>
<p:tagLst xmlns:a="http://schemas.openxmlformats.org/drawingml/2006/main" xmlns:r="http://schemas.openxmlformats.org/officeDocument/2006/relationships" xmlns:p="http://schemas.openxmlformats.org/presentationml/2006/main">
  <p:tag name="BULLET_1" val="8226"/>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4"/>
  <p:tag name="ARTICULATE_AUDIO_RECORDED" val="1"/>
  <p:tag name="ELAPSEDTIME" val="52.8"/>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98"/>
  <p:tag name="ARTICULATE_AUDIO_RECORDED" val="1"/>
  <p:tag name="ELAPSEDTIME" val="29"/>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1"/>
  <p:tag name="ARTICULATE_AUDIO_RECORDED" val="1"/>
  <p:tag name="ELAPSEDTIME" val="134.9"/>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4"/>
  <p:tag name="ARTICULATE_AUDIO_RECORDED" val="1"/>
  <p:tag name="ELAPSEDTIME" val="46.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9"/>
  <p:tag name="ARTICULATE_AUDIO_RECORDED" val="1"/>
  <p:tag name="ELAPSEDTIME" val="21.8"/>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21.8"/>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3"/>
  <p:tag name="ARTICULATE_AUDIO_RECORDED" val="1"/>
  <p:tag name="ELAPSEDTIME" val="65.7"/>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4"/>
  <p:tag name="ARTICULATE_AUDIO_RECORDED" val="1"/>
  <p:tag name="ELAPSEDTIME" val="52.4"/>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5.6"/>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94.4"/>
  <p:tag name="ARTICULATE_USED_LAYOUT" val="2"/>
</p:tagLst>
</file>

<file path=ppt/tags/tag7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75.xml><?xml version="1.0" encoding="utf-8"?>
<p:tagLst xmlns:a="http://schemas.openxmlformats.org/drawingml/2006/main" xmlns:r="http://schemas.openxmlformats.org/officeDocument/2006/relationships" xmlns:p="http://schemas.openxmlformats.org/presentationml/2006/main">
  <p:tag name="AUDIO_ID" val="333"/>
  <p:tag name="ARTICULATE_AUDIO_RECORDED" val="1"/>
  <p:tag name="ELAPSEDTIME" val="62.7"/>
  <p:tag name="ARTICULATE_USED_LAYOUT" val="2"/>
</p:tagLst>
</file>

<file path=ppt/tags/tag7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77.xml><?xml version="1.0" encoding="utf-8"?>
<p:tagLst xmlns:a="http://schemas.openxmlformats.org/drawingml/2006/main" xmlns:r="http://schemas.openxmlformats.org/officeDocument/2006/relationships" xmlns:p="http://schemas.openxmlformats.org/presentationml/2006/main">
  <p:tag name="AUDIO_ID" val="332"/>
  <p:tag name="ARTICULATE_AUDIO_RECORDED" val="1"/>
  <p:tag name="ELAPSEDTIME" val="56.2"/>
  <p:tag name="ARTICULATE_USED_LAYOUT" val="2"/>
</p:tagLst>
</file>

<file path=ppt/tags/tag7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7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23.4"/>
  <p:tag name="ARTICULATE_USED_LAYOUT" val="2"/>
</p:tagLst>
</file>

<file path=ppt/tags/tag8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46.9"/>
</p:tagLst>
</file>

<file path=ppt/tags/tag8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5"/>
  <p:tag name="ARTICULATE_AUDIO_RECORDED" val="1"/>
  <p:tag name="ELAPSEDTIME" val="61.2"/>
</p:tagLst>
</file>

<file path=ppt/tags/tag8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6"/>
  <p:tag name="ARTICULATE_AUDIO_RECORDED" val="1"/>
  <p:tag name="ELAPSEDTIME" val="43.7"/>
</p:tagLst>
</file>

<file path=ppt/tags/tag8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8"/>
  <p:tag name="ARTICULATE_AUDIO_RECORDED" val="1"/>
  <p:tag name="ELAPSEDTIME" val="56.8"/>
</p:tagLst>
</file>

<file path=ppt/tags/tag9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41"/>
  <p:tag name="ARTICULATE_AUDIO_RECORDED" val="1"/>
  <p:tag name="ELAPSEDTIME" val="18.2"/>
</p:tagLst>
</file>

<file path=ppt/tags/tag9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42"/>
  <p:tag name="ARTICULATE_AUDIO_RECORDED" val="1"/>
  <p:tag name="ELAPSEDTIME" val="9.3"/>
</p:tagLst>
</file>

<file path=ppt/tags/tag9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9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9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5.6"/>
</p:tagLst>
</file>

<file path=ppt/tags/tag9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2665</TotalTime>
  <Words>6798</Words>
  <Application>Microsoft Office PowerPoint</Application>
  <PresentationFormat>On-screen Show (4:3)</PresentationFormat>
  <Paragraphs>792</Paragraphs>
  <Slides>63</Slides>
  <Notes>45</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63</vt:i4>
      </vt:variant>
    </vt:vector>
  </HeadingPairs>
  <TitlesOfParts>
    <vt:vector size="83" baseType="lpstr">
      <vt:lpstr>SimSun</vt:lpstr>
      <vt:lpstr>Arial</vt:lpstr>
      <vt:lpstr>Calibri</vt:lpstr>
      <vt:lpstr>Calibri Light</vt:lpstr>
      <vt:lpstr>Consolas</vt:lpstr>
      <vt:lpstr>Courier New</vt:lpstr>
      <vt:lpstr>DengXian</vt:lpstr>
      <vt:lpstr>Lucida Sans</vt:lpstr>
      <vt:lpstr>Lucida Sans</vt:lpstr>
      <vt:lpstr>Montserrat Medium</vt:lpstr>
      <vt:lpstr>Palatino Linotype</vt:lpstr>
      <vt:lpstr>PMingLiU</vt:lpstr>
      <vt:lpstr>Roboto Medium</vt:lpstr>
      <vt:lpstr>Tahoma</vt:lpstr>
      <vt:lpstr>Times New Roman</vt:lpstr>
      <vt:lpstr>Wingdings</vt:lpstr>
      <vt:lpstr>ヒラギノ角ゴ Pro W3</vt:lpstr>
      <vt:lpstr>SBIZ</vt:lpstr>
      <vt:lpstr>3_Office Theme</vt:lpstr>
      <vt:lpstr>Office Theme</vt:lpstr>
      <vt:lpstr>ANL252 – Study Units</vt:lpstr>
      <vt:lpstr>Python for Data Analytics ANL 252</vt:lpstr>
      <vt:lpstr>Learning Objectives of ANL201 </vt:lpstr>
      <vt:lpstr>Study Unit 2  Data Types  and Functions </vt:lpstr>
      <vt:lpstr>Tuples</vt:lpstr>
      <vt:lpstr>Define Tuples</vt:lpstr>
      <vt:lpstr>Subset and Index Tuples</vt:lpstr>
      <vt:lpstr>Example of index</vt:lpstr>
      <vt:lpstr>Example of subset</vt:lpstr>
      <vt:lpstr>Edit and Concatenate Tuples</vt:lpstr>
      <vt:lpstr>Length of Tuples</vt:lpstr>
      <vt:lpstr>For-Loops and Tuples</vt:lpstr>
      <vt:lpstr>Activity</vt:lpstr>
      <vt:lpstr>Discussion</vt:lpstr>
      <vt:lpstr>Lists</vt:lpstr>
      <vt:lpstr>Create Lists</vt:lpstr>
      <vt:lpstr>Subset Lists</vt:lpstr>
      <vt:lpstr>Modify Lists</vt:lpstr>
      <vt:lpstr>Examples of modifying lists</vt:lpstr>
      <vt:lpstr>Concatenate Lists</vt:lpstr>
      <vt:lpstr>Example of concatenating lists</vt:lpstr>
      <vt:lpstr>Merge Lists</vt:lpstr>
      <vt:lpstr>Example of merging lists</vt:lpstr>
      <vt:lpstr>Print Lists</vt:lpstr>
      <vt:lpstr>Enter Data to Lists</vt:lpstr>
      <vt:lpstr>Activity</vt:lpstr>
      <vt:lpstr>Discussion</vt:lpstr>
      <vt:lpstr>Dictionaries</vt:lpstr>
      <vt:lpstr>Define and Access Dictionaries</vt:lpstr>
      <vt:lpstr>Examples of Dictionaries</vt:lpstr>
      <vt:lpstr>Print Dictionaries</vt:lpstr>
      <vt:lpstr>Examples of printing dictionaries</vt:lpstr>
      <vt:lpstr>Print Dictionaries Items</vt:lpstr>
      <vt:lpstr>Example of printing dictionary items</vt:lpstr>
      <vt:lpstr>Edit Dictionaries</vt:lpstr>
      <vt:lpstr>Example of editing dictionary</vt:lpstr>
      <vt:lpstr>Change Dictionary Keys</vt:lpstr>
      <vt:lpstr>Example of deleting</vt:lpstr>
      <vt:lpstr>Add Items to Dictionary</vt:lpstr>
      <vt:lpstr>Merge Dictionaries</vt:lpstr>
      <vt:lpstr>Activity</vt:lpstr>
      <vt:lpstr>Discussion</vt:lpstr>
      <vt:lpstr>Integrated Methods and Functions</vt:lpstr>
      <vt:lpstr>Functions</vt:lpstr>
      <vt:lpstr>Built-In Functions</vt:lpstr>
      <vt:lpstr>Built-In Methods in Python</vt:lpstr>
      <vt:lpstr>Activity</vt:lpstr>
      <vt:lpstr>Discussion</vt:lpstr>
      <vt:lpstr>User-defined Functions</vt:lpstr>
      <vt:lpstr>User-Defined Functions</vt:lpstr>
      <vt:lpstr>Correct Use of User-Defined Functions</vt:lpstr>
      <vt:lpstr>Syntax of User-Defined Functions</vt:lpstr>
      <vt:lpstr>Activity</vt:lpstr>
      <vt:lpstr>Discussion</vt:lpstr>
      <vt:lpstr>Modules, Packages and Libraries</vt:lpstr>
      <vt:lpstr>Modules, Packages, Libraries</vt:lpstr>
      <vt:lpstr>Import Packages and Modules</vt:lpstr>
      <vt:lpstr>Call Modules</vt:lpstr>
      <vt:lpstr>Install Packages with pip/pip3</vt:lpstr>
      <vt:lpstr>Upgrade and Uninstall Packages</vt:lpstr>
      <vt:lpstr>Common Packages in Python</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DELL</cp:lastModifiedBy>
  <cp:revision>201</cp:revision>
  <dcterms:created xsi:type="dcterms:W3CDTF">2012-07-12T02:13:12Z</dcterms:created>
  <dcterms:modified xsi:type="dcterms:W3CDTF">2021-07-10T03:15:13Z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