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1"/>
  </p:notesMasterIdLst>
  <p:handoutMasterIdLst>
    <p:handoutMasterId r:id="rId62"/>
  </p:handoutMasterIdLst>
  <p:sldIdLst>
    <p:sldId id="257" r:id="rId5"/>
    <p:sldId id="365" r:id="rId6"/>
    <p:sldId id="333" r:id="rId7"/>
    <p:sldId id="289" r:id="rId8"/>
    <p:sldId id="268" r:id="rId9"/>
    <p:sldId id="366" r:id="rId10"/>
    <p:sldId id="293" r:id="rId11"/>
    <p:sldId id="294" r:id="rId12"/>
    <p:sldId id="295" r:id="rId13"/>
    <p:sldId id="296" r:id="rId14"/>
    <p:sldId id="290" r:id="rId15"/>
    <p:sldId id="297" r:id="rId16"/>
    <p:sldId id="309" r:id="rId17"/>
    <p:sldId id="298" r:id="rId18"/>
    <p:sldId id="299" r:id="rId19"/>
    <p:sldId id="313" r:id="rId20"/>
    <p:sldId id="310" r:id="rId21"/>
    <p:sldId id="311" r:id="rId22"/>
    <p:sldId id="312" r:id="rId23"/>
    <p:sldId id="367" r:id="rId24"/>
    <p:sldId id="364" r:id="rId25"/>
    <p:sldId id="368" r:id="rId26"/>
    <p:sldId id="369" r:id="rId27"/>
    <p:sldId id="291" r:id="rId28"/>
    <p:sldId id="314" r:id="rId29"/>
    <p:sldId id="316" r:id="rId30"/>
    <p:sldId id="370" r:id="rId31"/>
    <p:sldId id="301" r:id="rId32"/>
    <p:sldId id="302" r:id="rId33"/>
    <p:sldId id="303" r:id="rId34"/>
    <p:sldId id="363" r:id="rId35"/>
    <p:sldId id="292" r:id="rId36"/>
    <p:sldId id="304" r:id="rId37"/>
    <p:sldId id="305" r:id="rId38"/>
    <p:sldId id="374" r:id="rId39"/>
    <p:sldId id="306" r:id="rId40"/>
    <p:sldId id="371" r:id="rId41"/>
    <p:sldId id="372" r:id="rId42"/>
    <p:sldId id="373" r:id="rId43"/>
    <p:sldId id="307" r:id="rId44"/>
    <p:sldId id="360" r:id="rId45"/>
    <p:sldId id="375" r:id="rId46"/>
    <p:sldId id="376" r:id="rId47"/>
    <p:sldId id="308" r:id="rId48"/>
    <p:sldId id="361" r:id="rId49"/>
    <p:sldId id="377" r:id="rId50"/>
    <p:sldId id="362" r:id="rId51"/>
    <p:sldId id="337" r:id="rId52"/>
    <p:sldId id="355" r:id="rId53"/>
    <p:sldId id="356" r:id="rId54"/>
    <p:sldId id="357" r:id="rId55"/>
    <p:sldId id="353" r:id="rId56"/>
    <p:sldId id="359" r:id="rId57"/>
    <p:sldId id="317" r:id="rId58"/>
    <p:sldId id="318" r:id="rId59"/>
    <p:sldId id="331" r:id="rId6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00"/>
    <a:srgbClr val="01385B"/>
    <a:srgbClr val="DA291C"/>
    <a:srgbClr val="99D6EA"/>
    <a:srgbClr val="003B5C"/>
    <a:srgbClr val="C8C9C7"/>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1" autoAdjust="0"/>
    <p:restoredTop sz="85276" autoAdjust="0"/>
  </p:normalViewPr>
  <p:slideViewPr>
    <p:cSldViewPr snapToGrid="0" snapToObjects="1">
      <p:cViewPr varScale="1">
        <p:scale>
          <a:sx n="99" d="100"/>
          <a:sy n="99" d="100"/>
        </p:scale>
        <p:origin x="76" y="1512"/>
      </p:cViewPr>
      <p:guideLst>
        <p:guide orient="horz" pos="3090"/>
        <p:guide pos="224"/>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a:t>
            </a:fld>
            <a:endParaRPr lang="en-US"/>
          </a:p>
        </p:txBody>
      </p:sp>
    </p:spTree>
    <p:extLst>
      <p:ext uri="{BB962C8B-B14F-4D97-AF65-F5344CB8AC3E}">
        <p14:creationId xmlns:p14="http://schemas.microsoft.com/office/powerpoint/2010/main" val="178291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Example of objectives linked to each balanced scorecard perspectives.</a:t>
            </a:r>
            <a:endParaRPr lang="en-GB" sz="1800" noProof="0" dirty="0"/>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3227409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349390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33</a:t>
            </a:fld>
            <a:endParaRPr lang="en-US"/>
          </a:p>
        </p:txBody>
      </p:sp>
    </p:spTree>
    <p:extLst>
      <p:ext uri="{BB962C8B-B14F-4D97-AF65-F5344CB8AC3E}">
        <p14:creationId xmlns:p14="http://schemas.microsoft.com/office/powerpoint/2010/main" val="1605838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34</a:t>
            </a:fld>
            <a:endParaRPr lang="en-US"/>
          </a:p>
        </p:txBody>
      </p:sp>
    </p:spTree>
    <p:extLst>
      <p:ext uri="{BB962C8B-B14F-4D97-AF65-F5344CB8AC3E}">
        <p14:creationId xmlns:p14="http://schemas.microsoft.com/office/powerpoint/2010/main" val="3860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35</a:t>
            </a:fld>
            <a:endParaRPr lang="en-US"/>
          </a:p>
        </p:txBody>
      </p:sp>
    </p:spTree>
    <p:extLst>
      <p:ext uri="{BB962C8B-B14F-4D97-AF65-F5344CB8AC3E}">
        <p14:creationId xmlns:p14="http://schemas.microsoft.com/office/powerpoint/2010/main" val="596507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39</a:t>
            </a:fld>
            <a:endParaRPr lang="en-US"/>
          </a:p>
        </p:txBody>
      </p:sp>
    </p:spTree>
    <p:extLst>
      <p:ext uri="{BB962C8B-B14F-4D97-AF65-F5344CB8AC3E}">
        <p14:creationId xmlns:p14="http://schemas.microsoft.com/office/powerpoint/2010/main" val="1539162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i="0" kern="1200" dirty="0">
                <a:solidFill>
                  <a:schemeClr val="tx1"/>
                </a:solidFill>
                <a:effectLst/>
                <a:latin typeface="Arial" pitchFamily="34" charset="0"/>
                <a:ea typeface="+mn-ea"/>
                <a:cs typeface="Arial" pitchFamily="34" charset="0"/>
              </a:rPr>
              <a:t>Using the Balanced Scorecard to translate corporate strategies into actionable strategic goals is an efficient way to operationalise some of the principles of strategic Business Performance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i="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There are some obstacles to the successful implementation of Business Performance Measurement Systems.  Below</a:t>
            </a:r>
            <a:r>
              <a:rPr lang="en-US" sz="1200" kern="1200" baseline="0" dirty="0">
                <a:solidFill>
                  <a:schemeClr val="tx1"/>
                </a:solidFill>
                <a:effectLst/>
                <a:latin typeface="Arial" pitchFamily="34" charset="0"/>
                <a:ea typeface="+mn-ea"/>
                <a:cs typeface="Arial" pitchFamily="34" charset="0"/>
              </a:rPr>
              <a:t> are t</a:t>
            </a:r>
            <a:r>
              <a:rPr lang="en-US" sz="1200" kern="1200" dirty="0">
                <a:solidFill>
                  <a:schemeClr val="tx1"/>
                </a:solidFill>
                <a:effectLst/>
                <a:latin typeface="Arial" pitchFamily="34" charset="0"/>
                <a:ea typeface="+mn-ea"/>
                <a:cs typeface="Arial" pitchFamily="34" charset="0"/>
              </a:rPr>
              <a:t>he obstacles highlighted by Kaplan and Norton in</a:t>
            </a:r>
            <a:r>
              <a:rPr lang="en-US" sz="1200" kern="1200" baseline="0" dirty="0">
                <a:solidFill>
                  <a:schemeClr val="tx1"/>
                </a:solidFill>
                <a:effectLst/>
                <a:latin typeface="Arial" pitchFamily="34" charset="0"/>
                <a:ea typeface="+mn-ea"/>
                <a:cs typeface="Arial" pitchFamily="34" charset="0"/>
              </a:rPr>
              <a:t> their publication in </a:t>
            </a:r>
            <a:r>
              <a:rPr lang="en-US" sz="1200" kern="1200" dirty="0">
                <a:solidFill>
                  <a:schemeClr val="tx1"/>
                </a:solidFill>
                <a:effectLst/>
                <a:latin typeface="Arial" pitchFamily="34" charset="0"/>
                <a:ea typeface="+mn-ea"/>
                <a:cs typeface="Arial" pitchFamily="34" charset="0"/>
              </a:rPr>
              <a:t>2005</a:t>
            </a:r>
            <a:r>
              <a:rPr lang="en-US" sz="1200" kern="1200" baseline="0" dirty="0">
                <a:solidFill>
                  <a:schemeClr val="tx1"/>
                </a:solidFill>
                <a:effectLst/>
                <a:latin typeface="Arial" pitchFamily="34" charset="0"/>
                <a:ea typeface="+mn-ea"/>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Implementation of a Business Performance Measurement System introduces something new that may not be immediately accepted by an organisation.  It is critical to communicate (initial and on-going) with the employees regarding such</a:t>
            </a:r>
            <a:r>
              <a:rPr lang="en-US" sz="1200" kern="1200" baseline="0" dirty="0">
                <a:solidFill>
                  <a:schemeClr val="tx1"/>
                </a:solidFill>
                <a:effectLst/>
                <a:latin typeface="Arial" pitchFamily="34" charset="0"/>
                <a:ea typeface="+mn-ea"/>
                <a:cs typeface="Arial" pitchFamily="34" charset="0"/>
              </a:rPr>
              <a:t> </a:t>
            </a:r>
            <a:r>
              <a:rPr lang="en-US" sz="1200" kern="1200" dirty="0">
                <a:solidFill>
                  <a:schemeClr val="tx1"/>
                </a:solidFill>
                <a:effectLst/>
                <a:latin typeface="Arial" pitchFamily="34" charset="0"/>
                <a:ea typeface="+mn-ea"/>
                <a:cs typeface="Arial" pitchFamily="34" charset="0"/>
              </a:rPr>
              <a:t>new implementations. </a:t>
            </a:r>
            <a:endParaRPr lang="en-SG" sz="12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44</a:t>
            </a:fld>
            <a:endParaRPr lang="en-US"/>
          </a:p>
        </p:txBody>
      </p:sp>
    </p:spTree>
    <p:extLst>
      <p:ext uri="{BB962C8B-B14F-4D97-AF65-F5344CB8AC3E}">
        <p14:creationId xmlns:p14="http://schemas.microsoft.com/office/powerpoint/2010/main" val="3177992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the class into groups of 3 or 4, and have them discussed the development of a strategy map, using concepts from the Balanced Scorecard, as well vision and mission statements. Have the groups discussed the different aspects of the BSC (Financial, Customer, Internal Business Process, Learning and Growth).</a:t>
            </a:r>
          </a:p>
        </p:txBody>
      </p:sp>
      <p:sp>
        <p:nvSpPr>
          <p:cNvPr id="4" name="Slide Number Placeholder 3"/>
          <p:cNvSpPr>
            <a:spLocks noGrp="1"/>
          </p:cNvSpPr>
          <p:nvPr>
            <p:ph type="sldNum" sz="quarter" idx="5"/>
          </p:nvPr>
        </p:nvSpPr>
        <p:spPr/>
        <p:txBody>
          <a:bodyPr/>
          <a:lstStyle/>
          <a:p>
            <a:fld id="{2E36A4A8-4679-F349-B4E1-60A94314D23D}" type="slidenum">
              <a:rPr lang="en-US" smtClean="0"/>
              <a:t>47</a:t>
            </a:fld>
            <a:endParaRPr lang="en-US"/>
          </a:p>
        </p:txBody>
      </p:sp>
    </p:spTree>
    <p:extLst>
      <p:ext uri="{BB962C8B-B14F-4D97-AF65-F5344CB8AC3E}">
        <p14:creationId xmlns:p14="http://schemas.microsoft.com/office/powerpoint/2010/main" val="2417747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SG" baseline="0" dirty="0"/>
              <a:t>Demo on superstore (Excel) for order table</a:t>
            </a:r>
          </a:p>
          <a:p>
            <a:pPr marL="228600" indent="-228600">
              <a:buAutoNum type="arabicPeriod"/>
            </a:pPr>
            <a:r>
              <a:rPr lang="en-SG" baseline="0" dirty="0"/>
              <a:t>Creating the worksheet</a:t>
            </a:r>
            <a:endParaRPr lang="en-SG" dirty="0"/>
          </a:p>
          <a:p>
            <a:pPr eaLnBrk="1" hangingPunct="1">
              <a:spcBef>
                <a:spcPct val="0"/>
              </a:spcBef>
            </a:pPr>
            <a:endParaRPr lang="en-SG" altLang="en-US" dirty="0"/>
          </a:p>
        </p:txBody>
      </p:sp>
    </p:spTree>
    <p:extLst>
      <p:ext uri="{BB962C8B-B14F-4D97-AF65-F5344CB8AC3E}">
        <p14:creationId xmlns:p14="http://schemas.microsoft.com/office/powerpoint/2010/main" val="2065910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SG" altLang="en-US" dirty="0"/>
          </a:p>
        </p:txBody>
      </p:sp>
    </p:spTree>
    <p:extLst>
      <p:ext uri="{BB962C8B-B14F-4D97-AF65-F5344CB8AC3E}">
        <p14:creationId xmlns:p14="http://schemas.microsoft.com/office/powerpoint/2010/main" val="43381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change the dates highlighted in red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2536819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 especially course homepage</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54</a:t>
            </a:fld>
            <a:endParaRPr lang="en-US"/>
          </a:p>
        </p:txBody>
      </p:sp>
    </p:spTree>
    <p:extLst>
      <p:ext uri="{BB962C8B-B14F-4D97-AF65-F5344CB8AC3E}">
        <p14:creationId xmlns:p14="http://schemas.microsoft.com/office/powerpoint/2010/main" val="4060701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55</a:t>
            </a:fld>
            <a:endParaRPr lang="en-US"/>
          </a:p>
        </p:txBody>
      </p:sp>
    </p:spTree>
    <p:extLst>
      <p:ext uri="{BB962C8B-B14F-4D97-AF65-F5344CB8AC3E}">
        <p14:creationId xmlns:p14="http://schemas.microsoft.com/office/powerpoint/2010/main" val="370621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updated</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3</a:t>
            </a:fld>
            <a:endParaRPr lang="en-US"/>
          </a:p>
        </p:txBody>
      </p:sp>
    </p:spTree>
    <p:extLst>
      <p:ext uri="{BB962C8B-B14F-4D97-AF65-F5344CB8AC3E}">
        <p14:creationId xmlns:p14="http://schemas.microsoft.com/office/powerpoint/2010/main" val="118135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2022 license key</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25014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6</a:t>
            </a:fld>
            <a:endParaRPr lang="en-US"/>
          </a:p>
        </p:txBody>
      </p:sp>
    </p:spTree>
    <p:extLst>
      <p:ext uri="{BB962C8B-B14F-4D97-AF65-F5344CB8AC3E}">
        <p14:creationId xmlns:p14="http://schemas.microsoft.com/office/powerpoint/2010/main" val="220755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880222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15</a:t>
            </a:fld>
            <a:endParaRPr lang="en-US"/>
          </a:p>
        </p:txBody>
      </p:sp>
    </p:spTree>
    <p:extLst>
      <p:ext uri="{BB962C8B-B14F-4D97-AF65-F5344CB8AC3E}">
        <p14:creationId xmlns:p14="http://schemas.microsoft.com/office/powerpoint/2010/main" val="198449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noProof="0" dirty="0"/>
              <a:t>If the measures in the financial perspective are not showing gains while measures in the other three perspectives are, it could mean that the organisation has set the wrong goals</a:t>
            </a:r>
          </a:p>
        </p:txBody>
      </p:sp>
      <p:sp>
        <p:nvSpPr>
          <p:cNvPr id="4" name="Slide Number Placeholder 3"/>
          <p:cNvSpPr>
            <a:spLocks noGrp="1"/>
          </p:cNvSpPr>
          <p:nvPr>
            <p:ph type="sldNum" sz="quarter" idx="5"/>
          </p:nvPr>
        </p:nvSpPr>
        <p:spPr/>
        <p:txBody>
          <a:bodyPr/>
          <a:lstStyle/>
          <a:p>
            <a:fld id="{2E36A4A8-4679-F349-B4E1-60A94314D23D}" type="slidenum">
              <a:rPr lang="en-US" smtClean="0"/>
              <a:t>16</a:t>
            </a:fld>
            <a:endParaRPr lang="en-US"/>
          </a:p>
        </p:txBody>
      </p:sp>
    </p:spTree>
    <p:extLst>
      <p:ext uri="{BB962C8B-B14F-4D97-AF65-F5344CB8AC3E}">
        <p14:creationId xmlns:p14="http://schemas.microsoft.com/office/powerpoint/2010/main" val="344374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sz="1800" dirty="0"/>
              <a:t>Strategic ‘Steering Wheel’, divided into five radial slices - Customer, Community, Operations, People and Finance. Each slice is subdivided into specific objectives – for example the ‘Customer’ slice contains ‘Earn Lifetime Loyalty’, ‘The Aisles Are Clear’, ‘I Can Get What I Want’, ‘The Prices Are Good’, ‘I Don’t Queue’ and ‘The Staff Are Great’.</a:t>
            </a:r>
          </a:p>
          <a:p>
            <a:pPr eaLnBrk="1" hangingPunct="1">
              <a:spcBef>
                <a:spcPct val="0"/>
              </a:spcBef>
            </a:pPr>
            <a:endParaRPr lang="en-US" altLang="en-US" sz="1800" dirty="0"/>
          </a:p>
          <a:p>
            <a:pPr eaLnBrk="1" hangingPunct="1">
              <a:spcBef>
                <a:spcPct val="0"/>
              </a:spcBef>
            </a:pPr>
            <a:r>
              <a:rPr lang="en-US" altLang="en-US" sz="1800" dirty="0"/>
              <a:t>The steering wheel gives a clear prescription on what should be measured in order to balance the financial perspective.</a:t>
            </a:r>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94554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42556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www.tesco-careers.co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image.slidesharecdn.com/presentation1cc-140220094550-phpapp01/95/the-balance-scorecard-44-638.jpg?cb=139288976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www.intrafocus.com/wp-content/uploads/2015/03/Integrated-Strategy-Map.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www.clearpeak.com/wp-content/uploads/2016/01/lagginggraph.jp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ableau.com/tft/activation"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hyperlink" Target="https://bizperfblog.files.wordpress.com/2010/12/strategymapalignedtobscsmall.png" TargetMode="External"/><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canvas.suss.edu.sg/courses/31564" TargetMode="External"/><Relationship Id="rId7" Type="http://schemas.openxmlformats.org/officeDocument/2006/relationships/hyperlink" Target="https://www.suss.edu.sg/docs/default-source/contentdoc/src/ft-2022acadcalendar.pdf"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hyperlink" Target="https://www.tableau.com/learn/get-started/creator" TargetMode="External"/><Relationship Id="rId5" Type="http://schemas.openxmlformats.org/officeDocument/2006/relationships/hyperlink" Target="https://www.tableau.com/products/trial" TargetMode="External"/><Relationship Id="rId4" Type="http://schemas.openxmlformats.org/officeDocument/2006/relationships/hyperlink" Target="https://ibookstore.suss.edu.sg/"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Overview of Business Performance Measurement</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1</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3896768"/>
            <a:ext cx="990528"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Measures shape employee behaviour, and therein lies the danger that employees seeking to improve a particular measure in a specific area which may have adverse consequences in other areas</a:t>
            </a:r>
          </a:p>
          <a:p>
            <a:pPr>
              <a:spcBef>
                <a:spcPts val="0"/>
              </a:spcBef>
              <a:spcAft>
                <a:spcPts val="1200"/>
              </a:spcAft>
              <a:buClr>
                <a:srgbClr val="CE0000"/>
              </a:buClr>
              <a:buFont typeface="+mj-lt"/>
              <a:buAutoNum type="arabicPeriod" startAt="7"/>
            </a:pPr>
            <a:r>
              <a:rPr lang="en-GB" sz="1800" dirty="0">
                <a:latin typeface="Roboto Light" panose="02000000000000000000" pitchFamily="2" charset="0"/>
                <a:ea typeface="Roboto Light" panose="02000000000000000000" pitchFamily="2" charset="0"/>
              </a:rPr>
              <a:t>Define measures precisely and execute measurements accurately within the context of justifiable costs and feasibility</a:t>
            </a:r>
          </a:p>
        </p:txBody>
      </p:sp>
    </p:spTree>
    <p:extLst>
      <p:ext uri="{BB962C8B-B14F-4D97-AF65-F5344CB8AC3E}">
        <p14:creationId xmlns:p14="http://schemas.microsoft.com/office/powerpoint/2010/main" val="329549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Balanced Scorecard</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35819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What is Strategy?</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business strategy is a set of guiding principles that, when communicated and adopted in the organization, generates a desired pattern of decision making</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strategy is therefore about how people throughout the organization should make decisions and allocate resources in order accomplish key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good strategy provides a clear roadmap, consisting of a set of guiding principles or rules, that defines the actions people in the business should take (and not take) and the things they should prioritize (and not prioritize) to achieve desired goals</a:t>
            </a: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82863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Principles of Strategy Focused Organisations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Ensure that measurement considerations are always appropriate for the organisation’s current strategy (which will change over time)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Manage both tangible and intangible assets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Go beyond traditional, slow reacting, and tactical management control systems (e.g., budgeting) which may be inadequate for today’s dynamic, rapidly changing business environment</a:t>
            </a:r>
          </a:p>
        </p:txBody>
      </p:sp>
    </p:spTree>
    <p:extLst>
      <p:ext uri="{BB962C8B-B14F-4D97-AF65-F5344CB8AC3E}">
        <p14:creationId xmlns:p14="http://schemas.microsoft.com/office/powerpoint/2010/main" val="110479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Concepts of the Balanced Scorecard (BSC) Model</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is meant to provide a holistic view of an organisation’s overall performance that incorporates both financial and non-financial measures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Without a BSC approach, organisations tend to be judged only by short-term financial results, and this may hide serious problems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BSC enables organisations to clarify their visions and strategies, put them into action, and provide feedback around both internal business processes as well as external objectives to continuously improve strategic performance and results</a:t>
            </a:r>
          </a:p>
        </p:txBody>
      </p:sp>
    </p:spTree>
    <p:extLst>
      <p:ext uri="{BB962C8B-B14F-4D97-AF65-F5344CB8AC3E}">
        <p14:creationId xmlns:p14="http://schemas.microsoft.com/office/powerpoint/2010/main" val="20305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Four Balanced Scorecard Perspectives</a:t>
            </a:r>
          </a:p>
        </p:txBody>
      </p:sp>
      <p:sp>
        <p:nvSpPr>
          <p:cNvPr id="6" name="Rounded Rectangle 5">
            <a:extLst>
              <a:ext uri="{FF2B5EF4-FFF2-40B4-BE49-F238E27FC236}">
                <a16:creationId xmlns:a16="http://schemas.microsoft.com/office/drawing/2014/main" id="{A8B09B62-2C5C-7C4B-A65E-27B7EC219A00}"/>
              </a:ext>
            </a:extLst>
          </p:cNvPr>
          <p:cNvSpPr/>
          <p:nvPr/>
        </p:nvSpPr>
        <p:spPr>
          <a:xfrm>
            <a:off x="3383179" y="1784369"/>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latin typeface="Roboto Light" panose="02000000000000000000" pitchFamily="2" charset="0"/>
                <a:ea typeface="Roboto Light" panose="02000000000000000000" pitchFamily="2" charset="0"/>
              </a:rPr>
              <a:t>Financial</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stakeholders?</a:t>
            </a:r>
          </a:p>
        </p:txBody>
      </p:sp>
      <p:sp>
        <p:nvSpPr>
          <p:cNvPr id="7" name="Rounded Rectangle 6">
            <a:extLst>
              <a:ext uri="{FF2B5EF4-FFF2-40B4-BE49-F238E27FC236}">
                <a16:creationId xmlns:a16="http://schemas.microsoft.com/office/drawing/2014/main" id="{51206494-CCB1-3143-8825-D3260B4426CA}"/>
              </a:ext>
            </a:extLst>
          </p:cNvPr>
          <p:cNvSpPr/>
          <p:nvPr/>
        </p:nvSpPr>
        <p:spPr>
          <a:xfrm>
            <a:off x="3383179" y="3866363"/>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Learning &amp; Growth</a:t>
            </a:r>
          </a:p>
          <a:p>
            <a:pPr algn="ctr"/>
            <a:r>
              <a:rPr lang="en-US" sz="1400" i="1" dirty="0">
                <a:solidFill>
                  <a:schemeClr val="tx1"/>
                </a:solidFill>
                <a:effectLst/>
                <a:latin typeface="Roboto Light" panose="02000000000000000000" pitchFamily="2" charset="0"/>
                <a:ea typeface="Roboto Light" panose="02000000000000000000" pitchFamily="2" charset="0"/>
              </a:rPr>
              <a:t>How could we continue to improve and create value?</a:t>
            </a:r>
          </a:p>
        </p:txBody>
      </p:sp>
      <p:sp>
        <p:nvSpPr>
          <p:cNvPr id="8" name="Rounded Rectangle 7">
            <a:extLst>
              <a:ext uri="{FF2B5EF4-FFF2-40B4-BE49-F238E27FC236}">
                <a16:creationId xmlns:a16="http://schemas.microsoft.com/office/drawing/2014/main" id="{ADB815F8-9F14-2E41-AC01-4165D0F613B8}"/>
              </a:ext>
            </a:extLst>
          </p:cNvPr>
          <p:cNvSpPr/>
          <p:nvPr/>
        </p:nvSpPr>
        <p:spPr>
          <a:xfrm>
            <a:off x="5964039" y="2826836"/>
            <a:ext cx="285982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Internal </a:t>
            </a:r>
            <a:r>
              <a:rPr lang="en-US" sz="1400" b="1" u="sng" dirty="0">
                <a:solidFill>
                  <a:schemeClr val="tx1"/>
                </a:solidFill>
                <a:latin typeface="Roboto Light" panose="02000000000000000000" pitchFamily="2" charset="0"/>
                <a:ea typeface="Roboto Light" panose="02000000000000000000" pitchFamily="2" charset="0"/>
              </a:rPr>
              <a:t>Business Processes</a:t>
            </a:r>
          </a:p>
          <a:p>
            <a:pPr algn="ctr"/>
            <a:r>
              <a:rPr lang="en-US" sz="1400" i="1" dirty="0">
                <a:solidFill>
                  <a:schemeClr val="tx1"/>
                </a:solidFill>
                <a:effectLst/>
                <a:latin typeface="Roboto Light" panose="02000000000000000000" pitchFamily="2" charset="0"/>
                <a:ea typeface="Roboto Light" panose="02000000000000000000" pitchFamily="2" charset="0"/>
              </a:rPr>
              <a:t>What business processes must we excel at?</a:t>
            </a:r>
          </a:p>
        </p:txBody>
      </p:sp>
      <p:sp>
        <p:nvSpPr>
          <p:cNvPr id="9" name="Rounded Rectangle 8">
            <a:extLst>
              <a:ext uri="{FF2B5EF4-FFF2-40B4-BE49-F238E27FC236}">
                <a16:creationId xmlns:a16="http://schemas.microsoft.com/office/drawing/2014/main" id="{98224661-07F9-D242-9ADF-69075F3C57D6}"/>
              </a:ext>
            </a:extLst>
          </p:cNvPr>
          <p:cNvSpPr/>
          <p:nvPr/>
        </p:nvSpPr>
        <p:spPr>
          <a:xfrm>
            <a:off x="802319" y="2826836"/>
            <a:ext cx="2377642" cy="93857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b="1" u="sng" dirty="0">
                <a:solidFill>
                  <a:schemeClr val="tx1"/>
                </a:solidFill>
                <a:effectLst/>
                <a:latin typeface="Roboto Light" panose="02000000000000000000" pitchFamily="2" charset="0"/>
                <a:ea typeface="Roboto Light" panose="02000000000000000000" pitchFamily="2" charset="0"/>
              </a:rPr>
              <a:t>Customer</a:t>
            </a:r>
          </a:p>
          <a:p>
            <a:pPr algn="ctr"/>
            <a:r>
              <a:rPr lang="en-US" sz="1400" i="1" dirty="0">
                <a:solidFill>
                  <a:schemeClr val="tx1"/>
                </a:solidFill>
                <a:effectLst/>
                <a:latin typeface="Roboto Light" panose="02000000000000000000" pitchFamily="2" charset="0"/>
                <a:ea typeface="Roboto Light" panose="02000000000000000000" pitchFamily="2" charset="0"/>
              </a:rPr>
              <a:t>How should we appear to our customers?</a:t>
            </a:r>
          </a:p>
        </p:txBody>
      </p:sp>
      <p:cxnSp>
        <p:nvCxnSpPr>
          <p:cNvPr id="11" name="Curved Connector 10">
            <a:extLst>
              <a:ext uri="{FF2B5EF4-FFF2-40B4-BE49-F238E27FC236}">
                <a16:creationId xmlns:a16="http://schemas.microsoft.com/office/drawing/2014/main" id="{3B72B2B7-9B3B-DC4B-825A-FDFC1100EA20}"/>
              </a:ext>
            </a:extLst>
          </p:cNvPr>
          <p:cNvCxnSpPr>
            <a:cxnSpLocks/>
            <a:stCxn id="6" idx="3"/>
            <a:endCxn id="8" idx="0"/>
          </p:cNvCxnSpPr>
          <p:nvPr/>
        </p:nvCxnSpPr>
        <p:spPr>
          <a:xfrm>
            <a:off x="5760821" y="2253658"/>
            <a:ext cx="163312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C799FEF-39F9-B642-9010-5465B35B60E1}"/>
              </a:ext>
            </a:extLst>
          </p:cNvPr>
          <p:cNvSpPr/>
          <p:nvPr/>
        </p:nvSpPr>
        <p:spPr>
          <a:xfrm>
            <a:off x="3409667" y="3109989"/>
            <a:ext cx="2324675" cy="461665"/>
          </a:xfrm>
          <a:prstGeom prst="rect">
            <a:avLst/>
          </a:prstGeom>
        </p:spPr>
        <p:txBody>
          <a:bodyPr wrap="none">
            <a:spAutoFit/>
          </a:bodyPr>
          <a:lstStyle/>
          <a:p>
            <a:pPr algn="ctr"/>
            <a:r>
              <a:rPr lang="en-US" sz="2400" b="1" dirty="0">
                <a:solidFill>
                  <a:srgbClr val="CE0000"/>
                </a:solidFill>
                <a:latin typeface="Roboto Condensed" panose="02000000000000000000" pitchFamily="2" charset="0"/>
                <a:ea typeface="Roboto Condensed" panose="02000000000000000000" pitchFamily="2" charset="0"/>
              </a:rPr>
              <a:t>Vision &amp; Strategy</a:t>
            </a:r>
          </a:p>
        </p:txBody>
      </p:sp>
      <p:cxnSp>
        <p:nvCxnSpPr>
          <p:cNvPr id="18" name="Curved Connector 17">
            <a:extLst>
              <a:ext uri="{FF2B5EF4-FFF2-40B4-BE49-F238E27FC236}">
                <a16:creationId xmlns:a16="http://schemas.microsoft.com/office/drawing/2014/main" id="{5B6DA5A0-2FAA-FE46-A26E-17A26819A14C}"/>
              </a:ext>
            </a:extLst>
          </p:cNvPr>
          <p:cNvCxnSpPr>
            <a:cxnSpLocks/>
            <a:stCxn id="8" idx="2"/>
            <a:endCxn id="7" idx="3"/>
          </p:cNvCxnSpPr>
          <p:nvPr/>
        </p:nvCxnSpPr>
        <p:spPr>
          <a:xfrm rot="5400000">
            <a:off x="6292267" y="3233969"/>
            <a:ext cx="570238" cy="1633129"/>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1136E9C-C291-2643-9EA5-F6E5E214D825}"/>
              </a:ext>
            </a:extLst>
          </p:cNvPr>
          <p:cNvCxnSpPr>
            <a:cxnSpLocks/>
            <a:stCxn id="7" idx="1"/>
            <a:endCxn id="9" idx="2"/>
          </p:cNvCxnSpPr>
          <p:nvPr/>
        </p:nvCxnSpPr>
        <p:spPr>
          <a:xfrm rot="10800000">
            <a:off x="1991141" y="3765414"/>
            <a:ext cx="1392039" cy="57023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66BE7F47-6217-764D-862D-C52928973AEB}"/>
              </a:ext>
            </a:extLst>
          </p:cNvPr>
          <p:cNvCxnSpPr>
            <a:cxnSpLocks/>
            <a:stCxn id="6" idx="1"/>
            <a:endCxn id="9" idx="0"/>
          </p:cNvCxnSpPr>
          <p:nvPr/>
        </p:nvCxnSpPr>
        <p:spPr>
          <a:xfrm rot="10800000" flipV="1">
            <a:off x="1991141" y="2253658"/>
            <a:ext cx="1392039" cy="573178"/>
          </a:xfrm>
          <a:prstGeom prst="curvedConnector2">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650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Financial Perspective</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Although the concept of the BSC is to take performance in many non-financial areas into consideration, the measures in the financial perspective must eventually show gains in order for the organisation to conclude that its overall performance has indeed improved</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measures for the other three perspectives that relate to customer, internal business process and people must be appropriately selected in order (for financial performance) to yield results</a:t>
            </a:r>
          </a:p>
        </p:txBody>
      </p:sp>
    </p:spTree>
    <p:extLst>
      <p:ext uri="{BB962C8B-B14F-4D97-AF65-F5344CB8AC3E}">
        <p14:creationId xmlns:p14="http://schemas.microsoft.com/office/powerpoint/2010/main" val="93891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Customer Perspective</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 the Customer Perspective, an organisation needs to determine what the customers require and think are important in terms of the products and services that the organisation provides them</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for each key requirement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to gauge the organisation’s success in achieving these goals</a:t>
            </a:r>
          </a:p>
        </p:txBody>
      </p:sp>
    </p:spTree>
    <p:extLst>
      <p:ext uri="{BB962C8B-B14F-4D97-AF65-F5344CB8AC3E}">
        <p14:creationId xmlns:p14="http://schemas.microsoft.com/office/powerpoint/2010/main" val="2697343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Internal Business Processes Perspective</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based upon internal processes perspective allow managers to know how well their business is running, and whether their products and services meet customer requirements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must identify key business processes that need to be excelled in terms of organisation’s operations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established to monitor the performance of these key business processes</a:t>
            </a:r>
          </a:p>
        </p:txBody>
      </p:sp>
    </p:spTree>
    <p:extLst>
      <p:ext uri="{BB962C8B-B14F-4D97-AF65-F5344CB8AC3E}">
        <p14:creationId xmlns:p14="http://schemas.microsoft.com/office/powerpoint/2010/main" val="75579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Learning and Growth Perspective</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This perspective includes employee training and corporate cultural attitudes related to both the individual and corporate self-improvement, product and service innovation, and organisational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Organisations have to establish goals that relate to innovation, growth and development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Measures are then selected so that they can gauge the organisation’s success in achieving these goals</a:t>
            </a:r>
          </a:p>
        </p:txBody>
      </p:sp>
    </p:spTree>
    <p:extLst>
      <p:ext uri="{BB962C8B-B14F-4D97-AF65-F5344CB8AC3E}">
        <p14:creationId xmlns:p14="http://schemas.microsoft.com/office/powerpoint/2010/main" val="199167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Assessment Overview</a:t>
            </a:r>
          </a:p>
        </p:txBody>
      </p:sp>
      <p:graphicFrame>
        <p:nvGraphicFramePr>
          <p:cNvPr id="5" name="Content Placeholder 4">
            <a:extLst>
              <a:ext uri="{FF2B5EF4-FFF2-40B4-BE49-F238E27FC236}">
                <a16:creationId xmlns:a16="http://schemas.microsoft.com/office/drawing/2014/main" id="{403779C4-2046-EC41-89BD-41D0B9A0020E}"/>
              </a:ext>
            </a:extLst>
          </p:cNvPr>
          <p:cNvGraphicFramePr>
            <a:graphicFrameLocks noGrp="1"/>
          </p:cNvGraphicFramePr>
          <p:nvPr>
            <p:ph idx="1"/>
            <p:extLst>
              <p:ext uri="{D42A27DB-BD31-4B8C-83A1-F6EECF244321}">
                <p14:modId xmlns:p14="http://schemas.microsoft.com/office/powerpoint/2010/main" val="2440745828"/>
              </p:ext>
            </p:extLst>
          </p:nvPr>
        </p:nvGraphicFramePr>
        <p:xfrm>
          <a:off x="949121" y="1170293"/>
          <a:ext cx="7934667" cy="3718560"/>
        </p:xfrm>
        <a:graphic>
          <a:graphicData uri="http://schemas.openxmlformats.org/drawingml/2006/table">
            <a:tbl>
              <a:tblPr>
                <a:tableStyleId>{5C22544A-7EE6-4342-B048-85BDC9FD1C3A}</a:tableStyleId>
              </a:tblPr>
              <a:tblGrid>
                <a:gridCol w="2140744">
                  <a:extLst>
                    <a:ext uri="{9D8B030D-6E8A-4147-A177-3AD203B41FA5}">
                      <a16:colId xmlns:a16="http://schemas.microsoft.com/office/drawing/2014/main" val="3033844137"/>
                    </a:ext>
                  </a:extLst>
                </a:gridCol>
                <a:gridCol w="695712">
                  <a:extLst>
                    <a:ext uri="{9D8B030D-6E8A-4147-A177-3AD203B41FA5}">
                      <a16:colId xmlns:a16="http://schemas.microsoft.com/office/drawing/2014/main" val="3777207880"/>
                    </a:ext>
                  </a:extLst>
                </a:gridCol>
                <a:gridCol w="5098211">
                  <a:extLst>
                    <a:ext uri="{9D8B030D-6E8A-4147-A177-3AD203B41FA5}">
                      <a16:colId xmlns:a16="http://schemas.microsoft.com/office/drawing/2014/main" val="1591772742"/>
                    </a:ext>
                  </a:extLst>
                </a:gridCol>
              </a:tblGrid>
              <a:tr h="0">
                <a:tc rowSpan="3">
                  <a:txBody>
                    <a:bodyPr/>
                    <a:lstStyle/>
                    <a:p>
                      <a:pPr algn="r"/>
                      <a:r>
                        <a:rPr lang="en-US" sz="1400" b="0" i="0" dirty="0">
                          <a:latin typeface="Roboto Medium" panose="02000000000000000000" pitchFamily="2" charset="0"/>
                          <a:ea typeface="Roboto Medium" panose="02000000000000000000" pitchFamily="2" charset="0"/>
                        </a:rPr>
                        <a:t>Assignment 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Pre-Course Quiz 01</a:t>
                      </a:r>
                    </a:p>
                    <a:p>
                      <a:r>
                        <a:rPr lang="en-US" sz="1050" b="0" i="1" dirty="0">
                          <a:solidFill>
                            <a:srgbClr val="CE0000"/>
                          </a:solidFill>
                          <a:latin typeface="Roboto Medium" panose="02000000000000000000" pitchFamily="2" charset="0"/>
                          <a:ea typeface="Roboto Medium" panose="02000000000000000000" pitchFamily="2" charset="0"/>
                        </a:rPr>
                        <a:t>24 Jan–4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61137438"/>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01</a:t>
                      </a:r>
                    </a:p>
                    <a:p>
                      <a:r>
                        <a:rPr lang="en-US" sz="1050" b="0" i="1" dirty="0">
                          <a:solidFill>
                            <a:srgbClr val="CE0000"/>
                          </a:solidFill>
                          <a:latin typeface="Roboto Medium" panose="02000000000000000000" pitchFamily="2" charset="0"/>
                          <a:ea typeface="Roboto Medium" panose="02000000000000000000" pitchFamily="2" charset="0"/>
                        </a:rPr>
                        <a:t>7–14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5477134"/>
                  </a:ext>
                </a:extLst>
              </a:tr>
              <a:tr h="0">
                <a:tc vMerge="1">
                  <a:txBody>
                    <a:bodyPr/>
                    <a:lstStyle/>
                    <a:p>
                      <a:pPr algn="r"/>
                      <a:endParaRPr lang="en-US" b="0" i="1" dirty="0">
                        <a:latin typeface="Roboto Medium" panose="02000000000000000000" pitchFamily="2" charset="0"/>
                        <a:ea typeface="Roboto Medium" panose="02000000000000000000" pitchFamily="2" charset="0"/>
                      </a:endParaRPr>
                    </a:p>
                  </a:txBody>
                  <a:tcPr>
                    <a:lnR w="12700" cap="flat" cmpd="sng" algn="ctr">
                      <a:solidFill>
                        <a:schemeClr val="tx1"/>
                      </a:solidFill>
                      <a:prstDash val="solid"/>
                      <a:round/>
                      <a:headEnd type="none" w="med" len="med"/>
                      <a:tailEnd type="none" w="med" len="med"/>
                    </a:ln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2%</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Pre-Class Quiz 02</a:t>
                      </a:r>
                    </a:p>
                    <a:p>
                      <a:r>
                        <a:rPr lang="en-US" sz="1050" b="0" i="1" dirty="0">
                          <a:solidFill>
                            <a:srgbClr val="CE0000"/>
                          </a:solidFill>
                          <a:latin typeface="Roboto Medium" panose="02000000000000000000" pitchFamily="2" charset="0"/>
                          <a:ea typeface="Roboto Medium" panose="02000000000000000000" pitchFamily="2" charset="0"/>
                        </a:rPr>
                        <a:t>21–28 Feb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824539"/>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865403"/>
                  </a:ext>
                </a:extLst>
              </a:tr>
              <a:tr h="0">
                <a:tc>
                  <a:txBody>
                    <a:bodyPr/>
                    <a:lstStyle/>
                    <a:p>
                      <a:pPr algn="r"/>
                      <a:r>
                        <a:rPr lang="en-US" sz="1400" b="0" i="0" dirty="0">
                          <a:latin typeface="Roboto Medium" panose="02000000000000000000" pitchFamily="2" charset="0"/>
                          <a:ea typeface="Roboto Medium" panose="02000000000000000000" pitchFamily="2" charset="0"/>
                        </a:rPr>
                        <a:t>Assignment 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1400" b="0" i="0" dirty="0">
                        <a:solidFill>
                          <a:srgbClr val="01385B"/>
                        </a:solidFill>
                        <a:latin typeface="Roboto Condensed" panose="02000000000000000000" pitchFamily="2" charset="0"/>
                        <a:ea typeface="Roboto Condensed" panose="02000000000000000000" pitchFamily="2"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kern="1200" dirty="0">
                          <a:solidFill>
                            <a:schemeClr val="dk1"/>
                          </a:solidFill>
                          <a:latin typeface="Roboto Light" panose="02000000000000000000" pitchFamily="2" charset="0"/>
                          <a:ea typeface="Roboto Light" panose="02000000000000000000" pitchFamily="2" charset="0"/>
                          <a:cs typeface="+mn-cs"/>
                        </a:rPr>
                        <a:t>Tutor-marked Assignment</a:t>
                      </a:r>
                    </a:p>
                    <a:p>
                      <a:r>
                        <a:rPr lang="en-US" sz="1050" b="0" i="1" kern="1200" dirty="0">
                          <a:solidFill>
                            <a:srgbClr val="CE0000"/>
                          </a:solidFill>
                          <a:latin typeface="Roboto Medium" panose="02000000000000000000" pitchFamily="2" charset="0"/>
                          <a:ea typeface="Roboto Medium" panose="02000000000000000000" pitchFamily="2" charset="0"/>
                          <a:cs typeface="+mn-cs"/>
                        </a:rPr>
                        <a:t>16 February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8016609"/>
                  </a:ext>
                </a:extLst>
              </a:tr>
              <a:tr h="0">
                <a:tc>
                  <a:txBody>
                    <a:bodyPr/>
                    <a:lstStyle/>
                    <a:p>
                      <a:pPr algn="r"/>
                      <a:r>
                        <a:rPr lang="en-US" sz="1400" b="0" i="0" dirty="0">
                          <a:latin typeface="Roboto Medium" panose="02000000000000000000" pitchFamily="2" charset="0"/>
                          <a:ea typeface="Roboto Medium" panose="02000000000000000000" pitchFamily="2" charset="0"/>
                        </a:rPr>
                        <a:t>Assignment 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38%</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Group-Based Assignment (GBA) — comprising of 4 students per group</a:t>
                      </a:r>
                    </a:p>
                    <a:p>
                      <a:r>
                        <a:rPr lang="en-US" sz="1050" b="0" i="1" dirty="0">
                          <a:solidFill>
                            <a:srgbClr val="CE0000"/>
                          </a:solidFill>
                          <a:latin typeface="Roboto Medium" panose="02000000000000000000" pitchFamily="2" charset="0"/>
                          <a:ea typeface="Roboto Medium" panose="02000000000000000000" pitchFamily="2" charset="0"/>
                        </a:rPr>
                        <a:t>Due 2 Mar 2022 2355hrs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92966557"/>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3592191"/>
                  </a:ext>
                </a:extLst>
              </a:tr>
              <a:tr h="0">
                <a:tc>
                  <a:txBody>
                    <a:bodyPr/>
                    <a:lstStyle/>
                    <a:p>
                      <a:pPr algn="r"/>
                      <a:r>
                        <a:rPr lang="en-US" sz="1400" b="0" i="0" dirty="0">
                          <a:latin typeface="Roboto Medium" panose="02000000000000000000" pitchFamily="2" charset="0"/>
                          <a:ea typeface="Roboto Medium" panose="02000000000000000000" pitchFamily="2" charset="0"/>
                        </a:rPr>
                        <a:t>Participation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Contribution to the class learning experience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7444995"/>
                  </a:ext>
                </a:extLst>
              </a:tr>
              <a:tr h="0">
                <a:tc>
                  <a:txBody>
                    <a:bodyPr/>
                    <a:lstStyle/>
                    <a:p>
                      <a:pPr algn="r"/>
                      <a:endParaRPr lang="en-US" sz="300" b="0" i="0" dirty="0">
                        <a:latin typeface="Roboto Medium" panose="02000000000000000000" pitchFamily="2" charset="0"/>
                        <a:ea typeface="Roboto Medium"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US" sz="300" b="0" i="0" dirty="0">
                        <a:solidFill>
                          <a:srgbClr val="01385B"/>
                        </a:solidFill>
                        <a:latin typeface="Roboto Condensed" panose="02000000000000000000" pitchFamily="2" charset="0"/>
                        <a:ea typeface="Roboto Condensed"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300" b="0" i="1" dirty="0">
                        <a:latin typeface="Roboto Light" panose="02000000000000000000" pitchFamily="2" charset="0"/>
                        <a:ea typeface="Roboto Light"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395662"/>
                  </a:ext>
                </a:extLst>
              </a:tr>
              <a:tr h="0">
                <a:tc>
                  <a:txBody>
                    <a:bodyPr/>
                    <a:lstStyle/>
                    <a:p>
                      <a:pPr algn="r"/>
                      <a:r>
                        <a:rPr lang="en-US" sz="1400" b="0" i="0" dirty="0">
                          <a:latin typeface="Roboto Medium" panose="02000000000000000000" pitchFamily="2" charset="0"/>
                          <a:ea typeface="Roboto Medium" panose="02000000000000000000" pitchFamily="2" charset="0"/>
                        </a:rPr>
                        <a:t>Examination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b="0" i="0" dirty="0">
                          <a:solidFill>
                            <a:srgbClr val="01385B"/>
                          </a:solidFill>
                          <a:latin typeface="Roboto Condensed" panose="02000000000000000000" pitchFamily="2" charset="0"/>
                          <a:ea typeface="Roboto Condensed" panose="02000000000000000000" pitchFamily="2" charset="0"/>
                        </a:rPr>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b="0" i="1" dirty="0">
                          <a:latin typeface="Roboto Light" panose="02000000000000000000" pitchFamily="2" charset="0"/>
                          <a:ea typeface="Roboto Light" panose="02000000000000000000" pitchFamily="2" charset="0"/>
                        </a:rPr>
                        <a:t>End-of-Course Assignment (ECA)</a:t>
                      </a:r>
                    </a:p>
                    <a:p>
                      <a:r>
                        <a:rPr lang="en-US" sz="1050" b="0" i="1" dirty="0">
                          <a:solidFill>
                            <a:srgbClr val="CE0000"/>
                          </a:solidFill>
                          <a:latin typeface="Roboto Medium" panose="02000000000000000000" pitchFamily="2" charset="0"/>
                          <a:ea typeface="Roboto Medium" panose="02000000000000000000" pitchFamily="2" charset="0"/>
                        </a:rPr>
                        <a:t>Due 17</a:t>
                      </a:r>
                      <a:r>
                        <a:rPr lang="en-US" sz="1050" b="0" i="1" baseline="0" dirty="0">
                          <a:solidFill>
                            <a:srgbClr val="CE0000"/>
                          </a:solidFill>
                          <a:latin typeface="Roboto Medium" panose="02000000000000000000" pitchFamily="2" charset="0"/>
                          <a:ea typeface="Roboto Medium" panose="02000000000000000000" pitchFamily="2" charset="0"/>
                        </a:rPr>
                        <a:t> M</a:t>
                      </a:r>
                      <a:r>
                        <a:rPr lang="en-US" sz="1050" b="0" i="1" dirty="0">
                          <a:solidFill>
                            <a:srgbClr val="CE0000"/>
                          </a:solidFill>
                          <a:latin typeface="Roboto Medium" panose="02000000000000000000" pitchFamily="2" charset="0"/>
                          <a:ea typeface="Roboto Medium" panose="02000000000000000000" pitchFamily="2" charset="0"/>
                        </a:rPr>
                        <a:t>ar 2022 1200hrs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36021102"/>
                  </a:ext>
                </a:extLst>
              </a:tr>
            </a:tbl>
          </a:graphicData>
        </a:graphic>
      </p:graphicFrame>
    </p:spTree>
    <p:extLst>
      <p:ext uri="{BB962C8B-B14F-4D97-AF65-F5344CB8AC3E}">
        <p14:creationId xmlns:p14="http://schemas.microsoft.com/office/powerpoint/2010/main" val="1460001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Tesco</a:t>
            </a:r>
          </a:p>
        </p:txBody>
      </p:sp>
      <p:sp>
        <p:nvSpPr>
          <p:cNvPr id="6" name="TextBox 5">
            <a:extLst>
              <a:ext uri="{FF2B5EF4-FFF2-40B4-BE49-F238E27FC236}">
                <a16:creationId xmlns:a16="http://schemas.microsoft.com/office/drawing/2014/main" id="{71C1C2C6-B800-8940-89DC-8A596F63DBD2}"/>
              </a:ext>
            </a:extLst>
          </p:cNvPr>
          <p:cNvSpPr txBox="1"/>
          <p:nvPr/>
        </p:nvSpPr>
        <p:spPr>
          <a:xfrm>
            <a:off x="489860" y="4460766"/>
            <a:ext cx="7330626" cy="369332"/>
          </a:xfrm>
          <a:prstGeom prst="rect">
            <a:avLst/>
          </a:prstGeom>
          <a:noFill/>
        </p:spPr>
        <p:txBody>
          <a:bodyPr wrap="square" rtlCol="0">
            <a:spAutoFit/>
          </a:bodyPr>
          <a:lstStyle/>
          <a:p>
            <a:pPr algn="r"/>
            <a:r>
              <a:rPr lang="en-SG" sz="900" i="1" dirty="0"/>
              <a:t>Source: </a:t>
            </a:r>
            <a:r>
              <a:rPr lang="en-SG" sz="900" i="1" dirty="0">
                <a:hlinkClick r:id="rId3"/>
              </a:rPr>
              <a:t>www.tesco-careers.com</a:t>
            </a:r>
            <a:endParaRPr lang="en-SG" sz="900" i="1" dirty="0"/>
          </a:p>
          <a:p>
            <a:pPr algn="r"/>
            <a:endParaRPr lang="en-SG" sz="900" i="1" dirty="0"/>
          </a:p>
        </p:txBody>
      </p:sp>
      <p:pic>
        <p:nvPicPr>
          <p:cNvPr id="1026" name="Picture 2" descr="Learning Balanced Scorecard lesson from Tesco steering wheel"/>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279441" y="620453"/>
            <a:ext cx="3141655" cy="374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056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Balanced Scorecard</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An illustration — Bank</a:t>
            </a:r>
          </a:p>
        </p:txBody>
      </p:sp>
      <p:pic>
        <p:nvPicPr>
          <p:cNvPr id="5" name="Content Placeholder 4">
            <a:extLst>
              <a:ext uri="{FF2B5EF4-FFF2-40B4-BE49-F238E27FC236}">
                <a16:creationId xmlns:a16="http://schemas.microsoft.com/office/drawing/2014/main" id="{58341011-BB8C-D247-B7D6-9675E3BE2C68}"/>
              </a:ext>
            </a:extLst>
          </p:cNvPr>
          <p:cNvPicPr>
            <a:picLocks noGrp="1" noChangeAspect="1"/>
          </p:cNvPicPr>
          <p:nvPr>
            <p:ph idx="1"/>
          </p:nvPr>
        </p:nvPicPr>
        <p:blipFill>
          <a:blip r:embed="rId3"/>
          <a:stretch>
            <a:fillRect/>
          </a:stretch>
        </p:blipFill>
        <p:spPr>
          <a:xfrm>
            <a:off x="3220720" y="1277136"/>
            <a:ext cx="5303519" cy="3499601"/>
          </a:xfrm>
          <a:prstGeom prst="rect">
            <a:avLst/>
          </a:prstGeom>
        </p:spPr>
      </p:pic>
      <p:sp>
        <p:nvSpPr>
          <p:cNvPr id="6" name="TextBox 5">
            <a:extLst>
              <a:ext uri="{FF2B5EF4-FFF2-40B4-BE49-F238E27FC236}">
                <a16:creationId xmlns:a16="http://schemas.microsoft.com/office/drawing/2014/main" id="{71C1C2C6-B800-8940-89DC-8A596F63DBD2}"/>
              </a:ext>
            </a:extLst>
          </p:cNvPr>
          <p:cNvSpPr txBox="1"/>
          <p:nvPr/>
        </p:nvSpPr>
        <p:spPr>
          <a:xfrm>
            <a:off x="1193613" y="4776737"/>
            <a:ext cx="7330626" cy="230832"/>
          </a:xfrm>
          <a:prstGeom prst="rect">
            <a:avLst/>
          </a:prstGeom>
          <a:noFill/>
        </p:spPr>
        <p:txBody>
          <a:bodyPr wrap="square" rtlCol="0">
            <a:spAutoFit/>
          </a:bodyPr>
          <a:lstStyle/>
          <a:p>
            <a:pPr algn="r"/>
            <a:r>
              <a:rPr lang="en-SG" sz="900" i="1" dirty="0"/>
              <a:t>Source: </a:t>
            </a:r>
            <a:r>
              <a:rPr lang="en-SG" sz="900" i="1" dirty="0">
                <a:hlinkClick r:id="rId4"/>
              </a:rPr>
              <a:t>http://image.slidesharecdn.com/presentation1cc-140220094550-phpapp01/95/the-balance-scorecard-44-638.jpg?cb=1392889762</a:t>
            </a:r>
            <a:r>
              <a:rPr lang="en-SG" sz="900" i="1" dirty="0"/>
              <a:t> </a:t>
            </a:r>
          </a:p>
        </p:txBody>
      </p:sp>
    </p:spTree>
    <p:extLst>
      <p:ext uri="{BB962C8B-B14F-4D97-AF65-F5344CB8AC3E}">
        <p14:creationId xmlns:p14="http://schemas.microsoft.com/office/powerpoint/2010/main" val="338069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spTree>
    <p:extLst>
      <p:ext uri="{BB962C8B-B14F-4D97-AF65-F5344CB8AC3E}">
        <p14:creationId xmlns:p14="http://schemas.microsoft.com/office/powerpoint/2010/main" val="3258143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1</a:t>
            </a:r>
            <a:endParaRPr lang="en-SG" dirty="0"/>
          </a:p>
        </p:txBody>
      </p:sp>
      <p:sp>
        <p:nvSpPr>
          <p:cNvPr id="3" name="Content Placeholder 2"/>
          <p:cNvSpPr>
            <a:spLocks noGrp="1"/>
          </p:cNvSpPr>
          <p:nvPr>
            <p:ph idx="10"/>
          </p:nvPr>
        </p:nvSpPr>
        <p:spPr/>
        <p:txBody>
          <a:bodyPr/>
          <a:lstStyle/>
          <a:p>
            <a:r>
              <a:rPr lang="en-SG" dirty="0">
                <a:solidFill>
                  <a:sysClr val="windowText" lastClr="000000"/>
                </a:solidFill>
                <a:latin typeface="Calibri"/>
                <a:cs typeface="Arial" pitchFamily="34" charset="0"/>
              </a:rPr>
              <a:t>What are some of the possible measures for each of the four Balanced Scorecard perspectives?  </a:t>
            </a:r>
          </a:p>
          <a:p>
            <a:endParaRPr lang="en-SG" dirty="0"/>
          </a:p>
        </p:txBody>
      </p:sp>
      <p:grpSp>
        <p:nvGrpSpPr>
          <p:cNvPr id="14" name="Group 13"/>
          <p:cNvGrpSpPr/>
          <p:nvPr/>
        </p:nvGrpSpPr>
        <p:grpSpPr>
          <a:xfrm>
            <a:off x="354270" y="1826961"/>
            <a:ext cx="8196088" cy="2917386"/>
            <a:chOff x="1062986" y="2126881"/>
            <a:chExt cx="7623813" cy="4584060"/>
          </a:xfrm>
        </p:grpSpPr>
        <p:sp>
          <p:nvSpPr>
            <p:cNvPr id="5" name="Rectangle 4"/>
            <p:cNvSpPr/>
            <p:nvPr/>
          </p:nvSpPr>
          <p:spPr>
            <a:xfrm>
              <a:off x="3820250" y="2126881"/>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Financial</a:t>
              </a:r>
              <a:endParaRPr lang="en-SG" sz="1100" dirty="0">
                <a:effectLst/>
                <a:ea typeface="SimSun" panose="02010600030101010101" pitchFamily="2" charset="-122"/>
                <a:cs typeface="Times New Roman" panose="02020603050405020304" pitchFamily="18" charset="0"/>
              </a:endParaRPr>
            </a:p>
            <a:p>
              <a:r>
                <a:rPr lang="en-SG" sz="1100" dirty="0"/>
                <a:t>Sales growth, Cash Flow, Return on Investment</a:t>
              </a:r>
            </a:p>
          </p:txBody>
        </p:sp>
        <p:sp>
          <p:nvSpPr>
            <p:cNvPr id="6" name="Rectangle 5"/>
            <p:cNvSpPr/>
            <p:nvPr/>
          </p:nvSpPr>
          <p:spPr>
            <a:xfrm>
              <a:off x="1062986" y="3758862"/>
              <a:ext cx="1979897"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Customer</a:t>
              </a:r>
              <a:endParaRPr lang="en-SG" sz="1100" dirty="0">
                <a:effectLst/>
                <a:ea typeface="SimSun" panose="02010600030101010101" pitchFamily="2" charset="-122"/>
                <a:cs typeface="Times New Roman" panose="02020603050405020304" pitchFamily="18" charset="0"/>
              </a:endParaRPr>
            </a:p>
            <a:p>
              <a:r>
                <a:rPr lang="en-SG" sz="1100" dirty="0"/>
                <a:t>Satisfaction level, Acquisition, Retention, Market share</a:t>
              </a:r>
            </a:p>
          </p:txBody>
        </p:sp>
        <p:sp>
          <p:nvSpPr>
            <p:cNvPr id="7" name="Rectangle 6"/>
            <p:cNvSpPr/>
            <p:nvPr/>
          </p:nvSpPr>
          <p:spPr>
            <a:xfrm>
              <a:off x="6424910" y="3758862"/>
              <a:ext cx="2261889"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Internal Business Processes</a:t>
              </a:r>
              <a:endParaRPr lang="en-SG" sz="1100" dirty="0">
                <a:effectLst/>
                <a:ea typeface="SimSun" panose="02010600030101010101" pitchFamily="2" charset="-122"/>
                <a:cs typeface="Times New Roman" panose="02020603050405020304" pitchFamily="18" charset="0"/>
              </a:endParaRPr>
            </a:p>
            <a:p>
              <a:r>
                <a:rPr lang="en-SG" sz="1100" dirty="0"/>
                <a:t>Product Quality, Cycle Time,  New Product Lead Time</a:t>
              </a:r>
            </a:p>
          </p:txBody>
        </p:sp>
        <p:sp>
          <p:nvSpPr>
            <p:cNvPr id="8" name="Rectangle 7"/>
            <p:cNvSpPr/>
            <p:nvPr/>
          </p:nvSpPr>
          <p:spPr>
            <a:xfrm>
              <a:off x="3641850" y="5642210"/>
              <a:ext cx="2229990" cy="106873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100" b="1" u="sng" dirty="0">
                  <a:effectLst/>
                  <a:ea typeface="SimSun" panose="02010600030101010101" pitchFamily="2" charset="-122"/>
                  <a:cs typeface="Times New Roman" panose="02020603050405020304" pitchFamily="18" charset="0"/>
                </a:rPr>
                <a:t>Learning &amp; Growth</a:t>
              </a:r>
              <a:endParaRPr lang="en-SG" sz="1100" dirty="0">
                <a:effectLst/>
                <a:ea typeface="SimSun" panose="02010600030101010101" pitchFamily="2" charset="-122"/>
                <a:cs typeface="Times New Roman" panose="02020603050405020304" pitchFamily="18" charset="0"/>
              </a:endParaRPr>
            </a:p>
            <a:p>
              <a:r>
                <a:rPr lang="en-SG" sz="1100" dirty="0"/>
                <a:t>Employee Retention, Skill sets, Number of new products, </a:t>
              </a:r>
            </a:p>
          </p:txBody>
        </p:sp>
        <p:cxnSp>
          <p:nvCxnSpPr>
            <p:cNvPr id="9" name="Curved Connector 8"/>
            <p:cNvCxnSpPr/>
            <p:nvPr/>
          </p:nvCxnSpPr>
          <p:spPr>
            <a:xfrm rot="10800000" flipV="1">
              <a:off x="2007394" y="2719016"/>
              <a:ext cx="1244798" cy="823212"/>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Curved Connector 9"/>
            <p:cNvCxnSpPr/>
            <p:nvPr/>
          </p:nvCxnSpPr>
          <p:spPr>
            <a:xfrm rot="16200000" flipH="1">
              <a:off x="2221021" y="4983930"/>
              <a:ext cx="1155385" cy="1108174"/>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Curved Connector 10"/>
            <p:cNvCxnSpPr/>
            <p:nvPr/>
          </p:nvCxnSpPr>
          <p:spPr>
            <a:xfrm flipV="1">
              <a:off x="6019800" y="4986459"/>
              <a:ext cx="1407020" cy="1190116"/>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Curved Connector 11"/>
            <p:cNvCxnSpPr/>
            <p:nvPr/>
          </p:nvCxnSpPr>
          <p:spPr>
            <a:xfrm rot="10800000">
              <a:off x="6424911" y="2661247"/>
              <a:ext cx="956369" cy="924308"/>
            </a:xfrm>
            <a:prstGeom prst="curved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924893" y="3652812"/>
              <a:ext cx="1685347" cy="133364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Bef>
                  <a:spcPts val="1200"/>
                </a:spcBef>
                <a:spcAft>
                  <a:spcPts val="0"/>
                </a:spcAft>
              </a:pPr>
              <a:r>
                <a:rPr lang="en-SG" sz="1400" b="1" dirty="0">
                  <a:effectLst/>
                  <a:ea typeface="SimSun" panose="02010600030101010101" pitchFamily="2" charset="-122"/>
                  <a:cs typeface="Times New Roman" panose="02020603050405020304" pitchFamily="18" charset="0"/>
                </a:rPr>
                <a:t>Vision </a:t>
              </a:r>
            </a:p>
            <a:p>
              <a:pPr algn="ctr">
                <a:lnSpc>
                  <a:spcPct val="115000"/>
                </a:lnSpc>
                <a:spcBef>
                  <a:spcPts val="1200"/>
                </a:spcBef>
                <a:spcAft>
                  <a:spcPts val="0"/>
                </a:spcAft>
              </a:pPr>
              <a:r>
                <a:rPr lang="en-SG" sz="1400" b="1" dirty="0">
                  <a:ea typeface="SimSun" panose="02010600030101010101" pitchFamily="2" charset="-122"/>
                  <a:cs typeface="Times New Roman" panose="02020603050405020304" pitchFamily="18" charset="0"/>
                </a:rPr>
                <a:t>Strategy</a:t>
              </a:r>
              <a:endParaRPr lang="en-SG" sz="1400" dirty="0">
                <a:effectLst/>
                <a:ea typeface="SimSun"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793185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The Strategy Map</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72628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Four Elements of a Strategic Framework</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The Value Network </a:t>
            </a:r>
            <a:r>
              <a:rPr lang="en-GB" sz="1800" dirty="0">
                <a:latin typeface="Roboto Light" panose="02000000000000000000" pitchFamily="2" charset="0"/>
                <a:ea typeface="Roboto Light" panose="02000000000000000000" pitchFamily="2" charset="0"/>
              </a:rPr>
              <a:t>is about with whom value will be created and captured</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a:t>
            </a:r>
          </a:p>
          <a:p>
            <a:pPr>
              <a:spcBef>
                <a:spcPts val="0"/>
              </a:spcBef>
              <a:spcAft>
                <a:spcPts val="1200"/>
              </a:spcAft>
              <a:buClr>
                <a:srgbClr val="CE0000"/>
              </a:buClr>
              <a:buFont typeface="+mj-lt"/>
              <a:buAutoNum type="arabicPeriod"/>
            </a:pP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a:spcBef>
                <a:spcPts val="0"/>
              </a:spcBef>
              <a:spcAft>
                <a:spcPts val="12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9656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a Strategic Framework</a:t>
            </a:r>
          </a:p>
        </p:txBody>
      </p:sp>
      <p:sp>
        <p:nvSpPr>
          <p:cNvPr id="4" name="Content Placeholder 3"/>
          <p:cNvSpPr>
            <a:spLocks noGrp="1"/>
          </p:cNvSpPr>
          <p:nvPr>
            <p:ph idx="1"/>
          </p:nvPr>
        </p:nvSpPr>
        <p:spPr/>
        <p:txBody>
          <a:bodyPr>
            <a:noAutofit/>
          </a:bodyPr>
          <a:lstStyle/>
          <a:p>
            <a:pPr marL="179388" indent="-179388">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Mission</a:t>
            </a:r>
            <a:r>
              <a:rPr lang="en-GB" sz="1800" dirty="0">
                <a:latin typeface="Roboto Light" panose="02000000000000000000" pitchFamily="2" charset="0"/>
                <a:ea typeface="Roboto Light" panose="02000000000000000000" pitchFamily="2" charset="0"/>
              </a:rPr>
              <a:t> is about what will be achieved; the </a:t>
            </a:r>
            <a:r>
              <a:rPr lang="en-GB" sz="1800" dirty="0">
                <a:solidFill>
                  <a:srgbClr val="003B5C"/>
                </a:solidFill>
                <a:latin typeface="Roboto Medium" panose="02000000000000000000" pitchFamily="2" charset="0"/>
                <a:ea typeface="Roboto Medium" panose="02000000000000000000" pitchFamily="2" charset="0"/>
              </a:rPr>
              <a:t>value network </a:t>
            </a:r>
            <a:r>
              <a:rPr lang="en-GB" sz="1800" dirty="0">
                <a:latin typeface="Roboto Light" panose="02000000000000000000" pitchFamily="2" charset="0"/>
                <a:ea typeface="Roboto Light" panose="02000000000000000000" pitchFamily="2" charset="0"/>
              </a:rPr>
              <a:t>is about with whom value will be created and captured; </a:t>
            </a:r>
            <a:r>
              <a:rPr lang="en-GB" sz="1800" dirty="0">
                <a:solidFill>
                  <a:srgbClr val="003B5C"/>
                </a:solidFill>
                <a:latin typeface="Roboto Medium" panose="02000000000000000000" pitchFamily="2" charset="0"/>
                <a:ea typeface="Roboto Medium" panose="02000000000000000000" pitchFamily="2" charset="0"/>
              </a:rPr>
              <a:t>strategy</a:t>
            </a:r>
            <a:r>
              <a:rPr lang="en-GB" sz="1800" dirty="0">
                <a:latin typeface="Roboto Light" panose="02000000000000000000" pitchFamily="2" charset="0"/>
                <a:ea typeface="Roboto Light" panose="02000000000000000000" pitchFamily="2" charset="0"/>
              </a:rPr>
              <a:t> is about how resources should be allocated to accomplish the mission in the context of the value network; and </a:t>
            </a:r>
            <a:r>
              <a:rPr lang="en-GB" sz="1800" dirty="0">
                <a:solidFill>
                  <a:srgbClr val="003B5C"/>
                </a:solidFill>
                <a:latin typeface="Roboto Medium" panose="02000000000000000000" pitchFamily="2" charset="0"/>
                <a:ea typeface="Roboto Medium" panose="02000000000000000000" pitchFamily="2" charset="0"/>
              </a:rPr>
              <a:t>vision and incentives </a:t>
            </a:r>
            <a:r>
              <a:rPr lang="en-GB" sz="1800" dirty="0">
                <a:latin typeface="Roboto Light" panose="02000000000000000000" pitchFamily="2" charset="0"/>
                <a:ea typeface="Roboto Light" panose="02000000000000000000" pitchFamily="2" charset="0"/>
              </a:rPr>
              <a:t>are about why people in the organization should feel motivated to perform at a high level</a:t>
            </a:r>
          </a:p>
          <a:p>
            <a:pPr marL="179388" indent="-179388">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Together, the mission, network, strategy, and vision define the strategic direction for a business. They provide the what, who, how, and why necessary to powerfully align action in complex organizations</a:t>
            </a:r>
          </a:p>
          <a:p>
            <a:pPr>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AE2260C9-9E0A-9B43-825C-A698F2B00826}"/>
              </a:ext>
            </a:extLst>
          </p:cNvPr>
          <p:cNvSpPr/>
          <p:nvPr/>
        </p:nvSpPr>
        <p:spPr>
          <a:xfrm>
            <a:off x="4349163" y="4272581"/>
            <a:ext cx="4357619" cy="461665"/>
          </a:xfrm>
          <a:prstGeom prst="rect">
            <a:avLst/>
          </a:prstGeom>
        </p:spPr>
        <p:txBody>
          <a:bodyPr wrap="square">
            <a:spAutoFit/>
          </a:bodyPr>
          <a:lstStyle/>
          <a:p>
            <a:r>
              <a:rPr lang="en-SG" sz="1200" dirty="0">
                <a:latin typeface="Roboto Medium" panose="02000000000000000000" pitchFamily="2" charset="0"/>
                <a:ea typeface="Roboto Medium" panose="02000000000000000000" pitchFamily="2" charset="0"/>
              </a:rPr>
              <a:t>Demystifying Strategy: The What, Who, How, and Why</a:t>
            </a:r>
            <a:br>
              <a:rPr lang="en-SG" sz="1200" dirty="0">
                <a:latin typeface="Roboto Medium" panose="02000000000000000000" pitchFamily="2" charset="0"/>
                <a:ea typeface="Roboto Medium" panose="02000000000000000000" pitchFamily="2" charset="0"/>
              </a:rPr>
            </a:br>
            <a:r>
              <a:rPr lang="en-SG" sz="1200" i="1" dirty="0">
                <a:latin typeface="Roboto Light" panose="02000000000000000000" pitchFamily="2" charset="0"/>
                <a:ea typeface="Roboto Light" panose="02000000000000000000" pitchFamily="2" charset="0"/>
              </a:rPr>
              <a:t>Michael D. Watkins, Harvard Business Review, 10 Sep 2007</a:t>
            </a:r>
            <a:endParaRPr lang="en-US" sz="1200" i="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562308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Roboto Medium" panose="02000000000000000000" pitchFamily="2" charset="0"/>
                <a:ea typeface="Roboto Medium" panose="02000000000000000000" pitchFamily="2" charset="0"/>
              </a:rPr>
              <a:t>The Strategy Map</a:t>
            </a:r>
            <a:endParaRPr lang="en-SG" sz="3200" dirty="0">
              <a:latin typeface="Roboto Medium" panose="02000000000000000000" pitchFamily="2" charset="0"/>
              <a:ea typeface="Roboto Medium" panose="02000000000000000000" pitchFamily="2" charset="0"/>
            </a:endParaRPr>
          </a:p>
        </p:txBody>
      </p:sp>
      <p:sp>
        <p:nvSpPr>
          <p:cNvPr id="3" name="Content Placeholder 2"/>
          <p:cNvSpPr>
            <a:spLocks noGrp="1"/>
          </p:cNvSpPr>
          <p:nvPr>
            <p:ph idx="10"/>
          </p:nvPr>
        </p:nvSpPr>
        <p:spPr/>
        <p:txBody>
          <a:bodyPr/>
          <a:lstStyle/>
          <a:p>
            <a:r>
              <a:rPr lang="en-GB" i="1" dirty="0">
                <a:latin typeface="Roboto Medium" panose="02000000000000000000" pitchFamily="2" charset="0"/>
                <a:ea typeface="Roboto Medium" panose="02000000000000000000" pitchFamily="2" charset="0"/>
              </a:rPr>
              <a:t>Vision, Mission and </a:t>
            </a:r>
            <a:r>
              <a:rPr lang="en-GB" i="1" dirty="0" err="1">
                <a:latin typeface="Roboto Medium" panose="02000000000000000000" pitchFamily="2" charset="0"/>
                <a:ea typeface="Roboto Medium" panose="02000000000000000000" pitchFamily="2" charset="0"/>
              </a:rPr>
              <a:t>Stragegy</a:t>
            </a:r>
            <a:endParaRPr lang="en-GB" i="1" dirty="0">
              <a:latin typeface="Roboto Medium" panose="02000000000000000000" pitchFamily="2" charset="0"/>
              <a:ea typeface="Roboto Medium" panose="02000000000000000000" pitchFamily="2" charset="0"/>
            </a:endParaRPr>
          </a:p>
          <a:p>
            <a:endParaRPr lang="en-SG" dirty="0"/>
          </a:p>
        </p:txBody>
      </p:sp>
      <p:sp>
        <p:nvSpPr>
          <p:cNvPr id="4" name="Content Placeholder 3"/>
          <p:cNvSpPr>
            <a:spLocks noGrp="1"/>
          </p:cNvSpPr>
          <p:nvPr>
            <p:ph idx="1"/>
          </p:nvPr>
        </p:nvSpPr>
        <p:spPr>
          <a:xfrm>
            <a:off x="260211" y="1905100"/>
            <a:ext cx="5724081" cy="2475553"/>
          </a:xfrm>
        </p:spPr>
        <p:txBody>
          <a:bodyPr/>
          <a:lstStyle/>
          <a:p>
            <a:r>
              <a:rPr lang="en-US" sz="1800" dirty="0">
                <a:latin typeface="Roboto Light" panose="02000000000000000000" pitchFamily="2" charset="0"/>
                <a:ea typeface="Roboto Light" panose="02000000000000000000" pitchFamily="2" charset="0"/>
              </a:rPr>
              <a:t>A</a:t>
            </a:r>
            <a:r>
              <a:rPr lang="en-US" dirty="0"/>
              <a:t> </a:t>
            </a:r>
            <a:r>
              <a:rPr lang="en-US" sz="1800" dirty="0">
                <a:solidFill>
                  <a:srgbClr val="003B5C"/>
                </a:solidFill>
                <a:latin typeface="Roboto Medium" panose="02000000000000000000" pitchFamily="2" charset="0"/>
                <a:ea typeface="Roboto Medium" panose="02000000000000000000" pitchFamily="2" charset="0"/>
              </a:rPr>
              <a:t>Vision</a:t>
            </a:r>
            <a:r>
              <a:rPr lang="en-US" dirty="0"/>
              <a:t> </a:t>
            </a:r>
            <a:r>
              <a:rPr lang="en-US" sz="1800" dirty="0">
                <a:latin typeface="Roboto Light" panose="02000000000000000000" pitchFamily="2" charset="0"/>
                <a:ea typeface="Roboto Light" panose="02000000000000000000" pitchFamily="2" charset="0"/>
              </a:rPr>
              <a:t>Statement sets out the desired future state of the organization</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Mission</a:t>
            </a:r>
            <a:r>
              <a:rPr lang="en-US" sz="1800" dirty="0">
                <a:latin typeface="Roboto Light" panose="02000000000000000000" pitchFamily="2" charset="0"/>
                <a:ea typeface="Roboto Light" panose="02000000000000000000" pitchFamily="2" charset="0"/>
              </a:rPr>
              <a:t> Statement is the reason for the organisation to exist</a:t>
            </a:r>
          </a:p>
          <a:p>
            <a:r>
              <a:rPr lang="en-US" sz="1800" dirty="0">
                <a:latin typeface="Roboto Light" panose="02000000000000000000" pitchFamily="2" charset="0"/>
                <a:ea typeface="Roboto Light" panose="02000000000000000000" pitchFamily="2" charset="0"/>
              </a:rPr>
              <a:t>A </a:t>
            </a:r>
            <a:r>
              <a:rPr lang="en-US" sz="1800" dirty="0">
                <a:solidFill>
                  <a:srgbClr val="003B5C"/>
                </a:solidFill>
                <a:latin typeface="Roboto Medium" panose="02000000000000000000" pitchFamily="2" charset="0"/>
                <a:ea typeface="Roboto Medium" panose="02000000000000000000" pitchFamily="2" charset="0"/>
              </a:rPr>
              <a:t>strategy</a:t>
            </a:r>
            <a:r>
              <a:rPr lang="en-US" sz="1800" dirty="0">
                <a:latin typeface="Roboto Light" panose="02000000000000000000" pitchFamily="2" charset="0"/>
                <a:ea typeface="Roboto Light" panose="02000000000000000000" pitchFamily="2" charset="0"/>
              </a:rPr>
              <a:t> is not formulated in a vacuum. It is usually guided by the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 </a:t>
            </a:r>
          </a:p>
          <a:p>
            <a:endParaRPr lang="en-US" sz="1800" dirty="0">
              <a:latin typeface="Roboto Light" panose="02000000000000000000" pitchFamily="2" charset="0"/>
              <a:ea typeface="Roboto Light" panose="02000000000000000000" pitchFamily="2" charset="0"/>
            </a:endParaRPr>
          </a:p>
          <a:p>
            <a:endParaRPr lang="en-SG" dirty="0"/>
          </a:p>
        </p:txBody>
      </p:sp>
      <p:pic>
        <p:nvPicPr>
          <p:cNvPr id="5" name="Picture 4"/>
          <p:cNvPicPr/>
          <p:nvPr/>
        </p:nvPicPr>
        <p:blipFill>
          <a:blip r:embed="rId2" cstate="print"/>
          <a:srcRect/>
          <a:stretch>
            <a:fillRect/>
          </a:stretch>
        </p:blipFill>
        <p:spPr bwMode="auto">
          <a:xfrm>
            <a:off x="5830916" y="1189113"/>
            <a:ext cx="2992945" cy="3368675"/>
          </a:xfrm>
          <a:prstGeom prst="rect">
            <a:avLst/>
          </a:prstGeom>
          <a:noFill/>
          <a:ln w="9525">
            <a:noFill/>
            <a:miter lim="800000"/>
            <a:headEnd/>
            <a:tailEnd/>
          </a:ln>
        </p:spPr>
      </p:pic>
    </p:spTree>
    <p:extLst>
      <p:ext uri="{BB962C8B-B14F-4D97-AF65-F5344CB8AC3E}">
        <p14:creationId xmlns:p14="http://schemas.microsoft.com/office/powerpoint/2010/main" val="22883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need for Strategic Objectives (Goals)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Strategic Objectives are briefly defined objectives on the strategy map which require further supporting information, initiatives and plans on how they can be achieved</a:t>
            </a:r>
            <a:endParaRPr lang="en-GB" sz="1800" dirty="0">
              <a:latin typeface="Roboto Light" panose="02000000000000000000" pitchFamily="2" charset="0"/>
              <a:ea typeface="Roboto Light" panose="02000000000000000000" pitchFamily="2" charset="0"/>
            </a:endParaRP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Performance management begins with Strategic Objectives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Strategic Objectives focus limited resources on things that matter most</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the absence of Strategic Objectives, financial and human resources would be wasted on activities that contribute little towards organisational success</a:t>
            </a:r>
          </a:p>
        </p:txBody>
      </p:sp>
    </p:spTree>
    <p:extLst>
      <p:ext uri="{BB962C8B-B14F-4D97-AF65-F5344CB8AC3E}">
        <p14:creationId xmlns:p14="http://schemas.microsoft.com/office/powerpoint/2010/main" val="1622832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Cause and Effect Relationships within the Strategy Map</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In a strategy map, individual Strategic Objectives are positioned systematically to demonstrate the relationships between them, and reveal the logic under each Strategic Theme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Each Strategic Objective is related and linked to other Strategic Objectives on the strategy map using lines that represent cause-and-effect relationships. Such linkages logically reflect the natural value chain and culture. The strategy map also illustrates how the achievement of one objective enables the achievement of another, and captures the underlying hypotheses for the strategy</a:t>
            </a:r>
          </a:p>
        </p:txBody>
      </p:sp>
    </p:spTree>
    <p:extLst>
      <p:ext uri="{BB962C8B-B14F-4D97-AF65-F5344CB8AC3E}">
        <p14:creationId xmlns:p14="http://schemas.microsoft.com/office/powerpoint/2010/main" val="424553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208B-23A2-4052-88CD-A73A33B185CE}"/>
              </a:ext>
            </a:extLst>
          </p:cNvPr>
          <p:cNvSpPr>
            <a:spLocks noGrp="1"/>
          </p:cNvSpPr>
          <p:nvPr>
            <p:ph type="title"/>
          </p:nvPr>
        </p:nvSpPr>
        <p:spPr>
          <a:xfrm>
            <a:off x="474897" y="8473"/>
            <a:ext cx="8563649" cy="823392"/>
          </a:xfrm>
        </p:spPr>
        <p:txBody>
          <a:bodyPr/>
          <a:lstStyle/>
          <a:p>
            <a:r>
              <a:rPr lang="en-US" sz="3200" dirty="0">
                <a:latin typeface="Roboto Medium" panose="02000000000000000000"/>
              </a:rPr>
              <a:t>Important Dates</a:t>
            </a:r>
          </a:p>
        </p:txBody>
      </p:sp>
      <p:pic>
        <p:nvPicPr>
          <p:cNvPr id="5" name="Picture 4">
            <a:extLst>
              <a:ext uri="{FF2B5EF4-FFF2-40B4-BE49-F238E27FC236}">
                <a16:creationId xmlns:a16="http://schemas.microsoft.com/office/drawing/2014/main" id="{2D8E1A24-2534-4EA2-9672-7F9871FED354}"/>
              </a:ext>
            </a:extLst>
          </p:cNvPr>
          <p:cNvPicPr>
            <a:picLocks noChangeAspect="1"/>
          </p:cNvPicPr>
          <p:nvPr/>
        </p:nvPicPr>
        <p:blipFill>
          <a:blip r:embed="rId3"/>
          <a:stretch>
            <a:fillRect/>
          </a:stretch>
        </p:blipFill>
        <p:spPr>
          <a:xfrm>
            <a:off x="4127679" y="102905"/>
            <a:ext cx="4058587" cy="4937690"/>
          </a:xfrm>
          <a:prstGeom prst="rect">
            <a:avLst/>
          </a:prstGeom>
        </p:spPr>
      </p:pic>
    </p:spTree>
    <p:extLst>
      <p:ext uri="{BB962C8B-B14F-4D97-AF65-F5344CB8AC3E}">
        <p14:creationId xmlns:p14="http://schemas.microsoft.com/office/powerpoint/2010/main" val="3396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The Strategy Map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 of a Strategy Map</a:t>
            </a:r>
          </a:p>
        </p:txBody>
      </p:sp>
      <p:pic>
        <p:nvPicPr>
          <p:cNvPr id="6" name="Picture 5" descr="A screenshot of a social media post&#10;&#10;Description automatically generated">
            <a:extLst>
              <a:ext uri="{FF2B5EF4-FFF2-40B4-BE49-F238E27FC236}">
                <a16:creationId xmlns:a16="http://schemas.microsoft.com/office/drawing/2014/main" id="{6DE6915B-99F0-2B4B-857A-6863FCDFDF6C}"/>
              </a:ext>
            </a:extLst>
          </p:cNvPr>
          <p:cNvPicPr>
            <a:picLocks noChangeAspect="1"/>
          </p:cNvPicPr>
          <p:nvPr/>
        </p:nvPicPr>
        <p:blipFill>
          <a:blip r:embed="rId2"/>
          <a:stretch>
            <a:fillRect/>
          </a:stretch>
        </p:blipFill>
        <p:spPr>
          <a:xfrm>
            <a:off x="3831569" y="672088"/>
            <a:ext cx="4731830" cy="3874079"/>
          </a:xfrm>
          <a:prstGeom prst="rect">
            <a:avLst/>
          </a:prstGeom>
        </p:spPr>
      </p:pic>
      <p:sp>
        <p:nvSpPr>
          <p:cNvPr id="5" name="TextBox 4">
            <a:extLst>
              <a:ext uri="{FF2B5EF4-FFF2-40B4-BE49-F238E27FC236}">
                <a16:creationId xmlns:a16="http://schemas.microsoft.com/office/drawing/2014/main" id="{C3C6F399-8850-BE46-B510-8CE70137653D}"/>
              </a:ext>
            </a:extLst>
          </p:cNvPr>
          <p:cNvSpPr txBox="1"/>
          <p:nvPr/>
        </p:nvSpPr>
        <p:spPr>
          <a:xfrm>
            <a:off x="5100266" y="4600961"/>
            <a:ext cx="4728410" cy="230832"/>
          </a:xfrm>
          <a:prstGeom prst="rect">
            <a:avLst/>
          </a:prstGeom>
          <a:noFill/>
        </p:spPr>
        <p:txBody>
          <a:bodyPr wrap="square" rtlCol="0">
            <a:spAutoFit/>
          </a:bodyPr>
          <a:lstStyle/>
          <a:p>
            <a:r>
              <a:rPr lang="en-US" sz="900" i="1" dirty="0">
                <a:solidFill>
                  <a:prstClr val="black"/>
                </a:solidFill>
                <a:latin typeface="Calibri"/>
              </a:rPr>
              <a:t>A Fashion Retailer’s Balanced Scorecard Strategy Map</a:t>
            </a:r>
            <a:endParaRPr lang="en-SG" sz="900" i="1" dirty="0">
              <a:solidFill>
                <a:prstClr val="black"/>
              </a:solidFill>
              <a:latin typeface="Calibri"/>
            </a:endParaRPr>
          </a:p>
        </p:txBody>
      </p:sp>
    </p:spTree>
    <p:extLst>
      <p:ext uri="{BB962C8B-B14F-4D97-AF65-F5344CB8AC3E}">
        <p14:creationId xmlns:p14="http://schemas.microsoft.com/office/powerpoint/2010/main" val="2798210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Strategic Initiatives</a:t>
            </a:r>
          </a:p>
        </p:txBody>
      </p:sp>
      <p:sp>
        <p:nvSpPr>
          <p:cNvPr id="3" name="Content Placeholder 2"/>
          <p:cNvSpPr>
            <a:spLocks noGrp="1"/>
          </p:cNvSpPr>
          <p:nvPr>
            <p:ph idx="10"/>
          </p:nvPr>
        </p:nvSpPr>
        <p:spPr>
          <a:xfrm>
            <a:off x="260212" y="1277137"/>
            <a:ext cx="3509147" cy="412869"/>
          </a:xfrm>
        </p:spPr>
        <p:txBody>
          <a:bodyPr/>
          <a:lstStyle/>
          <a:p>
            <a:r>
              <a:rPr lang="en-GB" sz="1800" i="1" dirty="0">
                <a:latin typeface="Roboto Medium" panose="02000000000000000000" pitchFamily="2" charset="0"/>
                <a:ea typeface="Roboto Medium" panose="02000000000000000000" pitchFamily="2" charset="0"/>
              </a:rPr>
              <a:t>An illustration — Mobile Network Provider</a:t>
            </a:r>
          </a:p>
        </p:txBody>
      </p:sp>
      <p:sp>
        <p:nvSpPr>
          <p:cNvPr id="4" name="Content Placeholder 3"/>
          <p:cNvSpPr>
            <a:spLocks noGrp="1"/>
          </p:cNvSpPr>
          <p:nvPr>
            <p:ph idx="1"/>
          </p:nvPr>
        </p:nvSpPr>
        <p:spPr>
          <a:xfrm>
            <a:off x="260213" y="1905100"/>
            <a:ext cx="3407548" cy="2475553"/>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Strategic Initiatives are specific projects, programmes or planned activities directed at key processes for the purpose of enhancing output performance, and to meet or exceed the established targets</a:t>
            </a:r>
          </a:p>
        </p:txBody>
      </p:sp>
      <p:pic>
        <p:nvPicPr>
          <p:cNvPr id="5" name="Picture 4">
            <a:extLst>
              <a:ext uri="{FF2B5EF4-FFF2-40B4-BE49-F238E27FC236}">
                <a16:creationId xmlns:a16="http://schemas.microsoft.com/office/drawing/2014/main" id="{55ED97A2-3AB9-FE4B-B696-BBACA4F35AB6}"/>
              </a:ext>
            </a:extLst>
          </p:cNvPr>
          <p:cNvPicPr>
            <a:picLocks noChangeAspect="1"/>
          </p:cNvPicPr>
          <p:nvPr/>
        </p:nvPicPr>
        <p:blipFill>
          <a:blip r:embed="rId2"/>
          <a:stretch>
            <a:fillRect/>
          </a:stretch>
        </p:blipFill>
        <p:spPr>
          <a:xfrm>
            <a:off x="3769359" y="1277137"/>
            <a:ext cx="5214276" cy="3416250"/>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C3C6F399-8850-BE46-B510-8CE70137653D}"/>
              </a:ext>
            </a:extLst>
          </p:cNvPr>
          <p:cNvSpPr txBox="1"/>
          <p:nvPr/>
        </p:nvSpPr>
        <p:spPr>
          <a:xfrm>
            <a:off x="3769359" y="4689754"/>
            <a:ext cx="4728410"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3"/>
              </a:rPr>
              <a:t>https://www.intrafocus.com/wp-content/uploads/2015/03/Integrated-Strategy-Map.jpg</a:t>
            </a:r>
            <a:r>
              <a:rPr lang="en-SG" sz="900" i="1" dirty="0">
                <a:solidFill>
                  <a:prstClr val="black"/>
                </a:solidFill>
                <a:latin typeface="Calibri"/>
              </a:rPr>
              <a:t> </a:t>
            </a:r>
          </a:p>
        </p:txBody>
      </p:sp>
    </p:spTree>
    <p:extLst>
      <p:ext uri="{BB962C8B-B14F-4D97-AF65-F5344CB8AC3E}">
        <p14:creationId xmlns:p14="http://schemas.microsoft.com/office/powerpoint/2010/main" val="26964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Internalisation of Business Performance Measurement</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83502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Selecting what to Measure</a:t>
            </a:r>
          </a:p>
        </p:txBody>
      </p:sp>
      <p:sp>
        <p:nvSpPr>
          <p:cNvPr id="4" name="Content Placeholder 3"/>
          <p:cNvSpPr>
            <a:spLocks noGrp="1"/>
          </p:cNvSpPr>
          <p:nvPr>
            <p:ph idx="1"/>
          </p:nvPr>
        </p:nvSpPr>
        <p:spPr>
          <a:xfrm>
            <a:off x="260212" y="1905100"/>
            <a:ext cx="8563649" cy="2475553"/>
          </a:xfrm>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Considerations when deciding what to measure,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has an impact on a strategic objective,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measure is measurable,</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Whether the data is easily available and accessible, and</a:t>
            </a:r>
          </a:p>
          <a:p>
            <a:pPr lvl="1">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The measurement frequency.</a:t>
            </a:r>
          </a:p>
        </p:txBody>
      </p:sp>
    </p:spTree>
    <p:extLst>
      <p:ext uri="{BB962C8B-B14F-4D97-AF65-F5344CB8AC3E}">
        <p14:creationId xmlns:p14="http://schemas.microsoft.com/office/powerpoint/2010/main" val="369453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Linking Organisational Strategy to Business Performance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Measures are intended to provide objective information on the effectiveness and efficiency of a particular process or activity. This will lead to the accomplishment of goals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Linking a performance measure to a strategic objective provides relevance for the measurement. It also helps drive the organisation’s activities towards achieving the organisation’s strategy</a:t>
            </a:r>
          </a:p>
          <a:p>
            <a:pPr marL="182563" indent="-182563">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Processes are then designed to collect data for these relevant measures with the objective of improving collection efficiency, storage, and presentation</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527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Examples of “Bad” Measures</a:t>
            </a:r>
          </a:p>
        </p:txBody>
      </p:sp>
      <p:sp>
        <p:nvSpPr>
          <p:cNvPr id="6" name="Rounded Rectangle 5"/>
          <p:cNvSpPr/>
          <p:nvPr/>
        </p:nvSpPr>
        <p:spPr>
          <a:xfrm>
            <a:off x="2331481" y="157619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manager of a fast-food restaurant striving to achieve an award for attaining a perfect 100% on the restaurant's "chicken efficiency" measure (the ratio of how many pieces of chicken sold to the number thrown away) did so by waiting until the chicken was ordered before cooking it. He won the award, but drove the restaurant out of business because of the long wait times.</a:t>
            </a:r>
          </a:p>
        </p:txBody>
      </p:sp>
      <p:sp>
        <p:nvSpPr>
          <p:cNvPr id="7" name="Rounded Rectangle 6"/>
          <p:cNvSpPr/>
          <p:nvPr/>
        </p:nvSpPr>
        <p:spPr>
          <a:xfrm>
            <a:off x="918826" y="2760071"/>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 company's measures showed a near-perfect delivery record, yet some 50% of customers complained of their products arriving late. To attain rewards the company had adopted a measure of on-time delivery that only reflected whether the product had left its plant on-time.</a:t>
            </a:r>
          </a:p>
        </p:txBody>
      </p:sp>
      <p:sp>
        <p:nvSpPr>
          <p:cNvPr id="8" name="Rounded Rectangle 7"/>
          <p:cNvSpPr/>
          <p:nvPr/>
        </p:nvSpPr>
        <p:spPr>
          <a:xfrm>
            <a:off x="2331481" y="3946772"/>
            <a:ext cx="6029736" cy="1040549"/>
          </a:xfrm>
          <a:prstGeom prst="round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solidFill>
                  <a:schemeClr val="tx1"/>
                </a:solidFill>
              </a:rPr>
              <a:t>An automobile industry executive explained that to receive his quarterly bonuses "all that mattered was meeting production quotas and getting the cars out of the factory." What happened after that was somebody else's problem.</a:t>
            </a:r>
          </a:p>
        </p:txBody>
      </p:sp>
    </p:spTree>
    <p:extLst>
      <p:ext uri="{BB962C8B-B14F-4D97-AF65-F5344CB8AC3E}">
        <p14:creationId xmlns:p14="http://schemas.microsoft.com/office/powerpoint/2010/main" val="2447661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Lagging </a:t>
            </a:r>
            <a:r>
              <a:rPr lang="en-GB" sz="1800" dirty="0">
                <a:latin typeface="Roboto Light" panose="02000000000000000000" pitchFamily="2" charset="0"/>
                <a:ea typeface="Roboto Light" panose="02000000000000000000" pitchFamily="2" charset="0"/>
              </a:rPr>
              <a:t>measures focus on results at the end of a time period. Based on historical performance</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Leading</a:t>
            </a:r>
            <a:r>
              <a:rPr lang="en-GB" sz="1800" dirty="0">
                <a:latin typeface="Roboto Light" panose="02000000000000000000" pitchFamily="2" charset="0"/>
                <a:ea typeface="Roboto Light" panose="02000000000000000000" pitchFamily="2" charset="0"/>
              </a:rPr>
              <a:t> measures drive or lead to the performance of lagging measures. They measure intermediate process and activities</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Balanced Scorecard should contain a mix of leading and lagging indicators</a:t>
            </a:r>
          </a:p>
          <a:p>
            <a:pPr marL="182563" indent="-182563">
              <a:spcBef>
                <a:spcPts val="0"/>
              </a:spcBef>
              <a:spcAft>
                <a:spcPts val="1200"/>
              </a:spcAft>
              <a:buClr>
                <a:srgbClr val="CE0000"/>
              </a:buClr>
              <a:buFont typeface="System Font Regular"/>
              <a:buChar char="‣"/>
            </a:pPr>
            <a:r>
              <a:rPr lang="en-GB" sz="1800" dirty="0">
                <a:solidFill>
                  <a:srgbClr val="003B5C"/>
                </a:solidFill>
                <a:latin typeface="Roboto Medium" panose="02000000000000000000" pitchFamily="2" charset="0"/>
                <a:ea typeface="Roboto Medium" panose="02000000000000000000" pitchFamily="2" charset="0"/>
              </a:rPr>
              <a:t>Proxy</a:t>
            </a:r>
            <a:r>
              <a:rPr lang="en-GB" sz="1800" dirty="0">
                <a:latin typeface="Roboto Light" panose="02000000000000000000" pitchFamily="2" charset="0"/>
                <a:ea typeface="Roboto Light" panose="02000000000000000000" pitchFamily="2" charset="0"/>
              </a:rPr>
              <a:t> measures are an alternative choice of measurement when a direct measure is unavailable</a:t>
            </a:r>
          </a:p>
        </p:txBody>
      </p:sp>
    </p:spTree>
    <p:extLst>
      <p:ext uri="{BB962C8B-B14F-4D97-AF65-F5344CB8AC3E}">
        <p14:creationId xmlns:p14="http://schemas.microsoft.com/office/powerpoint/2010/main" val="3477154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Constructing Appropriate Measures</a:t>
            </a:r>
          </a:p>
        </p:txBody>
      </p:sp>
      <p:graphicFrame>
        <p:nvGraphicFramePr>
          <p:cNvPr id="6" name="Table 5"/>
          <p:cNvGraphicFramePr>
            <a:graphicFrameLocks noGrp="1"/>
          </p:cNvGraphicFramePr>
          <p:nvPr>
            <p:extLst>
              <p:ext uri="{D42A27DB-BD31-4B8C-83A1-F6EECF244321}">
                <p14:modId xmlns:p14="http://schemas.microsoft.com/office/powerpoint/2010/main" val="2246799784"/>
              </p:ext>
            </p:extLst>
          </p:nvPr>
        </p:nvGraphicFramePr>
        <p:xfrm>
          <a:off x="1642088" y="1752802"/>
          <a:ext cx="5878973" cy="3077697"/>
        </p:xfrm>
        <a:graphic>
          <a:graphicData uri="http://schemas.openxmlformats.org/drawingml/2006/table">
            <a:tbl>
              <a:tblPr firstRow="1" firstCol="1" bandRow="1">
                <a:tableStyleId>{5C22544A-7EE6-4342-B048-85BDC9FD1C3A}</a:tableStyleId>
              </a:tblPr>
              <a:tblGrid>
                <a:gridCol w="1046586">
                  <a:extLst>
                    <a:ext uri="{9D8B030D-6E8A-4147-A177-3AD203B41FA5}">
                      <a16:colId xmlns:a16="http://schemas.microsoft.com/office/drawing/2014/main" val="20000"/>
                    </a:ext>
                  </a:extLst>
                </a:gridCol>
                <a:gridCol w="2312827">
                  <a:extLst>
                    <a:ext uri="{9D8B030D-6E8A-4147-A177-3AD203B41FA5}">
                      <a16:colId xmlns:a16="http://schemas.microsoft.com/office/drawing/2014/main" val="20001"/>
                    </a:ext>
                  </a:extLst>
                </a:gridCol>
                <a:gridCol w="2519560">
                  <a:extLst>
                    <a:ext uri="{9D8B030D-6E8A-4147-A177-3AD203B41FA5}">
                      <a16:colId xmlns:a16="http://schemas.microsoft.com/office/drawing/2014/main" val="20002"/>
                    </a:ext>
                  </a:extLst>
                </a:gridCol>
              </a:tblGrid>
              <a:tr h="141793">
                <a:tc>
                  <a:txBody>
                    <a:bodyPr/>
                    <a:lstStyle/>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Lagging</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Leading</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20594">
                <a:tc>
                  <a:txBody>
                    <a:bodyPr/>
                    <a:lstStyle/>
                    <a:p>
                      <a:pPr>
                        <a:spcAft>
                          <a:spcPts val="0"/>
                        </a:spcAft>
                      </a:pPr>
                      <a:r>
                        <a:rPr lang="en-US" sz="1100">
                          <a:effectLst/>
                        </a:rPr>
                        <a:t>Definition</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focus on results at the </a:t>
                      </a:r>
                      <a:r>
                        <a:rPr lang="en-US" sz="1100" dirty="0">
                          <a:solidFill>
                            <a:schemeClr val="tx1"/>
                          </a:solidFill>
                          <a:effectLst/>
                        </a:rPr>
                        <a:t>end of a certain</a:t>
                      </a:r>
                      <a:r>
                        <a:rPr lang="en-US" sz="1100" baseline="0" dirty="0">
                          <a:solidFill>
                            <a:schemeClr val="tx1"/>
                          </a:solidFill>
                          <a:effectLst/>
                        </a:rPr>
                        <a:t> </a:t>
                      </a:r>
                      <a:r>
                        <a:rPr lang="en-US" sz="1100" dirty="0">
                          <a:solidFill>
                            <a:schemeClr val="tx1"/>
                          </a:solidFill>
                          <a:effectLst/>
                        </a:rPr>
                        <a:t>period</a:t>
                      </a:r>
                      <a:r>
                        <a:rPr lang="en-US" sz="1100" dirty="0">
                          <a:effectLst/>
                        </a:rPr>
                        <a:t>.</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Based on historical performance.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Measures that drive or lead to the performance of lag measures.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Measures </a:t>
                      </a:r>
                      <a:r>
                        <a:rPr lang="en-US" sz="1100" dirty="0">
                          <a:solidFill>
                            <a:schemeClr val="tx1"/>
                          </a:solidFill>
                          <a:effectLst/>
                        </a:rPr>
                        <a:t>intermediate processes </a:t>
                      </a:r>
                      <a:r>
                        <a:rPr lang="en-US" sz="1100" dirty="0">
                          <a:effectLst/>
                        </a:rPr>
                        <a:t>and activities.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7170">
                <a:tc>
                  <a:txBody>
                    <a:bodyPr/>
                    <a:lstStyle/>
                    <a:p>
                      <a:pPr>
                        <a:spcAft>
                          <a:spcPts val="0"/>
                        </a:spcAft>
                      </a:pPr>
                      <a:r>
                        <a:rPr lang="en-US" sz="1100">
                          <a:effectLst/>
                        </a:rPr>
                        <a:t>Examples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Revenue</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Employee Turnover</a:t>
                      </a:r>
                      <a:r>
                        <a:rPr lang="en-US" sz="1100" baseline="0" dirty="0">
                          <a:effectLst/>
                        </a:rPr>
                        <a:t> Rate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Punctuality</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Absenteeism</a:t>
                      </a:r>
                      <a:endParaRPr lang="en-SG" sz="1100" dirty="0">
                        <a:effectLst/>
                      </a:endParaRPr>
                    </a:p>
                    <a:p>
                      <a:pPr>
                        <a:spcAft>
                          <a:spcPts val="0"/>
                        </a:spcAft>
                      </a:pPr>
                      <a:r>
                        <a:rPr lang="en-US" sz="1100" dirty="0">
                          <a:effectLst/>
                        </a:rPr>
                        <a:t>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64490">
                <a:tc>
                  <a:txBody>
                    <a:bodyPr/>
                    <a:lstStyle/>
                    <a:p>
                      <a:pPr>
                        <a:spcAft>
                          <a:spcPts val="0"/>
                        </a:spcAft>
                      </a:pPr>
                      <a:r>
                        <a:rPr lang="en-US" sz="1100">
                          <a:effectLst/>
                        </a:rPr>
                        <a:t>Advantages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Often easy to identify and capture.</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Predictive in nature, and allow an </a:t>
                      </a:r>
                      <a:r>
                        <a:rPr lang="en-US" sz="1100" dirty="0">
                          <a:solidFill>
                            <a:schemeClr val="tx1"/>
                          </a:solidFill>
                          <a:effectLst/>
                        </a:rPr>
                        <a:t>organisation to adjust based </a:t>
                      </a:r>
                      <a:r>
                        <a:rPr lang="en-US" sz="1100" dirty="0">
                          <a:effectLst/>
                        </a:rPr>
                        <a:t>on results.</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54413">
                <a:tc>
                  <a:txBody>
                    <a:bodyPr/>
                    <a:lstStyle/>
                    <a:p>
                      <a:pPr>
                        <a:spcAft>
                          <a:spcPts val="0"/>
                        </a:spcAft>
                      </a:pPr>
                      <a:r>
                        <a:rPr lang="en-US" sz="1100">
                          <a:effectLst/>
                        </a:rPr>
                        <a:t>Issues</a:t>
                      </a:r>
                      <a:endParaRPr lang="en-SG" sz="110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Historical in nature and do not reflect current activities.</a:t>
                      </a:r>
                      <a:endParaRPr lang="en-SG" sz="1100" dirty="0">
                        <a:effectLst/>
                      </a:endParaRPr>
                    </a:p>
                    <a:p>
                      <a:pPr>
                        <a:spcAft>
                          <a:spcPts val="0"/>
                        </a:spcAft>
                      </a:pPr>
                      <a:r>
                        <a:rPr lang="en-US" sz="1100" dirty="0">
                          <a:effectLst/>
                        </a:rPr>
                        <a:t> </a:t>
                      </a:r>
                      <a:endParaRPr lang="en-SG" sz="1100" dirty="0">
                        <a:effectLst/>
                      </a:endParaRPr>
                    </a:p>
                    <a:p>
                      <a:pPr>
                        <a:spcAft>
                          <a:spcPts val="0"/>
                        </a:spcAft>
                      </a:pPr>
                      <a:r>
                        <a:rPr lang="en-US" sz="1100" dirty="0">
                          <a:effectLst/>
                        </a:rPr>
                        <a:t>Lack predictive power.</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solidFill>
                            <a:schemeClr val="tx1"/>
                          </a:solidFill>
                          <a:effectLst/>
                        </a:rPr>
                        <a:t>May be difficult </a:t>
                      </a:r>
                      <a:r>
                        <a:rPr lang="en-US" sz="1100" dirty="0">
                          <a:effectLst/>
                        </a:rPr>
                        <a:t>to identify and capture.  Often, new measures have no history. </a:t>
                      </a:r>
                      <a:endParaRPr lang="en-SG" sz="110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2515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organisation/ the organisation you are currently working for?</a:t>
            </a:r>
          </a:p>
        </p:txBody>
      </p:sp>
    </p:spTree>
    <p:extLst>
      <p:ext uri="{BB962C8B-B14F-4D97-AF65-F5344CB8AC3E}">
        <p14:creationId xmlns:p14="http://schemas.microsoft.com/office/powerpoint/2010/main" val="417452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2</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What are </a:t>
            </a:r>
            <a:r>
              <a:rPr lang="en-SG" dirty="0">
                <a:solidFill>
                  <a:sysClr val="windowText" lastClr="000000"/>
                </a:solidFill>
                <a:latin typeface="Calibri"/>
                <a:cs typeface="Arial" pitchFamily="34" charset="0"/>
              </a:rPr>
              <a:t>some of the possible</a:t>
            </a:r>
            <a:r>
              <a:rPr lang="en-US" dirty="0">
                <a:solidFill>
                  <a:sysClr val="windowText" lastClr="000000"/>
                </a:solidFill>
                <a:latin typeface="Calibri"/>
                <a:cs typeface="Arial" pitchFamily="34" charset="0"/>
              </a:rPr>
              <a:t> leading and lagging indicators of an organisation/ the organisation you are currently working for?</a:t>
            </a:r>
          </a:p>
        </p:txBody>
      </p:sp>
      <p:pic>
        <p:nvPicPr>
          <p:cNvPr id="4" name="Picture 3"/>
          <p:cNvPicPr>
            <a:picLocks noChangeAspect="1"/>
          </p:cNvPicPr>
          <p:nvPr/>
        </p:nvPicPr>
        <p:blipFill>
          <a:blip r:embed="rId3"/>
          <a:stretch>
            <a:fillRect/>
          </a:stretch>
        </p:blipFill>
        <p:spPr>
          <a:xfrm>
            <a:off x="1531282" y="1910561"/>
            <a:ext cx="6021508" cy="2961521"/>
          </a:xfrm>
          <a:prstGeom prst="rect">
            <a:avLst/>
          </a:prstGeom>
        </p:spPr>
      </p:pic>
      <p:sp>
        <p:nvSpPr>
          <p:cNvPr id="5" name="TextBox 4"/>
          <p:cNvSpPr txBox="1"/>
          <p:nvPr/>
        </p:nvSpPr>
        <p:spPr>
          <a:xfrm>
            <a:off x="2346903" y="4793746"/>
            <a:ext cx="5979695" cy="230832"/>
          </a:xfrm>
          <a:prstGeom prst="rect">
            <a:avLst/>
          </a:prstGeom>
          <a:noFill/>
        </p:spPr>
        <p:txBody>
          <a:bodyPr wrap="square" rtlCol="0">
            <a:spAutoFit/>
          </a:bodyPr>
          <a:lstStyle/>
          <a:p>
            <a:r>
              <a:rPr lang="en-SG" sz="900" i="1" dirty="0">
                <a:solidFill>
                  <a:prstClr val="black"/>
                </a:solidFill>
                <a:latin typeface="Calibri"/>
              </a:rPr>
              <a:t>Source: </a:t>
            </a:r>
            <a:r>
              <a:rPr lang="en-SG" sz="900" i="1" dirty="0">
                <a:solidFill>
                  <a:prstClr val="black"/>
                </a:solidFill>
                <a:latin typeface="Calibri"/>
                <a:hlinkClick r:id="rId4"/>
              </a:rPr>
              <a:t>https://www.clearpeak.com/wp-content/uploads/2016/01/lagginggraph.jpg</a:t>
            </a:r>
            <a:r>
              <a:rPr lang="en-SG" sz="900" i="1" dirty="0">
                <a:solidFill>
                  <a:prstClr val="black"/>
                </a:solidFill>
                <a:latin typeface="Calibri"/>
              </a:rPr>
              <a:t> </a:t>
            </a:r>
          </a:p>
        </p:txBody>
      </p:sp>
    </p:spTree>
    <p:extLst>
      <p:ext uri="{BB962C8B-B14F-4D97-AF65-F5344CB8AC3E}">
        <p14:creationId xmlns:p14="http://schemas.microsoft.com/office/powerpoint/2010/main" val="11581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Installation of Tableau Desktop and Prep</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For January 2022 semester, Tableau Desktop 2021.4 will be used for teaching, assessments, and exam</a:t>
            </a:r>
          </a:p>
          <a:p>
            <a:endParaRPr lang="en-GB" sz="1800" i="1" dirty="0">
              <a:latin typeface="Roboto Medium" panose="02000000000000000000" pitchFamily="2" charset="0"/>
              <a:ea typeface="Roboto Medium" panose="02000000000000000000" pitchFamily="2" charset="0"/>
            </a:endParaRPr>
          </a:p>
          <a:p>
            <a:endParaRPr lang="en-GB" sz="1800" i="1" dirty="0">
              <a:latin typeface="Roboto Medium" panose="02000000000000000000" pitchFamily="2" charset="0"/>
              <a:ea typeface="Roboto Medium" panose="02000000000000000000" pitchFamily="2" charset="0"/>
            </a:endParaRP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 download Tableau, visit the Tableau for Teaching landing page at </a:t>
            </a:r>
            <a:r>
              <a:rPr lang="en-GB" sz="1800" dirty="0">
                <a:latin typeface="Roboto Light" panose="02000000000000000000" pitchFamily="2" charset="0"/>
                <a:ea typeface="Roboto Light" panose="02000000000000000000" pitchFamily="2" charset="0"/>
                <a:hlinkClick r:id="rId3"/>
              </a:rPr>
              <a:t>https://www.tableau.com/tft/activation</a:t>
            </a:r>
            <a:r>
              <a:rPr lang="en-GB" sz="1800" dirty="0">
                <a:latin typeface="Roboto Light" panose="02000000000000000000" pitchFamily="2" charset="0"/>
                <a:ea typeface="Roboto Light" panose="02000000000000000000" pitchFamily="2" charset="0"/>
              </a:rPr>
              <a:t> </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Click on “Download Tableau Desktop”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Fill in your SUSS email address in the “Business E-mail” field, and click on “Download Free Trial”</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Go back to the landing page, and click on “Download Tableau Prep”</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Activate with this product key: </a:t>
            </a:r>
            <a:r>
              <a:rPr lang="en-SG" dirty="0"/>
              <a:t>TC3K-D35F-0AC0-8EE3-AE40 </a:t>
            </a: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655041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Setting Appropriate Targets</a:t>
            </a:r>
          </a:p>
        </p:txBody>
      </p:sp>
      <p:sp>
        <p:nvSpPr>
          <p:cNvPr id="4" name="Content Placeholder 3"/>
          <p:cNvSpPr>
            <a:spLocks noGrp="1"/>
          </p:cNvSpPr>
          <p:nvPr>
            <p:ph idx="1"/>
          </p:nvPr>
        </p:nvSpPr>
        <p:spPr/>
        <p:txBody>
          <a:bodyPr>
            <a:noAutofit/>
          </a:bodyPr>
          <a:lstStyle/>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systematic approach towards setting up targets can start by specifying the target for each strategic objective, and subsequently to each measure</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Targets can be short-term (achieve within one year), mid-term (achieve within three years), or long term (achieve within five years). They usually correspond to an organisation’s Strategic Objectives in terms of being incremental objectives, stretch objectives and visionary objectives respectively</a:t>
            </a:r>
          </a:p>
          <a:p>
            <a:pPr marL="182563" indent="-182563">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Targets should be (1) easily understood and communicated, (2) clear in establishing expectations, and (3) encouragements given to stretch performance</a:t>
            </a:r>
          </a:p>
        </p:txBody>
      </p:sp>
    </p:spTree>
    <p:extLst>
      <p:ext uri="{BB962C8B-B14F-4D97-AF65-F5344CB8AC3E}">
        <p14:creationId xmlns:p14="http://schemas.microsoft.com/office/powerpoint/2010/main" val="3984606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4" name="Content Placeholder 3"/>
          <p:cNvSpPr>
            <a:spLocks noGrp="1"/>
          </p:cNvSpPr>
          <p:nvPr>
            <p:ph idx="1"/>
          </p:nvPr>
        </p:nvSpPr>
        <p:spPr>
          <a:xfrm>
            <a:off x="260212" y="1277136"/>
            <a:ext cx="3433738" cy="3103517"/>
          </a:xfrm>
        </p:spPr>
        <p:txBody>
          <a:bodyPr>
            <a:noAutofit/>
          </a:bodyPr>
          <a:lstStyle/>
          <a:p>
            <a:pPr marL="0" indent="0">
              <a:spcBef>
                <a:spcPts val="0"/>
              </a:spcBef>
              <a:spcAft>
                <a:spcPts val="1200"/>
              </a:spcAft>
              <a:buClr>
                <a:srgbClr val="CE0000"/>
              </a:buClr>
              <a:buNone/>
            </a:pPr>
            <a:r>
              <a:rPr lang="en-GB" sz="1800" dirty="0">
                <a:latin typeface="Roboto Light" panose="02000000000000000000" pitchFamily="2" charset="0"/>
                <a:ea typeface="Roboto Light" panose="02000000000000000000" pitchFamily="2" charset="0"/>
              </a:rPr>
              <a:t>An effective and sustainable Business Performance Measurement should be balanced by placing an appropriate balanced focus on the number of measures in all four BSC perspectives.  There must be cause-and-effect relationships amongst Strategies, Strategic Objectives, Measures, and Targets. </a:t>
            </a:r>
          </a:p>
        </p:txBody>
      </p:sp>
      <p:pic>
        <p:nvPicPr>
          <p:cNvPr id="5" name="Picture 4">
            <a:extLst>
              <a:ext uri="{FF2B5EF4-FFF2-40B4-BE49-F238E27FC236}">
                <a16:creationId xmlns:a16="http://schemas.microsoft.com/office/drawing/2014/main" id="{EFAAB7C3-0861-C941-8400-BD35A9D5BBB5}"/>
              </a:ext>
            </a:extLst>
          </p:cNvPr>
          <p:cNvPicPr>
            <a:picLocks noChangeAspect="1"/>
          </p:cNvPicPr>
          <p:nvPr/>
        </p:nvPicPr>
        <p:blipFill>
          <a:blip r:embed="rId2"/>
          <a:stretch>
            <a:fillRect/>
          </a:stretch>
        </p:blipFill>
        <p:spPr>
          <a:xfrm>
            <a:off x="3693950" y="1328708"/>
            <a:ext cx="5189838" cy="3000375"/>
          </a:xfrm>
          <a:prstGeom prst="rect">
            <a:avLst/>
          </a:prstGeom>
        </p:spPr>
      </p:pic>
      <p:sp>
        <p:nvSpPr>
          <p:cNvPr id="6" name="TextBox 5">
            <a:extLst>
              <a:ext uri="{FF2B5EF4-FFF2-40B4-BE49-F238E27FC236}">
                <a16:creationId xmlns:a16="http://schemas.microsoft.com/office/drawing/2014/main" id="{112BF7BB-96D9-AA47-A9DF-C6E232D717F8}"/>
              </a:ext>
            </a:extLst>
          </p:cNvPr>
          <p:cNvSpPr txBox="1"/>
          <p:nvPr/>
        </p:nvSpPr>
        <p:spPr>
          <a:xfrm>
            <a:off x="2376479" y="4420768"/>
            <a:ext cx="6507309" cy="230832"/>
          </a:xfrm>
          <a:prstGeom prst="rect">
            <a:avLst/>
          </a:prstGeom>
          <a:noFill/>
        </p:spPr>
        <p:txBody>
          <a:bodyPr wrap="square" rtlCol="0">
            <a:spAutoFit/>
          </a:bodyPr>
          <a:lstStyle/>
          <a:p>
            <a:pPr algn="r"/>
            <a:r>
              <a:rPr lang="en-SG" sz="900" i="1" dirty="0"/>
              <a:t>Source: </a:t>
            </a:r>
            <a:r>
              <a:rPr lang="en-SG" sz="900" i="1" dirty="0">
                <a:hlinkClick r:id="rId3"/>
              </a:rPr>
              <a:t>https://bizperfblog.files.wordpress.com/2010/12/strategymapalignedtobscsmall.png</a:t>
            </a:r>
            <a:r>
              <a:rPr lang="en-SG" sz="900" i="1" dirty="0"/>
              <a:t> </a:t>
            </a:r>
          </a:p>
        </p:txBody>
      </p:sp>
    </p:spTree>
    <p:extLst>
      <p:ext uri="{BB962C8B-B14F-4D97-AF65-F5344CB8AC3E}">
        <p14:creationId xmlns:p14="http://schemas.microsoft.com/office/powerpoint/2010/main" val="3326433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Measureable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Refutable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Non-actionable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Data is easily available</a:t>
            </a:r>
          </a:p>
          <a:p>
            <a:pPr marL="285750" indent="-285750">
              <a:buFont typeface="Arial" panose="020B0604020202020204" pitchFamily="34" charset="0"/>
              <a:buChar char="•"/>
            </a:pPr>
            <a:r>
              <a:rPr lang="en-US" dirty="0">
                <a:solidFill>
                  <a:sysClr val="windowText" lastClr="000000"/>
                </a:solidFill>
                <a:latin typeface="Calibri"/>
                <a:cs typeface="Arial" pitchFamily="34" charset="0"/>
              </a:rPr>
              <a:t>Determine the appropriate time period for every measure</a:t>
            </a:r>
          </a:p>
        </p:txBody>
      </p:sp>
    </p:spTree>
    <p:extLst>
      <p:ext uri="{BB962C8B-B14F-4D97-AF65-F5344CB8AC3E}">
        <p14:creationId xmlns:p14="http://schemas.microsoft.com/office/powerpoint/2010/main" val="1703704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dirty="0">
                <a:ea typeface="ヒラギノ角ゴ Pro W3"/>
                <a:cs typeface="ヒラギノ角ゴ Pro W3"/>
              </a:rPr>
              <a:t>Class Discussion 3</a:t>
            </a:r>
            <a:endParaRPr lang="en-SG" dirty="0"/>
          </a:p>
        </p:txBody>
      </p:sp>
      <p:sp>
        <p:nvSpPr>
          <p:cNvPr id="3" name="Content Placeholder 2"/>
          <p:cNvSpPr>
            <a:spLocks noGrp="1"/>
          </p:cNvSpPr>
          <p:nvPr>
            <p:ph idx="10"/>
          </p:nvPr>
        </p:nvSpPr>
        <p:spPr/>
        <p:txBody>
          <a:bodyPr/>
          <a:lstStyle/>
          <a:p>
            <a:r>
              <a:rPr lang="en-US" dirty="0">
                <a:solidFill>
                  <a:sysClr val="windowText" lastClr="000000"/>
                </a:solidFill>
                <a:latin typeface="Calibri"/>
                <a:cs typeface="Arial" pitchFamily="34" charset="0"/>
              </a:rPr>
              <a:t>In designing the right measure, what are the important considerations?</a:t>
            </a:r>
          </a:p>
          <a:p>
            <a:r>
              <a:rPr lang="en-US" dirty="0">
                <a:solidFill>
                  <a:sysClr val="windowText" lastClr="000000"/>
                </a:solidFill>
                <a:latin typeface="Calibri"/>
                <a:cs typeface="Arial" pitchFamily="34" charset="0"/>
              </a:rPr>
              <a:t>√Measureable</a:t>
            </a:r>
          </a:p>
          <a:p>
            <a:r>
              <a:rPr lang="en-US" dirty="0">
                <a:solidFill>
                  <a:sysClr val="windowText" lastClr="000000"/>
                </a:solidFill>
                <a:latin typeface="Calibri"/>
                <a:cs typeface="Arial" pitchFamily="34" charset="0"/>
              </a:rPr>
              <a:t>X Refutable</a:t>
            </a:r>
          </a:p>
          <a:p>
            <a:r>
              <a:rPr lang="en-US" dirty="0">
                <a:solidFill>
                  <a:sysClr val="windowText" lastClr="000000"/>
                </a:solidFill>
                <a:latin typeface="Calibri"/>
                <a:cs typeface="Arial" pitchFamily="34" charset="0"/>
              </a:rPr>
              <a:t>X Non-actionable</a:t>
            </a:r>
          </a:p>
          <a:p>
            <a:r>
              <a:rPr lang="en-US" dirty="0">
                <a:solidFill>
                  <a:sysClr val="windowText" lastClr="000000"/>
                </a:solidFill>
                <a:latin typeface="Calibri"/>
                <a:cs typeface="Arial" pitchFamily="34" charset="0"/>
              </a:rPr>
              <a:t>√ Data is easily available</a:t>
            </a:r>
          </a:p>
          <a:p>
            <a:r>
              <a:rPr lang="en-US" dirty="0">
                <a:solidFill>
                  <a:sysClr val="windowText" lastClr="000000"/>
                </a:solidFill>
                <a:latin typeface="Calibri"/>
                <a:cs typeface="Arial" pitchFamily="34" charset="0"/>
              </a:rPr>
              <a:t>√ Determine the appropriate time period for every measure</a:t>
            </a:r>
          </a:p>
        </p:txBody>
      </p:sp>
    </p:spTree>
    <p:extLst>
      <p:ext uri="{BB962C8B-B14F-4D97-AF65-F5344CB8AC3E}">
        <p14:creationId xmlns:p14="http://schemas.microsoft.com/office/powerpoint/2010/main" val="1341396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7899813" cy="412869"/>
          </a:xfrm>
        </p:spPr>
        <p:txBody>
          <a:bodyPr/>
          <a:lstStyle/>
          <a:p>
            <a:r>
              <a:rPr lang="en-GB" sz="1800" i="1" dirty="0">
                <a:latin typeface="Roboto Medium" panose="02000000000000000000" pitchFamily="2" charset="0"/>
                <a:ea typeface="Roboto Medium" panose="02000000000000000000" pitchFamily="2" charset="0"/>
              </a:rPr>
              <a:t>Obstacles in Implementing and Sustaining Business Performance Measurement Systems</a:t>
            </a:r>
          </a:p>
        </p:txBody>
      </p:sp>
      <p:sp>
        <p:nvSpPr>
          <p:cNvPr id="4" name="Content Placeholder 3"/>
          <p:cNvSpPr>
            <a:spLocks noGrp="1"/>
          </p:cNvSpPr>
          <p:nvPr>
            <p:ph idx="1"/>
          </p:nvPr>
        </p:nvSpPr>
        <p:spPr>
          <a:xfrm>
            <a:off x="260212" y="1905100"/>
            <a:ext cx="8563649" cy="2784654"/>
          </a:xfrm>
        </p:spPr>
        <p:txBody>
          <a:bodyPr numCol="2">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Lack of senior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few individuals involved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Too little consensus on measures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Consensus sought only from the top management and not the others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Keeping scorecard only at the top management</a:t>
            </a:r>
          </a:p>
          <a:p>
            <a:pPr>
              <a:spcBef>
                <a:spcPts val="0"/>
              </a:spcBef>
              <a:spcAft>
                <a:spcPts val="600"/>
              </a:spcAft>
              <a:buClr>
                <a:srgbClr val="CE0000"/>
              </a:buClr>
              <a:buFont typeface="+mj-lt"/>
              <a:buAutoNum type="arabicPeriod"/>
            </a:pPr>
            <a:endParaRPr lang="en-GB" sz="1800" dirty="0">
              <a:latin typeface="Roboto Light" panose="02000000000000000000" pitchFamily="2" charset="0"/>
              <a:ea typeface="Roboto Light" panose="02000000000000000000" pitchFamily="2" charset="0"/>
            </a:endParaRP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Prolonged development of the scorecard</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Scorecard that is alienated from organisation strategy</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Treat the Balanced Scorecard as a system project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Hire inexperienced Business Performance Management consultants</a:t>
            </a:r>
          </a:p>
        </p:txBody>
      </p:sp>
    </p:spTree>
    <p:extLst>
      <p:ext uri="{BB962C8B-B14F-4D97-AF65-F5344CB8AC3E}">
        <p14:creationId xmlns:p14="http://schemas.microsoft.com/office/powerpoint/2010/main" val="202130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bIns="46800" anchor="b" anchorCtr="0"/>
          <a:lstStyle/>
          <a:p>
            <a:pPr>
              <a:lnSpc>
                <a:spcPct val="90000"/>
              </a:lnSpc>
            </a:pPr>
            <a:r>
              <a:rPr lang="en-GB" sz="3200" dirty="0">
                <a:latin typeface="Roboto Medium" panose="02000000000000000000" pitchFamily="2" charset="0"/>
                <a:ea typeface="Roboto Medium" panose="02000000000000000000" pitchFamily="2" charset="0"/>
              </a:rPr>
              <a:t>Internalisation of 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Success Factors for Implementing and Sustaining Business Performance Measurement Systems</a:t>
            </a:r>
          </a:p>
        </p:txBody>
      </p:sp>
      <p:sp>
        <p:nvSpPr>
          <p:cNvPr id="4" name="Content Placeholder 3"/>
          <p:cNvSpPr>
            <a:spLocks noGrp="1"/>
          </p:cNvSpPr>
          <p:nvPr>
            <p:ph idx="1"/>
          </p:nvPr>
        </p:nvSpPr>
        <p:spPr/>
        <p:txBody>
          <a:bodyPr>
            <a:noAutofit/>
          </a:bodyPr>
          <a:lstStyle/>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Top management support</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Project champion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Adequate resources</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Employee participation</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Concise reporting</a:t>
            </a:r>
          </a:p>
          <a:p>
            <a:pPr>
              <a:spcBef>
                <a:spcPts val="0"/>
              </a:spcBef>
              <a:spcAft>
                <a:spcPts val="6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Linkage amongst Strategy, Strategic Themes, Strategic Objectives, Business Performance Measures, Business Performance Targets, and Strategic Initiatives</a:t>
            </a:r>
          </a:p>
        </p:txBody>
      </p:sp>
    </p:spTree>
    <p:extLst>
      <p:ext uri="{BB962C8B-B14F-4D97-AF65-F5344CB8AC3E}">
        <p14:creationId xmlns:p14="http://schemas.microsoft.com/office/powerpoint/2010/main" val="3329950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SG" dirty="0"/>
          </a:p>
        </p:txBody>
      </p:sp>
      <p:sp>
        <p:nvSpPr>
          <p:cNvPr id="4" name="Content Placeholder 3"/>
          <p:cNvSpPr>
            <a:spLocks noGrp="1"/>
          </p:cNvSpPr>
          <p:nvPr>
            <p:ph idx="1"/>
          </p:nvPr>
        </p:nvSpPr>
        <p:spPr>
          <a:xfrm>
            <a:off x="260212" y="1368908"/>
            <a:ext cx="8563649" cy="2475553"/>
          </a:xfrm>
        </p:spPr>
        <p:txBody>
          <a:bodyPr>
            <a:normAutofit fontScale="77500" lnSpcReduction="20000"/>
          </a:bodyPr>
          <a:lstStyle/>
          <a:p>
            <a:pPr>
              <a:lnSpc>
                <a:spcPct val="140000"/>
              </a:lnSpc>
            </a:pPr>
            <a:r>
              <a:rPr lang="en-US" sz="1800" dirty="0">
                <a:latin typeface="Roboto Light" panose="02000000000000000000" pitchFamily="2" charset="0"/>
                <a:ea typeface="Roboto Light" panose="02000000000000000000" pitchFamily="2" charset="0"/>
              </a:rPr>
              <a:t>A strategy is guided by an </a:t>
            </a:r>
            <a:r>
              <a:rPr lang="en-US" sz="1800" dirty="0" err="1">
                <a:latin typeface="Roboto Light" panose="02000000000000000000" pitchFamily="2" charset="0"/>
                <a:ea typeface="Roboto Light" panose="02000000000000000000" pitchFamily="2" charset="0"/>
              </a:rPr>
              <a:t>organisation’s</a:t>
            </a:r>
            <a:r>
              <a:rPr lang="en-US" sz="1800" dirty="0">
                <a:latin typeface="Roboto Light" panose="02000000000000000000" pitchFamily="2" charset="0"/>
                <a:ea typeface="Roboto Light" panose="02000000000000000000" pitchFamily="2" charset="0"/>
              </a:rPr>
              <a:t> mission, vision and core values.</a:t>
            </a:r>
          </a:p>
          <a:p>
            <a:pPr>
              <a:lnSpc>
                <a:spcPct val="140000"/>
              </a:lnSpc>
            </a:pPr>
            <a:r>
              <a:rPr lang="en-US" sz="1800" dirty="0">
                <a:latin typeface="Roboto Light" panose="02000000000000000000" pitchFamily="2" charset="0"/>
                <a:ea typeface="Roboto Light" panose="02000000000000000000" pitchFamily="2" charset="0"/>
              </a:rPr>
              <a:t>Strategic Themes are to create shared understanding of what Strategic Objectives are and actions to focus on.</a:t>
            </a:r>
          </a:p>
          <a:p>
            <a:pPr>
              <a:lnSpc>
                <a:spcPct val="140000"/>
              </a:lnSpc>
            </a:pPr>
            <a:r>
              <a:rPr lang="en-US" sz="1800" dirty="0">
                <a:latin typeface="Roboto Light" panose="02000000000000000000" pitchFamily="2" charset="0"/>
                <a:ea typeface="Roboto Light" panose="02000000000000000000" pitchFamily="2" charset="0"/>
              </a:rPr>
              <a:t>Performance Management begins with Strategic Objectives.</a:t>
            </a:r>
          </a:p>
          <a:p>
            <a:pPr>
              <a:lnSpc>
                <a:spcPct val="140000"/>
              </a:lnSpc>
            </a:pPr>
            <a:r>
              <a:rPr lang="en-US" sz="1800" dirty="0">
                <a:latin typeface="Roboto Light" panose="02000000000000000000" pitchFamily="2" charset="0"/>
                <a:ea typeface="Roboto Light" panose="02000000000000000000" pitchFamily="2" charset="0"/>
              </a:rPr>
              <a:t>Well defined Business Performance Measures provide the management with a tool to gauge </a:t>
            </a:r>
            <a:r>
              <a:rPr lang="en-US" sz="1800" dirty="0" err="1">
                <a:latin typeface="Roboto Light" panose="02000000000000000000" pitchFamily="2" charset="0"/>
                <a:ea typeface="Roboto Light" panose="02000000000000000000" pitchFamily="2" charset="0"/>
              </a:rPr>
              <a:t>organisational</a:t>
            </a:r>
            <a:r>
              <a:rPr lang="en-US" sz="1800" dirty="0">
                <a:latin typeface="Roboto Light" panose="02000000000000000000" pitchFamily="2" charset="0"/>
                <a:ea typeface="Roboto Light" panose="02000000000000000000" pitchFamily="2" charset="0"/>
              </a:rPr>
              <a:t> progress.</a:t>
            </a:r>
          </a:p>
          <a:p>
            <a:pPr>
              <a:lnSpc>
                <a:spcPct val="140000"/>
              </a:lnSpc>
            </a:pPr>
            <a:r>
              <a:rPr lang="en-US" sz="1800" dirty="0">
                <a:latin typeface="Roboto Light" panose="02000000000000000000" pitchFamily="2" charset="0"/>
                <a:ea typeface="Roboto Light" panose="02000000000000000000" pitchFamily="2" charset="0"/>
              </a:rPr>
              <a:t>Targets can form the basis for establishing internal benchmarks, or best practices for improving internal business processes.</a:t>
            </a:r>
          </a:p>
          <a:p>
            <a:pPr>
              <a:lnSpc>
                <a:spcPct val="140000"/>
              </a:lnSpc>
            </a:pPr>
            <a:r>
              <a:rPr lang="en-US" sz="1800" dirty="0">
                <a:latin typeface="Roboto Light" panose="02000000000000000000" pitchFamily="2" charset="0"/>
                <a:ea typeface="Roboto Light" panose="02000000000000000000" pitchFamily="2" charset="0"/>
              </a:rPr>
              <a:t>Strategic initiatives bring the level of performance up to a desirable level.</a:t>
            </a:r>
          </a:p>
          <a:p>
            <a:pPr>
              <a:lnSpc>
                <a:spcPct val="140000"/>
              </a:lnSpc>
            </a:pPr>
            <a:r>
              <a:rPr lang="en-US" sz="1800" dirty="0">
                <a:latin typeface="Roboto Light" panose="02000000000000000000" pitchFamily="2" charset="0"/>
                <a:ea typeface="Roboto Light" panose="02000000000000000000" pitchFamily="2" charset="0"/>
              </a:rPr>
              <a:t>The cause-and-effect relationships are critical components of a Strategy Map.</a:t>
            </a:r>
          </a:p>
          <a:p>
            <a:endParaRPr lang="en-SG" dirty="0"/>
          </a:p>
        </p:txBody>
      </p:sp>
    </p:spTree>
    <p:extLst>
      <p:ext uri="{BB962C8B-B14F-4D97-AF65-F5344CB8AC3E}">
        <p14:creationId xmlns:p14="http://schemas.microsoft.com/office/powerpoint/2010/main" val="352178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EC35-CAD5-40FA-85E9-A3F8103153B6}"/>
              </a:ext>
            </a:extLst>
          </p:cNvPr>
          <p:cNvSpPr>
            <a:spLocks noGrp="1"/>
          </p:cNvSpPr>
          <p:nvPr>
            <p:ph type="title"/>
          </p:nvPr>
        </p:nvSpPr>
        <p:spPr/>
        <p:txBody>
          <a:bodyPr/>
          <a:lstStyle/>
          <a:p>
            <a:r>
              <a:rPr lang="en-US" sz="3200" dirty="0">
                <a:latin typeface="Roboto Medium"/>
              </a:rPr>
              <a:t>Discussion</a:t>
            </a:r>
          </a:p>
        </p:txBody>
      </p:sp>
      <p:sp>
        <p:nvSpPr>
          <p:cNvPr id="3" name="Content Placeholder 2">
            <a:extLst>
              <a:ext uri="{FF2B5EF4-FFF2-40B4-BE49-F238E27FC236}">
                <a16:creationId xmlns:a16="http://schemas.microsoft.com/office/drawing/2014/main" id="{D4BA13FE-E9C3-4CFE-87DB-A5129B9EAF20}"/>
              </a:ext>
            </a:extLst>
          </p:cNvPr>
          <p:cNvSpPr>
            <a:spLocks noGrp="1"/>
          </p:cNvSpPr>
          <p:nvPr>
            <p:ph idx="10"/>
          </p:nvPr>
        </p:nvSpPr>
        <p:spPr/>
        <p:txBody>
          <a:bodyPr/>
          <a:lstStyle/>
          <a:p>
            <a:r>
              <a:rPr lang="en-US" sz="1800" i="1" dirty="0">
                <a:latin typeface="Roboto Light"/>
              </a:rPr>
              <a:t>Develop a strategy map</a:t>
            </a:r>
          </a:p>
        </p:txBody>
      </p:sp>
      <p:sp>
        <p:nvSpPr>
          <p:cNvPr id="4" name="Content Placeholder 3">
            <a:extLst>
              <a:ext uri="{FF2B5EF4-FFF2-40B4-BE49-F238E27FC236}">
                <a16:creationId xmlns:a16="http://schemas.microsoft.com/office/drawing/2014/main" id="{DFCC23AF-FD00-489D-8532-FB72073970A3}"/>
              </a:ext>
            </a:extLst>
          </p:cNvPr>
          <p:cNvSpPr>
            <a:spLocks noGrp="1"/>
          </p:cNvSpPr>
          <p:nvPr>
            <p:ph idx="1"/>
          </p:nvPr>
        </p:nvSpPr>
        <p:spPr/>
        <p:txBody>
          <a:bodyPr>
            <a:normAutofit/>
          </a:bodyPr>
          <a:lstStyle/>
          <a:p>
            <a:r>
              <a:rPr lang="en-US" sz="1800" dirty="0">
                <a:latin typeface="Roboto Light"/>
              </a:rPr>
              <a:t>In groups of 3-4, describe and develop a strategy map for an organization (of your choice, e.g. a pizza franchise). It could be a company that you have worked in. Make use of the Balanced Scorecard and other concepts to illustrate the strategy map. </a:t>
            </a:r>
          </a:p>
        </p:txBody>
      </p:sp>
    </p:spTree>
    <p:extLst>
      <p:ext uri="{BB962C8B-B14F-4D97-AF65-F5344CB8AC3E}">
        <p14:creationId xmlns:p14="http://schemas.microsoft.com/office/powerpoint/2010/main" val="1149880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2168529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
        <p:nvSpPr>
          <p:cNvPr id="12" name="TextBox 11"/>
          <p:cNvSpPr txBox="1"/>
          <p:nvPr/>
        </p:nvSpPr>
        <p:spPr>
          <a:xfrm>
            <a:off x="674867" y="985963"/>
            <a:ext cx="6400800" cy="1800493"/>
          </a:xfrm>
          <a:prstGeom prst="rect">
            <a:avLst/>
          </a:prstGeom>
          <a:noFill/>
        </p:spPr>
        <p:txBody>
          <a:bodyPr wrap="square" rtlCol="0">
            <a:spAutoFit/>
          </a:bodyPr>
          <a:lstStyle/>
          <a:p>
            <a:pPr marL="342900" indent="-342900">
              <a:buFont typeface="+mj-lt"/>
              <a:buAutoNum type="arabicPeriod"/>
            </a:pPr>
            <a:r>
              <a:rPr lang="en-SG" dirty="0">
                <a:solidFill>
                  <a:prstClr val="black"/>
                </a:solidFill>
                <a:latin typeface="Roboto Light"/>
              </a:rPr>
              <a:t>Follow your instructor for the followings exercises:</a:t>
            </a:r>
          </a:p>
          <a:p>
            <a:pPr marL="342900" indent="-342900">
              <a:buFont typeface="+mj-lt"/>
              <a:buAutoNum type="arabicPeriod"/>
            </a:pPr>
            <a:endParaRPr lang="en-SG" dirty="0">
              <a:solidFill>
                <a:prstClr val="black"/>
              </a:solidFill>
              <a:latin typeface="Roboto Light"/>
            </a:endParaRPr>
          </a:p>
          <a:p>
            <a:pPr marL="595313" indent="-257175">
              <a:buFontTx/>
              <a:buChar char="-"/>
            </a:pPr>
            <a:r>
              <a:rPr lang="en-SG" dirty="0">
                <a:solidFill>
                  <a:prstClr val="black"/>
                </a:solidFill>
                <a:latin typeface="Roboto Light"/>
              </a:rPr>
              <a:t>Import Excel data: global_superstore_2016.xlsx (orders)</a:t>
            </a:r>
          </a:p>
          <a:p>
            <a:pPr marL="595313" indent="-257175">
              <a:buFontTx/>
              <a:buChar char="-"/>
            </a:pPr>
            <a:r>
              <a:rPr lang="en-SG" dirty="0">
                <a:solidFill>
                  <a:prstClr val="black"/>
                </a:solidFill>
                <a:latin typeface="Roboto Light"/>
              </a:rPr>
              <a:t>Build a simple worksheet</a:t>
            </a:r>
          </a:p>
          <a:p>
            <a:endParaRPr lang="en-SG" sz="2100" dirty="0">
              <a:solidFill>
                <a:prstClr val="black"/>
              </a:solidFill>
              <a:latin typeface="Calibri"/>
            </a:endParaRPr>
          </a:p>
        </p:txBody>
      </p:sp>
    </p:spTree>
    <p:custDataLst>
      <p:tags r:id="rId1"/>
    </p:custDataLst>
    <p:extLst>
      <p:ext uri="{BB962C8B-B14F-4D97-AF65-F5344CB8AC3E}">
        <p14:creationId xmlns:p14="http://schemas.microsoft.com/office/powerpoint/2010/main" val="6803872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sz="4400" dirty="0">
                <a:latin typeface="Roboto Medium" panose="02000000000000000000" pitchFamily="2" charset="0"/>
                <a:ea typeface="Roboto Medium" panose="02000000000000000000" pitchFamily="2" charset="0"/>
              </a:rPr>
              <a:t>Business Performance Measurement Concepts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4463" y="923925"/>
            <a:ext cx="6315075" cy="3295650"/>
          </a:xfrm>
          <a:prstGeom prst="rect">
            <a:avLst/>
          </a:prstGeom>
        </p:spPr>
      </p:pic>
      <p:sp>
        <p:nvSpPr>
          <p:cNvPr id="3" name="Title 1">
            <a:extLst>
              <a:ext uri="{FF2B5EF4-FFF2-40B4-BE49-F238E27FC236}">
                <a16:creationId xmlns:a16="http://schemas.microsoft.com/office/drawing/2014/main" id="{084AF713-9986-4202-ABC4-32D4CC95A7DF}"/>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39954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409" y="840350"/>
            <a:ext cx="3166653" cy="4022047"/>
          </a:xfrm>
          <a:prstGeom prst="rect">
            <a:avLst/>
          </a:prstGeom>
        </p:spPr>
      </p:pic>
      <p:sp>
        <p:nvSpPr>
          <p:cNvPr id="3" name="Title 1">
            <a:extLst>
              <a:ext uri="{FF2B5EF4-FFF2-40B4-BE49-F238E27FC236}">
                <a16:creationId xmlns:a16="http://schemas.microsoft.com/office/drawing/2014/main" id="{616E2697-6F26-4A8A-8FB4-DD82752B90F1}"/>
              </a:ext>
            </a:extLst>
          </p:cNvPr>
          <p:cNvSpPr txBox="1">
            <a:spLocks noChangeArrowheads="1"/>
          </p:cNvSpPr>
          <p:nvPr/>
        </p:nvSpPr>
        <p:spPr bwMode="auto">
          <a:xfrm>
            <a:off x="674867" y="103367"/>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US" altLang="en-US" sz="3200" dirty="0">
                <a:latin typeface="Roboto Medium"/>
                <a:ea typeface="ヒラギノ角ゴ Pro W3"/>
                <a:cs typeface="ヒラギノ角ゴ Pro W3"/>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1295976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ChangeArrowheads="1"/>
          </p:cNvSpPr>
          <p:nvPr/>
        </p:nvSpPr>
        <p:spPr bwMode="auto">
          <a:xfrm>
            <a:off x="1499533" y="27389"/>
            <a:ext cx="6172200" cy="736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r>
              <a:rPr lang="en-SG" altLang="en-US" sz="2400">
                <a:ea typeface="ヒラギノ角ゴ Pro W3"/>
                <a:cs typeface="ヒラギノ角ゴ Pro W3"/>
              </a:rPr>
              <a:t>Tableau File Extension</a:t>
            </a:r>
            <a:endParaRPr lang="en-SG" altLang="en-US" sz="2400" dirty="0">
              <a:ea typeface="ヒラギノ角ゴ Pro W3"/>
              <a:cs typeface="ヒラギノ角ゴ Pro W3"/>
            </a:endParaRPr>
          </a:p>
        </p:txBody>
      </p:sp>
      <p:graphicFrame>
        <p:nvGraphicFramePr>
          <p:cNvPr id="6" name="Table 5"/>
          <p:cNvGraphicFramePr>
            <a:graphicFrameLocks noGrp="1"/>
          </p:cNvGraphicFramePr>
          <p:nvPr/>
        </p:nvGraphicFramePr>
        <p:xfrm>
          <a:off x="1251283" y="645005"/>
          <a:ext cx="6596314" cy="4267200"/>
        </p:xfrm>
        <a:graphic>
          <a:graphicData uri="http://schemas.openxmlformats.org/drawingml/2006/table">
            <a:tbl>
              <a:tblPr firstRow="1" bandRow="1"/>
              <a:tblGrid>
                <a:gridCol w="2020493">
                  <a:extLst>
                    <a:ext uri="{9D8B030D-6E8A-4147-A177-3AD203B41FA5}">
                      <a16:colId xmlns:a16="http://schemas.microsoft.com/office/drawing/2014/main" val="1243191230"/>
                    </a:ext>
                  </a:extLst>
                </a:gridCol>
                <a:gridCol w="1010246">
                  <a:extLst>
                    <a:ext uri="{9D8B030D-6E8A-4147-A177-3AD203B41FA5}">
                      <a16:colId xmlns:a16="http://schemas.microsoft.com/office/drawing/2014/main" val="1086111531"/>
                    </a:ext>
                  </a:extLst>
                </a:gridCol>
                <a:gridCol w="3565575">
                  <a:extLst>
                    <a:ext uri="{9D8B030D-6E8A-4147-A177-3AD203B41FA5}">
                      <a16:colId xmlns:a16="http://schemas.microsoft.com/office/drawing/2014/main" val="896822087"/>
                    </a:ext>
                  </a:extLst>
                </a:gridCol>
              </a:tblGrid>
              <a:tr h="22860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Type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dirty="0"/>
                        <a:t>File Extension</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r>
                        <a:rPr lang="en-SG" sz="1100"/>
                        <a:t>Purpose</a:t>
                      </a:r>
                    </a:p>
                  </a:txBody>
                  <a:tcPr marL="68580" marR="68580" marT="34290" marB="3429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4158567524"/>
                  </a:ext>
                </a:extLst>
              </a:tr>
              <a:tr h="102870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dirty="0"/>
                        <a:t>Tableau Workbook</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a:t>
                      </a:r>
                      <a:endParaRPr lang="en-SG" sz="1100" dirty="0"/>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It contains information on each sheet and dashboard that is present in a workbook. It has the details of the fields which are used in each view and the formula applied to the aggregation of the measures. It also has the formatting and styles applied. It also contains the data source connection information and any metadata information created for that connection.</a:t>
                      </a:r>
                    </a:p>
                  </a:txBody>
                  <a:tcPr marL="68580" marR="68580" marT="34290" marB="3429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26375415"/>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Workbook</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a:t>
                      </a:r>
                      <a:r>
                        <a:rPr lang="en-SG" sz="1100" dirty="0" err="1"/>
                        <a:t>twbx</a:t>
                      </a:r>
                      <a:endParaRPr lang="en-SG" sz="1100" dirty="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format contains the details of workbook as well as the local data that is used in the analysis. Its purpose is to be share with other Tableau desktop or Tableau reader users assuming it does not need data from the server.</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759426013"/>
                  </a:ext>
                </a:extLst>
              </a:tr>
              <a:tr h="70866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source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The details of the connection used to create the tableau report are stored in this file. In the connection details it stores the source type(excel/relational/sap etc.) as well as the data types of the columns.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08332494"/>
                  </a:ext>
                </a:extLst>
              </a:tr>
              <a:tr h="38862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Packaged Data source</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.tdsx</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is similar to the .</a:t>
                      </a:r>
                      <a:r>
                        <a:rPr lang="en-SG" sz="1100" dirty="0" err="1"/>
                        <a:t>tds</a:t>
                      </a:r>
                      <a:r>
                        <a:rPr lang="en-SG" sz="1100" dirty="0"/>
                        <a:t> file with the addition of data along with the connection details.</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683252030"/>
                  </a:ext>
                </a:extLst>
              </a:tr>
              <a:tr h="86868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b="1"/>
                        <a:t>Tableau Data Extract </a:t>
                      </a:r>
                      <a:endParaRPr lang="en-SG" sz="1100"/>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a:t>.tde</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SG" sz="1100" dirty="0"/>
                        <a:t>This file contains the data used in a .</a:t>
                      </a:r>
                      <a:r>
                        <a:rPr lang="en-SG" sz="1100" dirty="0" err="1"/>
                        <a:t>twb</a:t>
                      </a:r>
                      <a:r>
                        <a:rPr lang="en-SG" sz="1100" dirty="0"/>
                        <a:t> file in a highly compressed columnar data format. This helps in storage optimization. It also saves the aggregated calculations that are applied in the analysis. This file should be refreshed to get the updated data form the source. </a:t>
                      </a:r>
                    </a:p>
                  </a:txBody>
                  <a:tcPr marL="68580" marR="68580" marT="34290" marB="3429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67413530"/>
                  </a:ext>
                </a:extLst>
              </a:tr>
            </a:tbl>
          </a:graphicData>
        </a:graphic>
      </p:graphicFrame>
    </p:spTree>
    <p:custDataLst>
      <p:tags r:id="rId1"/>
    </p:custDataLst>
    <p:extLst>
      <p:ext uri="{BB962C8B-B14F-4D97-AF65-F5344CB8AC3E}">
        <p14:creationId xmlns:p14="http://schemas.microsoft.com/office/powerpoint/2010/main" val="91143182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8231-963F-4436-8234-96558EC55E24}"/>
              </a:ext>
            </a:extLst>
          </p:cNvPr>
          <p:cNvSpPr>
            <a:spLocks noGrp="1"/>
          </p:cNvSpPr>
          <p:nvPr>
            <p:ph type="title"/>
          </p:nvPr>
        </p:nvSpPr>
        <p:spPr/>
        <p:txBody>
          <a:bodyPr/>
          <a:lstStyle/>
          <a:p>
            <a:r>
              <a:rPr lang="en-US" sz="3200" dirty="0">
                <a:latin typeface="Roboto Medium"/>
              </a:rPr>
              <a:t>Instructor Information</a:t>
            </a:r>
          </a:p>
        </p:txBody>
      </p:sp>
      <p:sp>
        <p:nvSpPr>
          <p:cNvPr id="3" name="Content Placeholder 2">
            <a:extLst>
              <a:ext uri="{FF2B5EF4-FFF2-40B4-BE49-F238E27FC236}">
                <a16:creationId xmlns:a16="http://schemas.microsoft.com/office/drawing/2014/main" id="{B84EAC8D-7010-4EC5-876D-56FC014F39E0}"/>
              </a:ext>
            </a:extLst>
          </p:cNvPr>
          <p:cNvSpPr>
            <a:spLocks noGrp="1"/>
          </p:cNvSpPr>
          <p:nvPr>
            <p:ph idx="10"/>
          </p:nvPr>
        </p:nvSpPr>
        <p:spPr/>
        <p:txBody>
          <a:bodyPr/>
          <a:lstStyle/>
          <a:p>
            <a:r>
              <a:rPr lang="en-US" sz="1800" i="1" dirty="0">
                <a:latin typeface="Roboto Medium"/>
              </a:rPr>
              <a:t>Insert instructor’s name here</a:t>
            </a:r>
          </a:p>
        </p:txBody>
      </p:sp>
      <p:sp>
        <p:nvSpPr>
          <p:cNvPr id="4" name="Content Placeholder 3">
            <a:extLst>
              <a:ext uri="{FF2B5EF4-FFF2-40B4-BE49-F238E27FC236}">
                <a16:creationId xmlns:a16="http://schemas.microsoft.com/office/drawing/2014/main" id="{7376B8E5-3FD5-4E87-A1E8-9F087D0C558C}"/>
              </a:ext>
            </a:extLst>
          </p:cNvPr>
          <p:cNvSpPr>
            <a:spLocks noGrp="1"/>
          </p:cNvSpPr>
          <p:nvPr>
            <p:ph idx="1"/>
          </p:nvPr>
        </p:nvSpPr>
        <p:spPr/>
        <p:txBody>
          <a:bodyPr>
            <a:normAutofit/>
          </a:bodyPr>
          <a:lstStyle/>
          <a:p>
            <a:r>
              <a:rPr lang="en-US" sz="1600" i="1" dirty="0">
                <a:latin typeface="Roboto Light"/>
              </a:rPr>
              <a:t>&lt;You might want to include some background and contact information, such as your email here&gt;</a:t>
            </a:r>
          </a:p>
        </p:txBody>
      </p:sp>
    </p:spTree>
    <p:extLst>
      <p:ext uri="{BB962C8B-B14F-4D97-AF65-F5344CB8AC3E}">
        <p14:creationId xmlns:p14="http://schemas.microsoft.com/office/powerpoint/2010/main" val="448689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extLst>
              <p:ext uri="{D42A27DB-BD31-4B8C-83A1-F6EECF244321}">
                <p14:modId xmlns:p14="http://schemas.microsoft.com/office/powerpoint/2010/main" val="654422590"/>
              </p:ext>
            </p:extLst>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7"/>
                        </a:rPr>
                        <a:t>https://www.suss.edu.sg/docs/default-source/contentdoc/src/ft-2022acadcalendar.pdf</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4154648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2404912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138561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big idea – Concepts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Business performance measurement is the process of establishing parameters within which resources, programmes, investments and acquisitions should be in order to achieve desired business results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Through this process, an organisation establishes criteria to determine the quality of their activities, their efficiency, and their effectiveness in conducting their business operations</a:t>
            </a:r>
          </a:p>
          <a:p>
            <a:pPr marL="177800" indent="-177800">
              <a:spcBef>
                <a:spcPts val="0"/>
              </a:spcBef>
              <a:spcAft>
                <a:spcPts val="1200"/>
              </a:spcAft>
              <a:buClr>
                <a:srgbClr val="CE0000"/>
              </a:buClr>
              <a:buFont typeface="System Font Regular"/>
              <a:buChar char="‣"/>
            </a:pPr>
            <a:r>
              <a:rPr lang="en-US" sz="1800" dirty="0">
                <a:latin typeface="Roboto Light" panose="02000000000000000000" pitchFamily="2" charset="0"/>
                <a:ea typeface="Roboto Light" panose="02000000000000000000" pitchFamily="2" charset="0"/>
              </a:rPr>
              <a:t>Business Performance Measurement serves as both a driver and a feedback mechanism for an organisation</a:t>
            </a:r>
            <a:endParaRPr lang="en-GB" sz="1800" dirty="0">
              <a:latin typeface="Roboto Light" panose="02000000000000000000" pitchFamily="2" charset="0"/>
              <a:ea typeface="Roboto Light" panose="02000000000000000000" pitchFamily="2" charset="0"/>
            </a:endParaRP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9893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Benefits</a:t>
            </a:r>
          </a:p>
        </p:txBody>
      </p:sp>
      <p:sp>
        <p:nvSpPr>
          <p:cNvPr id="4" name="Content Placeholder 3"/>
          <p:cNvSpPr>
            <a:spLocks noGrp="1"/>
          </p:cNvSpPr>
          <p:nvPr>
            <p:ph idx="1"/>
          </p:nvPr>
        </p:nvSpPr>
        <p:spPr/>
        <p:txBody>
          <a:bodyPr>
            <a:noAutofit/>
          </a:bodyPr>
          <a:lstStyle/>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inherent strengths and weaknesses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Encourage the organisation to focus on customers’ real needs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Provide relevant training and upgrading skills to employees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Understand an organisation’s past and current financial health</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Predict future shortcomings that may arise if not addressed</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Improve and control critical processes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Enhance product and service quality</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Motivate correct behaviours</a:t>
            </a:r>
          </a:p>
          <a:p>
            <a:pPr marL="177800" indent="-177800">
              <a:spcBef>
                <a:spcPts val="0"/>
              </a:spcBef>
              <a:buClr>
                <a:srgbClr val="CE0000"/>
              </a:buClr>
              <a:buFont typeface="System Font Regular"/>
              <a:buChar char="‣"/>
            </a:pPr>
            <a:r>
              <a:rPr lang="en-GB" sz="1800" dirty="0">
                <a:latin typeface="Roboto Light" panose="02000000000000000000" pitchFamily="2" charset="0"/>
                <a:ea typeface="Roboto Light" panose="02000000000000000000" pitchFamily="2" charset="0"/>
              </a:rPr>
              <a:t>Align improvement activities to organisational strategies</a:t>
            </a:r>
          </a:p>
        </p:txBody>
      </p:sp>
    </p:spTree>
    <p:extLst>
      <p:ext uri="{BB962C8B-B14F-4D97-AF65-F5344CB8AC3E}">
        <p14:creationId xmlns:p14="http://schemas.microsoft.com/office/powerpoint/2010/main" val="61355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Do not confuse business objectives with business performance. Good objectives are the result of organisation exhibiting high business performance</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Relevant measures are those that measure activities that can impact strategic objectives</a:t>
            </a:r>
          </a:p>
          <a:p>
            <a:pPr>
              <a:spcBef>
                <a:spcPts val="0"/>
              </a:spcBef>
              <a:spcAft>
                <a:spcPts val="1200"/>
              </a:spcAft>
              <a:buClr>
                <a:srgbClr val="CE0000"/>
              </a:buClr>
              <a:buFont typeface="+mj-lt"/>
              <a:buAutoNum type="arabicPeriod"/>
            </a:pPr>
            <a:r>
              <a:rPr lang="en-GB" sz="1800" dirty="0">
                <a:latin typeface="Roboto Light" panose="02000000000000000000" pitchFamily="2" charset="0"/>
                <a:ea typeface="Roboto Light" panose="02000000000000000000" pitchFamily="2" charset="0"/>
              </a:rPr>
              <a:t>Business processes are often made up of activities that involve many different business functions or departments. Therefore, measuring business process performance reflects more on the organisation’s business performance than individual activities within a business function or department</a:t>
            </a:r>
          </a:p>
        </p:txBody>
      </p:sp>
    </p:spTree>
    <p:extLst>
      <p:ext uri="{BB962C8B-B14F-4D97-AF65-F5344CB8AC3E}">
        <p14:creationId xmlns:p14="http://schemas.microsoft.com/office/powerpoint/2010/main" val="310221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Business Performance Measurement</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Pointers for Effective Measurement</a:t>
            </a:r>
          </a:p>
        </p:txBody>
      </p:sp>
      <p:sp>
        <p:nvSpPr>
          <p:cNvPr id="4" name="Content Placeholder 3"/>
          <p:cNvSpPr>
            <a:spLocks noGrp="1"/>
          </p:cNvSpPr>
          <p:nvPr>
            <p:ph idx="1"/>
          </p:nvPr>
        </p:nvSpPr>
        <p:spPr/>
        <p:txBody>
          <a:bodyPr>
            <a:noAutofit/>
          </a:bodyPr>
          <a:lstStyle/>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Measurements should relate to customer’s perspective of good business performance rather than to internal manager’s perspective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The measuring method is as important as the selection of measures. Furthermore, measuring method is subjective and complex in nature</a:t>
            </a:r>
          </a:p>
          <a:p>
            <a:pPr>
              <a:spcBef>
                <a:spcPts val="0"/>
              </a:spcBef>
              <a:spcAft>
                <a:spcPts val="1200"/>
              </a:spcAft>
              <a:buClr>
                <a:srgbClr val="CE0000"/>
              </a:buClr>
              <a:buFont typeface="+mj-lt"/>
              <a:buAutoNum type="arabicPeriod" startAt="4"/>
            </a:pPr>
            <a:r>
              <a:rPr lang="en-GB" sz="1800" dirty="0">
                <a:latin typeface="Roboto Light" panose="02000000000000000000" pitchFamily="2" charset="0"/>
                <a:ea typeface="Roboto Light" panose="02000000000000000000" pitchFamily="2" charset="0"/>
              </a:rPr>
              <a:t>Measures should be used as a basis for improving business processes rather than finding faults</a:t>
            </a:r>
          </a:p>
        </p:txBody>
      </p:sp>
    </p:spTree>
    <p:extLst>
      <p:ext uri="{BB962C8B-B14F-4D97-AF65-F5344CB8AC3E}">
        <p14:creationId xmlns:p14="http://schemas.microsoft.com/office/powerpoint/2010/main" val="995070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74f7d384-564a-4313-8fa1-2951fad00700"/>
  <p:tag name="AUDIO_IMPORT" val="D:\Projects\E-Learning\ANL303e\Working files\ANL303e Audio\ANL303_SU1_audio_1\sound007.wav"/>
  <p:tag name="AUDIO_ID" val="700"/>
  <p:tag name="ELAPSEDTIME" val="30.067"/>
  <p:tag name="ARTICULATE_SLIDE_PAUSE" val="1"/>
  <p:tag name="ARTICULATE_NAV_LEVEL" val="2"/>
  <p:tag name="ARTICULATE_HIDE_SLIDE" val="1"/>
  <p:tag name="ARTICULATE_PLAYLIST_ID" val="-1"/>
  <p:tag name="ARTICULATE_LOCK_SLIDE" val="0"/>
  <p:tag name="ARTICULATE_SLIDE_NAV" val="7"/>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32248</TotalTime>
  <Words>3743</Words>
  <Application>Microsoft Office PowerPoint</Application>
  <PresentationFormat>On-screen Show (16:9)</PresentationFormat>
  <Paragraphs>380</Paragraphs>
  <Slides>56</Slides>
  <Notes>21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System Font Regular</vt:lpstr>
      <vt:lpstr>Arial</vt:lpstr>
      <vt:lpstr>Calibri</vt:lpstr>
      <vt:lpstr>Montserrat Medium</vt:lpstr>
      <vt:lpstr>Palatino Linotype</vt:lpstr>
      <vt:lpstr>Roboto</vt:lpstr>
      <vt:lpstr>Roboto Condensed</vt:lpstr>
      <vt:lpstr>Roboto Light</vt:lpstr>
      <vt:lpstr>Roboto Medium</vt:lpstr>
      <vt:lpstr>Office Theme</vt:lpstr>
      <vt:lpstr>Visualisation for Business ANL 201</vt:lpstr>
      <vt:lpstr>Assessment Overview</vt:lpstr>
      <vt:lpstr>Important Dates</vt:lpstr>
      <vt:lpstr>Installation of Tableau Desktop and Prep</vt:lpstr>
      <vt:lpstr>Business Performance Measurement Concepts</vt:lpstr>
      <vt:lpstr>Business Performance Measurement</vt:lpstr>
      <vt:lpstr>Business Performance Measurement</vt:lpstr>
      <vt:lpstr>Business Performance Measurement</vt:lpstr>
      <vt:lpstr>Business Performance Measurement</vt:lpstr>
      <vt:lpstr>Business Performance Measurement</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The Balanced Scorecard</vt:lpstr>
      <vt:lpstr>Class Discussion 1</vt:lpstr>
      <vt:lpstr>Class Discussion 1</vt:lpstr>
      <vt:lpstr>The Strategy Map</vt:lpstr>
      <vt:lpstr>The Strategy Map</vt:lpstr>
      <vt:lpstr>The Strategy Map</vt:lpstr>
      <vt:lpstr>The Strategy Map</vt:lpstr>
      <vt:lpstr>The Strategy Map</vt:lpstr>
      <vt:lpstr>The Strategy Map</vt:lpstr>
      <vt:lpstr>The Strategy Map</vt:lpstr>
      <vt:lpstr>Strategic Initiatives</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Internalisation of Business Performance Measurement</vt:lpstr>
      <vt:lpstr>Class Discussion 2</vt:lpstr>
      <vt:lpstr>Class Discussion 2</vt:lpstr>
      <vt:lpstr>Internalisation of Business Performance Measurement</vt:lpstr>
      <vt:lpstr>Internalisation of Business Performance Measurement</vt:lpstr>
      <vt:lpstr>Class Discussion 3</vt:lpstr>
      <vt:lpstr>Class Discussion 3</vt:lpstr>
      <vt:lpstr>Internalisation of Business Performance Measurement</vt:lpstr>
      <vt:lpstr>Internalisation of Business Performance Measurement</vt:lpstr>
      <vt:lpstr>Summary</vt:lpstr>
      <vt:lpstr>Discussion</vt:lpstr>
      <vt:lpstr>Tableau (Class Activity)</vt:lpstr>
      <vt:lpstr>PowerPoint Presentation</vt:lpstr>
      <vt:lpstr>PowerPoint Presentation</vt:lpstr>
      <vt:lpstr>PowerPoint Presentation</vt:lpstr>
      <vt:lpstr>PowerPoint Presentation</vt:lpstr>
      <vt:lpstr>Instructor Information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Visualisation for Business ANL 201</dc:title>
  <dc:creator>* LAM VEE TAT (LAN WEIDA)</dc:creator>
  <cp:lastModifiedBy>vt lam</cp:lastModifiedBy>
  <cp:revision>46</cp:revision>
  <dcterms:created xsi:type="dcterms:W3CDTF">2020-01-02T08:25:03Z</dcterms:created>
  <dcterms:modified xsi:type="dcterms:W3CDTF">2022-01-05T03:28:05Z</dcterms:modified>
</cp:coreProperties>
</file>